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7" r:id="rId2"/>
    <p:sldId id="417" r:id="rId3"/>
    <p:sldId id="418" r:id="rId4"/>
    <p:sldId id="416" r:id="rId5"/>
    <p:sldId id="423" r:id="rId6"/>
    <p:sldId id="420" r:id="rId7"/>
    <p:sldId id="425" r:id="rId8"/>
    <p:sldId id="426" r:id="rId9"/>
    <p:sldId id="427" r:id="rId10"/>
    <p:sldId id="428" r:id="rId11"/>
    <p:sldId id="431" r:id="rId12"/>
    <p:sldId id="432" r:id="rId13"/>
    <p:sldId id="429" r:id="rId14"/>
    <p:sldId id="438" r:id="rId15"/>
    <p:sldId id="437" r:id="rId16"/>
    <p:sldId id="435" r:id="rId17"/>
    <p:sldId id="430" r:id="rId18"/>
    <p:sldId id="436" r:id="rId19"/>
    <p:sldId id="439" r:id="rId20"/>
    <p:sldId id="44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14" autoAdjust="0"/>
  </p:normalViewPr>
  <p:slideViewPr>
    <p:cSldViewPr snapToGrid="0" showGuides="1">
      <p:cViewPr varScale="1">
        <p:scale>
          <a:sx n="99" d="100"/>
          <a:sy n="99" d="100"/>
        </p:scale>
        <p:origin x="136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33D4F-F1E0-46C3-BD26-B8F7325BDB7A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C8118-28A3-4B46-85EC-39738219862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3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4" name="矩形 3"/>
          <p:cNvSpPr/>
          <p:nvPr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6" name="Picture 2" descr="http://g.hiphotos.baidu.com/baike/w=268/sign=3d3d08a135d12f2ece05a96677c3d5ff/dc54564e9258d109f50fc0c4d258ccbf6d814dd3.jpg"/>
          <p:cNvPicPr>
            <a:picLocks noChangeAspect="1" noChangeArrowheads="1"/>
          </p:cNvPicPr>
          <p:nvPr/>
        </p:nvPicPr>
        <p:blipFill rotWithShape="1">
          <a:blip r:embed="rId4"/>
          <a:srcRect l="7208" t="5273" r="8108" b="5562"/>
          <a:stretch>
            <a:fillRect/>
          </a:stretch>
        </p:blipFill>
        <p:spPr bwMode="auto">
          <a:xfrm>
            <a:off x="8108029" y="140481"/>
            <a:ext cx="864523" cy="855326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2276221" y="3860936"/>
            <a:ext cx="1260000" cy="1260000"/>
            <a:chOff x="1174779" y="3359349"/>
            <a:chExt cx="1800000" cy="1800001"/>
          </a:xfrm>
        </p:grpSpPr>
        <p:grpSp>
          <p:nvGrpSpPr>
            <p:cNvPr id="12" name="组合 11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5" name="椭圆 14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3" name="椭圆 12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A6A6A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6" name="组合 15"/>
          <p:cNvGrpSpPr>
            <a:grpSpLocks noChangeAspect="1"/>
          </p:cNvGrpSpPr>
          <p:nvPr/>
        </p:nvGrpSpPr>
        <p:grpSpPr>
          <a:xfrm>
            <a:off x="2683600" y="2570378"/>
            <a:ext cx="576000" cy="576000"/>
            <a:chOff x="1174779" y="3359349"/>
            <a:chExt cx="1800000" cy="1800001"/>
          </a:xfrm>
        </p:grpSpPr>
        <p:grpSp>
          <p:nvGrpSpPr>
            <p:cNvPr id="17" name="组合 16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椭圆 19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18" name="椭圆 17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90AFC6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46591" y="2718418"/>
            <a:ext cx="1980000" cy="1980000"/>
            <a:chOff x="6250980" y="3660482"/>
            <a:chExt cx="1800000" cy="1800001"/>
          </a:xfrm>
        </p:grpSpPr>
        <p:sp>
          <p:nvSpPr>
            <p:cNvPr id="22" name="椭圆 21"/>
            <p:cNvSpPr/>
            <p:nvPr/>
          </p:nvSpPr>
          <p:spPr>
            <a:xfrm>
              <a:off x="6250980" y="3660482"/>
              <a:ext cx="1800000" cy="1800000"/>
            </a:xfrm>
            <a:prstGeom prst="ellipse">
              <a:avLst/>
            </a:prstGeom>
            <a:gradFill flip="none" rotWithShape="1">
              <a:gsLst>
                <a:gs pos="0">
                  <a:srgbClr val="E8E7E9"/>
                </a:gs>
                <a:gs pos="100000">
                  <a:schemeClr val="bg1"/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" name="椭圆 22"/>
            <p:cNvSpPr/>
            <p:nvPr/>
          </p:nvSpPr>
          <p:spPr>
            <a:xfrm rot="19510690">
              <a:off x="6250980" y="3660483"/>
              <a:ext cx="1800000" cy="1800000"/>
            </a:xfrm>
            <a:prstGeom prst="ellipse">
              <a:avLst/>
            </a:prstGeom>
            <a:noFill/>
            <a:ln>
              <a:gradFill>
                <a:gsLst>
                  <a:gs pos="0">
                    <a:schemeClr val="bg1"/>
                  </a:gs>
                  <a:gs pos="100000">
                    <a:srgbClr val="E7E4E9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4" name="椭圆 23"/>
          <p:cNvSpPr/>
          <p:nvPr/>
        </p:nvSpPr>
        <p:spPr>
          <a:xfrm>
            <a:off x="1190591" y="2862418"/>
            <a:ext cx="1692000" cy="1692000"/>
          </a:xfrm>
          <a:prstGeom prst="ellipse">
            <a:avLst/>
          </a:prstGeom>
          <a:solidFill>
            <a:srgbClr val="D54A47"/>
          </a:solidFill>
          <a:ln>
            <a:noFill/>
          </a:ln>
          <a:effectLst>
            <a:innerShdw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25" name="组合 24"/>
          <p:cNvGrpSpPr>
            <a:grpSpLocks noChangeAspect="1"/>
          </p:cNvGrpSpPr>
          <p:nvPr/>
        </p:nvGrpSpPr>
        <p:grpSpPr>
          <a:xfrm>
            <a:off x="778122" y="2035413"/>
            <a:ext cx="1044000" cy="1044000"/>
            <a:chOff x="1174779" y="3359349"/>
            <a:chExt cx="1800000" cy="1800001"/>
          </a:xfrm>
        </p:grpSpPr>
        <p:grpSp>
          <p:nvGrpSpPr>
            <p:cNvPr id="26" name="组合 25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9" name="椭圆 28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27" name="椭圆 26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rgbClr val="789BB5"/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" name="组合 29"/>
          <p:cNvGrpSpPr>
            <a:grpSpLocks noChangeAspect="1"/>
          </p:cNvGrpSpPr>
          <p:nvPr/>
        </p:nvGrpSpPr>
        <p:grpSpPr>
          <a:xfrm>
            <a:off x="375243" y="4151919"/>
            <a:ext cx="648000" cy="648000"/>
            <a:chOff x="1174779" y="3359349"/>
            <a:chExt cx="1800000" cy="1800001"/>
          </a:xfrm>
        </p:grpSpPr>
        <p:grpSp>
          <p:nvGrpSpPr>
            <p:cNvPr id="31" name="组合 30"/>
            <p:cNvGrpSpPr/>
            <p:nvPr/>
          </p:nvGrpSpPr>
          <p:grpSpPr>
            <a:xfrm>
              <a:off x="1174779" y="3359349"/>
              <a:ext cx="1800000" cy="1800001"/>
              <a:chOff x="6250980" y="3660482"/>
              <a:chExt cx="1800000" cy="180000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6250980" y="3660482"/>
                <a:ext cx="1800000" cy="1800000"/>
              </a:xfrm>
              <a:prstGeom prst="ellipse">
                <a:avLst/>
              </a:prstGeom>
              <a:gradFill flip="none" rotWithShape="1">
                <a:gsLst>
                  <a:gs pos="0">
                    <a:srgbClr val="E8E7E9"/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9510690">
                <a:off x="6250980" y="3660483"/>
                <a:ext cx="1800000" cy="1800000"/>
              </a:xfrm>
              <a:prstGeom prst="ellipse">
                <a:avLst/>
              </a:prstGeom>
              <a:noFill/>
              <a:ln>
                <a:gradFill>
                  <a:gsLst>
                    <a:gs pos="0">
                      <a:schemeClr val="bg1"/>
                    </a:gs>
                    <a:gs pos="100000">
                      <a:srgbClr val="E7E4E9"/>
                    </a:gs>
                  </a:gsLst>
                  <a:lin ang="5400000" scaled="1"/>
                </a:gra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2" name="椭圆 31"/>
            <p:cNvSpPr/>
            <p:nvPr/>
          </p:nvSpPr>
          <p:spPr>
            <a:xfrm>
              <a:off x="1354779" y="3539349"/>
              <a:ext cx="1440000" cy="144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innerShdw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5" name="KSO_Shape"/>
          <p:cNvSpPr/>
          <p:nvPr/>
        </p:nvSpPr>
        <p:spPr bwMode="auto">
          <a:xfrm>
            <a:off x="1528838" y="3336923"/>
            <a:ext cx="1076172" cy="843815"/>
          </a:xfrm>
          <a:custGeom>
            <a:avLst/>
            <a:gdLst>
              <a:gd name="T0" fmla="*/ 1009661 w 2006600"/>
              <a:gd name="T1" fmla="*/ 391160 h 1387475"/>
              <a:gd name="T2" fmla="*/ 1011251 w 2006600"/>
              <a:gd name="T3" fmla="*/ 509270 h 1387475"/>
              <a:gd name="T4" fmla="*/ 1084401 w 2006600"/>
              <a:gd name="T5" fmla="*/ 630555 h 1387475"/>
              <a:gd name="T6" fmla="*/ 1213209 w 2006600"/>
              <a:gd name="T7" fmla="*/ 691833 h 1387475"/>
              <a:gd name="T8" fmla="*/ 1322616 w 2006600"/>
              <a:gd name="T9" fmla="*/ 683895 h 1387475"/>
              <a:gd name="T10" fmla="*/ 1373821 w 2006600"/>
              <a:gd name="T11" fmla="*/ 722948 h 1387475"/>
              <a:gd name="T12" fmla="*/ 1348695 w 2006600"/>
              <a:gd name="T13" fmla="*/ 830580 h 1387475"/>
              <a:gd name="T14" fmla="*/ 1289857 w 2006600"/>
              <a:gd name="T15" fmla="*/ 930276 h 1387475"/>
              <a:gd name="T16" fmla="*/ 1172499 w 2006600"/>
              <a:gd name="T17" fmla="*/ 1024573 h 1387475"/>
              <a:gd name="T18" fmla="*/ 1069135 w 2006600"/>
              <a:gd name="T19" fmla="*/ 1059498 h 1387475"/>
              <a:gd name="T20" fmla="*/ 955912 w 2006600"/>
              <a:gd name="T21" fmla="*/ 1062356 h 1387475"/>
              <a:gd name="T22" fmla="*/ 850321 w 2006600"/>
              <a:gd name="T23" fmla="*/ 1032511 h 1387475"/>
              <a:gd name="T24" fmla="*/ 740914 w 2006600"/>
              <a:gd name="T25" fmla="*/ 956628 h 1387475"/>
              <a:gd name="T26" fmla="*/ 664902 w 2006600"/>
              <a:gd name="T27" fmla="*/ 847408 h 1387475"/>
              <a:gd name="T28" fmla="*/ 634688 w 2006600"/>
              <a:gd name="T29" fmla="*/ 741998 h 1387475"/>
              <a:gd name="T30" fmla="*/ 637550 w 2006600"/>
              <a:gd name="T31" fmla="*/ 628968 h 1387475"/>
              <a:gd name="T32" fmla="*/ 672535 w 2006600"/>
              <a:gd name="T33" fmla="*/ 525780 h 1387475"/>
              <a:gd name="T34" fmla="*/ 767312 w 2006600"/>
              <a:gd name="T35" fmla="*/ 408623 h 1387475"/>
              <a:gd name="T36" fmla="*/ 867178 w 2006600"/>
              <a:gd name="T37" fmla="*/ 349885 h 1387475"/>
              <a:gd name="T38" fmla="*/ 974676 w 2006600"/>
              <a:gd name="T39" fmla="*/ 324803 h 1387475"/>
              <a:gd name="T40" fmla="*/ 889318 w 2006600"/>
              <a:gd name="T41" fmla="*/ 202109 h 1387475"/>
              <a:gd name="T42" fmla="*/ 752158 w 2006600"/>
              <a:gd name="T43" fmla="*/ 256364 h 1387475"/>
              <a:gd name="T44" fmla="*/ 637858 w 2006600"/>
              <a:gd name="T45" fmla="*/ 346155 h 1387475"/>
              <a:gd name="T46" fmla="*/ 553720 w 2006600"/>
              <a:gd name="T47" fmla="*/ 464501 h 1387475"/>
              <a:gd name="T48" fmla="*/ 506412 w 2006600"/>
              <a:gd name="T49" fmla="*/ 604740 h 1387475"/>
              <a:gd name="T50" fmla="*/ 502602 w 2006600"/>
              <a:gd name="T51" fmla="*/ 758304 h 1387475"/>
              <a:gd name="T52" fmla="*/ 543242 w 2006600"/>
              <a:gd name="T53" fmla="*/ 901399 h 1387475"/>
              <a:gd name="T54" fmla="*/ 621665 w 2006600"/>
              <a:gd name="T55" fmla="*/ 1023552 h 1387475"/>
              <a:gd name="T56" fmla="*/ 731203 w 2006600"/>
              <a:gd name="T57" fmla="*/ 1118737 h 1387475"/>
              <a:gd name="T58" fmla="*/ 865188 w 2006600"/>
              <a:gd name="T59" fmla="*/ 1179338 h 1387475"/>
              <a:gd name="T60" fmla="*/ 1016317 w 2006600"/>
              <a:gd name="T61" fmla="*/ 1198058 h 1387475"/>
              <a:gd name="T62" fmla="*/ 1164907 w 2006600"/>
              <a:gd name="T63" fmla="*/ 1171723 h 1387475"/>
              <a:gd name="T64" fmla="*/ 1295400 w 2006600"/>
              <a:gd name="T65" fmla="*/ 1105094 h 1387475"/>
              <a:gd name="T66" fmla="*/ 1400175 w 2006600"/>
              <a:gd name="T67" fmla="*/ 1005150 h 1387475"/>
              <a:gd name="T68" fmla="*/ 1473200 w 2006600"/>
              <a:gd name="T69" fmla="*/ 878554 h 1387475"/>
              <a:gd name="T70" fmla="*/ 1506537 w 2006600"/>
              <a:gd name="T71" fmla="*/ 732605 h 1387475"/>
              <a:gd name="T72" fmla="*/ 1495107 w 2006600"/>
              <a:gd name="T73" fmla="*/ 580309 h 1387475"/>
              <a:gd name="T74" fmla="*/ 1441133 w 2006600"/>
              <a:gd name="T75" fmla="*/ 442926 h 1387475"/>
              <a:gd name="T76" fmla="*/ 1351280 w 2006600"/>
              <a:gd name="T77" fmla="*/ 329022 h 1387475"/>
              <a:gd name="T78" fmla="*/ 1232853 w 2006600"/>
              <a:gd name="T79" fmla="*/ 244625 h 1387475"/>
              <a:gd name="T80" fmla="*/ 1092517 w 2006600"/>
              <a:gd name="T81" fmla="*/ 197349 h 1387475"/>
              <a:gd name="T82" fmla="*/ 1067117 w 2006600"/>
              <a:gd name="T83" fmla="*/ 2221 h 1387475"/>
              <a:gd name="T84" fmla="*/ 1316355 w 2006600"/>
              <a:gd name="T85" fmla="*/ 48227 h 1387475"/>
              <a:gd name="T86" fmla="*/ 1546543 w 2006600"/>
              <a:gd name="T87" fmla="*/ 149440 h 1387475"/>
              <a:gd name="T88" fmla="*/ 1745297 w 2006600"/>
              <a:gd name="T89" fmla="*/ 297611 h 1387475"/>
              <a:gd name="T90" fmla="*/ 1900555 w 2006600"/>
              <a:gd name="T91" fmla="*/ 485442 h 1387475"/>
              <a:gd name="T92" fmla="*/ 2000885 w 2006600"/>
              <a:gd name="T93" fmla="*/ 704684 h 1387475"/>
              <a:gd name="T94" fmla="*/ 1921510 w 2006600"/>
              <a:gd name="T95" fmla="*/ 911552 h 1387475"/>
              <a:gd name="T96" fmla="*/ 1774507 w 2006600"/>
              <a:gd name="T97" fmla="*/ 1088913 h 1387475"/>
              <a:gd name="T98" fmla="*/ 1582103 w 2006600"/>
              <a:gd name="T99" fmla="*/ 1231055 h 1387475"/>
              <a:gd name="T100" fmla="*/ 1356677 w 2006600"/>
              <a:gd name="T101" fmla="*/ 1331316 h 1387475"/>
              <a:gd name="T102" fmla="*/ 1109345 w 2006600"/>
              <a:gd name="T103" fmla="*/ 1382399 h 1387475"/>
              <a:gd name="T104" fmla="*/ 852805 w 2006600"/>
              <a:gd name="T105" fmla="*/ 1377639 h 1387475"/>
              <a:gd name="T106" fmla="*/ 611187 w 2006600"/>
              <a:gd name="T107" fmla="*/ 1317990 h 1387475"/>
              <a:gd name="T108" fmla="*/ 397510 w 2006600"/>
              <a:gd name="T109" fmla="*/ 1210114 h 1387475"/>
              <a:gd name="T110" fmla="*/ 216852 w 2006600"/>
              <a:gd name="T111" fmla="*/ 1061309 h 1387475"/>
              <a:gd name="T112" fmla="*/ 75882 w 2006600"/>
              <a:gd name="T113" fmla="*/ 879189 h 1387475"/>
              <a:gd name="T114" fmla="*/ 22225 w 2006600"/>
              <a:gd name="T115" fmla="*/ 666610 h 1387475"/>
              <a:gd name="T116" fmla="*/ 140970 w 2006600"/>
              <a:gd name="T117" fmla="*/ 451810 h 1387475"/>
              <a:gd name="T118" fmla="*/ 302260 w 2006600"/>
              <a:gd name="T119" fmla="*/ 270324 h 1387475"/>
              <a:gd name="T120" fmla="*/ 500380 w 2006600"/>
              <a:gd name="T121" fmla="*/ 128817 h 1387475"/>
              <a:gd name="T122" fmla="*/ 728980 w 2006600"/>
              <a:gd name="T123" fmla="*/ 36487 h 1387475"/>
              <a:gd name="T124" fmla="*/ 981393 w 2006600"/>
              <a:gd name="T125" fmla="*/ 317 h 1387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006600" h="1387475">
                <a:moveTo>
                  <a:pt x="1003300" y="323850"/>
                </a:moveTo>
                <a:lnTo>
                  <a:pt x="1019520" y="324168"/>
                </a:lnTo>
                <a:lnTo>
                  <a:pt x="1035740" y="325120"/>
                </a:lnTo>
                <a:lnTo>
                  <a:pt x="1031924" y="332423"/>
                </a:lnTo>
                <a:lnTo>
                  <a:pt x="1028425" y="339090"/>
                </a:lnTo>
                <a:lnTo>
                  <a:pt x="1025245" y="346075"/>
                </a:lnTo>
                <a:lnTo>
                  <a:pt x="1022065" y="353378"/>
                </a:lnTo>
                <a:lnTo>
                  <a:pt x="1019202" y="360680"/>
                </a:lnTo>
                <a:lnTo>
                  <a:pt x="1016658" y="367983"/>
                </a:lnTo>
                <a:lnTo>
                  <a:pt x="1014113" y="375285"/>
                </a:lnTo>
                <a:lnTo>
                  <a:pt x="1011887" y="383223"/>
                </a:lnTo>
                <a:lnTo>
                  <a:pt x="1009661" y="391160"/>
                </a:lnTo>
                <a:lnTo>
                  <a:pt x="1008071" y="398780"/>
                </a:lnTo>
                <a:lnTo>
                  <a:pt x="1006480" y="406718"/>
                </a:lnTo>
                <a:lnTo>
                  <a:pt x="1005526" y="414655"/>
                </a:lnTo>
                <a:lnTo>
                  <a:pt x="1004572" y="422910"/>
                </a:lnTo>
                <a:lnTo>
                  <a:pt x="1003618" y="430848"/>
                </a:lnTo>
                <a:lnTo>
                  <a:pt x="1003300" y="439103"/>
                </a:lnTo>
                <a:lnTo>
                  <a:pt x="1003300" y="447358"/>
                </a:lnTo>
                <a:lnTo>
                  <a:pt x="1003618" y="460058"/>
                </a:lnTo>
                <a:lnTo>
                  <a:pt x="1004572" y="472758"/>
                </a:lnTo>
                <a:lnTo>
                  <a:pt x="1006162" y="485140"/>
                </a:lnTo>
                <a:lnTo>
                  <a:pt x="1008389" y="497205"/>
                </a:lnTo>
                <a:lnTo>
                  <a:pt x="1011251" y="509270"/>
                </a:lnTo>
                <a:lnTo>
                  <a:pt x="1014432" y="521018"/>
                </a:lnTo>
                <a:lnTo>
                  <a:pt x="1018248" y="532448"/>
                </a:lnTo>
                <a:lnTo>
                  <a:pt x="1022701" y="543560"/>
                </a:lnTo>
                <a:lnTo>
                  <a:pt x="1027471" y="554673"/>
                </a:lnTo>
                <a:lnTo>
                  <a:pt x="1033196" y="565150"/>
                </a:lnTo>
                <a:lnTo>
                  <a:pt x="1038921" y="575628"/>
                </a:lnTo>
                <a:lnTo>
                  <a:pt x="1045600" y="585470"/>
                </a:lnTo>
                <a:lnTo>
                  <a:pt x="1052597" y="595313"/>
                </a:lnTo>
                <a:lnTo>
                  <a:pt x="1059594" y="604838"/>
                </a:lnTo>
                <a:lnTo>
                  <a:pt x="1067545" y="613728"/>
                </a:lnTo>
                <a:lnTo>
                  <a:pt x="1075814" y="622300"/>
                </a:lnTo>
                <a:lnTo>
                  <a:pt x="1084401" y="630555"/>
                </a:lnTo>
                <a:lnTo>
                  <a:pt x="1093306" y="638175"/>
                </a:lnTo>
                <a:lnTo>
                  <a:pt x="1102848" y="645478"/>
                </a:lnTo>
                <a:lnTo>
                  <a:pt x="1112389" y="652463"/>
                </a:lnTo>
                <a:lnTo>
                  <a:pt x="1122566" y="658813"/>
                </a:lnTo>
                <a:lnTo>
                  <a:pt x="1132744" y="664845"/>
                </a:lnTo>
                <a:lnTo>
                  <a:pt x="1143557" y="670243"/>
                </a:lnTo>
                <a:lnTo>
                  <a:pt x="1154689" y="675323"/>
                </a:lnTo>
                <a:lnTo>
                  <a:pt x="1165820" y="679450"/>
                </a:lnTo>
                <a:lnTo>
                  <a:pt x="1177270" y="683578"/>
                </a:lnTo>
                <a:lnTo>
                  <a:pt x="1189037" y="686753"/>
                </a:lnTo>
                <a:lnTo>
                  <a:pt x="1201123" y="689610"/>
                </a:lnTo>
                <a:lnTo>
                  <a:pt x="1213209" y="691833"/>
                </a:lnTo>
                <a:lnTo>
                  <a:pt x="1225613" y="693420"/>
                </a:lnTo>
                <a:lnTo>
                  <a:pt x="1238016" y="694055"/>
                </a:lnTo>
                <a:lnTo>
                  <a:pt x="1251056" y="694690"/>
                </a:lnTo>
                <a:lnTo>
                  <a:pt x="1259325" y="694690"/>
                </a:lnTo>
                <a:lnTo>
                  <a:pt x="1267276" y="694055"/>
                </a:lnTo>
                <a:lnTo>
                  <a:pt x="1275545" y="693420"/>
                </a:lnTo>
                <a:lnTo>
                  <a:pt x="1283815" y="692468"/>
                </a:lnTo>
                <a:lnTo>
                  <a:pt x="1291766" y="691198"/>
                </a:lnTo>
                <a:lnTo>
                  <a:pt x="1299399" y="689928"/>
                </a:lnTo>
                <a:lnTo>
                  <a:pt x="1307350" y="688023"/>
                </a:lnTo>
                <a:lnTo>
                  <a:pt x="1315301" y="686118"/>
                </a:lnTo>
                <a:lnTo>
                  <a:pt x="1322616" y="683895"/>
                </a:lnTo>
                <a:lnTo>
                  <a:pt x="1330249" y="681355"/>
                </a:lnTo>
                <a:lnTo>
                  <a:pt x="1337564" y="678815"/>
                </a:lnTo>
                <a:lnTo>
                  <a:pt x="1345197" y="675958"/>
                </a:lnTo>
                <a:lnTo>
                  <a:pt x="1352194" y="672783"/>
                </a:lnTo>
                <a:lnTo>
                  <a:pt x="1359509" y="669608"/>
                </a:lnTo>
                <a:lnTo>
                  <a:pt x="1366188" y="666115"/>
                </a:lnTo>
                <a:lnTo>
                  <a:pt x="1372867" y="661988"/>
                </a:lnTo>
                <a:lnTo>
                  <a:pt x="1374139" y="678498"/>
                </a:lnTo>
                <a:lnTo>
                  <a:pt x="1374775" y="694690"/>
                </a:lnTo>
                <a:lnTo>
                  <a:pt x="1374457" y="704215"/>
                </a:lnTo>
                <a:lnTo>
                  <a:pt x="1374139" y="713740"/>
                </a:lnTo>
                <a:lnTo>
                  <a:pt x="1373821" y="722948"/>
                </a:lnTo>
                <a:lnTo>
                  <a:pt x="1372549" y="732790"/>
                </a:lnTo>
                <a:lnTo>
                  <a:pt x="1371595" y="741998"/>
                </a:lnTo>
                <a:lnTo>
                  <a:pt x="1370640" y="751205"/>
                </a:lnTo>
                <a:lnTo>
                  <a:pt x="1368732" y="760413"/>
                </a:lnTo>
                <a:lnTo>
                  <a:pt x="1366824" y="769303"/>
                </a:lnTo>
                <a:lnTo>
                  <a:pt x="1365234" y="778193"/>
                </a:lnTo>
                <a:lnTo>
                  <a:pt x="1363007" y="787083"/>
                </a:lnTo>
                <a:lnTo>
                  <a:pt x="1360463" y="795973"/>
                </a:lnTo>
                <a:lnTo>
                  <a:pt x="1357919" y="804863"/>
                </a:lnTo>
                <a:lnTo>
                  <a:pt x="1355056" y="813435"/>
                </a:lnTo>
                <a:lnTo>
                  <a:pt x="1351876" y="822008"/>
                </a:lnTo>
                <a:lnTo>
                  <a:pt x="1348695" y="830580"/>
                </a:lnTo>
                <a:lnTo>
                  <a:pt x="1345515" y="839153"/>
                </a:lnTo>
                <a:lnTo>
                  <a:pt x="1342017" y="847408"/>
                </a:lnTo>
                <a:lnTo>
                  <a:pt x="1337882" y="855663"/>
                </a:lnTo>
                <a:lnTo>
                  <a:pt x="1334065" y="863283"/>
                </a:lnTo>
                <a:lnTo>
                  <a:pt x="1329931" y="871538"/>
                </a:lnTo>
                <a:lnTo>
                  <a:pt x="1325478" y="879158"/>
                </a:lnTo>
                <a:lnTo>
                  <a:pt x="1321026" y="886778"/>
                </a:lnTo>
                <a:lnTo>
                  <a:pt x="1316255" y="894398"/>
                </a:lnTo>
                <a:lnTo>
                  <a:pt x="1311166" y="901700"/>
                </a:lnTo>
                <a:lnTo>
                  <a:pt x="1306396" y="909320"/>
                </a:lnTo>
                <a:lnTo>
                  <a:pt x="1300989" y="916305"/>
                </a:lnTo>
                <a:lnTo>
                  <a:pt x="1289857" y="930276"/>
                </a:lnTo>
                <a:lnTo>
                  <a:pt x="1278090" y="943928"/>
                </a:lnTo>
                <a:lnTo>
                  <a:pt x="1266004" y="956628"/>
                </a:lnTo>
                <a:lnTo>
                  <a:pt x="1252964" y="969011"/>
                </a:lnTo>
                <a:lnTo>
                  <a:pt x="1239606" y="980758"/>
                </a:lnTo>
                <a:lnTo>
                  <a:pt x="1225295" y="991553"/>
                </a:lnTo>
                <a:lnTo>
                  <a:pt x="1218297" y="996951"/>
                </a:lnTo>
                <a:lnTo>
                  <a:pt x="1210983" y="1002031"/>
                </a:lnTo>
                <a:lnTo>
                  <a:pt x="1203667" y="1006793"/>
                </a:lnTo>
                <a:lnTo>
                  <a:pt x="1195716" y="1011873"/>
                </a:lnTo>
                <a:lnTo>
                  <a:pt x="1188083" y="1016318"/>
                </a:lnTo>
                <a:lnTo>
                  <a:pt x="1180450" y="1020763"/>
                </a:lnTo>
                <a:lnTo>
                  <a:pt x="1172499" y="1024573"/>
                </a:lnTo>
                <a:lnTo>
                  <a:pt x="1164230" y="1029018"/>
                </a:lnTo>
                <a:lnTo>
                  <a:pt x="1155961" y="1032511"/>
                </a:lnTo>
                <a:lnTo>
                  <a:pt x="1148010" y="1036003"/>
                </a:lnTo>
                <a:lnTo>
                  <a:pt x="1139423" y="1039813"/>
                </a:lnTo>
                <a:lnTo>
                  <a:pt x="1131154" y="1042988"/>
                </a:lnTo>
                <a:lnTo>
                  <a:pt x="1122566" y="1046163"/>
                </a:lnTo>
                <a:lnTo>
                  <a:pt x="1113661" y="1048703"/>
                </a:lnTo>
                <a:lnTo>
                  <a:pt x="1105074" y="1051561"/>
                </a:lnTo>
                <a:lnTo>
                  <a:pt x="1096169" y="1053466"/>
                </a:lnTo>
                <a:lnTo>
                  <a:pt x="1087264" y="1056006"/>
                </a:lnTo>
                <a:lnTo>
                  <a:pt x="1078358" y="1057911"/>
                </a:lnTo>
                <a:lnTo>
                  <a:pt x="1069135" y="1059498"/>
                </a:lnTo>
                <a:lnTo>
                  <a:pt x="1059594" y="1061086"/>
                </a:lnTo>
                <a:lnTo>
                  <a:pt x="1050370" y="1062356"/>
                </a:lnTo>
                <a:lnTo>
                  <a:pt x="1041147" y="1063626"/>
                </a:lnTo>
                <a:lnTo>
                  <a:pt x="1031924" y="1064261"/>
                </a:lnTo>
                <a:lnTo>
                  <a:pt x="1022383" y="1064896"/>
                </a:lnTo>
                <a:lnTo>
                  <a:pt x="1012841" y="1065213"/>
                </a:lnTo>
                <a:lnTo>
                  <a:pt x="1003300" y="1065213"/>
                </a:lnTo>
                <a:lnTo>
                  <a:pt x="993759" y="1065213"/>
                </a:lnTo>
                <a:lnTo>
                  <a:pt x="984218" y="1064896"/>
                </a:lnTo>
                <a:lnTo>
                  <a:pt x="974676" y="1064261"/>
                </a:lnTo>
                <a:lnTo>
                  <a:pt x="965135" y="1063626"/>
                </a:lnTo>
                <a:lnTo>
                  <a:pt x="955912" y="1062356"/>
                </a:lnTo>
                <a:lnTo>
                  <a:pt x="946688" y="1061086"/>
                </a:lnTo>
                <a:lnTo>
                  <a:pt x="937783" y="1059498"/>
                </a:lnTo>
                <a:lnTo>
                  <a:pt x="928560" y="1057911"/>
                </a:lnTo>
                <a:lnTo>
                  <a:pt x="919655" y="1056006"/>
                </a:lnTo>
                <a:lnTo>
                  <a:pt x="910750" y="1053466"/>
                </a:lnTo>
                <a:lnTo>
                  <a:pt x="901526" y="1051561"/>
                </a:lnTo>
                <a:lnTo>
                  <a:pt x="892621" y="1048703"/>
                </a:lnTo>
                <a:lnTo>
                  <a:pt x="884034" y="1046163"/>
                </a:lnTo>
                <a:lnTo>
                  <a:pt x="875765" y="1042988"/>
                </a:lnTo>
                <a:lnTo>
                  <a:pt x="867178" y="1039813"/>
                </a:lnTo>
                <a:lnTo>
                  <a:pt x="858908" y="1036003"/>
                </a:lnTo>
                <a:lnTo>
                  <a:pt x="850321" y="1032511"/>
                </a:lnTo>
                <a:lnTo>
                  <a:pt x="842370" y="1029018"/>
                </a:lnTo>
                <a:lnTo>
                  <a:pt x="834101" y="1024573"/>
                </a:lnTo>
                <a:lnTo>
                  <a:pt x="826468" y="1020763"/>
                </a:lnTo>
                <a:lnTo>
                  <a:pt x="818517" y="1016318"/>
                </a:lnTo>
                <a:lnTo>
                  <a:pt x="810566" y="1011873"/>
                </a:lnTo>
                <a:lnTo>
                  <a:pt x="803251" y="1006793"/>
                </a:lnTo>
                <a:lnTo>
                  <a:pt x="795618" y="1002031"/>
                </a:lnTo>
                <a:lnTo>
                  <a:pt x="788303" y="996951"/>
                </a:lnTo>
                <a:lnTo>
                  <a:pt x="780988" y="991553"/>
                </a:lnTo>
                <a:lnTo>
                  <a:pt x="767312" y="980758"/>
                </a:lnTo>
                <a:lnTo>
                  <a:pt x="753636" y="969011"/>
                </a:lnTo>
                <a:lnTo>
                  <a:pt x="740914" y="956628"/>
                </a:lnTo>
                <a:lnTo>
                  <a:pt x="728192" y="943928"/>
                </a:lnTo>
                <a:lnTo>
                  <a:pt x="716743" y="930276"/>
                </a:lnTo>
                <a:lnTo>
                  <a:pt x="705929" y="916305"/>
                </a:lnTo>
                <a:lnTo>
                  <a:pt x="700523" y="909320"/>
                </a:lnTo>
                <a:lnTo>
                  <a:pt x="695434" y="901700"/>
                </a:lnTo>
                <a:lnTo>
                  <a:pt x="690345" y="894398"/>
                </a:lnTo>
                <a:lnTo>
                  <a:pt x="685893" y="886778"/>
                </a:lnTo>
                <a:lnTo>
                  <a:pt x="681122" y="879158"/>
                </a:lnTo>
                <a:lnTo>
                  <a:pt x="676669" y="871538"/>
                </a:lnTo>
                <a:lnTo>
                  <a:pt x="672535" y="863283"/>
                </a:lnTo>
                <a:lnTo>
                  <a:pt x="668718" y="855663"/>
                </a:lnTo>
                <a:lnTo>
                  <a:pt x="664902" y="847408"/>
                </a:lnTo>
                <a:lnTo>
                  <a:pt x="661085" y="839153"/>
                </a:lnTo>
                <a:lnTo>
                  <a:pt x="657587" y="830580"/>
                </a:lnTo>
                <a:lnTo>
                  <a:pt x="654406" y="822008"/>
                </a:lnTo>
                <a:lnTo>
                  <a:pt x="651544" y="813435"/>
                </a:lnTo>
                <a:lnTo>
                  <a:pt x="648682" y="804863"/>
                </a:lnTo>
                <a:lnTo>
                  <a:pt x="645819" y="795973"/>
                </a:lnTo>
                <a:lnTo>
                  <a:pt x="643593" y="787083"/>
                </a:lnTo>
                <a:lnTo>
                  <a:pt x="641367" y="778193"/>
                </a:lnTo>
                <a:lnTo>
                  <a:pt x="639458" y="769303"/>
                </a:lnTo>
                <a:lnTo>
                  <a:pt x="637550" y="760413"/>
                </a:lnTo>
                <a:lnTo>
                  <a:pt x="636278" y="751205"/>
                </a:lnTo>
                <a:lnTo>
                  <a:pt x="634688" y="741998"/>
                </a:lnTo>
                <a:lnTo>
                  <a:pt x="633734" y="732790"/>
                </a:lnTo>
                <a:lnTo>
                  <a:pt x="633097" y="722948"/>
                </a:lnTo>
                <a:lnTo>
                  <a:pt x="632143" y="713740"/>
                </a:lnTo>
                <a:lnTo>
                  <a:pt x="631825" y="704215"/>
                </a:lnTo>
                <a:lnTo>
                  <a:pt x="631825" y="694690"/>
                </a:lnTo>
                <a:lnTo>
                  <a:pt x="631825" y="684848"/>
                </a:lnTo>
                <a:lnTo>
                  <a:pt x="632143" y="675640"/>
                </a:lnTo>
                <a:lnTo>
                  <a:pt x="633097" y="666115"/>
                </a:lnTo>
                <a:lnTo>
                  <a:pt x="633734" y="656908"/>
                </a:lnTo>
                <a:lnTo>
                  <a:pt x="634688" y="647383"/>
                </a:lnTo>
                <a:lnTo>
                  <a:pt x="636278" y="638175"/>
                </a:lnTo>
                <a:lnTo>
                  <a:pt x="637550" y="628968"/>
                </a:lnTo>
                <a:lnTo>
                  <a:pt x="639458" y="620078"/>
                </a:lnTo>
                <a:lnTo>
                  <a:pt x="641367" y="610870"/>
                </a:lnTo>
                <a:lnTo>
                  <a:pt x="643593" y="601980"/>
                </a:lnTo>
                <a:lnTo>
                  <a:pt x="645819" y="593090"/>
                </a:lnTo>
                <a:lnTo>
                  <a:pt x="648682" y="584518"/>
                </a:lnTo>
                <a:lnTo>
                  <a:pt x="651544" y="575628"/>
                </a:lnTo>
                <a:lnTo>
                  <a:pt x="654406" y="567055"/>
                </a:lnTo>
                <a:lnTo>
                  <a:pt x="657587" y="558800"/>
                </a:lnTo>
                <a:lnTo>
                  <a:pt x="661085" y="550228"/>
                </a:lnTo>
                <a:lnTo>
                  <a:pt x="664902" y="541973"/>
                </a:lnTo>
                <a:lnTo>
                  <a:pt x="668718" y="534035"/>
                </a:lnTo>
                <a:lnTo>
                  <a:pt x="672535" y="525780"/>
                </a:lnTo>
                <a:lnTo>
                  <a:pt x="676669" y="517843"/>
                </a:lnTo>
                <a:lnTo>
                  <a:pt x="681122" y="509905"/>
                </a:lnTo>
                <a:lnTo>
                  <a:pt x="685893" y="502603"/>
                </a:lnTo>
                <a:lnTo>
                  <a:pt x="690345" y="494665"/>
                </a:lnTo>
                <a:lnTo>
                  <a:pt x="695434" y="487363"/>
                </a:lnTo>
                <a:lnTo>
                  <a:pt x="700523" y="480060"/>
                </a:lnTo>
                <a:lnTo>
                  <a:pt x="705929" y="472758"/>
                </a:lnTo>
                <a:lnTo>
                  <a:pt x="716743" y="458788"/>
                </a:lnTo>
                <a:lnTo>
                  <a:pt x="728192" y="445135"/>
                </a:lnTo>
                <a:lnTo>
                  <a:pt x="740914" y="432435"/>
                </a:lnTo>
                <a:lnTo>
                  <a:pt x="753636" y="420370"/>
                </a:lnTo>
                <a:lnTo>
                  <a:pt x="767312" y="408623"/>
                </a:lnTo>
                <a:lnTo>
                  <a:pt x="780988" y="397510"/>
                </a:lnTo>
                <a:lnTo>
                  <a:pt x="788303" y="392113"/>
                </a:lnTo>
                <a:lnTo>
                  <a:pt x="795618" y="387033"/>
                </a:lnTo>
                <a:lnTo>
                  <a:pt x="803251" y="382270"/>
                </a:lnTo>
                <a:lnTo>
                  <a:pt x="810566" y="377508"/>
                </a:lnTo>
                <a:lnTo>
                  <a:pt x="818517" y="373063"/>
                </a:lnTo>
                <a:lnTo>
                  <a:pt x="826468" y="368618"/>
                </a:lnTo>
                <a:lnTo>
                  <a:pt x="834101" y="364490"/>
                </a:lnTo>
                <a:lnTo>
                  <a:pt x="842370" y="360363"/>
                </a:lnTo>
                <a:lnTo>
                  <a:pt x="850321" y="356553"/>
                </a:lnTo>
                <a:lnTo>
                  <a:pt x="858908" y="353060"/>
                </a:lnTo>
                <a:lnTo>
                  <a:pt x="867178" y="349885"/>
                </a:lnTo>
                <a:lnTo>
                  <a:pt x="875765" y="346710"/>
                </a:lnTo>
                <a:lnTo>
                  <a:pt x="884034" y="343218"/>
                </a:lnTo>
                <a:lnTo>
                  <a:pt x="892621" y="340360"/>
                </a:lnTo>
                <a:lnTo>
                  <a:pt x="901526" y="338138"/>
                </a:lnTo>
                <a:lnTo>
                  <a:pt x="910750" y="335598"/>
                </a:lnTo>
                <a:lnTo>
                  <a:pt x="919655" y="333375"/>
                </a:lnTo>
                <a:lnTo>
                  <a:pt x="928560" y="331470"/>
                </a:lnTo>
                <a:lnTo>
                  <a:pt x="937783" y="329883"/>
                </a:lnTo>
                <a:lnTo>
                  <a:pt x="946688" y="327978"/>
                </a:lnTo>
                <a:lnTo>
                  <a:pt x="955912" y="327025"/>
                </a:lnTo>
                <a:lnTo>
                  <a:pt x="965135" y="326073"/>
                </a:lnTo>
                <a:lnTo>
                  <a:pt x="974676" y="324803"/>
                </a:lnTo>
                <a:lnTo>
                  <a:pt x="984218" y="324485"/>
                </a:lnTo>
                <a:lnTo>
                  <a:pt x="993759" y="324168"/>
                </a:lnTo>
                <a:lnTo>
                  <a:pt x="1003300" y="323850"/>
                </a:lnTo>
                <a:close/>
                <a:moveTo>
                  <a:pt x="990283" y="189417"/>
                </a:moveTo>
                <a:lnTo>
                  <a:pt x="977265" y="190052"/>
                </a:lnTo>
                <a:lnTo>
                  <a:pt x="964565" y="190687"/>
                </a:lnTo>
                <a:lnTo>
                  <a:pt x="951865" y="191956"/>
                </a:lnTo>
                <a:lnTo>
                  <a:pt x="939165" y="193225"/>
                </a:lnTo>
                <a:lnTo>
                  <a:pt x="926465" y="195129"/>
                </a:lnTo>
                <a:lnTo>
                  <a:pt x="914083" y="197349"/>
                </a:lnTo>
                <a:lnTo>
                  <a:pt x="901383" y="199888"/>
                </a:lnTo>
                <a:lnTo>
                  <a:pt x="889318" y="202109"/>
                </a:lnTo>
                <a:lnTo>
                  <a:pt x="877253" y="205282"/>
                </a:lnTo>
                <a:lnTo>
                  <a:pt x="865188" y="208772"/>
                </a:lnTo>
                <a:lnTo>
                  <a:pt x="853440" y="212262"/>
                </a:lnTo>
                <a:lnTo>
                  <a:pt x="841693" y="216069"/>
                </a:lnTo>
                <a:lnTo>
                  <a:pt x="829945" y="219877"/>
                </a:lnTo>
                <a:lnTo>
                  <a:pt x="818515" y="224319"/>
                </a:lnTo>
                <a:lnTo>
                  <a:pt x="807085" y="228760"/>
                </a:lnTo>
                <a:lnTo>
                  <a:pt x="795655" y="233837"/>
                </a:lnTo>
                <a:lnTo>
                  <a:pt x="784543" y="239231"/>
                </a:lnTo>
                <a:lnTo>
                  <a:pt x="773748" y="244625"/>
                </a:lnTo>
                <a:lnTo>
                  <a:pt x="762953" y="250336"/>
                </a:lnTo>
                <a:lnTo>
                  <a:pt x="752158" y="256364"/>
                </a:lnTo>
                <a:lnTo>
                  <a:pt x="741680" y="262392"/>
                </a:lnTo>
                <a:lnTo>
                  <a:pt x="731203" y="269055"/>
                </a:lnTo>
                <a:lnTo>
                  <a:pt x="721360" y="275401"/>
                </a:lnTo>
                <a:lnTo>
                  <a:pt x="711200" y="282698"/>
                </a:lnTo>
                <a:lnTo>
                  <a:pt x="701358" y="289679"/>
                </a:lnTo>
                <a:lnTo>
                  <a:pt x="691833" y="297293"/>
                </a:lnTo>
                <a:lnTo>
                  <a:pt x="682308" y="304591"/>
                </a:lnTo>
                <a:lnTo>
                  <a:pt x="673100" y="312523"/>
                </a:lnTo>
                <a:lnTo>
                  <a:pt x="663893" y="320772"/>
                </a:lnTo>
                <a:lnTo>
                  <a:pt x="655003" y="329022"/>
                </a:lnTo>
                <a:lnTo>
                  <a:pt x="646430" y="337588"/>
                </a:lnTo>
                <a:lnTo>
                  <a:pt x="637858" y="346155"/>
                </a:lnTo>
                <a:lnTo>
                  <a:pt x="629602" y="355039"/>
                </a:lnTo>
                <a:lnTo>
                  <a:pt x="621665" y="363923"/>
                </a:lnTo>
                <a:lnTo>
                  <a:pt x="613727" y="373124"/>
                </a:lnTo>
                <a:lnTo>
                  <a:pt x="606107" y="382642"/>
                </a:lnTo>
                <a:lnTo>
                  <a:pt x="598805" y="392161"/>
                </a:lnTo>
                <a:lnTo>
                  <a:pt x="591502" y="401997"/>
                </a:lnTo>
                <a:lnTo>
                  <a:pt x="584835" y="411832"/>
                </a:lnTo>
                <a:lnTo>
                  <a:pt x="578167" y="422303"/>
                </a:lnTo>
                <a:lnTo>
                  <a:pt x="571817" y="432456"/>
                </a:lnTo>
                <a:lnTo>
                  <a:pt x="565150" y="442926"/>
                </a:lnTo>
                <a:lnTo>
                  <a:pt x="559435" y="453396"/>
                </a:lnTo>
                <a:lnTo>
                  <a:pt x="553720" y="464501"/>
                </a:lnTo>
                <a:lnTo>
                  <a:pt x="548005" y="475289"/>
                </a:lnTo>
                <a:lnTo>
                  <a:pt x="543242" y="486711"/>
                </a:lnTo>
                <a:lnTo>
                  <a:pt x="538162" y="497499"/>
                </a:lnTo>
                <a:lnTo>
                  <a:pt x="533400" y="508921"/>
                </a:lnTo>
                <a:lnTo>
                  <a:pt x="529272" y="520660"/>
                </a:lnTo>
                <a:lnTo>
                  <a:pt x="525145" y="532082"/>
                </a:lnTo>
                <a:lnTo>
                  <a:pt x="521017" y="543822"/>
                </a:lnTo>
                <a:lnTo>
                  <a:pt x="517525" y="555878"/>
                </a:lnTo>
                <a:lnTo>
                  <a:pt x="514350" y="568252"/>
                </a:lnTo>
                <a:lnTo>
                  <a:pt x="511492" y="580309"/>
                </a:lnTo>
                <a:lnTo>
                  <a:pt x="508635" y="592366"/>
                </a:lnTo>
                <a:lnTo>
                  <a:pt x="506412" y="604740"/>
                </a:lnTo>
                <a:lnTo>
                  <a:pt x="504190" y="617114"/>
                </a:lnTo>
                <a:lnTo>
                  <a:pt x="502602" y="629805"/>
                </a:lnTo>
                <a:lnTo>
                  <a:pt x="501015" y="642496"/>
                </a:lnTo>
                <a:lnTo>
                  <a:pt x="500062" y="654870"/>
                </a:lnTo>
                <a:lnTo>
                  <a:pt x="499110" y="668196"/>
                </a:lnTo>
                <a:lnTo>
                  <a:pt x="498792" y="680888"/>
                </a:lnTo>
                <a:lnTo>
                  <a:pt x="498157" y="693896"/>
                </a:lnTo>
                <a:lnTo>
                  <a:pt x="498792" y="706905"/>
                </a:lnTo>
                <a:lnTo>
                  <a:pt x="499110" y="719596"/>
                </a:lnTo>
                <a:lnTo>
                  <a:pt x="500062" y="732605"/>
                </a:lnTo>
                <a:lnTo>
                  <a:pt x="501015" y="745296"/>
                </a:lnTo>
                <a:lnTo>
                  <a:pt x="502602" y="758304"/>
                </a:lnTo>
                <a:lnTo>
                  <a:pt x="504190" y="770678"/>
                </a:lnTo>
                <a:lnTo>
                  <a:pt x="506412" y="783052"/>
                </a:lnTo>
                <a:lnTo>
                  <a:pt x="508635" y="795426"/>
                </a:lnTo>
                <a:lnTo>
                  <a:pt x="511492" y="807800"/>
                </a:lnTo>
                <a:lnTo>
                  <a:pt x="514350" y="819857"/>
                </a:lnTo>
                <a:lnTo>
                  <a:pt x="517525" y="831914"/>
                </a:lnTo>
                <a:lnTo>
                  <a:pt x="521017" y="843653"/>
                </a:lnTo>
                <a:lnTo>
                  <a:pt x="525145" y="855393"/>
                </a:lnTo>
                <a:lnTo>
                  <a:pt x="529272" y="867132"/>
                </a:lnTo>
                <a:lnTo>
                  <a:pt x="533400" y="878554"/>
                </a:lnTo>
                <a:lnTo>
                  <a:pt x="538162" y="889977"/>
                </a:lnTo>
                <a:lnTo>
                  <a:pt x="543242" y="901399"/>
                </a:lnTo>
                <a:lnTo>
                  <a:pt x="548005" y="912186"/>
                </a:lnTo>
                <a:lnTo>
                  <a:pt x="553720" y="923291"/>
                </a:lnTo>
                <a:lnTo>
                  <a:pt x="559435" y="934079"/>
                </a:lnTo>
                <a:lnTo>
                  <a:pt x="565150" y="944549"/>
                </a:lnTo>
                <a:lnTo>
                  <a:pt x="571817" y="955337"/>
                </a:lnTo>
                <a:lnTo>
                  <a:pt x="578167" y="965807"/>
                </a:lnTo>
                <a:lnTo>
                  <a:pt x="584835" y="975643"/>
                </a:lnTo>
                <a:lnTo>
                  <a:pt x="591502" y="985479"/>
                </a:lnTo>
                <a:lnTo>
                  <a:pt x="598805" y="995632"/>
                </a:lnTo>
                <a:lnTo>
                  <a:pt x="606107" y="1005150"/>
                </a:lnTo>
                <a:lnTo>
                  <a:pt x="613727" y="1014351"/>
                </a:lnTo>
                <a:lnTo>
                  <a:pt x="621665" y="1023552"/>
                </a:lnTo>
                <a:lnTo>
                  <a:pt x="629602" y="1033071"/>
                </a:lnTo>
                <a:lnTo>
                  <a:pt x="637858" y="1041955"/>
                </a:lnTo>
                <a:lnTo>
                  <a:pt x="646430" y="1050521"/>
                </a:lnTo>
                <a:lnTo>
                  <a:pt x="655003" y="1059088"/>
                </a:lnTo>
                <a:lnTo>
                  <a:pt x="663893" y="1067020"/>
                </a:lnTo>
                <a:lnTo>
                  <a:pt x="673100" y="1074952"/>
                </a:lnTo>
                <a:lnTo>
                  <a:pt x="682308" y="1082884"/>
                </a:lnTo>
                <a:lnTo>
                  <a:pt x="691833" y="1090499"/>
                </a:lnTo>
                <a:lnTo>
                  <a:pt x="701358" y="1098114"/>
                </a:lnTo>
                <a:lnTo>
                  <a:pt x="711200" y="1105094"/>
                </a:lnTo>
                <a:lnTo>
                  <a:pt x="721360" y="1112074"/>
                </a:lnTo>
                <a:lnTo>
                  <a:pt x="731203" y="1118737"/>
                </a:lnTo>
                <a:lnTo>
                  <a:pt x="741680" y="1125083"/>
                </a:lnTo>
                <a:lnTo>
                  <a:pt x="752158" y="1131111"/>
                </a:lnTo>
                <a:lnTo>
                  <a:pt x="762953" y="1137139"/>
                </a:lnTo>
                <a:lnTo>
                  <a:pt x="773748" y="1142850"/>
                </a:lnTo>
                <a:lnTo>
                  <a:pt x="784543" y="1148562"/>
                </a:lnTo>
                <a:lnTo>
                  <a:pt x="795655" y="1153638"/>
                </a:lnTo>
                <a:lnTo>
                  <a:pt x="807085" y="1158715"/>
                </a:lnTo>
                <a:lnTo>
                  <a:pt x="818515" y="1163157"/>
                </a:lnTo>
                <a:lnTo>
                  <a:pt x="829945" y="1167599"/>
                </a:lnTo>
                <a:lnTo>
                  <a:pt x="841693" y="1171723"/>
                </a:lnTo>
                <a:lnTo>
                  <a:pt x="853440" y="1175531"/>
                </a:lnTo>
                <a:lnTo>
                  <a:pt x="865188" y="1179338"/>
                </a:lnTo>
                <a:lnTo>
                  <a:pt x="877253" y="1182511"/>
                </a:lnTo>
                <a:lnTo>
                  <a:pt x="889318" y="1185366"/>
                </a:lnTo>
                <a:lnTo>
                  <a:pt x="901383" y="1188222"/>
                </a:lnTo>
                <a:lnTo>
                  <a:pt x="914083" y="1190126"/>
                </a:lnTo>
                <a:lnTo>
                  <a:pt x="926465" y="1192347"/>
                </a:lnTo>
                <a:lnTo>
                  <a:pt x="939165" y="1194250"/>
                </a:lnTo>
                <a:lnTo>
                  <a:pt x="951865" y="1195519"/>
                </a:lnTo>
                <a:lnTo>
                  <a:pt x="964565" y="1196788"/>
                </a:lnTo>
                <a:lnTo>
                  <a:pt x="977265" y="1197740"/>
                </a:lnTo>
                <a:lnTo>
                  <a:pt x="990283" y="1198058"/>
                </a:lnTo>
                <a:lnTo>
                  <a:pt x="1003300" y="1198375"/>
                </a:lnTo>
                <a:lnTo>
                  <a:pt x="1016317" y="1198058"/>
                </a:lnTo>
                <a:lnTo>
                  <a:pt x="1029335" y="1197740"/>
                </a:lnTo>
                <a:lnTo>
                  <a:pt x="1042035" y="1196788"/>
                </a:lnTo>
                <a:lnTo>
                  <a:pt x="1055053" y="1195519"/>
                </a:lnTo>
                <a:lnTo>
                  <a:pt x="1067435" y="1194250"/>
                </a:lnTo>
                <a:lnTo>
                  <a:pt x="1079817" y="1192347"/>
                </a:lnTo>
                <a:lnTo>
                  <a:pt x="1092517" y="1190126"/>
                </a:lnTo>
                <a:lnTo>
                  <a:pt x="1104900" y="1188222"/>
                </a:lnTo>
                <a:lnTo>
                  <a:pt x="1116965" y="1185366"/>
                </a:lnTo>
                <a:lnTo>
                  <a:pt x="1129347" y="1182511"/>
                </a:lnTo>
                <a:lnTo>
                  <a:pt x="1141095" y="1179338"/>
                </a:lnTo>
                <a:lnTo>
                  <a:pt x="1153160" y="1175531"/>
                </a:lnTo>
                <a:lnTo>
                  <a:pt x="1164907" y="1171723"/>
                </a:lnTo>
                <a:lnTo>
                  <a:pt x="1176973" y="1167599"/>
                </a:lnTo>
                <a:lnTo>
                  <a:pt x="1188085" y="1163157"/>
                </a:lnTo>
                <a:lnTo>
                  <a:pt x="1199515" y="1158715"/>
                </a:lnTo>
                <a:lnTo>
                  <a:pt x="1210945" y="1153638"/>
                </a:lnTo>
                <a:lnTo>
                  <a:pt x="1222057" y="1148562"/>
                </a:lnTo>
                <a:lnTo>
                  <a:pt x="1232853" y="1142850"/>
                </a:lnTo>
                <a:lnTo>
                  <a:pt x="1243647" y="1137139"/>
                </a:lnTo>
                <a:lnTo>
                  <a:pt x="1254443" y="1131111"/>
                </a:lnTo>
                <a:lnTo>
                  <a:pt x="1264920" y="1125083"/>
                </a:lnTo>
                <a:lnTo>
                  <a:pt x="1275080" y="1118737"/>
                </a:lnTo>
                <a:lnTo>
                  <a:pt x="1285557" y="1112074"/>
                </a:lnTo>
                <a:lnTo>
                  <a:pt x="1295400" y="1105094"/>
                </a:lnTo>
                <a:lnTo>
                  <a:pt x="1304925" y="1098114"/>
                </a:lnTo>
                <a:lnTo>
                  <a:pt x="1314767" y="1090499"/>
                </a:lnTo>
                <a:lnTo>
                  <a:pt x="1324293" y="1082884"/>
                </a:lnTo>
                <a:lnTo>
                  <a:pt x="1333500" y="1074952"/>
                </a:lnTo>
                <a:lnTo>
                  <a:pt x="1342390" y="1067020"/>
                </a:lnTo>
                <a:lnTo>
                  <a:pt x="1351280" y="1059088"/>
                </a:lnTo>
                <a:lnTo>
                  <a:pt x="1359853" y="1050521"/>
                </a:lnTo>
                <a:lnTo>
                  <a:pt x="1368425" y="1041955"/>
                </a:lnTo>
                <a:lnTo>
                  <a:pt x="1376680" y="1033071"/>
                </a:lnTo>
                <a:lnTo>
                  <a:pt x="1384935" y="1023552"/>
                </a:lnTo>
                <a:lnTo>
                  <a:pt x="1392555" y="1014351"/>
                </a:lnTo>
                <a:lnTo>
                  <a:pt x="1400175" y="1005150"/>
                </a:lnTo>
                <a:lnTo>
                  <a:pt x="1407477" y="995632"/>
                </a:lnTo>
                <a:lnTo>
                  <a:pt x="1414780" y="985479"/>
                </a:lnTo>
                <a:lnTo>
                  <a:pt x="1421765" y="975643"/>
                </a:lnTo>
                <a:lnTo>
                  <a:pt x="1428433" y="965807"/>
                </a:lnTo>
                <a:lnTo>
                  <a:pt x="1435100" y="955337"/>
                </a:lnTo>
                <a:lnTo>
                  <a:pt x="1441133" y="944549"/>
                </a:lnTo>
                <a:lnTo>
                  <a:pt x="1447165" y="934079"/>
                </a:lnTo>
                <a:lnTo>
                  <a:pt x="1452880" y="923291"/>
                </a:lnTo>
                <a:lnTo>
                  <a:pt x="1458277" y="912186"/>
                </a:lnTo>
                <a:lnTo>
                  <a:pt x="1463675" y="901399"/>
                </a:lnTo>
                <a:lnTo>
                  <a:pt x="1468437" y="889977"/>
                </a:lnTo>
                <a:lnTo>
                  <a:pt x="1473200" y="878554"/>
                </a:lnTo>
                <a:lnTo>
                  <a:pt x="1477327" y="867132"/>
                </a:lnTo>
                <a:lnTo>
                  <a:pt x="1481455" y="855393"/>
                </a:lnTo>
                <a:lnTo>
                  <a:pt x="1485265" y="843653"/>
                </a:lnTo>
                <a:lnTo>
                  <a:pt x="1488757" y="831914"/>
                </a:lnTo>
                <a:lnTo>
                  <a:pt x="1491933" y="819857"/>
                </a:lnTo>
                <a:lnTo>
                  <a:pt x="1495107" y="807800"/>
                </a:lnTo>
                <a:lnTo>
                  <a:pt x="1497647" y="795426"/>
                </a:lnTo>
                <a:lnTo>
                  <a:pt x="1500187" y="783052"/>
                </a:lnTo>
                <a:lnTo>
                  <a:pt x="1502410" y="770678"/>
                </a:lnTo>
                <a:lnTo>
                  <a:pt x="1503997" y="758304"/>
                </a:lnTo>
                <a:lnTo>
                  <a:pt x="1505585" y="745296"/>
                </a:lnTo>
                <a:lnTo>
                  <a:pt x="1506537" y="732605"/>
                </a:lnTo>
                <a:lnTo>
                  <a:pt x="1507490" y="719596"/>
                </a:lnTo>
                <a:lnTo>
                  <a:pt x="1508125" y="706905"/>
                </a:lnTo>
                <a:lnTo>
                  <a:pt x="1508125" y="693896"/>
                </a:lnTo>
                <a:lnTo>
                  <a:pt x="1508125" y="680888"/>
                </a:lnTo>
                <a:lnTo>
                  <a:pt x="1507490" y="668196"/>
                </a:lnTo>
                <a:lnTo>
                  <a:pt x="1506537" y="654870"/>
                </a:lnTo>
                <a:lnTo>
                  <a:pt x="1505585" y="642496"/>
                </a:lnTo>
                <a:lnTo>
                  <a:pt x="1503997" y="629805"/>
                </a:lnTo>
                <a:lnTo>
                  <a:pt x="1502410" y="617114"/>
                </a:lnTo>
                <a:lnTo>
                  <a:pt x="1500187" y="604740"/>
                </a:lnTo>
                <a:lnTo>
                  <a:pt x="1497647" y="592366"/>
                </a:lnTo>
                <a:lnTo>
                  <a:pt x="1495107" y="580309"/>
                </a:lnTo>
                <a:lnTo>
                  <a:pt x="1491933" y="568252"/>
                </a:lnTo>
                <a:lnTo>
                  <a:pt x="1488757" y="555878"/>
                </a:lnTo>
                <a:lnTo>
                  <a:pt x="1485265" y="543822"/>
                </a:lnTo>
                <a:lnTo>
                  <a:pt x="1481455" y="532082"/>
                </a:lnTo>
                <a:lnTo>
                  <a:pt x="1477327" y="520660"/>
                </a:lnTo>
                <a:lnTo>
                  <a:pt x="1473200" y="508921"/>
                </a:lnTo>
                <a:lnTo>
                  <a:pt x="1468437" y="497499"/>
                </a:lnTo>
                <a:lnTo>
                  <a:pt x="1463675" y="486711"/>
                </a:lnTo>
                <a:lnTo>
                  <a:pt x="1458277" y="475289"/>
                </a:lnTo>
                <a:lnTo>
                  <a:pt x="1452880" y="464501"/>
                </a:lnTo>
                <a:lnTo>
                  <a:pt x="1447165" y="453396"/>
                </a:lnTo>
                <a:lnTo>
                  <a:pt x="1441133" y="442926"/>
                </a:lnTo>
                <a:lnTo>
                  <a:pt x="1435100" y="432456"/>
                </a:lnTo>
                <a:lnTo>
                  <a:pt x="1428433" y="422303"/>
                </a:lnTo>
                <a:lnTo>
                  <a:pt x="1421765" y="411832"/>
                </a:lnTo>
                <a:lnTo>
                  <a:pt x="1414780" y="401997"/>
                </a:lnTo>
                <a:lnTo>
                  <a:pt x="1407477" y="392161"/>
                </a:lnTo>
                <a:lnTo>
                  <a:pt x="1400175" y="382642"/>
                </a:lnTo>
                <a:lnTo>
                  <a:pt x="1392555" y="373124"/>
                </a:lnTo>
                <a:lnTo>
                  <a:pt x="1384935" y="363923"/>
                </a:lnTo>
                <a:lnTo>
                  <a:pt x="1376680" y="355039"/>
                </a:lnTo>
                <a:lnTo>
                  <a:pt x="1368425" y="346155"/>
                </a:lnTo>
                <a:lnTo>
                  <a:pt x="1359853" y="337588"/>
                </a:lnTo>
                <a:lnTo>
                  <a:pt x="1351280" y="329022"/>
                </a:lnTo>
                <a:lnTo>
                  <a:pt x="1342390" y="320772"/>
                </a:lnTo>
                <a:lnTo>
                  <a:pt x="1333500" y="312523"/>
                </a:lnTo>
                <a:lnTo>
                  <a:pt x="1324293" y="304591"/>
                </a:lnTo>
                <a:lnTo>
                  <a:pt x="1314767" y="297293"/>
                </a:lnTo>
                <a:lnTo>
                  <a:pt x="1304925" y="289679"/>
                </a:lnTo>
                <a:lnTo>
                  <a:pt x="1295400" y="282698"/>
                </a:lnTo>
                <a:lnTo>
                  <a:pt x="1285557" y="275401"/>
                </a:lnTo>
                <a:lnTo>
                  <a:pt x="1275080" y="269055"/>
                </a:lnTo>
                <a:lnTo>
                  <a:pt x="1264920" y="262392"/>
                </a:lnTo>
                <a:lnTo>
                  <a:pt x="1254443" y="256364"/>
                </a:lnTo>
                <a:lnTo>
                  <a:pt x="1243647" y="250336"/>
                </a:lnTo>
                <a:lnTo>
                  <a:pt x="1232853" y="244625"/>
                </a:lnTo>
                <a:lnTo>
                  <a:pt x="1222057" y="239231"/>
                </a:lnTo>
                <a:lnTo>
                  <a:pt x="1210945" y="233837"/>
                </a:lnTo>
                <a:lnTo>
                  <a:pt x="1199515" y="228760"/>
                </a:lnTo>
                <a:lnTo>
                  <a:pt x="1188085" y="224319"/>
                </a:lnTo>
                <a:lnTo>
                  <a:pt x="1176973" y="219877"/>
                </a:lnTo>
                <a:lnTo>
                  <a:pt x="1164907" y="216069"/>
                </a:lnTo>
                <a:lnTo>
                  <a:pt x="1153160" y="212262"/>
                </a:lnTo>
                <a:lnTo>
                  <a:pt x="1141095" y="208772"/>
                </a:lnTo>
                <a:lnTo>
                  <a:pt x="1129347" y="205282"/>
                </a:lnTo>
                <a:lnTo>
                  <a:pt x="1116965" y="202109"/>
                </a:lnTo>
                <a:lnTo>
                  <a:pt x="1104900" y="199888"/>
                </a:lnTo>
                <a:lnTo>
                  <a:pt x="1092517" y="197349"/>
                </a:lnTo>
                <a:lnTo>
                  <a:pt x="1079817" y="195129"/>
                </a:lnTo>
                <a:lnTo>
                  <a:pt x="1067435" y="193225"/>
                </a:lnTo>
                <a:lnTo>
                  <a:pt x="1055053" y="191956"/>
                </a:lnTo>
                <a:lnTo>
                  <a:pt x="1042035" y="190687"/>
                </a:lnTo>
                <a:lnTo>
                  <a:pt x="1029335" y="190052"/>
                </a:lnTo>
                <a:lnTo>
                  <a:pt x="1016317" y="189417"/>
                </a:lnTo>
                <a:lnTo>
                  <a:pt x="1003300" y="189417"/>
                </a:lnTo>
                <a:lnTo>
                  <a:pt x="990283" y="189417"/>
                </a:lnTo>
                <a:close/>
                <a:moveTo>
                  <a:pt x="1003300" y="0"/>
                </a:moveTo>
                <a:lnTo>
                  <a:pt x="1024573" y="317"/>
                </a:lnTo>
                <a:lnTo>
                  <a:pt x="1046163" y="1269"/>
                </a:lnTo>
                <a:lnTo>
                  <a:pt x="1067117" y="2221"/>
                </a:lnTo>
                <a:lnTo>
                  <a:pt x="1088390" y="3490"/>
                </a:lnTo>
                <a:lnTo>
                  <a:pt x="1109345" y="5711"/>
                </a:lnTo>
                <a:lnTo>
                  <a:pt x="1130935" y="8249"/>
                </a:lnTo>
                <a:lnTo>
                  <a:pt x="1151890" y="11105"/>
                </a:lnTo>
                <a:lnTo>
                  <a:pt x="1172845" y="14278"/>
                </a:lnTo>
                <a:lnTo>
                  <a:pt x="1193483" y="17768"/>
                </a:lnTo>
                <a:lnTo>
                  <a:pt x="1214120" y="21892"/>
                </a:lnTo>
                <a:lnTo>
                  <a:pt x="1234757" y="26334"/>
                </a:lnTo>
                <a:lnTo>
                  <a:pt x="1255395" y="31411"/>
                </a:lnTo>
                <a:lnTo>
                  <a:pt x="1276033" y="36487"/>
                </a:lnTo>
                <a:lnTo>
                  <a:pt x="1296353" y="42199"/>
                </a:lnTo>
                <a:lnTo>
                  <a:pt x="1316355" y="48227"/>
                </a:lnTo>
                <a:lnTo>
                  <a:pt x="1336675" y="54573"/>
                </a:lnTo>
                <a:lnTo>
                  <a:pt x="1356677" y="61553"/>
                </a:lnTo>
                <a:lnTo>
                  <a:pt x="1376363" y="68850"/>
                </a:lnTo>
                <a:lnTo>
                  <a:pt x="1395730" y="76148"/>
                </a:lnTo>
                <a:lnTo>
                  <a:pt x="1415415" y="84080"/>
                </a:lnTo>
                <a:lnTo>
                  <a:pt x="1434783" y="92329"/>
                </a:lnTo>
                <a:lnTo>
                  <a:pt x="1453833" y="101213"/>
                </a:lnTo>
                <a:lnTo>
                  <a:pt x="1472883" y="110097"/>
                </a:lnTo>
                <a:lnTo>
                  <a:pt x="1491297" y="119298"/>
                </a:lnTo>
                <a:lnTo>
                  <a:pt x="1509713" y="128817"/>
                </a:lnTo>
                <a:lnTo>
                  <a:pt x="1528445" y="138970"/>
                </a:lnTo>
                <a:lnTo>
                  <a:pt x="1546543" y="149440"/>
                </a:lnTo>
                <a:lnTo>
                  <a:pt x="1564323" y="160228"/>
                </a:lnTo>
                <a:lnTo>
                  <a:pt x="1582103" y="171015"/>
                </a:lnTo>
                <a:lnTo>
                  <a:pt x="1599565" y="182437"/>
                </a:lnTo>
                <a:lnTo>
                  <a:pt x="1616710" y="194177"/>
                </a:lnTo>
                <a:lnTo>
                  <a:pt x="1633855" y="205916"/>
                </a:lnTo>
                <a:lnTo>
                  <a:pt x="1650683" y="218290"/>
                </a:lnTo>
                <a:lnTo>
                  <a:pt x="1666875" y="230664"/>
                </a:lnTo>
                <a:lnTo>
                  <a:pt x="1683067" y="243355"/>
                </a:lnTo>
                <a:lnTo>
                  <a:pt x="1698943" y="256681"/>
                </a:lnTo>
                <a:lnTo>
                  <a:pt x="1714500" y="270324"/>
                </a:lnTo>
                <a:lnTo>
                  <a:pt x="1730057" y="283650"/>
                </a:lnTo>
                <a:lnTo>
                  <a:pt x="1745297" y="297611"/>
                </a:lnTo>
                <a:lnTo>
                  <a:pt x="1759903" y="311888"/>
                </a:lnTo>
                <a:lnTo>
                  <a:pt x="1774507" y="326483"/>
                </a:lnTo>
                <a:lnTo>
                  <a:pt x="1788477" y="341396"/>
                </a:lnTo>
                <a:lnTo>
                  <a:pt x="1802130" y="356308"/>
                </a:lnTo>
                <a:lnTo>
                  <a:pt x="1815783" y="371537"/>
                </a:lnTo>
                <a:lnTo>
                  <a:pt x="1829117" y="387402"/>
                </a:lnTo>
                <a:lnTo>
                  <a:pt x="1841817" y="402948"/>
                </a:lnTo>
                <a:lnTo>
                  <a:pt x="1854200" y="419130"/>
                </a:lnTo>
                <a:lnTo>
                  <a:pt x="1866265" y="435311"/>
                </a:lnTo>
                <a:lnTo>
                  <a:pt x="1878013" y="451810"/>
                </a:lnTo>
                <a:lnTo>
                  <a:pt x="1889443" y="468309"/>
                </a:lnTo>
                <a:lnTo>
                  <a:pt x="1900555" y="485442"/>
                </a:lnTo>
                <a:lnTo>
                  <a:pt x="1911350" y="502575"/>
                </a:lnTo>
                <a:lnTo>
                  <a:pt x="1921510" y="520026"/>
                </a:lnTo>
                <a:lnTo>
                  <a:pt x="1931670" y="537793"/>
                </a:lnTo>
                <a:lnTo>
                  <a:pt x="1940877" y="555561"/>
                </a:lnTo>
                <a:lnTo>
                  <a:pt x="1950085" y="573329"/>
                </a:lnTo>
                <a:lnTo>
                  <a:pt x="1958657" y="592049"/>
                </a:lnTo>
                <a:lnTo>
                  <a:pt x="1966913" y="610134"/>
                </a:lnTo>
                <a:lnTo>
                  <a:pt x="1974533" y="628536"/>
                </a:lnTo>
                <a:lnTo>
                  <a:pt x="1981835" y="647573"/>
                </a:lnTo>
                <a:lnTo>
                  <a:pt x="1988820" y="666610"/>
                </a:lnTo>
                <a:lnTo>
                  <a:pt x="1995170" y="685647"/>
                </a:lnTo>
                <a:lnTo>
                  <a:pt x="2000885" y="704684"/>
                </a:lnTo>
                <a:lnTo>
                  <a:pt x="2006600" y="724355"/>
                </a:lnTo>
                <a:lnTo>
                  <a:pt x="2000885" y="742123"/>
                </a:lnTo>
                <a:lnTo>
                  <a:pt x="1995170" y="759891"/>
                </a:lnTo>
                <a:lnTo>
                  <a:pt x="1988820" y="777341"/>
                </a:lnTo>
                <a:lnTo>
                  <a:pt x="1981835" y="794792"/>
                </a:lnTo>
                <a:lnTo>
                  <a:pt x="1974533" y="811925"/>
                </a:lnTo>
                <a:lnTo>
                  <a:pt x="1966913" y="829058"/>
                </a:lnTo>
                <a:lnTo>
                  <a:pt x="1958657" y="845874"/>
                </a:lnTo>
                <a:lnTo>
                  <a:pt x="1950085" y="862373"/>
                </a:lnTo>
                <a:lnTo>
                  <a:pt x="1940877" y="879189"/>
                </a:lnTo>
                <a:lnTo>
                  <a:pt x="1931670" y="895053"/>
                </a:lnTo>
                <a:lnTo>
                  <a:pt x="1921510" y="911552"/>
                </a:lnTo>
                <a:lnTo>
                  <a:pt x="1911350" y="927099"/>
                </a:lnTo>
                <a:lnTo>
                  <a:pt x="1900555" y="943280"/>
                </a:lnTo>
                <a:lnTo>
                  <a:pt x="1889443" y="958510"/>
                </a:lnTo>
                <a:lnTo>
                  <a:pt x="1878013" y="973739"/>
                </a:lnTo>
                <a:lnTo>
                  <a:pt x="1866265" y="989286"/>
                </a:lnTo>
                <a:lnTo>
                  <a:pt x="1854200" y="1004198"/>
                </a:lnTo>
                <a:lnTo>
                  <a:pt x="1841817" y="1018793"/>
                </a:lnTo>
                <a:lnTo>
                  <a:pt x="1829117" y="1033388"/>
                </a:lnTo>
                <a:lnTo>
                  <a:pt x="1815783" y="1047666"/>
                </a:lnTo>
                <a:lnTo>
                  <a:pt x="1802130" y="1061309"/>
                </a:lnTo>
                <a:lnTo>
                  <a:pt x="1788477" y="1075269"/>
                </a:lnTo>
                <a:lnTo>
                  <a:pt x="1774507" y="1088913"/>
                </a:lnTo>
                <a:lnTo>
                  <a:pt x="1759903" y="1101921"/>
                </a:lnTo>
                <a:lnTo>
                  <a:pt x="1745297" y="1115247"/>
                </a:lnTo>
                <a:lnTo>
                  <a:pt x="1730057" y="1127938"/>
                </a:lnTo>
                <a:lnTo>
                  <a:pt x="1714500" y="1140312"/>
                </a:lnTo>
                <a:lnTo>
                  <a:pt x="1698943" y="1152686"/>
                </a:lnTo>
                <a:lnTo>
                  <a:pt x="1683067" y="1164743"/>
                </a:lnTo>
                <a:lnTo>
                  <a:pt x="1666875" y="1176482"/>
                </a:lnTo>
                <a:lnTo>
                  <a:pt x="1650683" y="1187905"/>
                </a:lnTo>
                <a:lnTo>
                  <a:pt x="1633855" y="1199009"/>
                </a:lnTo>
                <a:lnTo>
                  <a:pt x="1616710" y="1210114"/>
                </a:lnTo>
                <a:lnTo>
                  <a:pt x="1599565" y="1220902"/>
                </a:lnTo>
                <a:lnTo>
                  <a:pt x="1582103" y="1231055"/>
                </a:lnTo>
                <a:lnTo>
                  <a:pt x="1564323" y="1241208"/>
                </a:lnTo>
                <a:lnTo>
                  <a:pt x="1546543" y="1250726"/>
                </a:lnTo>
                <a:lnTo>
                  <a:pt x="1528445" y="1260245"/>
                </a:lnTo>
                <a:lnTo>
                  <a:pt x="1509713" y="1269763"/>
                </a:lnTo>
                <a:lnTo>
                  <a:pt x="1491297" y="1278647"/>
                </a:lnTo>
                <a:lnTo>
                  <a:pt x="1472883" y="1287214"/>
                </a:lnTo>
                <a:lnTo>
                  <a:pt x="1453833" y="1295146"/>
                </a:lnTo>
                <a:lnTo>
                  <a:pt x="1434783" y="1303078"/>
                </a:lnTo>
                <a:lnTo>
                  <a:pt x="1415415" y="1310693"/>
                </a:lnTo>
                <a:lnTo>
                  <a:pt x="1395730" y="1317990"/>
                </a:lnTo>
                <a:lnTo>
                  <a:pt x="1376363" y="1324653"/>
                </a:lnTo>
                <a:lnTo>
                  <a:pt x="1356677" y="1331316"/>
                </a:lnTo>
                <a:lnTo>
                  <a:pt x="1336675" y="1337662"/>
                </a:lnTo>
                <a:lnTo>
                  <a:pt x="1316355" y="1343373"/>
                </a:lnTo>
                <a:lnTo>
                  <a:pt x="1296353" y="1349084"/>
                </a:lnTo>
                <a:lnTo>
                  <a:pt x="1276033" y="1354478"/>
                </a:lnTo>
                <a:lnTo>
                  <a:pt x="1255395" y="1358920"/>
                </a:lnTo>
                <a:lnTo>
                  <a:pt x="1234757" y="1363679"/>
                </a:lnTo>
                <a:lnTo>
                  <a:pt x="1214120" y="1367486"/>
                </a:lnTo>
                <a:lnTo>
                  <a:pt x="1193483" y="1371294"/>
                </a:lnTo>
                <a:lnTo>
                  <a:pt x="1172845" y="1374784"/>
                </a:lnTo>
                <a:lnTo>
                  <a:pt x="1151890" y="1377639"/>
                </a:lnTo>
                <a:lnTo>
                  <a:pt x="1130935" y="1380178"/>
                </a:lnTo>
                <a:lnTo>
                  <a:pt x="1109345" y="1382399"/>
                </a:lnTo>
                <a:lnTo>
                  <a:pt x="1088390" y="1384302"/>
                </a:lnTo>
                <a:lnTo>
                  <a:pt x="1067117" y="1385571"/>
                </a:lnTo>
                <a:lnTo>
                  <a:pt x="1046163" y="1386840"/>
                </a:lnTo>
                <a:lnTo>
                  <a:pt x="1024573" y="1387475"/>
                </a:lnTo>
                <a:lnTo>
                  <a:pt x="1003300" y="1387475"/>
                </a:lnTo>
                <a:lnTo>
                  <a:pt x="981393" y="1387475"/>
                </a:lnTo>
                <a:lnTo>
                  <a:pt x="959485" y="1386840"/>
                </a:lnTo>
                <a:lnTo>
                  <a:pt x="937895" y="1385571"/>
                </a:lnTo>
                <a:lnTo>
                  <a:pt x="916305" y="1384302"/>
                </a:lnTo>
                <a:lnTo>
                  <a:pt x="895033" y="1382399"/>
                </a:lnTo>
                <a:lnTo>
                  <a:pt x="873760" y="1380178"/>
                </a:lnTo>
                <a:lnTo>
                  <a:pt x="852805" y="1377639"/>
                </a:lnTo>
                <a:lnTo>
                  <a:pt x="831533" y="1374784"/>
                </a:lnTo>
                <a:lnTo>
                  <a:pt x="810578" y="1371294"/>
                </a:lnTo>
                <a:lnTo>
                  <a:pt x="789940" y="1367486"/>
                </a:lnTo>
                <a:lnTo>
                  <a:pt x="769303" y="1363679"/>
                </a:lnTo>
                <a:lnTo>
                  <a:pt x="748983" y="1358920"/>
                </a:lnTo>
                <a:lnTo>
                  <a:pt x="728980" y="1354478"/>
                </a:lnTo>
                <a:lnTo>
                  <a:pt x="708660" y="1349084"/>
                </a:lnTo>
                <a:lnTo>
                  <a:pt x="689293" y="1343373"/>
                </a:lnTo>
                <a:lnTo>
                  <a:pt x="669290" y="1337662"/>
                </a:lnTo>
                <a:lnTo>
                  <a:pt x="649605" y="1331316"/>
                </a:lnTo>
                <a:lnTo>
                  <a:pt x="630555" y="1324653"/>
                </a:lnTo>
                <a:lnTo>
                  <a:pt x="611187" y="1317990"/>
                </a:lnTo>
                <a:lnTo>
                  <a:pt x="592455" y="1310693"/>
                </a:lnTo>
                <a:lnTo>
                  <a:pt x="573722" y="1303078"/>
                </a:lnTo>
                <a:lnTo>
                  <a:pt x="554990" y="1295146"/>
                </a:lnTo>
                <a:lnTo>
                  <a:pt x="536892" y="1287214"/>
                </a:lnTo>
                <a:lnTo>
                  <a:pt x="518477" y="1278647"/>
                </a:lnTo>
                <a:lnTo>
                  <a:pt x="500380" y="1269763"/>
                </a:lnTo>
                <a:lnTo>
                  <a:pt x="482917" y="1260245"/>
                </a:lnTo>
                <a:lnTo>
                  <a:pt x="465137" y="1250726"/>
                </a:lnTo>
                <a:lnTo>
                  <a:pt x="447992" y="1241208"/>
                </a:lnTo>
                <a:lnTo>
                  <a:pt x="430847" y="1231055"/>
                </a:lnTo>
                <a:lnTo>
                  <a:pt x="414020" y="1220902"/>
                </a:lnTo>
                <a:lnTo>
                  <a:pt x="397510" y="1210114"/>
                </a:lnTo>
                <a:lnTo>
                  <a:pt x="381000" y="1199009"/>
                </a:lnTo>
                <a:lnTo>
                  <a:pt x="364807" y="1187905"/>
                </a:lnTo>
                <a:lnTo>
                  <a:pt x="348615" y="1176482"/>
                </a:lnTo>
                <a:lnTo>
                  <a:pt x="333057" y="1164743"/>
                </a:lnTo>
                <a:lnTo>
                  <a:pt x="317817" y="1152686"/>
                </a:lnTo>
                <a:lnTo>
                  <a:pt x="302260" y="1140312"/>
                </a:lnTo>
                <a:lnTo>
                  <a:pt x="287337" y="1127938"/>
                </a:lnTo>
                <a:lnTo>
                  <a:pt x="272732" y="1115247"/>
                </a:lnTo>
                <a:lnTo>
                  <a:pt x="258445" y="1101921"/>
                </a:lnTo>
                <a:lnTo>
                  <a:pt x="244475" y="1088913"/>
                </a:lnTo>
                <a:lnTo>
                  <a:pt x="230505" y="1075269"/>
                </a:lnTo>
                <a:lnTo>
                  <a:pt x="216852" y="1061309"/>
                </a:lnTo>
                <a:lnTo>
                  <a:pt x="203517" y="1047666"/>
                </a:lnTo>
                <a:lnTo>
                  <a:pt x="190182" y="1033388"/>
                </a:lnTo>
                <a:lnTo>
                  <a:pt x="177800" y="1018793"/>
                </a:lnTo>
                <a:lnTo>
                  <a:pt x="164782" y="1004198"/>
                </a:lnTo>
                <a:lnTo>
                  <a:pt x="152717" y="989286"/>
                </a:lnTo>
                <a:lnTo>
                  <a:pt x="140970" y="973739"/>
                </a:lnTo>
                <a:lnTo>
                  <a:pt x="129222" y="958510"/>
                </a:lnTo>
                <a:lnTo>
                  <a:pt x="117792" y="943280"/>
                </a:lnTo>
                <a:lnTo>
                  <a:pt x="106997" y="927099"/>
                </a:lnTo>
                <a:lnTo>
                  <a:pt x="96202" y="911552"/>
                </a:lnTo>
                <a:lnTo>
                  <a:pt x="85725" y="895053"/>
                </a:lnTo>
                <a:lnTo>
                  <a:pt x="75882" y="879189"/>
                </a:lnTo>
                <a:lnTo>
                  <a:pt x="66040" y="862373"/>
                </a:lnTo>
                <a:lnTo>
                  <a:pt x="56515" y="845874"/>
                </a:lnTo>
                <a:lnTo>
                  <a:pt x="47307" y="829058"/>
                </a:lnTo>
                <a:lnTo>
                  <a:pt x="38735" y="811925"/>
                </a:lnTo>
                <a:lnTo>
                  <a:pt x="30162" y="794792"/>
                </a:lnTo>
                <a:lnTo>
                  <a:pt x="22225" y="777341"/>
                </a:lnTo>
                <a:lnTo>
                  <a:pt x="14287" y="759891"/>
                </a:lnTo>
                <a:lnTo>
                  <a:pt x="6667" y="742123"/>
                </a:lnTo>
                <a:lnTo>
                  <a:pt x="0" y="724355"/>
                </a:lnTo>
                <a:lnTo>
                  <a:pt x="6667" y="704684"/>
                </a:lnTo>
                <a:lnTo>
                  <a:pt x="14287" y="685647"/>
                </a:lnTo>
                <a:lnTo>
                  <a:pt x="22225" y="666610"/>
                </a:lnTo>
                <a:lnTo>
                  <a:pt x="30162" y="647573"/>
                </a:lnTo>
                <a:lnTo>
                  <a:pt x="38735" y="628536"/>
                </a:lnTo>
                <a:lnTo>
                  <a:pt x="47307" y="610134"/>
                </a:lnTo>
                <a:lnTo>
                  <a:pt x="56515" y="592049"/>
                </a:lnTo>
                <a:lnTo>
                  <a:pt x="66040" y="573329"/>
                </a:lnTo>
                <a:lnTo>
                  <a:pt x="75882" y="555561"/>
                </a:lnTo>
                <a:lnTo>
                  <a:pt x="85725" y="537793"/>
                </a:lnTo>
                <a:lnTo>
                  <a:pt x="96202" y="520026"/>
                </a:lnTo>
                <a:lnTo>
                  <a:pt x="106997" y="502575"/>
                </a:lnTo>
                <a:lnTo>
                  <a:pt x="117792" y="485442"/>
                </a:lnTo>
                <a:lnTo>
                  <a:pt x="129222" y="468309"/>
                </a:lnTo>
                <a:lnTo>
                  <a:pt x="140970" y="451810"/>
                </a:lnTo>
                <a:lnTo>
                  <a:pt x="152717" y="435311"/>
                </a:lnTo>
                <a:lnTo>
                  <a:pt x="164782" y="419130"/>
                </a:lnTo>
                <a:lnTo>
                  <a:pt x="177800" y="402948"/>
                </a:lnTo>
                <a:lnTo>
                  <a:pt x="190182" y="387402"/>
                </a:lnTo>
                <a:lnTo>
                  <a:pt x="203517" y="371537"/>
                </a:lnTo>
                <a:lnTo>
                  <a:pt x="216852" y="356308"/>
                </a:lnTo>
                <a:lnTo>
                  <a:pt x="230505" y="341396"/>
                </a:lnTo>
                <a:lnTo>
                  <a:pt x="244475" y="326483"/>
                </a:lnTo>
                <a:lnTo>
                  <a:pt x="258445" y="311888"/>
                </a:lnTo>
                <a:lnTo>
                  <a:pt x="272732" y="297611"/>
                </a:lnTo>
                <a:lnTo>
                  <a:pt x="287337" y="283650"/>
                </a:lnTo>
                <a:lnTo>
                  <a:pt x="302260" y="270324"/>
                </a:lnTo>
                <a:lnTo>
                  <a:pt x="317817" y="256681"/>
                </a:lnTo>
                <a:lnTo>
                  <a:pt x="333057" y="243355"/>
                </a:lnTo>
                <a:lnTo>
                  <a:pt x="348615" y="230664"/>
                </a:lnTo>
                <a:lnTo>
                  <a:pt x="364807" y="218290"/>
                </a:lnTo>
                <a:lnTo>
                  <a:pt x="381000" y="205916"/>
                </a:lnTo>
                <a:lnTo>
                  <a:pt x="397510" y="194177"/>
                </a:lnTo>
                <a:lnTo>
                  <a:pt x="414020" y="182437"/>
                </a:lnTo>
                <a:lnTo>
                  <a:pt x="430847" y="171015"/>
                </a:lnTo>
                <a:lnTo>
                  <a:pt x="447992" y="160228"/>
                </a:lnTo>
                <a:lnTo>
                  <a:pt x="465137" y="149440"/>
                </a:lnTo>
                <a:lnTo>
                  <a:pt x="482917" y="138970"/>
                </a:lnTo>
                <a:lnTo>
                  <a:pt x="500380" y="128817"/>
                </a:lnTo>
                <a:lnTo>
                  <a:pt x="518477" y="119298"/>
                </a:lnTo>
                <a:lnTo>
                  <a:pt x="536892" y="110097"/>
                </a:lnTo>
                <a:lnTo>
                  <a:pt x="554990" y="101213"/>
                </a:lnTo>
                <a:lnTo>
                  <a:pt x="573722" y="92329"/>
                </a:lnTo>
                <a:lnTo>
                  <a:pt x="592455" y="84080"/>
                </a:lnTo>
                <a:lnTo>
                  <a:pt x="611187" y="76148"/>
                </a:lnTo>
                <a:lnTo>
                  <a:pt x="630555" y="68850"/>
                </a:lnTo>
                <a:lnTo>
                  <a:pt x="649605" y="61553"/>
                </a:lnTo>
                <a:lnTo>
                  <a:pt x="669290" y="54573"/>
                </a:lnTo>
                <a:lnTo>
                  <a:pt x="689293" y="48227"/>
                </a:lnTo>
                <a:lnTo>
                  <a:pt x="708660" y="42199"/>
                </a:lnTo>
                <a:lnTo>
                  <a:pt x="728980" y="36487"/>
                </a:lnTo>
                <a:lnTo>
                  <a:pt x="748983" y="31411"/>
                </a:lnTo>
                <a:lnTo>
                  <a:pt x="769303" y="26334"/>
                </a:lnTo>
                <a:lnTo>
                  <a:pt x="789940" y="21892"/>
                </a:lnTo>
                <a:lnTo>
                  <a:pt x="810578" y="17768"/>
                </a:lnTo>
                <a:lnTo>
                  <a:pt x="831533" y="14278"/>
                </a:lnTo>
                <a:lnTo>
                  <a:pt x="852805" y="11105"/>
                </a:lnTo>
                <a:lnTo>
                  <a:pt x="873760" y="8249"/>
                </a:lnTo>
                <a:lnTo>
                  <a:pt x="895033" y="5711"/>
                </a:lnTo>
                <a:lnTo>
                  <a:pt x="916305" y="3490"/>
                </a:lnTo>
                <a:lnTo>
                  <a:pt x="937895" y="2221"/>
                </a:lnTo>
                <a:lnTo>
                  <a:pt x="959485" y="1269"/>
                </a:lnTo>
                <a:lnTo>
                  <a:pt x="981393" y="317"/>
                </a:lnTo>
                <a:lnTo>
                  <a:pt x="10033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350">
              <a:solidFill>
                <a:srgbClr val="FFFFFF"/>
              </a:solidFill>
            </a:endParaRPr>
          </a:p>
        </p:txBody>
      </p:sp>
      <p:sp>
        <p:nvSpPr>
          <p:cNvPr id="38" name="文本占位符 37"/>
          <p:cNvSpPr>
            <a:spLocks noGrp="1"/>
          </p:cNvSpPr>
          <p:nvPr>
            <p:ph type="body" sz="quarter" idx="11" hasCustomPrompt="1"/>
          </p:nvPr>
        </p:nvSpPr>
        <p:spPr>
          <a:xfrm>
            <a:off x="3941258" y="1626050"/>
            <a:ext cx="4638675" cy="3975907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x.1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放不下缩小字体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x.2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 marL="0" marR="0" lvl="0" indent="0" algn="l" defTabSz="685800" rtl="0" eaLnBrk="1" fontAlgn="auto" latinLnBrk="0" hangingPunct="1">
              <a:lnSpc>
                <a:spcPct val="2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x.3 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二级标题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【</a:t>
            </a:r>
            <a:r>
              <a:rPr lang="zh-CN" altLang="en-US" sz="2100" b="1" dirty="0">
                <a:solidFill>
                  <a:srgbClr val="DF7566"/>
                </a:solidFill>
                <a:latin typeface="+mn-ea"/>
              </a:rPr>
              <a:t>加粗</a:t>
            </a: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】</a:t>
            </a:r>
          </a:p>
          <a:p>
            <a:pPr>
              <a:lnSpc>
                <a:spcPct val="200000"/>
              </a:lnSpc>
            </a:pPr>
            <a:r>
              <a:rPr lang="en-US" altLang="zh-CN" sz="2100" b="1" dirty="0">
                <a:solidFill>
                  <a:srgbClr val="DF7566"/>
                </a:solidFill>
                <a:latin typeface="+mn-ea"/>
              </a:rPr>
              <a:t>… …</a:t>
            </a:r>
          </a:p>
        </p:txBody>
      </p:sp>
      <p:sp>
        <p:nvSpPr>
          <p:cNvPr id="36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一级标题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28851" y="2492946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015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3048001" y="6311902"/>
            <a:ext cx="1712913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7942283-E200-425C-BD67-ADC0EB47AF52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830763" y="6323013"/>
            <a:ext cx="2311400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16764" y="6323013"/>
            <a:ext cx="1616075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FA43FA1-920D-4FD5-9520-FD3BD69E926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54"/>
          <a:stretch>
            <a:fillRect/>
          </a:stretch>
        </p:blipFill>
        <p:spPr>
          <a:xfrm>
            <a:off x="241144" y="210524"/>
            <a:ext cx="886235" cy="855561"/>
          </a:xfrm>
          <a:prstGeom prst="rect">
            <a:avLst/>
          </a:prstGeom>
        </p:spPr>
      </p:pic>
      <p:cxnSp>
        <p:nvCxnSpPr>
          <p:cNvPr id="14" name="直接连接符 13"/>
          <p:cNvCxnSpPr/>
          <p:nvPr/>
        </p:nvCxnSpPr>
        <p:spPr>
          <a:xfrm>
            <a:off x="1817369" y="955042"/>
            <a:ext cx="7309485" cy="1905"/>
          </a:xfrm>
          <a:prstGeom prst="line">
            <a:avLst/>
          </a:prstGeom>
          <a:ln w="25400" cap="rnd" cmpd="sng">
            <a:solidFill>
              <a:srgbClr val="B1292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梯形"/>
          <p:cNvSpPr/>
          <p:nvPr/>
        </p:nvSpPr>
        <p:spPr>
          <a:xfrm>
            <a:off x="5672455" y="816611"/>
            <a:ext cx="3465830" cy="140335"/>
          </a:xfrm>
          <a:prstGeom prst="trapezoid">
            <a:avLst/>
          </a:prstGeom>
          <a:solidFill>
            <a:srgbClr val="B12923"/>
          </a:solidFill>
          <a:ln w="12700" cmpd="sng"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675" b="1" noProof="1">
                <a:solidFill>
                  <a:srgbClr val="FFFFFF"/>
                </a:solidFill>
              </a:rPr>
              <a:t>School  of  Software Engineering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3" hasCustomPrompt="1"/>
          </p:nvPr>
        </p:nvSpPr>
        <p:spPr>
          <a:xfrm>
            <a:off x="1805939" y="440690"/>
            <a:ext cx="4156999" cy="514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二级标题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684260" y="1389180"/>
            <a:ext cx="8152169" cy="47622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一、三级标题（</a:t>
            </a:r>
            <a:r>
              <a:rPr lang="en-US" altLang="zh-CN" dirty="0"/>
              <a:t>&gt;=24</a:t>
            </a:r>
            <a:r>
              <a:rPr lang="zh-CN" altLang="en-US" dirty="0"/>
              <a:t>号，微软雅黑字体）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wei.ke@xj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80844" y="2084832"/>
            <a:ext cx="4782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离散数学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690622" y="4448556"/>
            <a:ext cx="3762756" cy="93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/>
              <a:t>柯  炜</a:t>
            </a:r>
            <a:endParaRPr lang="en-US" altLang="zh-CN" sz="2800"/>
          </a:p>
          <a:p>
            <a:pPr algn="ctr">
              <a:lnSpc>
                <a:spcPct val="150000"/>
              </a:lnSpc>
            </a:pPr>
            <a:r>
              <a:rPr lang="en-US" altLang="zh-CN" sz="2000"/>
              <a:t>Email: </a:t>
            </a:r>
            <a:r>
              <a:rPr lang="en-US" altLang="zh-CN" sz="2000">
                <a:hlinkClick r:id="rId2"/>
              </a:rPr>
              <a:t>wei.ke@xjtu.edu.cn</a:t>
            </a:r>
            <a:endParaRPr lang="en-US" altLang="zh-CN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3.3.1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集合的差运算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3.3.2  </a:t>
            </a:r>
            <a:r>
              <a:rPr lang="zh-CN" altLang="en-US" sz="2400">
                <a:effectLst/>
              </a:rPr>
              <a:t>集合的环和运算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3.3.3  </a:t>
            </a:r>
            <a:r>
              <a:rPr lang="zh-CN" altLang="en-US" sz="2400">
                <a:effectLst/>
              </a:rPr>
              <a:t>集合的环积运算</a:t>
            </a:r>
            <a:endParaRPr lang="en-US" altLang="zh-CN" sz="2400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3.3 </a:t>
            </a:r>
            <a:r>
              <a:rPr lang="zh-CN" altLang="en-US"/>
              <a:t>集合的宏运算</a:t>
            </a:r>
          </a:p>
        </p:txBody>
      </p:sp>
    </p:spTree>
    <p:extLst>
      <p:ext uri="{BB962C8B-B14F-4D97-AF65-F5344CB8AC3E}">
        <p14:creationId xmlns:p14="http://schemas.microsoft.com/office/powerpoint/2010/main" val="2424731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3.3.1  </a:t>
            </a:r>
            <a:r>
              <a:rPr lang="zh-CN" altLang="en-US"/>
              <a:t>集合的差运算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/>
              <a:t>定义</a:t>
            </a:r>
            <a:endParaRPr lang="en-US" altLang="zh-CN" b="1"/>
          </a:p>
          <a:p>
            <a:pPr>
              <a:lnSpc>
                <a:spcPct val="80000"/>
              </a:lnSpc>
            </a:pPr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是两个集合</a:t>
            </a:r>
          </a:p>
          <a:p>
            <a:pPr>
              <a:lnSpc>
                <a:spcPct val="80000"/>
              </a:lnSpc>
            </a:pPr>
            <a:r>
              <a:rPr lang="zh-CN" altLang="en-US"/>
              <a:t>                     </a:t>
            </a:r>
            <a:r>
              <a:rPr lang="en-US" altLang="zh-CN"/>
              <a:t>A\B = </a:t>
            </a:r>
            <a:r>
              <a:rPr lang="en-US" altLang="zh-CN">
                <a:sym typeface="Symbol" panose="05050102010706020507" pitchFamily="18" charset="2"/>
              </a:rPr>
              <a:t>{ x︱xA∧xB }</a:t>
            </a:r>
          </a:p>
          <a:p>
            <a:pPr>
              <a:lnSpc>
                <a:spcPct val="80000"/>
              </a:lnSpc>
            </a:pPr>
            <a:r>
              <a:rPr lang="zh-CN" altLang="en-US">
                <a:sym typeface="Symbol" panose="05050102010706020507" pitchFamily="18" charset="2"/>
              </a:rPr>
              <a:t>称 </a:t>
            </a:r>
            <a:r>
              <a:rPr lang="en-US" altLang="zh-CN">
                <a:sym typeface="Symbol" panose="05050102010706020507" pitchFamily="18" charset="2"/>
              </a:rPr>
              <a:t>A\B </a:t>
            </a:r>
            <a:r>
              <a:rPr lang="zh-CN" altLang="en-US">
                <a:sym typeface="Symbol" panose="05050102010706020507" pitchFamily="18" charset="2"/>
              </a:rPr>
              <a:t>为 </a:t>
            </a:r>
            <a:r>
              <a:rPr lang="en-US" altLang="zh-CN">
                <a:sym typeface="Symbol" panose="05050102010706020507" pitchFamily="18" charset="2"/>
              </a:rPr>
              <a:t>A </a:t>
            </a:r>
            <a:r>
              <a:rPr lang="zh-CN" altLang="en-US">
                <a:sym typeface="Symbol" panose="05050102010706020507" pitchFamily="18" charset="2"/>
              </a:rPr>
              <a:t>和 </a:t>
            </a:r>
            <a:r>
              <a:rPr lang="en-US" altLang="zh-CN">
                <a:sym typeface="Symbol" panose="05050102010706020507" pitchFamily="18" charset="2"/>
              </a:rPr>
              <a:t>B </a:t>
            </a:r>
            <a:r>
              <a:rPr lang="zh-CN" altLang="en-US">
                <a:sym typeface="Symbol" panose="05050102010706020507" pitchFamily="18" charset="2"/>
              </a:rPr>
              <a:t>的差集，称 </a:t>
            </a:r>
            <a:r>
              <a:rPr lang="en-US" altLang="zh-CN">
                <a:sym typeface="Symbol" panose="05050102010706020507" pitchFamily="18" charset="2"/>
              </a:rPr>
              <a:t>\ </a:t>
            </a:r>
            <a:r>
              <a:rPr lang="zh-CN" altLang="en-US">
                <a:sym typeface="Symbol" panose="05050102010706020507" pitchFamily="18" charset="2"/>
              </a:rPr>
              <a:t>为集合差运算。</a:t>
            </a:r>
          </a:p>
          <a:p>
            <a:pPr>
              <a:lnSpc>
                <a:spcPct val="80000"/>
              </a:lnSpc>
            </a:pPr>
            <a:endParaRPr lang="zh-CN" altLang="en-US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sym typeface="Symbol" panose="05050102010706020507" pitchFamily="18" charset="2"/>
              </a:rPr>
              <a:t>由差运算、交运算、补运算的定义知 </a:t>
            </a:r>
            <a:r>
              <a:rPr lang="en-US" altLang="zh-CN">
                <a:sym typeface="Symbol" panose="05050102010706020507" pitchFamily="18" charset="2"/>
              </a:rPr>
              <a:t>A\B =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∩B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pPr>
              <a:lnSpc>
                <a:spcPct val="80000"/>
              </a:lnSpc>
            </a:pPr>
            <a:endParaRPr lang="en-US" altLang="zh-CN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sym typeface="Symbol" panose="05050102010706020507" pitchFamily="18" charset="2"/>
              </a:rPr>
              <a:t>由于差运算可以由交运算和补运算表示，因此称差运算为宏运算。</a:t>
            </a:r>
          </a:p>
          <a:p>
            <a:pPr>
              <a:lnSpc>
                <a:spcPct val="80000"/>
              </a:lnSpc>
            </a:pPr>
            <a:endParaRPr lang="zh-CN" altLang="en-US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endParaRPr lang="zh-CN" altLang="en-US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zh-CN" altLang="en-US"/>
              <a:t>  </a:t>
            </a:r>
            <a:endParaRPr lang="zh-CN" altLang="en-US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89EC64-85D8-464A-9D12-3B1EA4F161A2}"/>
              </a:ext>
            </a:extLst>
          </p:cNvPr>
          <p:cNvSpPr/>
          <p:nvPr/>
        </p:nvSpPr>
        <p:spPr>
          <a:xfrm>
            <a:off x="684259" y="1341957"/>
            <a:ext cx="8152169" cy="14012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3.3.1  </a:t>
            </a:r>
            <a:r>
              <a:rPr lang="zh-CN" altLang="en-US"/>
              <a:t>集合的差运算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684260" y="1389180"/>
            <a:ext cx="8152169" cy="476223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zh-CN" altLang="en-US">
                <a:sym typeface="Symbol" panose="05050102010706020507" pitchFamily="18" charset="2"/>
              </a:rPr>
              <a:t>设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是全集，</a:t>
            </a:r>
            <a:r>
              <a:rPr lang="en-US" altLang="zh-CN"/>
              <a:t>A, B, C </a:t>
            </a:r>
            <a:r>
              <a:rPr lang="zh-CN" altLang="en-US"/>
              <a:t>是 </a:t>
            </a:r>
            <a:r>
              <a:rPr lang="en-US" altLang="zh-CN"/>
              <a:t>X </a:t>
            </a:r>
            <a:r>
              <a:rPr lang="zh-CN" altLang="en-US"/>
              <a:t>的三个子集合，则</a:t>
            </a:r>
          </a:p>
          <a:p>
            <a:pPr>
              <a:lnSpc>
                <a:spcPct val="80000"/>
              </a:lnSpc>
            </a:pPr>
            <a:r>
              <a:rPr lang="en-US" altLang="zh-CN"/>
              <a:t>1)  A\B  </a:t>
            </a:r>
            <a:r>
              <a:rPr lang="en-US" altLang="zh-CN" baseline="20000">
                <a:sym typeface="Symbol" panose="05050102010706020507" pitchFamily="18" charset="2"/>
              </a:rPr>
              <a:t>  </a:t>
            </a:r>
            <a:r>
              <a:rPr lang="en-US" altLang="zh-CN">
                <a:sym typeface="Symbol" panose="05050102010706020507" pitchFamily="18" charset="2"/>
              </a:rPr>
              <a:t>A</a:t>
            </a:r>
          </a:p>
          <a:p>
            <a:pPr>
              <a:lnSpc>
                <a:spcPct val="80000"/>
              </a:lnSpc>
            </a:pPr>
            <a:r>
              <a:rPr lang="en-US" altLang="zh-CN">
                <a:sym typeface="Symbol" panose="05050102010706020507" pitchFamily="18" charset="2"/>
              </a:rPr>
              <a:t>2)  A\A = 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en-US" altLang="zh-CN"/>
              <a:t>3)  X\A = A</a:t>
            </a:r>
            <a:r>
              <a:rPr lang="en-US" altLang="zh-CN">
                <a:sym typeface="Symbol" panose="05050102010706020507" pitchFamily="18" charset="2"/>
              </a:rPr>
              <a:t> </a:t>
            </a:r>
            <a:r>
              <a:rPr lang="zh-CN" altLang="en-US">
                <a:sym typeface="Symbol" panose="05050102010706020507" pitchFamily="18" charset="2"/>
              </a:rPr>
              <a:t>，</a:t>
            </a:r>
            <a:r>
              <a:rPr lang="en-US" altLang="zh-CN">
                <a:sym typeface="Symbol" panose="05050102010706020507" pitchFamily="18" charset="2"/>
              </a:rPr>
              <a:t>A\X = 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en-US" altLang="zh-CN"/>
              <a:t>4)  A\</a:t>
            </a:r>
            <a:r>
              <a:rPr lang="en-US" altLang="zh-CN">
                <a:sym typeface="Symbol" panose="05050102010706020507" pitchFamily="18" charset="2"/>
              </a:rPr>
              <a:t> = A </a:t>
            </a:r>
            <a:r>
              <a:rPr lang="zh-CN" altLang="en-US">
                <a:sym typeface="Symbol" panose="05050102010706020507" pitchFamily="18" charset="2"/>
              </a:rPr>
              <a:t>， </a:t>
            </a:r>
            <a:r>
              <a:rPr lang="en-US" altLang="zh-CN">
                <a:sym typeface="Symbol" panose="05050102010706020507" pitchFamily="18" charset="2"/>
              </a:rPr>
              <a:t>\A =  </a:t>
            </a:r>
          </a:p>
          <a:p>
            <a:pPr marL="342900" indent="-342900">
              <a:lnSpc>
                <a:spcPct val="80000"/>
              </a:lnSpc>
              <a:buAutoNum type="arabicParenR" startAt="5"/>
            </a:pP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∩(B\C)= 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∩B) \(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∩C)</a:t>
            </a:r>
          </a:p>
          <a:p>
            <a:pPr>
              <a:lnSpc>
                <a:spcPct val="80000"/>
              </a:lnSpc>
            </a:pPr>
            <a:r>
              <a:rPr lang="en-US" altLang="zh-CN"/>
              <a:t>6)  A\(B\C)=(A\B)</a:t>
            </a:r>
            <a:r>
              <a:rPr lang="en-US" altLang="zh-CN">
                <a:sym typeface="Symbol" panose="05050102010706020507" pitchFamily="18" charset="2"/>
              </a:rPr>
              <a:t>∪</a:t>
            </a:r>
            <a:r>
              <a:rPr lang="en-US" altLang="zh-CN"/>
              <a:t>(A</a:t>
            </a:r>
            <a:r>
              <a:rPr lang="en-US" altLang="zh-CN">
                <a:sym typeface="Symbol" panose="05050102010706020507" pitchFamily="18" charset="2"/>
              </a:rPr>
              <a:t>∩C)</a:t>
            </a:r>
          </a:p>
          <a:p>
            <a:pPr>
              <a:lnSpc>
                <a:spcPct val="80000"/>
              </a:lnSpc>
            </a:pPr>
            <a:r>
              <a:rPr lang="en-US" altLang="zh-CN">
                <a:sym typeface="Symbol" panose="05050102010706020507" pitchFamily="18" charset="2"/>
              </a:rPr>
              <a:t>7) </a:t>
            </a:r>
            <a:r>
              <a:rPr lang="en-US" altLang="zh-CN"/>
              <a:t> (A\B)\C=A\(B</a:t>
            </a:r>
            <a:r>
              <a:rPr lang="en-US" altLang="zh-CN">
                <a:sym typeface="Symbol" panose="05050102010706020507" pitchFamily="18" charset="2"/>
              </a:rPr>
              <a:t>∪C)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en-US" altLang="zh-CN"/>
              <a:t>8)  A\(B</a:t>
            </a:r>
            <a:r>
              <a:rPr lang="en-US" altLang="zh-CN">
                <a:sym typeface="Symbol" panose="05050102010706020507" pitchFamily="18" charset="2"/>
              </a:rPr>
              <a:t>∪C)</a:t>
            </a:r>
            <a:r>
              <a:rPr lang="en-US" altLang="zh-CN"/>
              <a:t> = (A\B) </a:t>
            </a:r>
            <a:r>
              <a:rPr lang="en-US" altLang="zh-CN">
                <a:sym typeface="Symbol" panose="05050102010706020507" pitchFamily="18" charset="2"/>
              </a:rPr>
              <a:t>∩(A\C)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en-US" altLang="zh-CN"/>
              <a:t>9)  A\(B</a:t>
            </a:r>
            <a:r>
              <a:rPr lang="en-US" altLang="zh-CN">
                <a:sym typeface="Symbol" panose="05050102010706020507" pitchFamily="18" charset="2"/>
              </a:rPr>
              <a:t>∩C)</a:t>
            </a:r>
            <a:r>
              <a:rPr lang="en-US" altLang="zh-CN"/>
              <a:t> = (A\B)</a:t>
            </a:r>
            <a:r>
              <a:rPr lang="en-US" altLang="zh-CN">
                <a:sym typeface="Symbol" panose="05050102010706020507" pitchFamily="18" charset="2"/>
              </a:rPr>
              <a:t>∪(A\C)</a:t>
            </a:r>
            <a:endParaRPr lang="en-US" altLang="zh-CN"/>
          </a:p>
          <a:p>
            <a:pPr>
              <a:lnSpc>
                <a:spcPct val="80000"/>
              </a:lnSpc>
            </a:pPr>
            <a:r>
              <a:rPr lang="en-US" altLang="zh-CN"/>
              <a:t>  </a:t>
            </a:r>
            <a:endParaRPr lang="en-US" altLang="zh-CN">
              <a:sym typeface="Symbol" panose="05050102010706020507" pitchFamily="18" charset="2"/>
            </a:endParaRP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5782756-2383-43CE-BC8B-F3892BF14500}"/>
              </a:ext>
            </a:extLst>
          </p:cNvPr>
          <p:cNvSpPr/>
          <p:nvPr/>
        </p:nvSpPr>
        <p:spPr>
          <a:xfrm>
            <a:off x="684259" y="1313645"/>
            <a:ext cx="8152169" cy="360608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3.3.1  </a:t>
            </a:r>
            <a:r>
              <a:rPr lang="zh-CN" altLang="en-US" sz="2400">
                <a:effectLst/>
              </a:rPr>
              <a:t>集合的差运算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3.3.2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集合的环和运算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3.3.3  </a:t>
            </a:r>
            <a:r>
              <a:rPr lang="zh-CN" altLang="en-US" sz="2400">
                <a:effectLst/>
              </a:rPr>
              <a:t>集合的环积运算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en-US" altLang="zh-CN" sz="2400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3.3 </a:t>
            </a:r>
            <a:r>
              <a:rPr lang="zh-CN" altLang="en-US"/>
              <a:t>集合的宏运算</a:t>
            </a:r>
          </a:p>
        </p:txBody>
      </p:sp>
    </p:spTree>
    <p:extLst>
      <p:ext uri="{BB962C8B-B14F-4D97-AF65-F5344CB8AC3E}">
        <p14:creationId xmlns:p14="http://schemas.microsoft.com/office/powerpoint/2010/main" val="2466937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3.3.2  </a:t>
            </a:r>
            <a:r>
              <a:rPr lang="zh-CN" altLang="en-US"/>
              <a:t>集合的环和运算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A, B</a:t>
            </a:r>
            <a:r>
              <a:rPr lang="zh-CN" altLang="en-US"/>
              <a:t>是两个集合，</a:t>
            </a:r>
          </a:p>
          <a:p>
            <a:r>
              <a:rPr lang="zh-CN" altLang="en-US"/>
              <a:t>          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 = </a:t>
            </a:r>
            <a:r>
              <a:rPr lang="en-US" altLang="zh-CN">
                <a:sym typeface="Symbol" panose="05050102010706020507" pitchFamily="18" charset="2"/>
              </a:rPr>
              <a:t>{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︱(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A∧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B)∨(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B∧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A) }</a:t>
            </a:r>
          </a:p>
          <a:p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>
                <a:sym typeface="Symbol" panose="05050102010706020507" pitchFamily="18" charset="2"/>
              </a:rPr>
              <a:t>AB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的环和集，称为集合环和运算（对称差）。</a:t>
            </a:r>
          </a:p>
          <a:p>
            <a:endParaRPr lang="zh-CN" altLang="en-US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由环和运算和并、差运算的定义知</a:t>
            </a:r>
            <a:r>
              <a:rPr lang="zh-CN" altLang="en-US"/>
              <a:t>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B=</a:t>
            </a:r>
            <a:r>
              <a:rPr lang="en-US" altLang="zh-CN">
                <a:sym typeface="Symbol" panose="05050102010706020507" pitchFamily="18" charset="2"/>
              </a:rPr>
              <a:t> (</a:t>
            </a:r>
            <a:r>
              <a:rPr lang="en-US" altLang="zh-CN"/>
              <a:t>A\</a:t>
            </a:r>
            <a:r>
              <a:rPr lang="en-US" altLang="zh-CN">
                <a:sym typeface="Symbol" panose="05050102010706020507" pitchFamily="18" charset="2"/>
              </a:rPr>
              <a:t>B)∪(</a:t>
            </a:r>
            <a:r>
              <a:rPr lang="en-US" altLang="zh-CN"/>
              <a:t>B\</a:t>
            </a:r>
            <a:r>
              <a:rPr lang="en-US" altLang="zh-CN">
                <a:sym typeface="Symbol" panose="05050102010706020507" pitchFamily="18" charset="2"/>
              </a:rPr>
              <a:t>A)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由环和运算和并、交、补运算的定义知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B=</a:t>
            </a:r>
            <a:r>
              <a:rPr lang="en-US" altLang="zh-CN">
                <a:sym typeface="Symbol" panose="05050102010706020507" pitchFamily="18" charset="2"/>
              </a:rPr>
              <a:t> 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∩B)∪(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∩A)</a:t>
            </a:r>
            <a:r>
              <a:rPr lang="zh-CN" altLang="en-US">
                <a:sym typeface="Symbol" panose="05050102010706020507" pitchFamily="18" charset="2"/>
              </a:rPr>
              <a:t>，因此环和运算也是宏运算。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119581-6F13-4DD9-B306-354284C07569}"/>
              </a:ext>
            </a:extLst>
          </p:cNvPr>
          <p:cNvSpPr/>
          <p:nvPr/>
        </p:nvSpPr>
        <p:spPr>
          <a:xfrm>
            <a:off x="684259" y="1389180"/>
            <a:ext cx="8152169" cy="14012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8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3.3.2  </a:t>
            </a:r>
            <a:r>
              <a:rPr lang="zh-CN" altLang="en-US"/>
              <a:t>集合的环和运算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>
                <a:sym typeface="Symbol" panose="05050102010706020507" pitchFamily="18" charset="2"/>
              </a:rPr>
              <a:t>设 </a:t>
            </a:r>
            <a:r>
              <a:rPr lang="en-US" altLang="zh-CN">
                <a:sym typeface="Symbol" panose="05050102010706020507" pitchFamily="18" charset="2"/>
              </a:rPr>
              <a:t>X </a:t>
            </a:r>
            <a:r>
              <a:rPr lang="zh-CN" altLang="en-US">
                <a:sym typeface="Symbol" panose="05050102010706020507" pitchFamily="18" charset="2"/>
              </a:rPr>
              <a:t>是全集，</a:t>
            </a:r>
            <a:r>
              <a:rPr lang="en-US" altLang="zh-CN"/>
              <a:t>A, B, C </a:t>
            </a:r>
            <a:r>
              <a:rPr lang="zh-CN" altLang="en-US"/>
              <a:t>是 </a:t>
            </a:r>
            <a:r>
              <a:rPr lang="en-US" altLang="zh-CN"/>
              <a:t>X </a:t>
            </a:r>
            <a:r>
              <a:rPr lang="zh-CN" altLang="en-US"/>
              <a:t>的三个子集合，则</a:t>
            </a:r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 =</a:t>
            </a:r>
            <a:r>
              <a:rPr lang="en-US" altLang="zh-CN">
                <a:sym typeface="Symbol" panose="05050102010706020507" pitchFamily="18" charset="2"/>
              </a:rPr>
              <a:t> 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∪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∩(A∪B) = 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∪</a:t>
            </a:r>
            <a:r>
              <a:rPr lang="en-US" altLang="zh-CN"/>
              <a:t>B)\(A</a:t>
            </a:r>
            <a:r>
              <a:rPr lang="en-US" altLang="zh-CN">
                <a:sym typeface="Symbol" panose="05050102010706020507" pitchFamily="18" charset="2"/>
              </a:rPr>
              <a:t>∩B) </a:t>
            </a:r>
          </a:p>
          <a:p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 = A , AX = A 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A =  ,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A= X  </a:t>
            </a:r>
            <a:r>
              <a:rPr lang="en-US" altLang="zh-CN"/>
              <a:t> </a:t>
            </a:r>
          </a:p>
          <a:p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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 =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 </a:t>
            </a:r>
          </a:p>
          <a:p>
            <a:r>
              <a:rPr lang="en-US" altLang="zh-CN"/>
              <a:t>5</a:t>
            </a:r>
            <a:r>
              <a:rPr lang="zh-CN" altLang="en-US"/>
              <a:t>）</a:t>
            </a:r>
            <a:r>
              <a:rPr lang="en-US" altLang="zh-CN"/>
              <a:t>(A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 = A</a:t>
            </a:r>
            <a:r>
              <a:rPr lang="en-US" altLang="zh-CN">
                <a:sym typeface="Symbol" panose="05050102010706020507" pitchFamily="18" charset="2"/>
              </a:rPr>
              <a:t></a:t>
            </a:r>
            <a:r>
              <a:rPr lang="en-US" altLang="zh-CN"/>
              <a:t>B = 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 </a:t>
            </a:r>
          </a:p>
          <a:p>
            <a:r>
              <a:rPr lang="en-US" altLang="zh-CN"/>
              <a:t>6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 = B</a:t>
            </a:r>
            <a:r>
              <a:rPr lang="en-US" altLang="zh-CN">
                <a:sym typeface="Symbol" panose="05050102010706020507" pitchFamily="18" charset="2"/>
              </a:rPr>
              <a:t>A </a:t>
            </a:r>
            <a:r>
              <a:rPr lang="en-US" altLang="zh-CN"/>
              <a:t> </a:t>
            </a:r>
          </a:p>
          <a:p>
            <a:r>
              <a:rPr lang="en-US" altLang="zh-CN"/>
              <a:t>7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(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C) = 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C </a:t>
            </a:r>
            <a:endParaRPr lang="en-US" altLang="zh-CN"/>
          </a:p>
          <a:p>
            <a:r>
              <a:rPr lang="en-US" altLang="zh-CN"/>
              <a:t>8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∩(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C) = </a:t>
            </a:r>
            <a:r>
              <a:rPr lang="en-US" altLang="zh-CN"/>
              <a:t>(A</a:t>
            </a:r>
            <a:r>
              <a:rPr lang="en-US" altLang="zh-CN">
                <a:sym typeface="Symbol" panose="05050102010706020507" pitchFamily="18" charset="2"/>
              </a:rPr>
              <a:t>∩B)</a:t>
            </a:r>
            <a:r>
              <a:rPr lang="en-US" altLang="zh-CN"/>
              <a:t>(A</a:t>
            </a:r>
            <a:r>
              <a:rPr lang="en-US" altLang="zh-CN">
                <a:sym typeface="Symbol" panose="05050102010706020507" pitchFamily="18" charset="2"/>
              </a:rPr>
              <a:t>∩C) </a:t>
            </a:r>
            <a:endParaRPr lang="en-US" altLang="zh-CN"/>
          </a:p>
          <a:p>
            <a:r>
              <a:rPr lang="en-US" altLang="zh-CN"/>
              <a:t>9</a:t>
            </a:r>
            <a:r>
              <a:rPr lang="zh-CN" altLang="en-US"/>
              <a:t>）若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 = A</a:t>
            </a:r>
            <a:r>
              <a:rPr lang="en-US" altLang="zh-CN">
                <a:sym typeface="Symbol" panose="05050102010706020507" pitchFamily="18" charset="2"/>
              </a:rPr>
              <a:t>C</a:t>
            </a:r>
            <a:r>
              <a:rPr lang="zh-CN" altLang="en-US"/>
              <a:t>，则</a:t>
            </a:r>
            <a:r>
              <a:rPr lang="en-US" altLang="zh-CN"/>
              <a:t>B=C </a:t>
            </a:r>
            <a:r>
              <a:rPr lang="zh-CN" altLang="en-US"/>
              <a:t>。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6E02E4-9DD3-4D1D-B0B9-3EF627AD9A60}"/>
              </a:ext>
            </a:extLst>
          </p:cNvPr>
          <p:cNvSpPr/>
          <p:nvPr/>
        </p:nvSpPr>
        <p:spPr>
          <a:xfrm>
            <a:off x="684259" y="1326525"/>
            <a:ext cx="8152169" cy="3885126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59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3.3.2  </a:t>
            </a:r>
            <a:r>
              <a:rPr lang="zh-CN" altLang="en-US"/>
              <a:t>集合的环和运算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例 </a:t>
            </a:r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= {2,3}, B</a:t>
            </a:r>
            <a:r>
              <a:rPr lang="zh-CN" altLang="en-US"/>
              <a:t> </a:t>
            </a:r>
            <a:r>
              <a:rPr lang="en-US" altLang="zh-CN"/>
              <a:t>= {1, 5, 8}, </a:t>
            </a:r>
            <a:r>
              <a:rPr lang="en-US" altLang="zh-CN">
                <a:sym typeface="Symbol" panose="05050102010706020507" pitchFamily="18" charset="2"/>
              </a:rPr>
              <a:t>C</a:t>
            </a:r>
            <a:r>
              <a:rPr lang="zh-CN" altLang="en-US"/>
              <a:t> </a:t>
            </a:r>
            <a:r>
              <a:rPr lang="en-US" altLang="zh-CN"/>
              <a:t>= {3, 6},</a:t>
            </a:r>
          </a:p>
          <a:p>
            <a:r>
              <a:rPr lang="zh-CN" altLang="en-US"/>
              <a:t>求 </a:t>
            </a:r>
            <a:r>
              <a:rPr lang="en-US" altLang="zh-CN"/>
              <a:t>A</a:t>
            </a:r>
            <a:r>
              <a:rPr lang="zh-CN" altLang="en-US"/>
              <a:t>∪</a:t>
            </a:r>
            <a:r>
              <a:rPr lang="en-US" altLang="zh-CN"/>
              <a:t>(B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 C</a:t>
            </a:r>
            <a:r>
              <a:rPr lang="en-US" altLang="zh-CN"/>
              <a:t>)  </a:t>
            </a:r>
            <a:r>
              <a:rPr lang="zh-CN" altLang="en-US"/>
              <a:t>和 </a:t>
            </a:r>
            <a:r>
              <a:rPr lang="en-US" altLang="zh-CN"/>
              <a:t>(A</a:t>
            </a:r>
            <a:r>
              <a:rPr lang="zh-CN" altLang="en-US"/>
              <a:t> ∪ 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  </a:t>
            </a:r>
            <a:r>
              <a:rPr lang="en-US" altLang="zh-CN"/>
              <a:t>(A</a:t>
            </a:r>
            <a:r>
              <a:rPr lang="zh-CN" altLang="en-US"/>
              <a:t> ∪ </a:t>
            </a:r>
            <a:r>
              <a:rPr lang="en-US" altLang="zh-CN">
                <a:sym typeface="Symbol" panose="05050102010706020507" pitchFamily="18" charset="2"/>
              </a:rPr>
              <a:t>C</a:t>
            </a:r>
            <a:r>
              <a:rPr lang="en-US" altLang="zh-CN"/>
              <a:t>). </a:t>
            </a:r>
          </a:p>
          <a:p>
            <a:endParaRPr lang="en-US" altLang="zh-CN"/>
          </a:p>
          <a:p>
            <a:r>
              <a:rPr lang="zh-CN" altLang="en-US" b="1"/>
              <a:t>解</a:t>
            </a:r>
            <a:endParaRPr lang="en-US" altLang="zh-CN" b="1"/>
          </a:p>
          <a:p>
            <a:r>
              <a:rPr lang="en-US" altLang="zh-CN"/>
              <a:t>B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 C</a:t>
            </a:r>
            <a:r>
              <a:rPr lang="zh-CN" altLang="en-US"/>
              <a:t> </a:t>
            </a:r>
            <a:r>
              <a:rPr lang="en-US" altLang="zh-CN"/>
              <a:t>= {1, 3, 5, 6, 8}, </a:t>
            </a:r>
            <a:r>
              <a:rPr lang="zh-CN" altLang="en-US"/>
              <a:t>则</a:t>
            </a:r>
            <a:r>
              <a:rPr lang="en-US" altLang="zh-CN"/>
              <a:t>A </a:t>
            </a:r>
            <a:r>
              <a:rPr lang="zh-CN" altLang="en-US"/>
              <a:t>∪</a:t>
            </a:r>
            <a:r>
              <a:rPr lang="en-US" altLang="zh-CN"/>
              <a:t>(B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 C</a:t>
            </a:r>
            <a:r>
              <a:rPr lang="en-US" altLang="zh-CN"/>
              <a:t>) = {1, 2, 3, 5, 6, 8}.</a:t>
            </a:r>
          </a:p>
          <a:p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∪</a:t>
            </a:r>
            <a:r>
              <a:rPr lang="en-US" altLang="zh-CN"/>
              <a:t>B</a:t>
            </a:r>
            <a:r>
              <a:rPr lang="zh-CN" altLang="en-US"/>
              <a:t> </a:t>
            </a:r>
            <a:r>
              <a:rPr lang="en-US" altLang="zh-CN"/>
              <a:t>= {1, 2, 3, 5, 8}, A </a:t>
            </a:r>
            <a:r>
              <a:rPr lang="zh-CN" altLang="en-US"/>
              <a:t>∪</a:t>
            </a:r>
            <a:r>
              <a:rPr lang="en-US" altLang="zh-CN">
                <a:sym typeface="Symbol" panose="05050102010706020507" pitchFamily="18" charset="2"/>
              </a:rPr>
              <a:t> C</a:t>
            </a:r>
            <a:r>
              <a:rPr lang="zh-CN" altLang="en-US"/>
              <a:t> </a:t>
            </a:r>
            <a:r>
              <a:rPr lang="en-US" altLang="zh-CN"/>
              <a:t>= {2, 3, 6},</a:t>
            </a:r>
            <a:r>
              <a:rPr lang="zh-CN" altLang="en-US"/>
              <a:t>则</a:t>
            </a:r>
            <a:r>
              <a:rPr lang="en-US" altLang="zh-CN"/>
              <a:t>(A</a:t>
            </a:r>
            <a:r>
              <a:rPr lang="zh-CN" altLang="en-US"/>
              <a:t>∪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  </a:t>
            </a:r>
            <a:r>
              <a:rPr lang="en-US" altLang="zh-CN"/>
              <a:t>(A</a:t>
            </a:r>
            <a:r>
              <a:rPr lang="zh-CN" altLang="en-US"/>
              <a:t>∪</a:t>
            </a:r>
            <a:r>
              <a:rPr lang="en-US" altLang="zh-CN">
                <a:sym typeface="Symbol" panose="05050102010706020507" pitchFamily="18" charset="2"/>
              </a:rPr>
              <a:t> C</a:t>
            </a:r>
            <a:r>
              <a:rPr lang="en-US" altLang="zh-CN"/>
              <a:t>) = {1, 5, 6, 8}</a:t>
            </a:r>
          </a:p>
          <a:p>
            <a:endParaRPr lang="en-US" altLang="zh-CN"/>
          </a:p>
          <a:p>
            <a:r>
              <a:rPr lang="zh-CN" altLang="en-US"/>
              <a:t>所以</a:t>
            </a:r>
            <a:r>
              <a:rPr lang="en-US" altLang="zh-CN"/>
              <a:t>A</a:t>
            </a:r>
            <a:r>
              <a:rPr lang="zh-CN" altLang="en-US"/>
              <a:t>∪</a:t>
            </a:r>
            <a:r>
              <a:rPr lang="en-US" altLang="zh-CN"/>
              <a:t>(B</a:t>
            </a:r>
            <a:r>
              <a:rPr lang="zh-CN" altLang="en-US"/>
              <a:t> </a:t>
            </a:r>
            <a:r>
              <a:rPr lang="en-US" altLang="zh-CN">
                <a:sym typeface="Symbol" panose="05050102010706020507" pitchFamily="18" charset="2"/>
              </a:rPr>
              <a:t> C</a:t>
            </a:r>
            <a:r>
              <a:rPr lang="en-US" altLang="zh-CN"/>
              <a:t>) ≠ (A</a:t>
            </a:r>
            <a:r>
              <a:rPr lang="zh-CN" altLang="en-US"/>
              <a:t> ∪ 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  </a:t>
            </a:r>
            <a:r>
              <a:rPr lang="en-US" altLang="zh-CN"/>
              <a:t>(A</a:t>
            </a:r>
            <a:r>
              <a:rPr lang="zh-CN" altLang="en-US"/>
              <a:t> ∪ </a:t>
            </a:r>
            <a:r>
              <a:rPr lang="en-US" altLang="zh-CN">
                <a:sym typeface="Symbol" panose="05050102010706020507" pitchFamily="18" charset="2"/>
              </a:rPr>
              <a:t>C</a:t>
            </a:r>
            <a:r>
              <a:rPr lang="en-US" altLang="zh-CN"/>
              <a:t>)</a:t>
            </a:r>
            <a:r>
              <a:rPr lang="zh-CN" altLang="en-US"/>
              <a:t>， 即∪与⊕无分配律。</a:t>
            </a:r>
          </a:p>
        </p:txBody>
      </p:sp>
    </p:spTree>
    <p:extLst>
      <p:ext uri="{BB962C8B-B14F-4D97-AF65-F5344CB8AC3E}">
        <p14:creationId xmlns:p14="http://schemas.microsoft.com/office/powerpoint/2010/main" val="389117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3.3.1  </a:t>
            </a:r>
            <a:r>
              <a:rPr lang="zh-CN" altLang="en-US" sz="2400">
                <a:effectLst/>
              </a:rPr>
              <a:t>集合的差运算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3.3.2  </a:t>
            </a:r>
            <a:r>
              <a:rPr lang="zh-CN" altLang="en-US" sz="2400">
                <a:effectLst/>
              </a:rPr>
              <a:t>集合的环和运算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3.3.3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集合的环积运算</a:t>
            </a:r>
            <a:endParaRPr lang="en-US" altLang="zh-CN" sz="2400">
              <a:solidFill>
                <a:srgbClr val="FF0000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3.3 </a:t>
            </a:r>
            <a:r>
              <a:rPr lang="zh-CN" altLang="en-US"/>
              <a:t>集合的宏运算</a:t>
            </a:r>
          </a:p>
        </p:txBody>
      </p:sp>
    </p:spTree>
    <p:extLst>
      <p:ext uri="{BB962C8B-B14F-4D97-AF65-F5344CB8AC3E}">
        <p14:creationId xmlns:p14="http://schemas.microsoft.com/office/powerpoint/2010/main" val="13705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3.3.3  </a:t>
            </a:r>
            <a:r>
              <a:rPr lang="zh-CN" altLang="en-US"/>
              <a:t>集合的环积运算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是两个集合，</a:t>
            </a:r>
          </a:p>
          <a:p>
            <a:r>
              <a:rPr lang="zh-CN" altLang="en-US"/>
              <a:t>          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/>
              <a:t>B = </a:t>
            </a:r>
            <a:r>
              <a:rPr lang="en-US" altLang="zh-CN">
                <a:sym typeface="Symbol" panose="05050102010706020507" pitchFamily="18" charset="2"/>
              </a:rPr>
              <a:t>{ x︱(xA∨xB)∧(xB∨xA) }</a:t>
            </a:r>
          </a:p>
          <a:p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>
                <a:sym typeface="Symbol" panose="05050102010706020507" pitchFamily="18" charset="2"/>
              </a:rPr>
              <a:t>AB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和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的环积集，称为集合环积运算。</a:t>
            </a:r>
          </a:p>
          <a:p>
            <a:endParaRPr lang="zh-CN" altLang="en-US" sz="800">
              <a:sym typeface="Symbol" panose="05050102010706020507" pitchFamily="18" charset="2"/>
            </a:endParaRPr>
          </a:p>
          <a:p>
            <a:endParaRPr lang="zh-CN" altLang="en-US" sz="800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由环和运算和环积运算的定义知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/>
              <a:t>B= (A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 </a:t>
            </a:r>
            <a:r>
              <a:rPr lang="zh-CN" altLang="en-US">
                <a:sym typeface="Symbol" panose="05050102010706020507" pitchFamily="18" charset="2"/>
              </a:rPr>
              <a:t>。</a:t>
            </a:r>
            <a:endParaRPr lang="en-US" altLang="zh-CN"/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由环积运算和并、交、补运算的定义知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/>
              <a:t>B=</a:t>
            </a:r>
            <a:r>
              <a:rPr lang="en-US" altLang="zh-CN">
                <a:sym typeface="Symbol" panose="05050102010706020507" pitchFamily="18" charset="2"/>
              </a:rPr>
              <a:t> 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∪B)∩(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∪A)</a:t>
            </a:r>
            <a:r>
              <a:rPr lang="zh-CN" altLang="en-US">
                <a:sym typeface="Symbol" panose="05050102010706020507" pitchFamily="18" charset="2"/>
              </a:rPr>
              <a:t>，因此环积运算也是宏运算。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76AED9C-DEF1-49B5-904A-DDCEF404E11D}"/>
              </a:ext>
            </a:extLst>
          </p:cNvPr>
          <p:cNvSpPr/>
          <p:nvPr/>
        </p:nvSpPr>
        <p:spPr>
          <a:xfrm>
            <a:off x="684259" y="1389180"/>
            <a:ext cx="8152169" cy="14012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77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3.3.3  </a:t>
            </a:r>
            <a:r>
              <a:rPr lang="zh-CN" altLang="en-US"/>
              <a:t>集合的环积运算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>
                <a:sym typeface="Symbol" panose="05050102010706020507" pitchFamily="18" charset="2"/>
              </a:rPr>
              <a:t>设 </a:t>
            </a:r>
            <a:r>
              <a:rPr lang="en-US" altLang="zh-CN">
                <a:sym typeface="Symbol" panose="05050102010706020507" pitchFamily="18" charset="2"/>
              </a:rPr>
              <a:t>X </a:t>
            </a:r>
            <a:r>
              <a:rPr lang="zh-CN" altLang="en-US">
                <a:sym typeface="Symbol" panose="05050102010706020507" pitchFamily="18" charset="2"/>
              </a:rPr>
              <a:t>是全集，</a:t>
            </a:r>
            <a:r>
              <a:rPr lang="en-US" altLang="zh-CN"/>
              <a:t>A, B, C </a:t>
            </a:r>
            <a:r>
              <a:rPr lang="zh-CN" altLang="en-US"/>
              <a:t>是 </a:t>
            </a:r>
            <a:r>
              <a:rPr lang="en-US" altLang="zh-CN"/>
              <a:t>X </a:t>
            </a:r>
            <a:r>
              <a:rPr lang="zh-CN" altLang="en-US"/>
              <a:t>的三个子集合，则</a:t>
            </a:r>
          </a:p>
          <a:p>
            <a:r>
              <a:rPr lang="en-US" altLang="zh-CN"/>
              <a:t>1)  A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/>
              <a:t>B =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en-US" altLang="zh-CN"/>
              <a:t>(A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 = A</a:t>
            </a:r>
            <a:r>
              <a:rPr lang="en-US" altLang="zh-CN">
                <a:sym typeface="Symbol" panose="05050102010706020507" pitchFamily="18" charset="2"/>
              </a:rPr>
              <a:t></a:t>
            </a:r>
            <a:r>
              <a:rPr lang="en-US" altLang="zh-CN"/>
              <a:t>B = A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 </a:t>
            </a:r>
          </a:p>
          <a:p>
            <a:r>
              <a:rPr lang="en-US" altLang="zh-CN"/>
              <a:t>2)  A</a:t>
            </a:r>
            <a:r>
              <a:rPr lang="en-US" altLang="zh-CN">
                <a:sym typeface="Symbol" panose="05050102010706020507" pitchFamily="18" charset="2"/>
              </a:rPr>
              <a:t> = A  ,  AX = A </a:t>
            </a:r>
            <a:endParaRPr lang="en-US" altLang="zh-CN"/>
          </a:p>
          <a:p>
            <a:r>
              <a:rPr lang="en-US" altLang="zh-CN"/>
              <a:t>3)  A</a:t>
            </a:r>
            <a:r>
              <a:rPr lang="en-US" altLang="zh-CN">
                <a:sym typeface="Symbol" panose="05050102010706020507" pitchFamily="18" charset="2"/>
              </a:rPr>
              <a:t>A = X   , 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A=  </a:t>
            </a:r>
            <a:r>
              <a:rPr lang="en-US" altLang="zh-CN"/>
              <a:t> </a:t>
            </a:r>
          </a:p>
          <a:p>
            <a:r>
              <a:rPr lang="en-US" altLang="zh-CN"/>
              <a:t>4)  A</a:t>
            </a:r>
            <a:r>
              <a:rPr lang="en-US" altLang="zh-CN">
                <a:sym typeface="Symbol" panose="05050102010706020507" pitchFamily="18" charset="2"/>
              </a:rPr>
              <a:t> 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 =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/>
              <a:t>B </a:t>
            </a:r>
          </a:p>
          <a:p>
            <a:r>
              <a:rPr lang="en-US" altLang="zh-CN"/>
              <a:t>5)  (A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 = A</a:t>
            </a:r>
            <a:r>
              <a:rPr lang="en-US" altLang="zh-CN">
                <a:sym typeface="Symbol" panose="05050102010706020507" pitchFamily="18" charset="2"/>
              </a:rPr>
              <a:t></a:t>
            </a:r>
            <a:r>
              <a:rPr lang="en-US" altLang="zh-CN"/>
              <a:t>B = A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 </a:t>
            </a:r>
          </a:p>
          <a:p>
            <a:r>
              <a:rPr lang="en-US" altLang="zh-CN"/>
              <a:t>6)   A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/>
              <a:t>B = B</a:t>
            </a:r>
            <a:r>
              <a:rPr lang="en-US" altLang="zh-CN">
                <a:sym typeface="Symbol" panose="05050102010706020507" pitchFamily="18" charset="2"/>
              </a:rPr>
              <a:t>A </a:t>
            </a:r>
            <a:r>
              <a:rPr lang="en-US" altLang="zh-CN"/>
              <a:t> </a:t>
            </a:r>
          </a:p>
          <a:p>
            <a:r>
              <a:rPr lang="en-US" altLang="zh-CN"/>
              <a:t>7)   A</a:t>
            </a:r>
            <a:r>
              <a:rPr lang="en-US" altLang="zh-CN">
                <a:sym typeface="Symbol" panose="05050102010706020507" pitchFamily="18" charset="2"/>
              </a:rPr>
              <a:t>(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C) = 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</a:t>
            </a:r>
            <a:r>
              <a:rPr lang="en-US" altLang="zh-CN"/>
              <a:t>B)</a:t>
            </a:r>
            <a:r>
              <a:rPr lang="en-US" altLang="zh-CN">
                <a:sym typeface="Symbol" panose="05050102010706020507" pitchFamily="18" charset="2"/>
              </a:rPr>
              <a:t> C </a:t>
            </a:r>
            <a:endParaRPr lang="en-US" altLang="zh-CN"/>
          </a:p>
          <a:p>
            <a:r>
              <a:rPr lang="en-US" altLang="zh-CN"/>
              <a:t>8)   A∪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/>
              <a:t>B</a:t>
            </a:r>
            <a:r>
              <a:rPr lang="en-US" altLang="zh-CN">
                <a:sym typeface="Symbol" panose="05050102010706020507" pitchFamily="18" charset="2"/>
              </a:rPr>
              <a:t>C) = </a:t>
            </a:r>
            <a:r>
              <a:rPr lang="en-US" altLang="zh-CN"/>
              <a:t>(A∪</a:t>
            </a:r>
            <a:r>
              <a:rPr lang="en-US" altLang="zh-CN">
                <a:sym typeface="Symbol" panose="05050102010706020507" pitchFamily="18" charset="2"/>
              </a:rPr>
              <a:t>B)</a:t>
            </a:r>
            <a:r>
              <a:rPr lang="en-US" altLang="zh-CN"/>
              <a:t>(A∪</a:t>
            </a:r>
            <a:r>
              <a:rPr lang="en-US" altLang="zh-CN">
                <a:sym typeface="Symbol" panose="05050102010706020507" pitchFamily="18" charset="2"/>
              </a:rPr>
              <a:t>C) 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C2B6EB8-C7F8-4178-BD94-03816B5BA1C0}"/>
              </a:ext>
            </a:extLst>
          </p:cNvPr>
          <p:cNvSpPr/>
          <p:nvPr/>
        </p:nvSpPr>
        <p:spPr>
          <a:xfrm>
            <a:off x="684259" y="1326525"/>
            <a:ext cx="8152169" cy="358891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8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  </a:t>
            </a:r>
            <a:r>
              <a:rPr lang="zh-CN" altLang="en-US" sz="2400">
                <a:effectLst/>
              </a:rPr>
              <a:t>集合的基本要素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3.2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集合的基本运算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3.3 </a:t>
            </a:r>
            <a:r>
              <a:rPr lang="zh-CN" altLang="en-US" sz="2400">
                <a:effectLst/>
              </a:rPr>
              <a:t> 集合的宏运算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3.4  </a:t>
            </a:r>
            <a:r>
              <a:rPr lang="zh-CN" altLang="en-US" sz="2400">
                <a:effectLst/>
              </a:rPr>
              <a:t>集合运算的其它表示法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集合</a:t>
            </a:r>
          </a:p>
        </p:txBody>
      </p:sp>
    </p:spTree>
    <p:extLst>
      <p:ext uri="{BB962C8B-B14F-4D97-AF65-F5344CB8AC3E}">
        <p14:creationId xmlns:p14="http://schemas.microsoft.com/office/powerpoint/2010/main" val="1016252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3.3.3  </a:t>
            </a:r>
            <a:r>
              <a:rPr lang="zh-CN" altLang="en-US"/>
              <a:t>集合的环积运算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集合运算的优先级：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高优先级</a:t>
            </a:r>
            <a:r>
              <a:rPr lang="en-US" altLang="zh-CN"/>
              <a:t>(</a:t>
            </a:r>
            <a:r>
              <a:rPr lang="zh-CN" altLang="en-US"/>
              <a:t>一元运算</a:t>
            </a:r>
            <a:r>
              <a:rPr lang="en-US" altLang="zh-CN"/>
              <a:t>) : </a:t>
            </a:r>
            <a:r>
              <a:rPr lang="zh-CN" altLang="en-US"/>
              <a:t>补集、幂集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低优先级</a:t>
            </a:r>
            <a:r>
              <a:rPr lang="en-US" altLang="zh-CN"/>
              <a:t>(</a:t>
            </a:r>
            <a:r>
              <a:rPr lang="zh-CN" altLang="en-US"/>
              <a:t>二元运算</a:t>
            </a:r>
            <a:r>
              <a:rPr lang="en-US" altLang="zh-CN"/>
              <a:t>) : </a:t>
            </a:r>
            <a:r>
              <a:rPr lang="zh-CN" altLang="en-US"/>
              <a:t>并、交、差、环和、环积</a:t>
            </a:r>
            <a:endParaRPr lang="en-US" altLang="zh-CN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/>
          </a:p>
          <a:p>
            <a:r>
              <a:rPr lang="zh-CN" altLang="en-US"/>
              <a:t>同级运算按从左向右的顺序进行</a:t>
            </a:r>
            <a:endParaRPr lang="en-US" altLang="zh-CN"/>
          </a:p>
          <a:p>
            <a:r>
              <a:rPr lang="zh-CN" altLang="en-US"/>
              <a:t>为保证运算次序的清晰性</a:t>
            </a:r>
            <a:r>
              <a:rPr lang="en-US" altLang="zh-CN"/>
              <a:t>, </a:t>
            </a:r>
            <a:r>
              <a:rPr lang="zh-CN" altLang="en-US"/>
              <a:t>可适当地添加括号。</a:t>
            </a:r>
          </a:p>
        </p:txBody>
      </p:sp>
    </p:spTree>
    <p:extLst>
      <p:ext uri="{BB962C8B-B14F-4D97-AF65-F5344CB8AC3E}">
        <p14:creationId xmlns:p14="http://schemas.microsoft.com/office/powerpoint/2010/main" val="253043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3.2.1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集合的补运算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3.2.2  </a:t>
            </a:r>
            <a:r>
              <a:rPr lang="zh-CN" altLang="en-US" sz="2400">
                <a:effectLst/>
              </a:rPr>
              <a:t>集合的交运算和并运算</a:t>
            </a:r>
            <a:endParaRPr lang="en-US" altLang="zh-CN" sz="2400"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3.2 </a:t>
            </a:r>
            <a:r>
              <a:rPr lang="zh-CN" altLang="en-US"/>
              <a:t>集合的基本运算</a:t>
            </a:r>
          </a:p>
        </p:txBody>
      </p:sp>
    </p:spTree>
    <p:extLst>
      <p:ext uri="{BB962C8B-B14F-4D97-AF65-F5344CB8AC3E}">
        <p14:creationId xmlns:p14="http://schemas.microsoft.com/office/powerpoint/2010/main" val="2945576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3.2.1  </a:t>
            </a:r>
            <a:r>
              <a:rPr lang="zh-CN" altLang="en-US"/>
              <a:t>集合的补运算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是集合，</a:t>
            </a:r>
            <a:r>
              <a:rPr lang="en-US" altLang="zh-CN"/>
              <a:t>A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的子集。</a:t>
            </a:r>
          </a:p>
          <a:p>
            <a:r>
              <a:rPr lang="zh-CN" altLang="en-US"/>
              <a:t>                  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={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 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X ∧ 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A }</a:t>
            </a:r>
          </a:p>
          <a:p>
            <a:r>
              <a:rPr lang="zh-CN" altLang="en-US">
                <a:sym typeface="Symbol" panose="05050102010706020507" pitchFamily="18" charset="2"/>
              </a:rPr>
              <a:t>称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zh-CN" altLang="en-US">
                <a:sym typeface="Symbol" panose="05050102010706020507" pitchFamily="18" charset="2"/>
              </a:rPr>
              <a:t>是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关于</a:t>
            </a:r>
            <a:r>
              <a:rPr lang="en-US" altLang="zh-CN">
                <a:sym typeface="Symbol" panose="05050102010706020507" pitchFamily="18" charset="2"/>
              </a:rPr>
              <a:t>X</a:t>
            </a:r>
            <a:r>
              <a:rPr lang="zh-CN" altLang="en-US">
                <a:sym typeface="Symbol" panose="05050102010706020507" pitchFamily="18" charset="2"/>
              </a:rPr>
              <a:t>的补集，称  为补运算。</a:t>
            </a:r>
          </a:p>
          <a:p>
            <a:endParaRPr lang="zh-CN" altLang="en-US">
              <a:sym typeface="Symbol" panose="05050102010706020507" pitchFamily="18" charset="2"/>
            </a:endParaRPr>
          </a:p>
          <a:p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r>
              <a:rPr lang="zh-CN" altLang="en-US"/>
              <a:t>设</a:t>
            </a:r>
            <a:r>
              <a:rPr lang="en-US" altLang="zh-CN"/>
              <a:t>X</a:t>
            </a:r>
            <a:r>
              <a:rPr lang="zh-CN" altLang="en-US"/>
              <a:t>是集合，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是</a:t>
            </a:r>
            <a:r>
              <a:rPr lang="en-US" altLang="zh-CN"/>
              <a:t>X</a:t>
            </a:r>
            <a:r>
              <a:rPr lang="zh-CN" altLang="en-US"/>
              <a:t>的子集。则</a:t>
            </a:r>
          </a:p>
          <a:p>
            <a:r>
              <a:rPr lang="zh-CN" altLang="en-US"/>
              <a:t>  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(A</a:t>
            </a:r>
            <a:r>
              <a:rPr lang="en-US" altLang="zh-CN">
                <a:sym typeface="Symbol" panose="05050102010706020507" pitchFamily="18" charset="2"/>
              </a:rPr>
              <a:t>) =A</a:t>
            </a:r>
            <a:endParaRPr lang="en-US" altLang="zh-CN"/>
          </a:p>
          <a:p>
            <a:r>
              <a:rPr lang="en-US" altLang="zh-CN"/>
              <a:t>  2</a:t>
            </a:r>
            <a:r>
              <a:rPr lang="zh-CN" altLang="en-US"/>
              <a:t>）若</a:t>
            </a:r>
            <a:r>
              <a:rPr lang="en-US" altLang="zh-CN"/>
              <a:t>A </a:t>
            </a:r>
            <a:r>
              <a:rPr lang="zh-CN" altLang="en-US"/>
              <a:t>⊆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，则</a:t>
            </a:r>
            <a:r>
              <a:rPr lang="en-US" altLang="zh-CN">
                <a:sym typeface="Symbol" panose="05050102010706020507" pitchFamily="18" charset="2"/>
              </a:rPr>
              <a:t>B </a:t>
            </a:r>
            <a:r>
              <a:rPr lang="zh-CN" altLang="en-US"/>
              <a:t>⊆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A</a:t>
            </a:r>
            <a:endParaRPr lang="en-US" altLang="zh-CN" baseline="20000"/>
          </a:p>
          <a:p>
            <a:r>
              <a:rPr lang="en-US" altLang="zh-CN"/>
              <a:t>  3</a:t>
            </a:r>
            <a:r>
              <a:rPr lang="zh-CN" altLang="en-US"/>
              <a:t>）若</a:t>
            </a:r>
            <a:r>
              <a:rPr lang="en-US" altLang="zh-CN"/>
              <a:t>A =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，则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 </a:t>
            </a:r>
            <a:r>
              <a:rPr lang="en-US" altLang="zh-CN"/>
              <a:t>=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B</a:t>
            </a:r>
            <a:endParaRPr lang="en-US" altLang="zh-CN"/>
          </a:p>
          <a:p>
            <a:r>
              <a:rPr lang="en-US" altLang="zh-CN"/>
              <a:t>  4</a:t>
            </a:r>
            <a:r>
              <a:rPr lang="zh-CN" altLang="en-US"/>
              <a:t>）</a:t>
            </a:r>
            <a:r>
              <a:rPr lang="en-US" altLang="zh-CN"/>
              <a:t>X</a:t>
            </a:r>
            <a:r>
              <a:rPr lang="en-US" altLang="zh-CN">
                <a:sym typeface="Symbol" panose="05050102010706020507" pitchFamily="18" charset="2"/>
              </a:rPr>
              <a:t>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zh-CN" altLang="en-US"/>
              <a:t>，</a:t>
            </a:r>
            <a:r>
              <a:rPr lang="zh-CN" altLang="en-US">
                <a:sym typeface="Symbol" panose="05050102010706020507" pitchFamily="18" charset="2"/>
              </a:rPr>
              <a:t></a:t>
            </a:r>
            <a:r>
              <a:rPr lang="en-US" altLang="zh-CN"/>
              <a:t>=X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377BA5-9900-44E8-9155-5CB3C5C58798}"/>
              </a:ext>
            </a:extLst>
          </p:cNvPr>
          <p:cNvSpPr/>
          <p:nvPr/>
        </p:nvSpPr>
        <p:spPr>
          <a:xfrm>
            <a:off x="684259" y="1389179"/>
            <a:ext cx="8152169" cy="14012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87C75B-E8CF-462B-BBA2-C326DDCD89EB}"/>
              </a:ext>
            </a:extLst>
          </p:cNvPr>
          <p:cNvSpPr/>
          <p:nvPr/>
        </p:nvSpPr>
        <p:spPr>
          <a:xfrm>
            <a:off x="684259" y="3145000"/>
            <a:ext cx="8152169" cy="214392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77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3.2.1  </a:t>
            </a:r>
            <a:r>
              <a:rPr lang="zh-CN" altLang="en-US" sz="2400">
                <a:effectLst/>
              </a:rPr>
              <a:t>集合的补运算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3.2.2 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集合的交运算和并运算</a:t>
            </a:r>
            <a:endParaRPr lang="en-US" altLang="zh-CN" sz="2400">
              <a:solidFill>
                <a:srgbClr val="FF0000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en-US" altLang="zh-CN"/>
              <a:t>3.2 </a:t>
            </a:r>
            <a:r>
              <a:rPr lang="zh-CN" altLang="en-US"/>
              <a:t>集合的基本运算</a:t>
            </a:r>
          </a:p>
        </p:txBody>
      </p:sp>
    </p:spTree>
    <p:extLst>
      <p:ext uri="{BB962C8B-B14F-4D97-AF65-F5344CB8AC3E}">
        <p14:creationId xmlns:p14="http://schemas.microsoft.com/office/powerpoint/2010/main" val="109446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3.2.2  </a:t>
            </a:r>
            <a:r>
              <a:rPr lang="zh-CN" altLang="en-US"/>
              <a:t>集合的交运算和并运算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定义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是两个集合</a:t>
            </a:r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 </a:t>
            </a:r>
            <a:r>
              <a:rPr lang="zh-CN" altLang="en-US">
                <a:sym typeface="Symbol" panose="05050102010706020507" pitchFamily="18" charset="2"/>
              </a:rPr>
              <a:t>∩ </a:t>
            </a:r>
            <a:r>
              <a:rPr lang="en-US" altLang="zh-CN">
                <a:sym typeface="Symbol" panose="05050102010706020507" pitchFamily="18" charset="2"/>
              </a:rPr>
              <a:t>B = { x︱xA∧xB }</a:t>
            </a:r>
            <a:r>
              <a:rPr lang="zh-CN" altLang="en-US">
                <a:sym typeface="Symbol" panose="05050102010706020507" pitchFamily="18" charset="2"/>
              </a:rPr>
              <a:t>，称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∩B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的交集，称∩为集合交运算。</a:t>
            </a:r>
          </a:p>
          <a:p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zh-CN" altLang="en-US">
                <a:sym typeface="Symbol" panose="05050102010706020507" pitchFamily="18" charset="2"/>
              </a:rPr>
              <a:t>∪</a:t>
            </a:r>
            <a:r>
              <a:rPr lang="en-US" altLang="zh-CN">
                <a:sym typeface="Symbol" panose="05050102010706020507" pitchFamily="18" charset="2"/>
              </a:rPr>
              <a:t>B = { x︱xA∨xB }</a:t>
            </a:r>
            <a:r>
              <a:rPr lang="zh-CN" altLang="en-US">
                <a:sym typeface="Symbol" panose="05050102010706020507" pitchFamily="18" charset="2"/>
              </a:rPr>
              <a:t>，称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∪B</a:t>
            </a:r>
            <a:r>
              <a:rPr lang="zh-CN" altLang="en-US">
                <a:sym typeface="Symbol" panose="05050102010706020507" pitchFamily="18" charset="2"/>
              </a:rPr>
              <a:t>为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与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的并集，称∪为集合并运算。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B6BEDBD-64B6-49A9-8E2F-AFD0759CB534}"/>
              </a:ext>
            </a:extLst>
          </p:cNvPr>
          <p:cNvSpPr/>
          <p:nvPr/>
        </p:nvSpPr>
        <p:spPr>
          <a:xfrm>
            <a:off x="684259" y="1389179"/>
            <a:ext cx="8152169" cy="1401244"/>
          </a:xfrm>
          <a:prstGeom prst="rect">
            <a:avLst/>
          </a:prstGeom>
          <a:noFill/>
          <a:ln w="190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8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3.2.2  </a:t>
            </a:r>
            <a:r>
              <a:rPr lang="zh-CN" altLang="en-US"/>
              <a:t>集合的交运算和并运算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r>
              <a:rPr lang="zh-CN" altLang="en-US"/>
              <a:t>设 </a:t>
            </a:r>
            <a:r>
              <a:rPr lang="en-US" altLang="zh-CN"/>
              <a:t>X </a:t>
            </a:r>
            <a:r>
              <a:rPr lang="zh-CN" altLang="en-US"/>
              <a:t>是全集，</a:t>
            </a:r>
            <a:r>
              <a:rPr lang="en-US" altLang="zh-CN"/>
              <a:t>A, B, C </a:t>
            </a:r>
            <a:r>
              <a:rPr lang="zh-CN" altLang="en-US"/>
              <a:t>是 </a:t>
            </a:r>
            <a:r>
              <a:rPr lang="en-US" altLang="zh-CN"/>
              <a:t>X </a:t>
            </a:r>
            <a:r>
              <a:rPr lang="zh-CN" altLang="en-US"/>
              <a:t>的三个子集合，则</a:t>
            </a:r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∩A=A</a:t>
            </a:r>
            <a:r>
              <a:rPr lang="zh-CN" altLang="en-US">
                <a:sym typeface="Symbol" panose="05050102010706020507" pitchFamily="18" charset="2"/>
              </a:rPr>
              <a:t>， </a:t>
            </a:r>
            <a:r>
              <a:rPr lang="en-US" altLang="zh-CN">
                <a:sym typeface="Symbol" panose="05050102010706020507" pitchFamily="18" charset="2"/>
              </a:rPr>
              <a:t>A∪A=A  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∩A = </a:t>
            </a:r>
            <a:r>
              <a:rPr lang="zh-CN" altLang="en-US">
                <a:sym typeface="Symbol" panose="05050102010706020507" pitchFamily="18" charset="2"/>
              </a:rPr>
              <a:t>， </a:t>
            </a:r>
            <a:r>
              <a:rPr lang="en-US" altLang="zh-CN">
                <a:sym typeface="Symbol" panose="05050102010706020507" pitchFamily="18" charset="2"/>
              </a:rPr>
              <a:t>A∪A =X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∩X=A</a:t>
            </a:r>
            <a:r>
              <a:rPr lang="zh-CN" altLang="en-US">
                <a:sym typeface="Symbol" panose="05050102010706020507" pitchFamily="18" charset="2"/>
              </a:rPr>
              <a:t>， </a:t>
            </a:r>
            <a:r>
              <a:rPr lang="en-US" altLang="zh-CN">
                <a:sym typeface="Symbol" panose="05050102010706020507" pitchFamily="18" charset="2"/>
              </a:rPr>
              <a:t>A∪X=X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∩ =  </a:t>
            </a:r>
            <a:r>
              <a:rPr lang="zh-CN" altLang="en-US">
                <a:sym typeface="Symbol" panose="05050102010706020507" pitchFamily="18" charset="2"/>
              </a:rPr>
              <a:t>， </a:t>
            </a:r>
            <a:r>
              <a:rPr lang="en-US" altLang="zh-CN">
                <a:sym typeface="Symbol" panose="05050102010706020507" pitchFamily="18" charset="2"/>
              </a:rPr>
              <a:t>A∪ =A</a:t>
            </a:r>
            <a:endParaRPr lang="en-US" altLang="zh-CN"/>
          </a:p>
          <a:p>
            <a:r>
              <a:rPr lang="en-US" altLang="zh-CN">
                <a:sym typeface="Symbol" panose="05050102010706020507" pitchFamily="18" charset="2"/>
              </a:rPr>
              <a:t>5</a:t>
            </a:r>
            <a:r>
              <a:rPr lang="zh-CN" altLang="en-US">
                <a:sym typeface="Symbol" panose="05050102010706020507" pitchFamily="18" charset="2"/>
              </a:rPr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∩B= B∩A</a:t>
            </a:r>
            <a:r>
              <a:rPr lang="zh-CN" altLang="en-US">
                <a:sym typeface="Symbol" panose="05050102010706020507" pitchFamily="18" charset="2"/>
              </a:rPr>
              <a:t>， </a:t>
            </a:r>
            <a:r>
              <a:rPr lang="en-US" altLang="zh-CN">
                <a:sym typeface="Symbol" panose="05050102010706020507" pitchFamily="18" charset="2"/>
              </a:rPr>
              <a:t>A∪B= B∪A</a:t>
            </a:r>
          </a:p>
          <a:p>
            <a:r>
              <a:rPr lang="en-US" altLang="zh-CN">
                <a:sym typeface="Symbol" panose="05050102010706020507" pitchFamily="18" charset="2"/>
              </a:rPr>
              <a:t>6</a:t>
            </a:r>
            <a:r>
              <a:rPr lang="zh-CN" altLang="en-US">
                <a:sym typeface="Symbol" panose="05050102010706020507" pitchFamily="18" charset="2"/>
              </a:rPr>
              <a:t>）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∩B)∩C = A∩(B∩C) </a:t>
            </a:r>
          </a:p>
          <a:p>
            <a:r>
              <a:rPr lang="en-US" altLang="zh-CN">
                <a:sym typeface="Symbol" panose="05050102010706020507" pitchFamily="18" charset="2"/>
              </a:rPr>
              <a:t>     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∪B)∪C = A∪(B∪C) </a:t>
            </a:r>
          </a:p>
          <a:p>
            <a:r>
              <a:rPr lang="en-US" altLang="zh-CN">
                <a:sym typeface="Symbol" panose="05050102010706020507" pitchFamily="18" charset="2"/>
              </a:rPr>
              <a:t>7</a:t>
            </a:r>
            <a:r>
              <a:rPr lang="zh-CN" altLang="en-US">
                <a:sym typeface="Symbol" panose="05050102010706020507" pitchFamily="18" charset="2"/>
              </a:rPr>
              <a:t>）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∩(B∪C)=(A∩B)∪(A∩C)</a:t>
            </a:r>
          </a:p>
          <a:p>
            <a:r>
              <a:rPr lang="en-US" altLang="zh-CN"/>
              <a:t>     A</a:t>
            </a:r>
            <a:r>
              <a:rPr lang="en-US" altLang="zh-CN">
                <a:sym typeface="Symbol" panose="05050102010706020507" pitchFamily="18" charset="2"/>
              </a:rPr>
              <a:t>∪(B∩C)=(A∪B)∩(A∪C) </a:t>
            </a:r>
          </a:p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CF4460A-B94D-4299-9A81-9795BC7B1878}"/>
              </a:ext>
            </a:extLst>
          </p:cNvPr>
          <p:cNvSpPr/>
          <p:nvPr/>
        </p:nvSpPr>
        <p:spPr>
          <a:xfrm>
            <a:off x="684259" y="1389180"/>
            <a:ext cx="8152169" cy="3899743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13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38417" cy="514350"/>
          </a:xfrm>
        </p:spPr>
        <p:txBody>
          <a:bodyPr/>
          <a:lstStyle/>
          <a:p>
            <a:r>
              <a:rPr lang="en-US" altLang="zh-CN"/>
              <a:t>3.2.2  </a:t>
            </a:r>
            <a:r>
              <a:rPr lang="zh-CN" altLang="en-US"/>
              <a:t>集合的交运算和并运算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b="1"/>
              <a:t>定理</a:t>
            </a:r>
            <a:endParaRPr lang="en-US" altLang="zh-CN" b="1"/>
          </a:p>
          <a:p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为三个集合，则</a:t>
            </a:r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 </a:t>
            </a:r>
            <a:r>
              <a:rPr lang="zh-CN" altLang="en-US"/>
              <a:t>⊆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A∪B</a:t>
            </a:r>
            <a:r>
              <a:rPr lang="zh-CN" altLang="en-US">
                <a:sym typeface="Symbol" panose="05050102010706020507" pitchFamily="18" charset="2"/>
              </a:rPr>
              <a:t>，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∩B </a:t>
            </a:r>
            <a:r>
              <a:rPr lang="zh-CN" altLang="en-US"/>
              <a:t>⊆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A</a:t>
            </a:r>
            <a:r>
              <a:rPr lang="zh-CN" altLang="en-US">
                <a:sym typeface="Symbol" panose="05050102010706020507" pitchFamily="18" charset="2"/>
              </a:rPr>
              <a:t>；</a:t>
            </a:r>
          </a:p>
          <a:p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）若 </a:t>
            </a:r>
            <a:r>
              <a:rPr lang="en-US" altLang="zh-CN"/>
              <a:t>A </a:t>
            </a:r>
            <a:r>
              <a:rPr lang="zh-CN" altLang="en-US"/>
              <a:t>⊆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C </a:t>
            </a:r>
            <a:r>
              <a:rPr lang="zh-CN" altLang="en-US">
                <a:sym typeface="Symbol" panose="05050102010706020507" pitchFamily="18" charset="2"/>
              </a:rPr>
              <a:t>且 </a:t>
            </a:r>
            <a:r>
              <a:rPr lang="en-US" altLang="zh-CN">
                <a:sym typeface="Symbol" panose="05050102010706020507" pitchFamily="18" charset="2"/>
              </a:rPr>
              <a:t>B </a:t>
            </a:r>
            <a:r>
              <a:rPr lang="zh-CN" altLang="en-US"/>
              <a:t>⊆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C</a:t>
            </a:r>
            <a:r>
              <a:rPr lang="zh-CN" altLang="en-US">
                <a:sym typeface="Symbol" panose="05050102010706020507" pitchFamily="18" charset="2"/>
              </a:rPr>
              <a:t>，则 </a:t>
            </a:r>
            <a:r>
              <a:rPr lang="en-US" altLang="zh-CN">
                <a:sym typeface="Symbol" panose="05050102010706020507" pitchFamily="18" charset="2"/>
              </a:rPr>
              <a:t>A∪B </a:t>
            </a:r>
            <a:r>
              <a:rPr lang="zh-CN" altLang="en-US"/>
              <a:t>⊆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C</a:t>
            </a:r>
            <a:r>
              <a:rPr lang="zh-CN" altLang="en-US">
                <a:sym typeface="Symbol" panose="05050102010706020507" pitchFamily="18" charset="2"/>
              </a:rPr>
              <a:t>；</a:t>
            </a:r>
          </a:p>
          <a:p>
            <a:r>
              <a:rPr lang="en-US" altLang="zh-CN">
                <a:sym typeface="Symbol" panose="05050102010706020507" pitchFamily="18" charset="2"/>
              </a:rPr>
              <a:t>3</a:t>
            </a:r>
            <a:r>
              <a:rPr lang="zh-CN" altLang="en-US">
                <a:sym typeface="Symbol" panose="05050102010706020507" pitchFamily="18" charset="2"/>
              </a:rPr>
              <a:t>）若 </a:t>
            </a:r>
            <a:r>
              <a:rPr lang="en-US" altLang="zh-CN">
                <a:sym typeface="Symbol" panose="05050102010706020507" pitchFamily="18" charset="2"/>
              </a:rPr>
              <a:t>C </a:t>
            </a:r>
            <a:r>
              <a:rPr lang="zh-CN" altLang="en-US"/>
              <a:t>⊆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A </a:t>
            </a:r>
            <a:r>
              <a:rPr lang="zh-CN" altLang="en-US">
                <a:sym typeface="Symbol" panose="05050102010706020507" pitchFamily="18" charset="2"/>
              </a:rPr>
              <a:t>且 </a:t>
            </a:r>
            <a:r>
              <a:rPr lang="en-US" altLang="zh-CN">
                <a:sym typeface="Symbol" panose="05050102010706020507" pitchFamily="18" charset="2"/>
              </a:rPr>
              <a:t>C </a:t>
            </a:r>
            <a:r>
              <a:rPr lang="zh-CN" altLang="en-US"/>
              <a:t>⊆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B</a:t>
            </a:r>
            <a:r>
              <a:rPr lang="zh-CN" altLang="en-US">
                <a:sym typeface="Symbol" panose="05050102010706020507" pitchFamily="18" charset="2"/>
              </a:rPr>
              <a:t>，则 </a:t>
            </a:r>
            <a:r>
              <a:rPr lang="en-US" altLang="zh-CN">
                <a:sym typeface="Symbol" panose="05050102010706020507" pitchFamily="18" charset="2"/>
              </a:rPr>
              <a:t>C </a:t>
            </a:r>
            <a:r>
              <a:rPr lang="zh-CN" altLang="en-US"/>
              <a:t>⊆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∩B </a:t>
            </a:r>
            <a:r>
              <a:rPr lang="zh-CN" altLang="en-US">
                <a:sym typeface="Symbol" panose="05050102010706020507" pitchFamily="18" charset="2"/>
              </a:rPr>
              <a:t>。</a:t>
            </a:r>
          </a:p>
          <a:p>
            <a:endParaRPr lang="zh-CN" altLang="en-US">
              <a:sym typeface="Symbol" panose="05050102010706020507" pitchFamily="18" charset="2"/>
            </a:endParaRPr>
          </a:p>
          <a:p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为两个集合，则下面三式等价。</a:t>
            </a:r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 </a:t>
            </a:r>
            <a:r>
              <a:rPr lang="zh-CN" altLang="en-US"/>
              <a:t>⊆</a:t>
            </a:r>
            <a:r>
              <a:rPr lang="en-US" altLang="zh-CN" baseline="20000">
                <a:sym typeface="Symbol" panose="05050102010706020507" pitchFamily="18" charset="2"/>
              </a:rPr>
              <a:t> </a:t>
            </a:r>
            <a:r>
              <a:rPr lang="en-US" altLang="zh-CN">
                <a:sym typeface="Symbol" panose="05050102010706020507" pitchFamily="18" charset="2"/>
              </a:rPr>
              <a:t>B      2</a:t>
            </a:r>
            <a:r>
              <a:rPr lang="zh-CN" altLang="en-US">
                <a:sym typeface="Symbol" panose="05050102010706020507" pitchFamily="18" charset="2"/>
              </a:rPr>
              <a:t>）</a:t>
            </a:r>
            <a:r>
              <a:rPr lang="en-US" altLang="zh-CN">
                <a:sym typeface="Symbol" panose="05050102010706020507" pitchFamily="18" charset="2"/>
              </a:rPr>
              <a:t>A∪B = B      3)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∩B=A </a:t>
            </a:r>
          </a:p>
          <a:p>
            <a:endParaRPr lang="en-US" altLang="zh-CN">
              <a:sym typeface="Symbol" panose="05050102010706020507" pitchFamily="18" charset="2"/>
            </a:endParaRPr>
          </a:p>
          <a:p>
            <a:r>
              <a:rPr lang="zh-CN" altLang="en-US" b="1">
                <a:sym typeface="Symbol" panose="05050102010706020507" pitchFamily="18" charset="2"/>
              </a:rPr>
              <a:t>定理</a:t>
            </a:r>
            <a:endParaRPr lang="en-US" altLang="zh-CN" b="1">
              <a:sym typeface="Symbol" panose="05050102010706020507" pitchFamily="18" charset="2"/>
            </a:endParaRPr>
          </a:p>
          <a:p>
            <a:r>
              <a:rPr lang="zh-CN" altLang="en-US"/>
              <a:t>设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为两个集合，则</a:t>
            </a:r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A∪B) =  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∩B</a:t>
            </a:r>
          </a:p>
          <a:p>
            <a:r>
              <a:rPr lang="en-US" altLang="zh-CN">
                <a:sym typeface="Symbol" panose="05050102010706020507" pitchFamily="18" charset="2"/>
              </a:rPr>
              <a:t>2</a:t>
            </a:r>
            <a:r>
              <a:rPr lang="zh-CN" altLang="en-US">
                <a:sym typeface="Symbol" panose="05050102010706020507" pitchFamily="18" charset="2"/>
              </a:rPr>
              <a:t>）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/>
              <a:t>A</a:t>
            </a:r>
            <a:r>
              <a:rPr lang="en-US" altLang="zh-CN">
                <a:sym typeface="Symbol" panose="05050102010706020507" pitchFamily="18" charset="2"/>
              </a:rPr>
              <a:t>∩B) =  A∪B</a:t>
            </a: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7F23E2-ED68-4D9D-91B7-F36295B881A0}"/>
              </a:ext>
            </a:extLst>
          </p:cNvPr>
          <p:cNvSpPr/>
          <p:nvPr/>
        </p:nvSpPr>
        <p:spPr>
          <a:xfrm>
            <a:off x="684259" y="1389181"/>
            <a:ext cx="8152169" cy="177473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A5CDDA7-6BA2-4F37-8972-733A0467C891}"/>
              </a:ext>
            </a:extLst>
          </p:cNvPr>
          <p:cNvSpPr/>
          <p:nvPr/>
        </p:nvSpPr>
        <p:spPr>
          <a:xfrm>
            <a:off x="684259" y="3422562"/>
            <a:ext cx="8152169" cy="113655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D52BDA-DA5C-4E18-80C1-562568390C60}"/>
              </a:ext>
            </a:extLst>
          </p:cNvPr>
          <p:cNvSpPr/>
          <p:nvPr/>
        </p:nvSpPr>
        <p:spPr>
          <a:xfrm>
            <a:off x="684258" y="4863921"/>
            <a:ext cx="8152169" cy="1403797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67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3.1  </a:t>
            </a:r>
            <a:r>
              <a:rPr lang="zh-CN" altLang="en-US" sz="2400">
                <a:effectLst/>
              </a:rPr>
              <a:t>集合的基本要素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3.2  </a:t>
            </a:r>
            <a:r>
              <a:rPr lang="zh-CN" altLang="en-US" sz="2400">
                <a:effectLst/>
              </a:rPr>
              <a:t>集合的基本运算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solidFill>
                  <a:srgbClr val="FF0000"/>
                </a:solidFill>
                <a:effectLst/>
              </a:rPr>
              <a:t>3.3 </a:t>
            </a:r>
            <a:r>
              <a:rPr lang="zh-CN" altLang="en-US" sz="2400">
                <a:solidFill>
                  <a:srgbClr val="FF0000"/>
                </a:solidFill>
                <a:effectLst/>
              </a:rPr>
              <a:t> 集合的宏运算</a:t>
            </a:r>
            <a:endParaRPr lang="en-US" altLang="zh-CN" sz="2400">
              <a:solidFill>
                <a:srgbClr val="FF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>
                <a:effectLst/>
              </a:rPr>
              <a:t>3.4  </a:t>
            </a:r>
            <a:r>
              <a:rPr lang="zh-CN" altLang="en-US" sz="2400">
                <a:effectLst/>
              </a:rPr>
              <a:t>集合运算的其它表示法</a:t>
            </a:r>
            <a:endParaRPr lang="en-US" altLang="zh-CN" sz="2400">
              <a:effectLst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lang="zh-CN" altLang="en-US" sz="2400">
              <a:solidFill>
                <a:srgbClr val="FF0000"/>
              </a:solidFill>
              <a:effectLst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05939" y="440690"/>
            <a:ext cx="4543346" cy="51435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1800"/>
              </a:spcBef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集合</a:t>
            </a:r>
          </a:p>
        </p:txBody>
      </p:sp>
    </p:spTree>
    <p:extLst>
      <p:ext uri="{BB962C8B-B14F-4D97-AF65-F5344CB8AC3E}">
        <p14:creationId xmlns:p14="http://schemas.microsoft.com/office/powerpoint/2010/main" val="277821784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2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294</TotalTime>
  <Words>1720</Words>
  <Application>Microsoft Office PowerPoint</Application>
  <PresentationFormat>全屏显示(4:3)</PresentationFormat>
  <Paragraphs>158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微软雅黑</vt:lpstr>
      <vt:lpstr>Arial</vt:lpstr>
      <vt:lpstr>Symbol</vt:lpstr>
      <vt:lpstr>Wingdings</vt:lpstr>
      <vt:lpstr>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KEWEI</dc:creator>
  <cp:lastModifiedBy>Wei Ke</cp:lastModifiedBy>
  <cp:revision>795</cp:revision>
  <dcterms:created xsi:type="dcterms:W3CDTF">2021-08-31T07:59:00Z</dcterms:created>
  <dcterms:modified xsi:type="dcterms:W3CDTF">2022-12-04T08:43:32Z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E2CF7E18531B4339BA59ED829D270DC9</vt:lpwstr>
  </property>
  <property fmtid="{D5CDD505-2E9C-101B-9397-08002B2CF9AE}" pid="3" name="KSOProductBuildVer">
    <vt:lpwstr>2052-11.1.0.11045</vt:lpwstr>
  </property>
</Properties>
</file>