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361" r:id="rId3"/>
    <p:sldId id="362" r:id="rId4"/>
    <p:sldId id="367" r:id="rId5"/>
    <p:sldId id="368" r:id="rId6"/>
    <p:sldId id="304" r:id="rId7"/>
    <p:sldId id="306" r:id="rId8"/>
    <p:sldId id="307" r:id="rId9"/>
    <p:sldId id="300" r:id="rId10"/>
    <p:sldId id="310" r:id="rId11"/>
    <p:sldId id="301" r:id="rId12"/>
    <p:sldId id="314" r:id="rId13"/>
    <p:sldId id="315" r:id="rId14"/>
    <p:sldId id="317" r:id="rId15"/>
    <p:sldId id="318" r:id="rId16"/>
    <p:sldId id="319" r:id="rId17"/>
    <p:sldId id="320" r:id="rId18"/>
    <p:sldId id="321" r:id="rId19"/>
    <p:sldId id="322" r:id="rId20"/>
    <p:sldId id="336" r:id="rId21"/>
    <p:sldId id="31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14" autoAdjust="0"/>
  </p:normalViewPr>
  <p:slideViewPr>
    <p:cSldViewPr snapToGrid="0" showGuides="1">
      <p:cViewPr varScale="1">
        <p:scale>
          <a:sx n="101" d="100"/>
          <a:sy n="101" d="100"/>
        </p:scale>
        <p:origin x="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2022/10/17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2022/10/17</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2022/10/17</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FEE6342-E56A-493C-B776-F70EDE78A442}"/>
              </a:ext>
            </a:extLst>
          </p:cNvPr>
          <p:cNvSpPr>
            <a:spLocks noGrp="1"/>
          </p:cNvSpPr>
          <p:nvPr>
            <p:ph type="body" sz="quarter" idx="13"/>
          </p:nvPr>
        </p:nvSpPr>
        <p:spPr/>
        <p:txBody>
          <a:bodyPr/>
          <a:lstStyle/>
          <a:p>
            <a:r>
              <a:rPr lang="en-US" altLang="zh-CN"/>
              <a:t>2.3.2  </a:t>
            </a:r>
            <a:r>
              <a:rPr lang="zh-CN" altLang="en-US"/>
              <a:t>替换定理</a:t>
            </a:r>
          </a:p>
          <a:p>
            <a:endParaRPr lang="zh-CN" altLang="en-US"/>
          </a:p>
        </p:txBody>
      </p:sp>
      <p:sp>
        <p:nvSpPr>
          <p:cNvPr id="3" name="文本占位符 2">
            <a:extLst>
              <a:ext uri="{FF2B5EF4-FFF2-40B4-BE49-F238E27FC236}">
                <a16:creationId xmlns:a16="http://schemas.microsoft.com/office/drawing/2014/main" id="{16421092-C2E9-49AD-AE7C-E25150A06959}"/>
              </a:ext>
            </a:extLst>
          </p:cNvPr>
          <p:cNvSpPr>
            <a:spLocks noGrp="1"/>
          </p:cNvSpPr>
          <p:nvPr>
            <p:ph type="body" sz="quarter" idx="14"/>
          </p:nvPr>
        </p:nvSpPr>
        <p:spPr/>
        <p:txBody>
          <a:bodyPr/>
          <a:lstStyle/>
          <a:p>
            <a:pPr algn="just">
              <a:spcBef>
                <a:spcPts val="600"/>
              </a:spcBef>
            </a:pPr>
            <a:r>
              <a:rPr lang="zh-CN" altLang="en-US" b="1"/>
              <a:t>引理</a:t>
            </a:r>
            <a:r>
              <a:rPr lang="zh-CN" altLang="en-US"/>
              <a:t>　设 </a:t>
            </a:r>
            <a:r>
              <a:rPr lang="zh-CN" altLang="en-US">
                <a:sym typeface="Symbol" panose="05050102010706020507" pitchFamily="18" charset="2"/>
              </a:rPr>
              <a:t></a:t>
            </a:r>
            <a:r>
              <a:rPr lang="en-US" altLang="zh-CN">
                <a:sym typeface="Symbol" panose="05050102010706020507" pitchFamily="18" charset="2"/>
              </a:rPr>
              <a:t>,  </a:t>
            </a:r>
            <a:r>
              <a:rPr lang="zh-CN" altLang="en-US"/>
              <a:t>是谓词公式。若 </a:t>
            </a:r>
            <a:r>
              <a:rPr lang="zh-CN" altLang="en-US">
                <a:sym typeface="Symbol" panose="05050102010706020507" pitchFamily="18" charset="2"/>
              </a:rPr>
              <a:t>  </a:t>
            </a:r>
            <a:r>
              <a:rPr lang="zh-CN" altLang="en-US"/>
              <a:t> ，则</a:t>
            </a:r>
          </a:p>
          <a:p>
            <a:pPr indent="288925" algn="just">
              <a:spcBef>
                <a:spcPts val="600"/>
              </a:spcBef>
            </a:pPr>
            <a:r>
              <a:rPr lang="zh-CN" altLang="en-US"/>
              <a:t>    </a:t>
            </a:r>
            <a:r>
              <a:rPr lang="en-US" altLang="zh-CN"/>
              <a:t>1) </a:t>
            </a:r>
            <a:r>
              <a:rPr lang="en-US" altLang="zh-CN">
                <a:sym typeface="Symbol" panose="05050102010706020507" pitchFamily="18" charset="2"/>
              </a:rPr>
              <a:t>x  x </a:t>
            </a:r>
            <a:endParaRPr lang="en-US" altLang="zh-CN"/>
          </a:p>
          <a:p>
            <a:pPr indent="288925" algn="just">
              <a:spcBef>
                <a:spcPts val="600"/>
              </a:spcBef>
            </a:pPr>
            <a:r>
              <a:rPr lang="en-US" altLang="zh-CN"/>
              <a:t>    2) </a:t>
            </a:r>
            <a:r>
              <a:rPr lang="en-US" altLang="zh-CN">
                <a:sym typeface="Symbol" panose="05050102010706020507" pitchFamily="18" charset="2"/>
              </a:rPr>
              <a:t>x  x </a:t>
            </a:r>
            <a:endParaRPr lang="en-US" altLang="zh-CN"/>
          </a:p>
          <a:p>
            <a:pPr algn="just">
              <a:spcBef>
                <a:spcPts val="600"/>
              </a:spcBef>
            </a:pPr>
            <a:r>
              <a:rPr lang="zh-CN" altLang="en-US" b="1"/>
              <a:t>证 </a:t>
            </a:r>
            <a:r>
              <a:rPr lang="en-US" altLang="zh-CN"/>
              <a:t>1)  </a:t>
            </a:r>
            <a:r>
              <a:rPr lang="zh-CN" altLang="en-US"/>
              <a:t>对于</a:t>
            </a:r>
            <a:r>
              <a:rPr lang="zh-CN" altLang="en-US">
                <a:sym typeface="Symbol" panose="05050102010706020507" pitchFamily="18" charset="2"/>
              </a:rPr>
              <a:t></a:t>
            </a:r>
            <a:r>
              <a:rPr lang="en-US" altLang="zh-CN">
                <a:sym typeface="Symbol" panose="05050102010706020507" pitchFamily="18" charset="2"/>
              </a:rPr>
              <a:t>x</a:t>
            </a:r>
            <a:r>
              <a:rPr lang="zh-CN" altLang="en-US"/>
              <a:t>与</a:t>
            </a:r>
            <a:r>
              <a:rPr lang="zh-CN" altLang="en-US">
                <a:sym typeface="Symbol" panose="05050102010706020507" pitchFamily="18" charset="2"/>
              </a:rPr>
              <a:t></a:t>
            </a:r>
            <a:r>
              <a:rPr lang="en-US" altLang="zh-CN">
                <a:sym typeface="Symbol" panose="05050102010706020507" pitchFamily="18" charset="2"/>
              </a:rPr>
              <a:t>x</a:t>
            </a:r>
            <a:r>
              <a:rPr lang="zh-CN" altLang="en-US"/>
              <a:t>的任一指派</a:t>
            </a:r>
            <a:r>
              <a:rPr lang="zh-CN" altLang="en-US">
                <a:sym typeface="Symbol" panose="05050102010706020507" pitchFamily="18" charset="2"/>
              </a:rPr>
              <a:t></a:t>
            </a:r>
            <a:r>
              <a:rPr lang="zh-CN" altLang="en-US"/>
              <a:t>，如果</a:t>
            </a:r>
            <a:r>
              <a:rPr lang="zh-CN" altLang="en-US">
                <a:sym typeface="Symbol" panose="05050102010706020507" pitchFamily="18" charset="2"/>
              </a:rPr>
              <a:t></a:t>
            </a:r>
            <a:r>
              <a:rPr lang="en-US" altLang="zh-CN">
                <a:sym typeface="Symbol" panose="05050102010706020507" pitchFamily="18" charset="2"/>
              </a:rPr>
              <a:t>x()=T</a:t>
            </a:r>
            <a:r>
              <a:rPr lang="zh-CN" altLang="en-US"/>
              <a:t>，则对于每一个</a:t>
            </a:r>
            <a:r>
              <a:rPr lang="en-US" altLang="zh-CN"/>
              <a:t>x</a:t>
            </a:r>
            <a:r>
              <a:rPr lang="zh-CN" altLang="en-US"/>
              <a:t>，均有</a:t>
            </a:r>
            <a:r>
              <a:rPr lang="zh-CN" altLang="en-US">
                <a:sym typeface="Symbol" panose="05050102010706020507" pitchFamily="18" charset="2"/>
              </a:rPr>
              <a:t></a:t>
            </a:r>
            <a:r>
              <a:rPr lang="en-US" altLang="zh-CN">
                <a:sym typeface="Symbol" panose="05050102010706020507" pitchFamily="18" charset="2"/>
              </a:rPr>
              <a:t>()(x)=T</a:t>
            </a:r>
            <a:r>
              <a:rPr lang="zh-CN" altLang="en-US"/>
              <a:t>。由于</a:t>
            </a:r>
            <a:r>
              <a:rPr lang="zh-CN" altLang="en-US">
                <a:sym typeface="Symbol" panose="05050102010706020507" pitchFamily="18" charset="2"/>
              </a:rPr>
              <a:t></a:t>
            </a:r>
            <a:r>
              <a:rPr lang="en-US" altLang="zh-CN">
                <a:sym typeface="Symbol" panose="05050102010706020507" pitchFamily="18" charset="2"/>
              </a:rPr>
              <a:t>=(, x)</a:t>
            </a:r>
            <a:r>
              <a:rPr lang="zh-CN" altLang="en-US"/>
              <a:t>是</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的一个指派，根据条件 </a:t>
            </a:r>
            <a:r>
              <a:rPr lang="zh-CN" altLang="en-US">
                <a:sym typeface="Symbol" panose="05050102010706020507" pitchFamily="18" charset="2"/>
              </a:rPr>
              <a:t>  </a:t>
            </a:r>
            <a:r>
              <a:rPr lang="en-US" altLang="zh-CN">
                <a:sym typeface="Symbol" panose="05050102010706020507" pitchFamily="18" charset="2"/>
              </a:rPr>
              <a:t>, </a:t>
            </a:r>
            <a:r>
              <a:rPr lang="zh-CN" altLang="en-US"/>
              <a:t>于是有</a:t>
            </a:r>
            <a:r>
              <a:rPr lang="zh-CN" altLang="en-US">
                <a:sym typeface="Symbol" panose="05050102010706020507" pitchFamily="18" charset="2"/>
              </a:rPr>
              <a:t></a:t>
            </a:r>
            <a:r>
              <a:rPr lang="en-US" altLang="zh-CN">
                <a:sym typeface="Symbol" panose="05050102010706020507" pitchFamily="18" charset="2"/>
              </a:rPr>
              <a:t>() = ()</a:t>
            </a:r>
            <a:r>
              <a:rPr lang="zh-CN" altLang="en-US">
                <a:sym typeface="Symbol" panose="05050102010706020507" pitchFamily="18" charset="2"/>
              </a:rPr>
              <a:t>，</a:t>
            </a:r>
            <a:r>
              <a:rPr lang="zh-CN" altLang="en-US"/>
              <a:t>即有</a:t>
            </a:r>
            <a:r>
              <a:rPr lang="zh-CN" altLang="en-US">
                <a:sym typeface="Symbol" panose="05050102010706020507" pitchFamily="18" charset="2"/>
              </a:rPr>
              <a:t></a:t>
            </a:r>
            <a:r>
              <a:rPr lang="en-US" altLang="zh-CN">
                <a:sym typeface="Symbol" panose="05050102010706020507" pitchFamily="18" charset="2"/>
              </a:rPr>
              <a:t>()(x)=T</a:t>
            </a:r>
            <a:r>
              <a:rPr lang="en-US" altLang="zh-CN"/>
              <a:t> </a:t>
            </a:r>
            <a:r>
              <a:rPr lang="zh-CN" altLang="en-US"/>
              <a:t>。由</a:t>
            </a:r>
            <a:r>
              <a:rPr lang="en-US" altLang="zh-CN"/>
              <a:t>x</a:t>
            </a:r>
            <a:r>
              <a:rPr lang="zh-CN" altLang="en-US"/>
              <a:t>的任意性知有</a:t>
            </a:r>
            <a:r>
              <a:rPr lang="zh-CN" altLang="en-US">
                <a:sym typeface="Symbol" panose="05050102010706020507" pitchFamily="18" charset="2"/>
              </a:rPr>
              <a:t></a:t>
            </a:r>
            <a:r>
              <a:rPr lang="en-US" altLang="zh-CN">
                <a:sym typeface="Symbol" panose="05050102010706020507" pitchFamily="18" charset="2"/>
              </a:rPr>
              <a:t>x ()=T</a:t>
            </a:r>
            <a:r>
              <a:rPr lang="en-US" altLang="zh-CN"/>
              <a:t> </a:t>
            </a:r>
            <a:r>
              <a:rPr lang="zh-CN" altLang="en-US"/>
              <a:t>。</a:t>
            </a:r>
          </a:p>
          <a:p>
            <a:pPr indent="288925" algn="just">
              <a:spcBef>
                <a:spcPts val="600"/>
              </a:spcBef>
            </a:pPr>
            <a:r>
              <a:rPr lang="zh-CN" altLang="en-US"/>
              <a:t>反之，对于</a:t>
            </a:r>
            <a:r>
              <a:rPr lang="zh-CN" altLang="en-US">
                <a:sym typeface="Symbol" panose="05050102010706020507" pitchFamily="18" charset="2"/>
              </a:rPr>
              <a:t></a:t>
            </a:r>
            <a:r>
              <a:rPr lang="en-US" altLang="zh-CN">
                <a:sym typeface="Symbol" panose="05050102010706020507" pitchFamily="18" charset="2"/>
              </a:rPr>
              <a:t>x</a:t>
            </a:r>
            <a:r>
              <a:rPr lang="zh-CN" altLang="en-US"/>
              <a:t>与</a:t>
            </a:r>
            <a:r>
              <a:rPr lang="zh-CN" altLang="en-US">
                <a:sym typeface="Symbol" panose="05050102010706020507" pitchFamily="18" charset="2"/>
              </a:rPr>
              <a:t></a:t>
            </a:r>
            <a:r>
              <a:rPr lang="en-US" altLang="zh-CN">
                <a:sym typeface="Symbol" panose="05050102010706020507" pitchFamily="18" charset="2"/>
              </a:rPr>
              <a:t>x</a:t>
            </a:r>
            <a:r>
              <a:rPr lang="zh-CN" altLang="en-US"/>
              <a:t>的任一指派</a:t>
            </a:r>
            <a:r>
              <a:rPr lang="zh-CN" altLang="en-US">
                <a:sym typeface="Symbol" panose="05050102010706020507" pitchFamily="18" charset="2"/>
              </a:rPr>
              <a:t></a:t>
            </a:r>
            <a:r>
              <a:rPr lang="zh-CN" altLang="en-US"/>
              <a:t>，若</a:t>
            </a:r>
            <a:r>
              <a:rPr lang="zh-CN" altLang="en-US">
                <a:sym typeface="Symbol" panose="05050102010706020507" pitchFamily="18" charset="2"/>
              </a:rPr>
              <a:t></a:t>
            </a:r>
            <a:r>
              <a:rPr lang="en-US" altLang="zh-CN">
                <a:sym typeface="Symbol" panose="05050102010706020507" pitchFamily="18" charset="2"/>
              </a:rPr>
              <a:t>x()=T</a:t>
            </a:r>
            <a:r>
              <a:rPr lang="en-US" altLang="zh-CN"/>
              <a:t> </a:t>
            </a:r>
            <a:r>
              <a:rPr lang="zh-CN" altLang="en-US"/>
              <a:t>，同理可证</a:t>
            </a:r>
            <a:r>
              <a:rPr lang="zh-CN" altLang="en-US">
                <a:sym typeface="Symbol" panose="05050102010706020507" pitchFamily="18" charset="2"/>
              </a:rPr>
              <a:t></a:t>
            </a:r>
            <a:r>
              <a:rPr lang="en-US" altLang="zh-CN">
                <a:sym typeface="Symbol" panose="05050102010706020507" pitchFamily="18" charset="2"/>
              </a:rPr>
              <a:t>x()=T</a:t>
            </a:r>
            <a:r>
              <a:rPr lang="en-US" altLang="zh-CN"/>
              <a:t> </a:t>
            </a:r>
            <a:r>
              <a:rPr lang="zh-CN" altLang="en-US"/>
              <a:t>。从而有</a:t>
            </a:r>
            <a:r>
              <a:rPr lang="zh-CN" altLang="en-US">
                <a:sym typeface="Symbol" panose="05050102010706020507" pitchFamily="18" charset="2"/>
              </a:rPr>
              <a:t></a:t>
            </a:r>
            <a:r>
              <a:rPr lang="en-US" altLang="zh-CN">
                <a:sym typeface="Symbol" panose="05050102010706020507" pitchFamily="18" charset="2"/>
              </a:rPr>
              <a:t>x()</a:t>
            </a:r>
            <a:r>
              <a:rPr lang="en-US" altLang="zh-CN"/>
              <a:t> = </a:t>
            </a:r>
            <a:r>
              <a:rPr lang="en-US" altLang="zh-CN">
                <a:sym typeface="Symbol" panose="05050102010706020507" pitchFamily="18" charset="2"/>
              </a:rPr>
              <a:t>x ()</a:t>
            </a:r>
            <a:r>
              <a:rPr lang="en-US" altLang="zh-CN"/>
              <a:t> .</a:t>
            </a:r>
          </a:p>
          <a:p>
            <a:pPr indent="288925" algn="just">
              <a:spcBef>
                <a:spcPts val="600"/>
              </a:spcBef>
            </a:pPr>
            <a:r>
              <a:rPr lang="zh-CN" altLang="en-US"/>
              <a:t>由指派的任意性和逻辑等价的定义知有</a:t>
            </a:r>
            <a:r>
              <a:rPr lang="zh-CN" altLang="en-US">
                <a:sym typeface="Symbol" panose="05050102010706020507" pitchFamily="18" charset="2"/>
              </a:rPr>
              <a:t></a:t>
            </a:r>
            <a:r>
              <a:rPr lang="en-US" altLang="zh-CN">
                <a:sym typeface="Symbol" panose="05050102010706020507" pitchFamily="18" charset="2"/>
              </a:rPr>
              <a:t>x  x .</a:t>
            </a:r>
          </a:p>
          <a:p>
            <a:pPr indent="288925" algn="just">
              <a:spcBef>
                <a:spcPts val="600"/>
              </a:spcBef>
            </a:pPr>
            <a:endParaRPr lang="en-US" altLang="zh-CN" b="1">
              <a:sym typeface="Symbol" panose="05050102010706020507" pitchFamily="18" charset="2"/>
            </a:endParaRPr>
          </a:p>
          <a:p>
            <a:pPr algn="just">
              <a:spcBef>
                <a:spcPts val="600"/>
              </a:spcBef>
            </a:pPr>
            <a:r>
              <a:rPr lang="zh-CN" altLang="en-US" b="1"/>
              <a:t>替换定理</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a:t>
            </a:r>
            <a:r>
              <a:rPr lang="zh-CN" altLang="en-US"/>
              <a:t>的结果。如果</a:t>
            </a:r>
            <a:r>
              <a:rPr lang="zh-CN" altLang="en-US">
                <a:sym typeface="Symbol" panose="05050102010706020507" pitchFamily="18" charset="2"/>
              </a:rPr>
              <a:t></a:t>
            </a:r>
            <a:r>
              <a:rPr lang="zh-CN" altLang="en-US"/>
              <a:t> ，则</a:t>
            </a:r>
            <a:r>
              <a:rPr lang="zh-CN" altLang="en-US">
                <a:sym typeface="Symbol" panose="05050102010706020507" pitchFamily="18" charset="2"/>
              </a:rPr>
              <a:t></a:t>
            </a:r>
            <a:r>
              <a:rPr lang="en-US" altLang="zh-CN">
                <a:sym typeface="Symbol" panose="05050102010706020507" pitchFamily="18" charset="2"/>
              </a:rPr>
              <a:t>.</a:t>
            </a:r>
            <a:r>
              <a:rPr lang="en-US" altLang="zh-CN"/>
              <a:t> </a:t>
            </a:r>
          </a:p>
          <a:p>
            <a:endParaRPr lang="zh-CN" altLang="en-US"/>
          </a:p>
        </p:txBody>
      </p:sp>
      <p:sp>
        <p:nvSpPr>
          <p:cNvPr id="4" name="矩形 3">
            <a:extLst>
              <a:ext uri="{FF2B5EF4-FFF2-40B4-BE49-F238E27FC236}">
                <a16:creationId xmlns:a16="http://schemas.microsoft.com/office/drawing/2014/main" id="{2E0FFB56-B2A4-46BC-959F-1FE5478D849F}"/>
              </a:ext>
            </a:extLst>
          </p:cNvPr>
          <p:cNvSpPr/>
          <p:nvPr/>
        </p:nvSpPr>
        <p:spPr>
          <a:xfrm>
            <a:off x="684258" y="1389180"/>
            <a:ext cx="8152169" cy="941896"/>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B7E6A42-4F4B-4A31-97E1-FF3E6E40B1C7}"/>
              </a:ext>
            </a:extLst>
          </p:cNvPr>
          <p:cNvSpPr/>
          <p:nvPr/>
        </p:nvSpPr>
        <p:spPr>
          <a:xfrm>
            <a:off x="684258" y="4336295"/>
            <a:ext cx="8152169" cy="776618"/>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7087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2.3.1  </a:t>
            </a:r>
            <a:r>
              <a:rPr lang="zh-CN" altLang="en-US" sz="2400">
                <a:effectLst/>
              </a:rPr>
              <a:t>基本概念</a:t>
            </a:r>
            <a:endParaRPr lang="en-US" altLang="zh-CN" sz="2400">
              <a:effectLst/>
            </a:endParaRPr>
          </a:p>
          <a:p>
            <a:pPr>
              <a:lnSpc>
                <a:spcPct val="100000"/>
              </a:lnSpc>
              <a:spcBef>
                <a:spcPts val="1800"/>
              </a:spcBef>
            </a:pPr>
            <a:r>
              <a:rPr lang="en-US" altLang="zh-CN" sz="2400">
                <a:effectLst/>
              </a:rPr>
              <a:t>2.3.2  </a:t>
            </a:r>
            <a:r>
              <a:rPr lang="zh-CN" altLang="en-US" sz="2400">
                <a:effectLst/>
              </a:rPr>
              <a:t>替换定理</a:t>
            </a:r>
          </a:p>
          <a:p>
            <a:pPr>
              <a:lnSpc>
                <a:spcPct val="100000"/>
              </a:lnSpc>
              <a:spcBef>
                <a:spcPts val="1800"/>
              </a:spcBef>
            </a:pPr>
            <a:r>
              <a:rPr lang="en-US" altLang="zh-CN" sz="2400">
                <a:solidFill>
                  <a:srgbClr val="FF0000"/>
                </a:solidFill>
                <a:effectLst/>
              </a:rPr>
              <a:t>2.3.3  </a:t>
            </a:r>
            <a:r>
              <a:rPr lang="zh-CN" altLang="en-US" sz="2400">
                <a:solidFill>
                  <a:srgbClr val="FF0000"/>
                </a:solidFill>
                <a:effectLst/>
              </a:rPr>
              <a:t>代入定理</a:t>
            </a:r>
            <a:endParaRPr lang="en-US" altLang="zh-CN" sz="2400">
              <a:solidFill>
                <a:srgbClr val="FF0000"/>
              </a:solidFill>
              <a:effectLst/>
            </a:endParaRPr>
          </a:p>
          <a:p>
            <a:pPr>
              <a:lnSpc>
                <a:spcPct val="100000"/>
              </a:lnSpc>
              <a:spcBef>
                <a:spcPts val="1800"/>
              </a:spcBef>
            </a:pPr>
            <a:r>
              <a:rPr lang="en-US" altLang="zh-CN" sz="2400">
                <a:effectLst/>
              </a:rPr>
              <a:t>2.3.4  </a:t>
            </a:r>
            <a:r>
              <a:rPr lang="zh-CN" altLang="en-US" sz="2400">
                <a:effectLst/>
              </a:rPr>
              <a:t>等价变换</a:t>
            </a:r>
            <a:endParaRPr lang="en-US" altLang="zh-CN" sz="2400">
              <a:effectLst/>
            </a:endParaRPr>
          </a:p>
          <a:p>
            <a:pPr>
              <a:lnSpc>
                <a:spcPct val="100000"/>
              </a:lnSpc>
              <a:spcBef>
                <a:spcPts val="1800"/>
              </a:spcBef>
            </a:pPr>
            <a:r>
              <a:rPr lang="en-US" altLang="zh-CN" sz="2400">
                <a:effectLst/>
              </a:rPr>
              <a:t>2.3.5  </a:t>
            </a:r>
            <a:r>
              <a:rPr lang="zh-CN" altLang="en-US" sz="2400">
                <a:effectLst/>
              </a:rPr>
              <a:t>前束范式</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5286027" cy="514350"/>
          </a:xfrm>
        </p:spPr>
        <p:txBody>
          <a:bodyPr/>
          <a:lstStyle/>
          <a:p>
            <a:pPr algn="just">
              <a:lnSpc>
                <a:spcPct val="100000"/>
              </a:lnSpc>
              <a:spcBef>
                <a:spcPts val="1800"/>
              </a:spcBef>
            </a:pPr>
            <a:r>
              <a:rPr lang="en-US" altLang="zh-CN"/>
              <a:t>2.3  </a:t>
            </a:r>
            <a:r>
              <a:rPr lang="zh-CN" altLang="en-US"/>
              <a:t>谓词公式间的逻辑等价关系</a:t>
            </a:r>
          </a:p>
        </p:txBody>
      </p:sp>
    </p:spTree>
    <p:extLst>
      <p:ext uri="{BB962C8B-B14F-4D97-AF65-F5344CB8AC3E}">
        <p14:creationId xmlns:p14="http://schemas.microsoft.com/office/powerpoint/2010/main" val="17620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a:t>对于谓词公式而言，既有命题变元的代入， 又有谓词变元的代入、约束个体变元的改名、自由个体变元的代入。</a:t>
            </a:r>
            <a:endParaRPr lang="en-US" altLang="zh-CN"/>
          </a:p>
          <a:p>
            <a:pPr algn="just">
              <a:spcBef>
                <a:spcPts val="600"/>
              </a:spcBef>
            </a:pPr>
            <a:endParaRPr lang="en-US" altLang="zh-CN"/>
          </a:p>
          <a:p>
            <a:pPr algn="just">
              <a:spcBef>
                <a:spcPts val="600"/>
              </a:spcBef>
            </a:pPr>
            <a:r>
              <a:rPr lang="zh-CN" altLang="en-US"/>
              <a:t>盲目地进行代入，就可能导致代入后的结果发生约束关系上的混淆</a:t>
            </a:r>
            <a:endParaRPr lang="en-US" altLang="zh-CN"/>
          </a:p>
          <a:p>
            <a:pPr algn="just">
              <a:spcBef>
                <a:spcPts val="600"/>
              </a:spcBef>
            </a:pPr>
            <a:r>
              <a:rPr lang="zh-CN" altLang="en-US"/>
              <a:t>例如，对于谓词公式</a:t>
            </a:r>
            <a:r>
              <a:rPr lang="zh-CN" altLang="en-US">
                <a:sym typeface="Symbol" panose="05050102010706020507" pitchFamily="18" charset="2"/>
              </a:rPr>
              <a:t></a:t>
            </a:r>
            <a:r>
              <a:rPr lang="en-US" altLang="zh-CN">
                <a:sym typeface="Symbol" panose="05050102010706020507" pitchFamily="18" charset="2"/>
              </a:rPr>
              <a:t>y(A(y)xA(x))</a:t>
            </a:r>
            <a:r>
              <a:rPr lang="zh-CN" altLang="en-US">
                <a:sym typeface="Symbol" panose="05050102010706020507" pitchFamily="18" charset="2"/>
              </a:rPr>
              <a:t>，</a:t>
            </a:r>
            <a:r>
              <a:rPr lang="zh-CN" altLang="en-US"/>
              <a:t>将其中的谓词变元</a:t>
            </a:r>
            <a:r>
              <a:rPr lang="en-US" altLang="zh-CN"/>
              <a:t>A(e)</a:t>
            </a:r>
            <a:r>
              <a:rPr lang="zh-CN" altLang="en-US"/>
              <a:t>用</a:t>
            </a:r>
            <a:r>
              <a:rPr lang="zh-CN" altLang="en-US">
                <a:sym typeface="Symbol" panose="05050102010706020507" pitchFamily="18" charset="2"/>
              </a:rPr>
              <a:t></a:t>
            </a:r>
            <a:r>
              <a:rPr lang="en-US" altLang="zh-CN">
                <a:sym typeface="Symbol" panose="05050102010706020507" pitchFamily="18" charset="2"/>
              </a:rPr>
              <a:t>xB(x,e)</a:t>
            </a:r>
            <a:r>
              <a:rPr lang="zh-CN" altLang="en-US"/>
              <a:t>代入。</a:t>
            </a:r>
          </a:p>
          <a:p>
            <a:pPr algn="just">
              <a:spcBef>
                <a:spcPts val="600"/>
              </a:spcBef>
            </a:pPr>
            <a:r>
              <a:rPr lang="zh-CN" altLang="en-US"/>
              <a:t>若直接代入，就会产生下述结果</a:t>
            </a:r>
          </a:p>
          <a:p>
            <a:pPr algn="ctr">
              <a:spcBef>
                <a:spcPts val="600"/>
              </a:spcBef>
            </a:pPr>
            <a:r>
              <a:rPr lang="zh-CN" altLang="en-US">
                <a:sym typeface="Symbol" panose="05050102010706020507" pitchFamily="18" charset="2"/>
              </a:rPr>
              <a:t></a:t>
            </a:r>
            <a:r>
              <a:rPr lang="en-US" altLang="zh-CN">
                <a:sym typeface="Symbol" panose="05050102010706020507" pitchFamily="18" charset="2"/>
              </a:rPr>
              <a:t>y(xB(x,y)xxB(x,x))</a:t>
            </a:r>
            <a:endParaRPr lang="en-US" altLang="zh-CN"/>
          </a:p>
          <a:p>
            <a:pPr algn="just">
              <a:spcBef>
                <a:spcPts val="600"/>
              </a:spcBef>
            </a:pPr>
            <a:r>
              <a:rPr lang="zh-CN" altLang="en-US"/>
              <a:t>这个谓词公式的约束关系是混乱的。</a:t>
            </a:r>
            <a:endParaRPr lang="en-US" altLang="zh-CN"/>
          </a:p>
          <a:p>
            <a:pPr algn="just">
              <a:spcBef>
                <a:spcPts val="600"/>
              </a:spcBef>
            </a:pPr>
            <a:endParaRPr lang="en-US" altLang="zh-CN"/>
          </a:p>
          <a:p>
            <a:pPr algn="just">
              <a:spcBef>
                <a:spcPts val="600"/>
              </a:spcBef>
            </a:pPr>
            <a:r>
              <a:rPr lang="zh-CN" altLang="en-US"/>
              <a:t>为了保证命题变元的代入及谓词变元的代入不造成约束关系的混乱，首先必须考虑对于约束个体变元的改名问题和自由个体变元的代入问题。</a:t>
            </a:r>
          </a:p>
        </p:txBody>
      </p:sp>
    </p:spTree>
    <p:extLst>
      <p:ext uri="{BB962C8B-B14F-4D97-AF65-F5344CB8AC3E}">
        <p14:creationId xmlns:p14="http://schemas.microsoft.com/office/powerpoint/2010/main" val="336104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en-US" altLang="zh-CN">
                <a:sym typeface="Symbol" panose="05050102010706020507" pitchFamily="18" charset="2"/>
              </a:rPr>
              <a:t>(x)</a:t>
            </a:r>
            <a:r>
              <a:rPr lang="zh-CN" altLang="en-US"/>
              <a:t>是含有自由变元</a:t>
            </a:r>
            <a:r>
              <a:rPr lang="en-US" altLang="zh-CN"/>
              <a:t>x</a:t>
            </a:r>
            <a:r>
              <a:rPr lang="zh-CN" altLang="en-US"/>
              <a:t>的谓词公式，将</a:t>
            </a:r>
            <a:r>
              <a:rPr lang="zh-CN" altLang="en-US">
                <a:sym typeface="Symbol" panose="05050102010706020507" pitchFamily="18" charset="2"/>
              </a:rPr>
              <a:t></a:t>
            </a:r>
            <a:r>
              <a:rPr lang="zh-CN" altLang="en-US"/>
              <a:t>中所有与</a:t>
            </a:r>
            <a:r>
              <a:rPr lang="en-US" altLang="zh-CN"/>
              <a:t>x</a:t>
            </a:r>
            <a:r>
              <a:rPr lang="zh-CN" altLang="en-US"/>
              <a:t>同名的自由变元均用个体变元</a:t>
            </a:r>
            <a:r>
              <a:rPr lang="en-US" altLang="zh-CN"/>
              <a:t>y</a:t>
            </a:r>
            <a:r>
              <a:rPr lang="zh-CN" altLang="en-US"/>
              <a:t>代替，代替后的结果为</a:t>
            </a:r>
            <a:r>
              <a:rPr lang="zh-CN" altLang="en-US">
                <a:sym typeface="Symbol" panose="05050102010706020507" pitchFamily="18" charset="2"/>
              </a:rPr>
              <a:t></a:t>
            </a:r>
            <a:r>
              <a:rPr lang="zh-CN" altLang="en-US"/>
              <a:t>。如果</a:t>
            </a:r>
            <a:r>
              <a:rPr lang="zh-CN" altLang="en-US">
                <a:sym typeface="Symbol" panose="05050102010706020507" pitchFamily="18" charset="2"/>
              </a:rPr>
              <a:t></a:t>
            </a:r>
            <a:r>
              <a:rPr lang="zh-CN" altLang="en-US"/>
              <a:t>的约束关系与</a:t>
            </a:r>
            <a:r>
              <a:rPr lang="zh-CN" altLang="en-US">
                <a:sym typeface="Symbol" panose="05050102010706020507" pitchFamily="18" charset="2"/>
              </a:rPr>
              <a:t></a:t>
            </a:r>
            <a:r>
              <a:rPr lang="zh-CN" altLang="en-US"/>
              <a:t>的约束关系保持不变，则称</a:t>
            </a:r>
            <a:r>
              <a:rPr lang="zh-CN" altLang="en-US">
                <a:sym typeface="Symbol" panose="05050102010706020507" pitchFamily="18" charset="2"/>
              </a:rPr>
              <a:t></a:t>
            </a:r>
            <a:r>
              <a:rPr lang="zh-CN" altLang="en-US"/>
              <a:t>是关于自由变元</a:t>
            </a:r>
            <a:r>
              <a:rPr lang="en-US" altLang="zh-CN"/>
              <a:t>x</a:t>
            </a:r>
            <a:r>
              <a:rPr lang="zh-CN" altLang="en-US"/>
              <a:t>代入为</a:t>
            </a:r>
            <a:r>
              <a:rPr lang="en-US" altLang="zh-CN"/>
              <a:t>y</a:t>
            </a:r>
            <a:r>
              <a:rPr lang="zh-CN" altLang="en-US"/>
              <a:t>的结果。简称</a:t>
            </a:r>
            <a:r>
              <a:rPr lang="zh-CN" altLang="en-US">
                <a:sym typeface="Symbol" panose="05050102010706020507" pitchFamily="18" charset="2"/>
              </a:rPr>
              <a:t></a:t>
            </a:r>
            <a:r>
              <a:rPr lang="zh-CN" altLang="en-US"/>
              <a:t>的代入实例，记为</a:t>
            </a:r>
            <a:r>
              <a:rPr lang="zh-CN" altLang="en-US">
                <a:sym typeface="Symbol" panose="05050102010706020507" pitchFamily="18" charset="2"/>
              </a:rPr>
              <a:t></a:t>
            </a:r>
            <a:r>
              <a:rPr lang="en-US" altLang="zh-CN"/>
              <a:t>[y/x]</a:t>
            </a:r>
            <a:r>
              <a:rPr lang="zh-CN" altLang="en-US"/>
              <a:t>。</a:t>
            </a: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en-US" altLang="zh-CN">
                <a:sym typeface="Symbol" panose="05050102010706020507" pitchFamily="18" charset="2"/>
              </a:rPr>
              <a:t>x(x)</a:t>
            </a:r>
            <a:r>
              <a:rPr lang="zh-CN" altLang="en-US"/>
              <a:t>是谓词公式，且</a:t>
            </a:r>
            <a:r>
              <a:rPr lang="zh-CN" altLang="en-US">
                <a:sym typeface="Symbol" panose="05050102010706020507" pitchFamily="18" charset="2"/>
              </a:rPr>
              <a:t></a:t>
            </a:r>
            <a:r>
              <a:rPr lang="en-US" altLang="zh-CN">
                <a:sym typeface="Symbol" panose="05050102010706020507" pitchFamily="18" charset="2"/>
              </a:rPr>
              <a:t>(x)</a:t>
            </a:r>
            <a:r>
              <a:rPr lang="zh-CN" altLang="en-US"/>
              <a:t>中没有自由变元</a:t>
            </a:r>
            <a:r>
              <a:rPr lang="en-US" altLang="zh-CN"/>
              <a:t>y</a:t>
            </a:r>
            <a:r>
              <a:rPr lang="zh-CN" altLang="en-US"/>
              <a:t>，则谓词公式</a:t>
            </a:r>
            <a:r>
              <a:rPr lang="zh-CN" altLang="en-US">
                <a:sym typeface="Symbol" panose="05050102010706020507" pitchFamily="18" charset="2"/>
              </a:rPr>
              <a:t></a:t>
            </a:r>
            <a:r>
              <a:rPr lang="en-US" altLang="zh-CN">
                <a:sym typeface="Symbol" panose="05050102010706020507" pitchFamily="18" charset="2"/>
              </a:rPr>
              <a:t>x[y/x]</a:t>
            </a:r>
            <a:r>
              <a:rPr lang="zh-CN" altLang="en-US"/>
              <a:t>称为</a:t>
            </a:r>
            <a:r>
              <a:rPr lang="zh-CN" altLang="en-US">
                <a:sym typeface="Symbol" panose="05050102010706020507" pitchFamily="18" charset="2"/>
              </a:rPr>
              <a:t></a:t>
            </a:r>
            <a:r>
              <a:rPr lang="en-US" altLang="zh-CN">
                <a:sym typeface="Symbol" panose="05050102010706020507" pitchFamily="18" charset="2"/>
              </a:rPr>
              <a:t>x(x)</a:t>
            </a:r>
            <a:r>
              <a:rPr lang="zh-CN" altLang="en-US"/>
              <a:t>关于</a:t>
            </a:r>
            <a:r>
              <a:rPr lang="en-US" altLang="zh-CN"/>
              <a:t>x</a:t>
            </a:r>
            <a:r>
              <a:rPr lang="zh-CN" altLang="en-US"/>
              <a:t>改名为</a:t>
            </a:r>
            <a:r>
              <a:rPr lang="en-US" altLang="zh-CN"/>
              <a:t>y</a:t>
            </a:r>
            <a:r>
              <a:rPr lang="zh-CN" altLang="en-US"/>
              <a:t>的结果。记为</a:t>
            </a:r>
            <a:r>
              <a:rPr lang="zh-CN" altLang="en-US">
                <a:sym typeface="Symbol" panose="05050102010706020507" pitchFamily="18" charset="2"/>
              </a:rPr>
              <a:t></a:t>
            </a:r>
            <a:r>
              <a:rPr lang="en-US" altLang="zh-CN">
                <a:sym typeface="Symbol" panose="05050102010706020507" pitchFamily="18" charset="2"/>
              </a:rPr>
              <a:t>y(y)</a:t>
            </a:r>
            <a:r>
              <a:rPr lang="en-US" altLang="zh-CN"/>
              <a:t> </a:t>
            </a:r>
            <a:r>
              <a:rPr lang="zh-CN" altLang="en-US"/>
              <a:t>。</a:t>
            </a:r>
          </a:p>
          <a:p>
            <a:pPr algn="just">
              <a:spcBef>
                <a:spcPts val="600"/>
              </a:spcBef>
            </a:pPr>
            <a:endParaRPr lang="en-US" altLang="zh-CN" b="1"/>
          </a:p>
          <a:p>
            <a:pPr algn="just">
              <a:spcBef>
                <a:spcPts val="600"/>
              </a:spcBef>
            </a:pPr>
            <a:r>
              <a:rPr lang="zh-CN" altLang="en-US"/>
              <a:t>设</a:t>
            </a:r>
            <a:r>
              <a:rPr lang="zh-CN" altLang="en-US">
                <a:sym typeface="Symbol" panose="05050102010706020507" pitchFamily="18" charset="2"/>
              </a:rPr>
              <a:t></a:t>
            </a:r>
            <a:r>
              <a:rPr lang="en-US" altLang="zh-CN">
                <a:sym typeface="Symbol" panose="05050102010706020507" pitchFamily="18" charset="2"/>
              </a:rPr>
              <a:t>x(x)</a:t>
            </a:r>
            <a:r>
              <a:rPr lang="zh-CN" altLang="en-US"/>
              <a:t>是谓词公式，且</a:t>
            </a:r>
            <a:r>
              <a:rPr lang="zh-CN" altLang="en-US">
                <a:sym typeface="Symbol" panose="05050102010706020507" pitchFamily="18" charset="2"/>
              </a:rPr>
              <a:t></a:t>
            </a:r>
            <a:r>
              <a:rPr lang="en-US" altLang="zh-CN">
                <a:sym typeface="Symbol" panose="05050102010706020507" pitchFamily="18" charset="2"/>
              </a:rPr>
              <a:t>(x)</a:t>
            </a:r>
            <a:r>
              <a:rPr lang="zh-CN" altLang="en-US"/>
              <a:t>中没有自由变元</a:t>
            </a:r>
            <a:r>
              <a:rPr lang="en-US" altLang="zh-CN"/>
              <a:t>y</a:t>
            </a:r>
            <a:r>
              <a:rPr lang="zh-CN" altLang="en-US"/>
              <a:t>，则谓词公式</a:t>
            </a:r>
            <a:r>
              <a:rPr lang="zh-CN" altLang="en-US">
                <a:sym typeface="Symbol" panose="05050102010706020507" pitchFamily="18" charset="2"/>
              </a:rPr>
              <a:t></a:t>
            </a:r>
            <a:r>
              <a:rPr lang="en-US" altLang="zh-CN">
                <a:sym typeface="Symbol" panose="05050102010706020507" pitchFamily="18" charset="2"/>
              </a:rPr>
              <a:t>x[y/x]</a:t>
            </a:r>
            <a:r>
              <a:rPr lang="zh-CN" altLang="en-US"/>
              <a:t>称为</a:t>
            </a:r>
            <a:r>
              <a:rPr lang="zh-CN" altLang="en-US">
                <a:sym typeface="Symbol" panose="05050102010706020507" pitchFamily="18" charset="2"/>
              </a:rPr>
              <a:t></a:t>
            </a:r>
            <a:r>
              <a:rPr lang="en-US" altLang="zh-CN">
                <a:sym typeface="Symbol" panose="05050102010706020507" pitchFamily="18" charset="2"/>
              </a:rPr>
              <a:t>x(x)</a:t>
            </a:r>
            <a:r>
              <a:rPr lang="zh-CN" altLang="en-US"/>
              <a:t>关于</a:t>
            </a:r>
            <a:r>
              <a:rPr lang="en-US" altLang="zh-CN"/>
              <a:t>x</a:t>
            </a:r>
            <a:r>
              <a:rPr lang="zh-CN" altLang="en-US"/>
              <a:t>改名为</a:t>
            </a:r>
            <a:r>
              <a:rPr lang="en-US" altLang="zh-CN"/>
              <a:t>y</a:t>
            </a:r>
            <a:r>
              <a:rPr lang="zh-CN" altLang="en-US"/>
              <a:t>的结果。记为</a:t>
            </a:r>
            <a:r>
              <a:rPr lang="zh-CN" altLang="en-US">
                <a:sym typeface="Symbol" panose="05050102010706020507" pitchFamily="18" charset="2"/>
              </a:rPr>
              <a:t></a:t>
            </a:r>
            <a:r>
              <a:rPr lang="en-US" altLang="zh-CN">
                <a:sym typeface="Symbol" panose="05050102010706020507" pitchFamily="18" charset="2"/>
              </a:rPr>
              <a:t>y(y)</a:t>
            </a:r>
            <a:r>
              <a:rPr lang="en-US" altLang="zh-CN"/>
              <a:t> </a:t>
            </a:r>
            <a:r>
              <a:rPr lang="zh-CN" altLang="en-US"/>
              <a:t>。</a:t>
            </a:r>
            <a:endParaRPr lang="en-US" altLang="zh-CN"/>
          </a:p>
          <a:p>
            <a:pPr algn="just">
              <a:spcBef>
                <a:spcPts val="600"/>
              </a:spcBef>
            </a:pPr>
            <a:endParaRPr lang="zh-CN" altLang="en-US"/>
          </a:p>
          <a:p>
            <a:pPr algn="just">
              <a:spcBef>
                <a:spcPts val="600"/>
              </a:spcBef>
            </a:pPr>
            <a:r>
              <a:rPr lang="zh-CN" altLang="en-US"/>
              <a:t>应当注意的是，约束变元改名时所用的新名</a:t>
            </a:r>
            <a:r>
              <a:rPr lang="en-US" altLang="zh-CN"/>
              <a:t>y</a:t>
            </a:r>
            <a:r>
              <a:rPr lang="zh-CN" altLang="en-US"/>
              <a:t>不能与该量词辖域中的任一自由变元同名。 </a:t>
            </a:r>
          </a:p>
          <a:p>
            <a:pPr algn="just">
              <a:spcBef>
                <a:spcPts val="600"/>
              </a:spcBef>
            </a:pPr>
            <a:r>
              <a:rPr lang="zh-CN" altLang="en-US"/>
              <a:t>从谓词公式的真假性意义来说，改名实际上是一种替换。由于，谓词公式的真假与约束变元无关。于是有</a:t>
            </a:r>
            <a:r>
              <a:rPr lang="zh-CN" altLang="en-US">
                <a:sym typeface="Symbol" panose="05050102010706020507" pitchFamily="18" charset="2"/>
              </a:rPr>
              <a:t></a:t>
            </a:r>
            <a:r>
              <a:rPr lang="en-US" altLang="zh-CN">
                <a:sym typeface="Symbol" panose="05050102010706020507" pitchFamily="18" charset="2"/>
              </a:rPr>
              <a:t>x(x)x[y/x]</a:t>
            </a:r>
            <a:r>
              <a:rPr lang="en-US" altLang="zh-CN"/>
              <a:t> </a:t>
            </a:r>
            <a:r>
              <a:rPr lang="zh-CN" altLang="en-US"/>
              <a:t>。如果将</a:t>
            </a:r>
            <a:r>
              <a:rPr lang="zh-CN" altLang="en-US">
                <a:sym typeface="Symbol" panose="05050102010706020507" pitchFamily="18" charset="2"/>
              </a:rPr>
              <a:t></a:t>
            </a:r>
            <a:r>
              <a:rPr lang="en-US" altLang="zh-CN">
                <a:sym typeface="Symbol" panose="05050102010706020507" pitchFamily="18" charset="2"/>
              </a:rPr>
              <a:t>[y/x]</a:t>
            </a:r>
            <a:r>
              <a:rPr lang="zh-CN" altLang="en-US"/>
              <a:t>记为</a:t>
            </a:r>
            <a:r>
              <a:rPr lang="zh-CN" altLang="en-US">
                <a:sym typeface="Symbol" panose="05050102010706020507" pitchFamily="18" charset="2"/>
              </a:rPr>
              <a:t></a:t>
            </a:r>
            <a:r>
              <a:rPr lang="en-US" altLang="zh-CN">
                <a:sym typeface="Symbol" panose="05050102010706020507" pitchFamily="18" charset="2"/>
              </a:rPr>
              <a:t>(y)</a:t>
            </a:r>
            <a:r>
              <a:rPr lang="en-US" altLang="zh-CN"/>
              <a:t> </a:t>
            </a:r>
            <a:r>
              <a:rPr lang="zh-CN" altLang="en-US"/>
              <a:t>，则有</a:t>
            </a:r>
            <a:r>
              <a:rPr lang="zh-CN" altLang="en-US">
                <a:sym typeface="Symbol" panose="05050102010706020507" pitchFamily="18" charset="2"/>
              </a:rPr>
              <a:t></a:t>
            </a:r>
            <a:r>
              <a:rPr lang="en-US" altLang="zh-CN">
                <a:sym typeface="Symbol" panose="05050102010706020507" pitchFamily="18" charset="2"/>
              </a:rPr>
              <a:t>x(x)</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y(y)</a:t>
            </a:r>
            <a:r>
              <a:rPr lang="en-US" altLang="zh-CN"/>
              <a:t> </a:t>
            </a:r>
            <a:r>
              <a:rPr lang="zh-CN" altLang="en-US"/>
              <a:t>。因此，如果</a:t>
            </a:r>
            <a:r>
              <a:rPr lang="zh-CN" altLang="en-US">
                <a:sym typeface="Symbol" panose="05050102010706020507" pitchFamily="18" charset="2"/>
              </a:rPr>
              <a:t></a:t>
            </a:r>
            <a:r>
              <a:rPr lang="en-US" altLang="zh-CN">
                <a:sym typeface="Symbol" panose="05050102010706020507" pitchFamily="18" charset="2"/>
              </a:rPr>
              <a:t>x(x)</a:t>
            </a:r>
            <a:r>
              <a:rPr lang="zh-CN" altLang="en-US"/>
              <a:t>是谓词公式</a:t>
            </a:r>
            <a:r>
              <a:rPr lang="zh-CN" altLang="en-US">
                <a:sym typeface="Symbol" panose="05050102010706020507" pitchFamily="18" charset="2"/>
              </a:rPr>
              <a:t></a:t>
            </a:r>
            <a:r>
              <a:rPr lang="zh-CN" altLang="en-US"/>
              <a:t>的子公式，那么将子公式中的约束变元</a:t>
            </a:r>
            <a:r>
              <a:rPr lang="en-US" altLang="zh-CN"/>
              <a:t>x</a:t>
            </a:r>
            <a:r>
              <a:rPr lang="zh-CN" altLang="en-US"/>
              <a:t>改名为</a:t>
            </a:r>
            <a:r>
              <a:rPr lang="en-US" altLang="zh-CN"/>
              <a:t>y</a:t>
            </a:r>
            <a:r>
              <a:rPr lang="zh-CN" altLang="en-US"/>
              <a:t>就相当于把公式</a:t>
            </a:r>
            <a:r>
              <a:rPr lang="zh-CN" altLang="en-US">
                <a:sym typeface="Symbol" panose="05050102010706020507" pitchFamily="18" charset="2"/>
              </a:rPr>
              <a:t></a:t>
            </a:r>
            <a:r>
              <a:rPr lang="zh-CN" altLang="en-US"/>
              <a:t>中的子公式替换为</a:t>
            </a:r>
            <a:r>
              <a:rPr lang="zh-CN" altLang="en-US">
                <a:sym typeface="Symbol" panose="05050102010706020507" pitchFamily="18" charset="2"/>
              </a:rPr>
              <a:t></a:t>
            </a:r>
            <a:r>
              <a:rPr lang="en-US" altLang="zh-CN">
                <a:sym typeface="Symbol" panose="05050102010706020507" pitchFamily="18" charset="2"/>
              </a:rPr>
              <a:t>y(y)</a:t>
            </a:r>
            <a:r>
              <a:rPr lang="en-US" altLang="zh-CN"/>
              <a:t> </a:t>
            </a:r>
            <a:r>
              <a:rPr lang="zh-CN" altLang="en-US"/>
              <a:t>。</a:t>
            </a:r>
          </a:p>
          <a:p>
            <a:endParaRPr lang="zh-CN" altLang="en-US"/>
          </a:p>
        </p:txBody>
      </p:sp>
      <p:sp>
        <p:nvSpPr>
          <p:cNvPr id="4" name="矩形 3">
            <a:extLst>
              <a:ext uri="{FF2B5EF4-FFF2-40B4-BE49-F238E27FC236}">
                <a16:creationId xmlns:a16="http://schemas.microsoft.com/office/drawing/2014/main" id="{DF2209CE-CC5D-41EE-A7E0-DC6A2B0AC1D4}"/>
              </a:ext>
            </a:extLst>
          </p:cNvPr>
          <p:cNvSpPr/>
          <p:nvPr/>
        </p:nvSpPr>
        <p:spPr>
          <a:xfrm>
            <a:off x="684260" y="1420968"/>
            <a:ext cx="8152169" cy="108182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B96625B-8FF8-4BC3-B29F-9EC907DC27EA}"/>
              </a:ext>
            </a:extLst>
          </p:cNvPr>
          <p:cNvSpPr/>
          <p:nvPr/>
        </p:nvSpPr>
        <p:spPr>
          <a:xfrm>
            <a:off x="684260" y="2830141"/>
            <a:ext cx="8152169" cy="185347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8187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a:xfrm>
            <a:off x="684260" y="1389180"/>
            <a:ext cx="8152169" cy="4762239"/>
          </a:xfrm>
        </p:spPr>
        <p:txBody>
          <a:bodyPr/>
          <a:lstStyle/>
          <a:p>
            <a:pPr algn="just">
              <a:spcBef>
                <a:spcPts val="600"/>
              </a:spcBef>
            </a:pPr>
            <a:r>
              <a:rPr lang="zh-CN" altLang="en-US" b="1"/>
              <a:t>自由变元代入：</a:t>
            </a:r>
            <a:endParaRPr lang="en-US" altLang="zh-CN" b="1"/>
          </a:p>
          <a:p>
            <a:pPr algn="just">
              <a:spcBef>
                <a:spcPts val="600"/>
              </a:spcBef>
            </a:pPr>
            <a:r>
              <a:rPr lang="zh-CN" altLang="en-US"/>
              <a:t>将谓词公式</a:t>
            </a:r>
            <a:r>
              <a:rPr lang="zh-CN" altLang="en-US">
                <a:sym typeface="Symbol" panose="05050102010706020507" pitchFamily="18" charset="2"/>
              </a:rPr>
              <a:t></a:t>
            </a:r>
            <a:r>
              <a:rPr lang="en-US" altLang="zh-CN">
                <a:sym typeface="Symbol" panose="05050102010706020507" pitchFamily="18" charset="2"/>
              </a:rPr>
              <a:t>(x)</a:t>
            </a:r>
            <a:r>
              <a:rPr lang="zh-CN" altLang="en-US"/>
              <a:t>中自由变元</a:t>
            </a:r>
            <a:r>
              <a:rPr lang="en-US" altLang="zh-CN"/>
              <a:t>x</a:t>
            </a:r>
            <a:r>
              <a:rPr lang="zh-CN" altLang="en-US"/>
              <a:t>代入为</a:t>
            </a:r>
            <a:r>
              <a:rPr lang="en-US" altLang="zh-CN"/>
              <a:t>y</a:t>
            </a:r>
            <a:r>
              <a:rPr lang="zh-CN" altLang="en-US"/>
              <a:t>的步骤：</a:t>
            </a:r>
          </a:p>
          <a:p>
            <a:pPr algn="just">
              <a:spcBef>
                <a:spcPts val="600"/>
              </a:spcBef>
            </a:pPr>
            <a:r>
              <a:rPr lang="en-US" altLang="zh-CN"/>
              <a:t>1)  </a:t>
            </a:r>
            <a:r>
              <a:rPr lang="zh-CN" altLang="en-US"/>
              <a:t>若</a:t>
            </a:r>
            <a:r>
              <a:rPr lang="zh-CN" altLang="en-US">
                <a:sym typeface="Symbol" panose="05050102010706020507" pitchFamily="18" charset="2"/>
              </a:rPr>
              <a:t></a:t>
            </a:r>
            <a:r>
              <a:rPr lang="zh-CN" altLang="en-US"/>
              <a:t>中不含约束变元</a:t>
            </a:r>
            <a:r>
              <a:rPr lang="en-US" altLang="zh-CN"/>
              <a:t>y</a:t>
            </a:r>
            <a:r>
              <a:rPr lang="zh-CN" altLang="en-US"/>
              <a:t>，则直接做代入。</a:t>
            </a:r>
          </a:p>
          <a:p>
            <a:pPr algn="just">
              <a:spcBef>
                <a:spcPts val="600"/>
              </a:spcBef>
            </a:pPr>
            <a:r>
              <a:rPr lang="en-US" altLang="zh-CN"/>
              <a:t>2) </a:t>
            </a:r>
            <a:r>
              <a:rPr lang="zh-CN" altLang="en-US"/>
              <a:t>若</a:t>
            </a:r>
            <a:r>
              <a:rPr lang="zh-CN" altLang="en-US">
                <a:sym typeface="Symbol" panose="05050102010706020507" pitchFamily="18" charset="2"/>
              </a:rPr>
              <a:t></a:t>
            </a:r>
            <a:r>
              <a:rPr lang="zh-CN" altLang="en-US"/>
              <a:t>中含有约束变元</a:t>
            </a:r>
            <a:r>
              <a:rPr lang="en-US" altLang="zh-CN"/>
              <a:t>y</a:t>
            </a:r>
            <a:r>
              <a:rPr lang="zh-CN" altLang="en-US"/>
              <a:t>，则先对约束变元</a:t>
            </a:r>
            <a:r>
              <a:rPr lang="en-US" altLang="zh-CN"/>
              <a:t>y</a:t>
            </a:r>
            <a:r>
              <a:rPr lang="zh-CN" altLang="en-US"/>
              <a:t>做改名，然后再作代入。</a:t>
            </a:r>
          </a:p>
          <a:p>
            <a:pPr algn="just">
              <a:spcBef>
                <a:spcPts val="600"/>
              </a:spcBef>
            </a:pPr>
            <a:endParaRPr lang="en-US" altLang="zh-CN"/>
          </a:p>
          <a:p>
            <a:pPr algn="just">
              <a:spcBef>
                <a:spcPts val="600"/>
              </a:spcBef>
            </a:pPr>
            <a:r>
              <a:rPr lang="zh-CN" altLang="en-US"/>
              <a:t>应当注意的是，在改名时由于新名字选用不当有可能引起新的混乱。简单的办法是选择</a:t>
            </a:r>
            <a:r>
              <a:rPr lang="zh-CN" altLang="en-US">
                <a:sym typeface="Symbol" panose="05050102010706020507" pitchFamily="18" charset="2"/>
              </a:rPr>
              <a:t></a:t>
            </a:r>
            <a:r>
              <a:rPr lang="zh-CN" altLang="en-US"/>
              <a:t>中没有出现过的个体变元名字作为新的变元名字。如通常可选择 </a:t>
            </a:r>
            <a:r>
              <a:rPr lang="en-US" altLang="zh-CN"/>
              <a:t>s, t, u, v, w </a:t>
            </a:r>
            <a:r>
              <a:rPr lang="zh-CN" altLang="en-US"/>
              <a:t>等。</a:t>
            </a:r>
          </a:p>
          <a:p>
            <a:pPr algn="just">
              <a:spcBef>
                <a:spcPts val="600"/>
              </a:spcBef>
            </a:pPr>
            <a:endParaRPr lang="zh-CN" altLang="en-US" b="1"/>
          </a:p>
          <a:p>
            <a:pPr algn="just">
              <a:spcBef>
                <a:spcPts val="600"/>
              </a:spcBef>
            </a:pPr>
            <a:r>
              <a:rPr lang="zh-CN" altLang="en-US" b="1"/>
              <a:t>例</a:t>
            </a:r>
            <a:r>
              <a:rPr lang="en-US" altLang="zh-CN" b="1"/>
              <a:t> </a:t>
            </a:r>
            <a:r>
              <a:rPr lang="en-US" altLang="zh-CN"/>
              <a:t> </a:t>
            </a:r>
            <a:r>
              <a:rPr lang="zh-CN" altLang="en-US"/>
              <a:t>将下面的谓词公式中的自由变元</a:t>
            </a:r>
            <a:r>
              <a:rPr lang="en-US" altLang="zh-CN"/>
              <a:t>x</a:t>
            </a:r>
            <a:r>
              <a:rPr lang="zh-CN" altLang="en-US"/>
              <a:t>代入为</a:t>
            </a:r>
            <a:r>
              <a:rPr lang="en-US" altLang="zh-CN"/>
              <a:t>y</a:t>
            </a:r>
            <a:r>
              <a:rPr lang="zh-CN" altLang="en-US"/>
              <a:t>。</a:t>
            </a:r>
          </a:p>
          <a:p>
            <a:pPr algn="ctr">
              <a:spcBef>
                <a:spcPts val="600"/>
              </a:spcBef>
            </a:pPr>
            <a:r>
              <a:rPr lang="zh-CN" altLang="en-US">
                <a:sym typeface="Symbol" panose="05050102010706020507" pitchFamily="18" charset="2"/>
              </a:rPr>
              <a:t></a:t>
            </a:r>
            <a:r>
              <a:rPr lang="en-US" altLang="zh-CN">
                <a:sym typeface="Symbol" panose="05050102010706020507" pitchFamily="18" charset="2"/>
              </a:rPr>
              <a:t>y(A(x,y)  zA(x,z))</a:t>
            </a:r>
            <a:endParaRPr lang="en-US" altLang="zh-CN"/>
          </a:p>
          <a:p>
            <a:pPr algn="just">
              <a:spcBef>
                <a:spcPts val="600"/>
              </a:spcBef>
            </a:pPr>
            <a:r>
              <a:rPr lang="zh-CN" altLang="en-US"/>
              <a:t>现在要将</a:t>
            </a:r>
            <a:r>
              <a:rPr lang="en-US" altLang="zh-CN"/>
              <a:t>x</a:t>
            </a:r>
            <a:r>
              <a:rPr lang="zh-CN" altLang="en-US"/>
              <a:t>代入为</a:t>
            </a:r>
            <a:r>
              <a:rPr lang="en-US" altLang="zh-CN"/>
              <a:t>y</a:t>
            </a:r>
            <a:r>
              <a:rPr lang="zh-CN" altLang="en-US"/>
              <a:t>，而谓词公式中已出现约束变元</a:t>
            </a:r>
            <a:r>
              <a:rPr lang="en-US" altLang="zh-CN"/>
              <a:t>y</a:t>
            </a:r>
            <a:r>
              <a:rPr lang="zh-CN" altLang="en-US"/>
              <a:t>，因此先对约束变元施行改名，将</a:t>
            </a:r>
            <a:r>
              <a:rPr lang="en-US" altLang="zh-CN"/>
              <a:t>y</a:t>
            </a:r>
            <a:r>
              <a:rPr lang="zh-CN" altLang="en-US"/>
              <a:t>改名为</a:t>
            </a:r>
            <a:r>
              <a:rPr lang="en-US" altLang="zh-CN"/>
              <a:t>w</a:t>
            </a:r>
            <a:r>
              <a:rPr lang="zh-CN" altLang="en-US"/>
              <a:t>，其结果为</a:t>
            </a:r>
          </a:p>
          <a:p>
            <a:pPr algn="ctr">
              <a:spcBef>
                <a:spcPts val="600"/>
              </a:spcBef>
            </a:pPr>
            <a:r>
              <a:rPr lang="zh-CN" altLang="en-US">
                <a:sym typeface="Symbol" panose="05050102010706020507" pitchFamily="18" charset="2"/>
              </a:rPr>
              <a:t></a:t>
            </a:r>
            <a:r>
              <a:rPr lang="en-US" altLang="zh-CN">
                <a:sym typeface="Symbol" panose="05050102010706020507" pitchFamily="18" charset="2"/>
              </a:rPr>
              <a:t>w(A(x,w)  zA(x,z))</a:t>
            </a:r>
            <a:endParaRPr lang="en-US" altLang="zh-CN"/>
          </a:p>
          <a:p>
            <a:pPr algn="just">
              <a:spcBef>
                <a:spcPts val="600"/>
              </a:spcBef>
            </a:pPr>
            <a:r>
              <a:rPr lang="zh-CN" altLang="en-US"/>
              <a:t>然后将</a:t>
            </a:r>
            <a:r>
              <a:rPr lang="en-US" altLang="zh-CN"/>
              <a:t>x</a:t>
            </a:r>
            <a:r>
              <a:rPr lang="zh-CN" altLang="en-US"/>
              <a:t>代入为</a:t>
            </a:r>
            <a:r>
              <a:rPr lang="en-US" altLang="zh-CN"/>
              <a:t>y</a:t>
            </a:r>
            <a:r>
              <a:rPr lang="zh-CN" altLang="en-US"/>
              <a:t>，其结果为</a:t>
            </a:r>
          </a:p>
          <a:p>
            <a:pPr algn="ctr">
              <a:spcBef>
                <a:spcPts val="600"/>
              </a:spcBef>
            </a:pPr>
            <a:r>
              <a:rPr lang="zh-CN" altLang="en-US">
                <a:sym typeface="Symbol" panose="05050102010706020507" pitchFamily="18" charset="2"/>
              </a:rPr>
              <a:t></a:t>
            </a:r>
            <a:r>
              <a:rPr lang="en-US" altLang="zh-CN">
                <a:sym typeface="Symbol" panose="05050102010706020507" pitchFamily="18" charset="2"/>
              </a:rPr>
              <a:t>w(A(y,w)  zA(y,z))</a:t>
            </a:r>
            <a:endParaRPr lang="en-US" altLang="zh-CN"/>
          </a:p>
          <a:p>
            <a:endParaRPr lang="zh-CN" altLang="en-US"/>
          </a:p>
        </p:txBody>
      </p:sp>
    </p:spTree>
    <p:extLst>
      <p:ext uri="{BB962C8B-B14F-4D97-AF65-F5344CB8AC3E}">
        <p14:creationId xmlns:p14="http://schemas.microsoft.com/office/powerpoint/2010/main" val="39977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命题变元代入：</a:t>
            </a:r>
            <a:endParaRPr lang="en-US" altLang="zh-CN" b="1"/>
          </a:p>
          <a:p>
            <a:pPr algn="just">
              <a:spcBef>
                <a:spcPts val="600"/>
              </a:spcBef>
            </a:pPr>
            <a:r>
              <a:rPr lang="zh-CN" altLang="en-US"/>
              <a:t>将谓词公式</a:t>
            </a:r>
            <a:r>
              <a:rPr lang="zh-CN" altLang="en-US">
                <a:sym typeface="Symbol" panose="05050102010706020507" pitchFamily="18" charset="2"/>
              </a:rPr>
              <a:t></a:t>
            </a:r>
            <a:r>
              <a:rPr lang="zh-CN" altLang="en-US"/>
              <a:t>中的命题变元</a:t>
            </a:r>
            <a:r>
              <a:rPr lang="en-US" altLang="zh-CN"/>
              <a:t>P</a:t>
            </a:r>
            <a:r>
              <a:rPr lang="zh-CN" altLang="en-US"/>
              <a:t>代入为谓词公式 </a:t>
            </a:r>
            <a:r>
              <a:rPr lang="zh-CN" altLang="en-US">
                <a:sym typeface="Symbol" panose="05050102010706020507" pitchFamily="18" charset="2"/>
              </a:rPr>
              <a:t> </a:t>
            </a:r>
            <a:r>
              <a:rPr lang="zh-CN" altLang="en-US"/>
              <a:t>的步骤如下：</a:t>
            </a:r>
          </a:p>
          <a:p>
            <a:pPr algn="just">
              <a:spcBef>
                <a:spcPts val="600"/>
              </a:spcBef>
            </a:pPr>
            <a:r>
              <a:rPr lang="en-US" altLang="zh-CN"/>
              <a:t>1) </a:t>
            </a:r>
            <a:r>
              <a:rPr lang="zh-CN" altLang="en-US"/>
              <a:t>若</a:t>
            </a:r>
            <a:r>
              <a:rPr lang="zh-CN" altLang="en-US">
                <a:sym typeface="Symbol" panose="05050102010706020507" pitchFamily="18" charset="2"/>
              </a:rPr>
              <a:t></a:t>
            </a:r>
            <a:r>
              <a:rPr lang="zh-CN" altLang="en-US"/>
              <a:t>中没有自由变元，或虽有自由变元但</a:t>
            </a:r>
            <a:r>
              <a:rPr lang="zh-CN" altLang="en-US">
                <a:sym typeface="Symbol" panose="05050102010706020507" pitchFamily="18" charset="2"/>
              </a:rPr>
              <a:t></a:t>
            </a:r>
            <a:r>
              <a:rPr lang="zh-CN" altLang="en-US"/>
              <a:t>中的诸自由变元与</a:t>
            </a:r>
            <a:r>
              <a:rPr lang="zh-CN" altLang="en-US">
                <a:sym typeface="Symbol" panose="05050102010706020507" pitchFamily="18" charset="2"/>
              </a:rPr>
              <a:t></a:t>
            </a:r>
            <a:r>
              <a:rPr lang="zh-CN" altLang="en-US"/>
              <a:t>中的诸约束变元不同名，则直接进行命题变元代入。</a:t>
            </a:r>
          </a:p>
          <a:p>
            <a:pPr algn="just">
              <a:spcBef>
                <a:spcPts val="600"/>
              </a:spcBef>
            </a:pPr>
            <a:r>
              <a:rPr lang="en-US" altLang="zh-CN"/>
              <a:t>2) </a:t>
            </a:r>
            <a:r>
              <a:rPr lang="zh-CN" altLang="en-US"/>
              <a:t>若</a:t>
            </a:r>
            <a:r>
              <a:rPr lang="zh-CN" altLang="en-US">
                <a:sym typeface="Symbol" panose="05050102010706020507" pitchFamily="18" charset="2"/>
              </a:rPr>
              <a:t></a:t>
            </a:r>
            <a:r>
              <a:rPr lang="zh-CN" altLang="en-US"/>
              <a:t>的自由变元与</a:t>
            </a:r>
            <a:r>
              <a:rPr lang="zh-CN" altLang="en-US">
                <a:sym typeface="Symbol" panose="05050102010706020507" pitchFamily="18" charset="2"/>
              </a:rPr>
              <a:t></a:t>
            </a:r>
            <a:r>
              <a:rPr lang="zh-CN" altLang="en-US"/>
              <a:t>的约束变元同名，则先将</a:t>
            </a:r>
            <a:r>
              <a:rPr lang="zh-CN" altLang="en-US">
                <a:sym typeface="Symbol" panose="05050102010706020507" pitchFamily="18" charset="2"/>
              </a:rPr>
              <a:t></a:t>
            </a:r>
            <a:r>
              <a:rPr lang="zh-CN" altLang="en-US"/>
              <a:t>中的约束变元改名，然后对改名后的谓词公式进行命题变元代入。</a:t>
            </a:r>
          </a:p>
          <a:p>
            <a:pPr algn="just">
              <a:spcBef>
                <a:spcPts val="600"/>
              </a:spcBef>
            </a:pPr>
            <a:r>
              <a:rPr lang="zh-CN" altLang="en-US" b="1"/>
              <a:t> </a:t>
            </a:r>
          </a:p>
          <a:p>
            <a:pPr algn="just">
              <a:spcBef>
                <a:spcPts val="600"/>
              </a:spcBef>
            </a:pPr>
            <a:r>
              <a:rPr lang="zh-CN" altLang="en-US" b="1"/>
              <a:t>例</a:t>
            </a:r>
            <a:r>
              <a:rPr lang="en-US" altLang="zh-CN"/>
              <a:t>   </a:t>
            </a:r>
            <a:r>
              <a:rPr lang="zh-CN" altLang="en-US"/>
              <a:t>将下述谓词公式中的命题变元</a:t>
            </a:r>
            <a:r>
              <a:rPr lang="en-US" altLang="zh-CN"/>
              <a:t>P</a:t>
            </a:r>
            <a:r>
              <a:rPr lang="zh-CN" altLang="en-US"/>
              <a:t>代入为</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xB(x,y)</a:t>
            </a:r>
            <a:endParaRPr lang="en-US" altLang="zh-CN"/>
          </a:p>
          <a:p>
            <a:pPr algn="ctr">
              <a:spcBef>
                <a:spcPts val="600"/>
              </a:spcBef>
            </a:pPr>
            <a:r>
              <a:rPr lang="en-US" altLang="zh-CN">
                <a:sym typeface="Symbol" panose="05050102010706020507" pitchFamily="18" charset="2"/>
              </a:rPr>
              <a:t></a:t>
            </a:r>
            <a:r>
              <a:rPr lang="en-US" altLang="zh-CN"/>
              <a:t> = </a:t>
            </a:r>
            <a:r>
              <a:rPr lang="en-US" altLang="zh-CN">
                <a:sym typeface="Symbol" panose="05050102010706020507" pitchFamily="18" charset="2"/>
              </a:rPr>
              <a:t>y(P  A(y))  (P  xA(x))</a:t>
            </a:r>
            <a:endParaRPr lang="en-US" altLang="zh-CN"/>
          </a:p>
          <a:p>
            <a:pPr algn="just">
              <a:spcBef>
                <a:spcPts val="600"/>
              </a:spcBef>
            </a:pPr>
            <a:r>
              <a:rPr lang="zh-CN" altLang="en-US"/>
              <a:t>由于</a:t>
            </a:r>
            <a:r>
              <a:rPr lang="zh-CN" altLang="en-US">
                <a:sym typeface="Symbol" panose="05050102010706020507" pitchFamily="18" charset="2"/>
              </a:rPr>
              <a:t></a:t>
            </a:r>
            <a:r>
              <a:rPr lang="zh-CN" altLang="en-US"/>
              <a:t>中的约束变元</a:t>
            </a:r>
            <a:r>
              <a:rPr lang="en-US" altLang="zh-CN"/>
              <a:t>y</a:t>
            </a:r>
            <a:r>
              <a:rPr lang="zh-CN" altLang="en-US"/>
              <a:t>与</a:t>
            </a:r>
            <a:r>
              <a:rPr lang="zh-CN" altLang="en-US">
                <a:sym typeface="Symbol" panose="05050102010706020507" pitchFamily="18" charset="2"/>
              </a:rPr>
              <a:t></a:t>
            </a:r>
            <a:r>
              <a:rPr lang="zh-CN" altLang="en-US"/>
              <a:t>中的自由变元</a:t>
            </a:r>
            <a:r>
              <a:rPr lang="en-US" altLang="zh-CN">
                <a:sym typeface="Symbol" panose="05050102010706020507" pitchFamily="18" charset="2"/>
              </a:rPr>
              <a:t>y</a:t>
            </a:r>
            <a:r>
              <a:rPr lang="zh-CN" altLang="en-US"/>
              <a:t>同名，因此，先对</a:t>
            </a:r>
            <a:r>
              <a:rPr lang="zh-CN" altLang="en-US">
                <a:sym typeface="Symbol" panose="05050102010706020507" pitchFamily="18" charset="2"/>
              </a:rPr>
              <a:t></a:t>
            </a:r>
            <a:r>
              <a:rPr lang="zh-CN" altLang="en-US"/>
              <a:t>中的约束变元</a:t>
            </a:r>
            <a:r>
              <a:rPr lang="en-US" altLang="zh-CN"/>
              <a:t>y</a:t>
            </a:r>
            <a:r>
              <a:rPr lang="zh-CN" altLang="en-US"/>
              <a:t>进行改名，得到</a:t>
            </a:r>
          </a:p>
          <a:p>
            <a:pPr algn="ctr">
              <a:spcBef>
                <a:spcPts val="600"/>
              </a:spcBef>
            </a:pPr>
            <a:r>
              <a:rPr lang="zh-CN" altLang="en-US">
                <a:sym typeface="Symbol" panose="05050102010706020507" pitchFamily="18" charset="2"/>
              </a:rPr>
              <a:t></a:t>
            </a:r>
            <a:r>
              <a:rPr lang="en-US" altLang="zh-CN">
                <a:sym typeface="Symbol" panose="05050102010706020507" pitchFamily="18" charset="2"/>
              </a:rPr>
              <a:t>w(P  A(w))  (P  xA(x))</a:t>
            </a:r>
            <a:endParaRPr lang="en-US" altLang="zh-CN"/>
          </a:p>
          <a:p>
            <a:pPr algn="just">
              <a:spcBef>
                <a:spcPts val="600"/>
              </a:spcBef>
            </a:pPr>
            <a:r>
              <a:rPr lang="zh-CN" altLang="en-US"/>
              <a:t>然后进行</a:t>
            </a:r>
            <a:r>
              <a:rPr lang="en-US" altLang="zh-CN"/>
              <a:t>P</a:t>
            </a:r>
            <a:r>
              <a:rPr lang="zh-CN" altLang="en-US"/>
              <a:t>的代入，其结果为</a:t>
            </a:r>
          </a:p>
          <a:p>
            <a:pPr algn="ctr">
              <a:spcBef>
                <a:spcPts val="600"/>
              </a:spcBef>
            </a:pPr>
            <a:r>
              <a:rPr lang="zh-CN" altLang="en-US">
                <a:sym typeface="Symbol" panose="05050102010706020507" pitchFamily="18" charset="2"/>
              </a:rPr>
              <a:t></a:t>
            </a:r>
            <a:r>
              <a:rPr lang="en-US" altLang="zh-CN">
                <a:sym typeface="Symbol" panose="05050102010706020507" pitchFamily="18" charset="2"/>
              </a:rPr>
              <a:t>w(xB(x,y)  A(w))  (xB(x,y)  xA(x))</a:t>
            </a:r>
          </a:p>
          <a:p>
            <a:endParaRPr lang="zh-CN" altLang="en-US"/>
          </a:p>
        </p:txBody>
      </p:sp>
    </p:spTree>
    <p:extLst>
      <p:ext uri="{BB962C8B-B14F-4D97-AF65-F5344CB8AC3E}">
        <p14:creationId xmlns:p14="http://schemas.microsoft.com/office/powerpoint/2010/main" val="103235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谓词变元代入：</a:t>
            </a:r>
            <a:endParaRPr lang="en-US" altLang="zh-CN" b="1"/>
          </a:p>
          <a:p>
            <a:pPr algn="just">
              <a:spcBef>
                <a:spcPts val="600"/>
              </a:spcBef>
            </a:pPr>
            <a:r>
              <a:rPr lang="zh-CN" altLang="en-US"/>
              <a:t>将谓词公式</a:t>
            </a:r>
            <a:r>
              <a:rPr lang="zh-CN" altLang="en-US">
                <a:sym typeface="Symbol" panose="05050102010706020507" pitchFamily="18" charset="2"/>
              </a:rPr>
              <a:t></a:t>
            </a:r>
            <a:r>
              <a:rPr lang="zh-CN" altLang="en-US"/>
              <a:t>中的谓词变元</a:t>
            </a:r>
            <a:r>
              <a:rPr lang="en-US" altLang="zh-CN"/>
              <a:t>A</a:t>
            </a:r>
            <a:r>
              <a:rPr lang="zh-CN" altLang="en-US"/>
              <a:t>代入为谓词公式</a:t>
            </a:r>
            <a:r>
              <a:rPr lang="zh-CN" altLang="en-US">
                <a:sym typeface="Symbol" panose="05050102010706020507" pitchFamily="18" charset="2"/>
              </a:rPr>
              <a:t></a:t>
            </a:r>
            <a:r>
              <a:rPr lang="zh-CN" altLang="en-US"/>
              <a:t>的步骤如下：</a:t>
            </a:r>
            <a:endParaRPr lang="en-US" altLang="zh-CN"/>
          </a:p>
          <a:p>
            <a:pPr algn="just">
              <a:spcBef>
                <a:spcPts val="600"/>
              </a:spcBef>
            </a:pPr>
            <a:r>
              <a:rPr lang="en-US" altLang="zh-CN"/>
              <a:t>(</a:t>
            </a:r>
            <a:r>
              <a:rPr lang="zh-CN" altLang="en-US"/>
              <a:t>注意，谓词变元</a:t>
            </a:r>
            <a:r>
              <a:rPr lang="en-US" altLang="zh-CN"/>
              <a:t>A</a:t>
            </a:r>
            <a:r>
              <a:rPr lang="zh-CN" altLang="en-US"/>
              <a:t>的命名变元的个数应与谓词公式</a:t>
            </a:r>
            <a:r>
              <a:rPr lang="zh-CN" altLang="en-US">
                <a:sym typeface="Symbol" panose="05050102010706020507" pitchFamily="18" charset="2"/>
              </a:rPr>
              <a:t></a:t>
            </a:r>
            <a:r>
              <a:rPr lang="zh-CN" altLang="en-US"/>
              <a:t>的命名变元的个数相同。如 </a:t>
            </a:r>
            <a:r>
              <a:rPr lang="en-US" altLang="zh-CN"/>
              <a:t>A(</a:t>
            </a:r>
            <a:r>
              <a:rPr lang="en-US" altLang="zh-CN" i="1"/>
              <a:t>e</a:t>
            </a:r>
            <a:r>
              <a:rPr lang="en-US" altLang="zh-CN" i="1" baseline="-25000"/>
              <a:t>1</a:t>
            </a:r>
            <a:r>
              <a:rPr lang="en-US" altLang="zh-CN" i="1"/>
              <a:t>,e</a:t>
            </a:r>
            <a:r>
              <a:rPr lang="en-US" altLang="zh-CN" i="1" baseline="-25000"/>
              <a:t>2</a:t>
            </a:r>
            <a:r>
              <a:rPr lang="en-US" altLang="zh-CN"/>
              <a:t>)</a:t>
            </a:r>
            <a:r>
              <a:rPr lang="zh-CN" altLang="en-US"/>
              <a:t>的代入式为 </a:t>
            </a:r>
            <a:r>
              <a:rPr lang="zh-CN" altLang="en-US">
                <a:sym typeface="Symbol" panose="05050102010706020507" pitchFamily="18" charset="2"/>
              </a:rPr>
              <a:t></a:t>
            </a:r>
            <a:r>
              <a:rPr lang="en-US" altLang="zh-CN">
                <a:sym typeface="Symbol" panose="05050102010706020507" pitchFamily="18" charset="2"/>
              </a:rPr>
              <a:t>(</a:t>
            </a:r>
            <a:r>
              <a:rPr lang="en-US" altLang="zh-CN" i="1">
                <a:sym typeface="Symbol" panose="05050102010706020507" pitchFamily="18" charset="2"/>
              </a:rPr>
              <a:t>e</a:t>
            </a:r>
            <a:r>
              <a:rPr lang="en-US" altLang="zh-CN" i="1" baseline="-25000">
                <a:sym typeface="Symbol" panose="05050102010706020507" pitchFamily="18" charset="2"/>
              </a:rPr>
              <a:t>1</a:t>
            </a:r>
            <a:r>
              <a:rPr lang="en-US" altLang="zh-CN" i="1">
                <a:sym typeface="Symbol" panose="05050102010706020507" pitchFamily="18" charset="2"/>
              </a:rPr>
              <a:t>,e</a:t>
            </a:r>
            <a:r>
              <a:rPr lang="en-US" altLang="zh-CN" i="1" baseline="-25000">
                <a:sym typeface="Symbol" panose="05050102010706020507" pitchFamily="18" charset="2"/>
              </a:rPr>
              <a:t>2</a:t>
            </a:r>
            <a:r>
              <a:rPr lang="en-US" altLang="zh-CN">
                <a:sym typeface="Symbol" panose="05050102010706020507" pitchFamily="18" charset="2"/>
              </a:rPr>
              <a:t>)</a:t>
            </a:r>
            <a:r>
              <a:rPr lang="en-US" altLang="zh-CN"/>
              <a:t>)</a:t>
            </a:r>
            <a:r>
              <a:rPr lang="zh-CN" altLang="en-US"/>
              <a:t>。</a:t>
            </a:r>
          </a:p>
          <a:p>
            <a:pPr algn="just">
              <a:spcBef>
                <a:spcPts val="600"/>
              </a:spcBef>
            </a:pPr>
            <a:r>
              <a:rPr lang="en-US" altLang="zh-CN"/>
              <a:t>1) </a:t>
            </a:r>
            <a:r>
              <a:rPr lang="zh-CN" altLang="en-US"/>
              <a:t>若</a:t>
            </a:r>
            <a:r>
              <a:rPr lang="zh-CN" altLang="en-US">
                <a:sym typeface="Symbol" panose="05050102010706020507" pitchFamily="18" charset="2"/>
              </a:rPr>
              <a:t></a:t>
            </a:r>
            <a:r>
              <a:rPr lang="zh-CN" altLang="en-US"/>
              <a:t>中的约束变元与</a:t>
            </a:r>
            <a:r>
              <a:rPr lang="zh-CN" altLang="en-US">
                <a:sym typeface="Symbol" panose="05050102010706020507" pitchFamily="18" charset="2"/>
              </a:rPr>
              <a:t></a:t>
            </a:r>
            <a:r>
              <a:rPr lang="zh-CN" altLang="en-US"/>
              <a:t>中的自由变元或约束变元同名，则对</a:t>
            </a:r>
            <a:r>
              <a:rPr lang="zh-CN" altLang="en-US">
                <a:sym typeface="Symbol" panose="05050102010706020507" pitchFamily="18" charset="2"/>
              </a:rPr>
              <a:t></a:t>
            </a:r>
            <a:r>
              <a:rPr lang="zh-CN" altLang="en-US"/>
              <a:t>中的约束变元进行改名</a:t>
            </a:r>
            <a:r>
              <a:rPr lang="en-US" altLang="zh-CN"/>
              <a:t>(</a:t>
            </a:r>
            <a:r>
              <a:rPr lang="zh-CN" altLang="en-US"/>
              <a:t>称为小改名</a:t>
            </a:r>
            <a:r>
              <a:rPr lang="en-US" altLang="zh-CN"/>
              <a:t>)</a:t>
            </a:r>
            <a:r>
              <a:rPr lang="zh-CN" altLang="en-US"/>
              <a:t>。</a:t>
            </a:r>
          </a:p>
          <a:p>
            <a:pPr algn="just">
              <a:spcBef>
                <a:spcPts val="600"/>
              </a:spcBef>
            </a:pPr>
            <a:r>
              <a:rPr lang="en-US" altLang="zh-CN"/>
              <a:t>2) </a:t>
            </a:r>
            <a:r>
              <a:rPr lang="zh-CN" altLang="en-US"/>
              <a:t>若</a:t>
            </a:r>
            <a:r>
              <a:rPr lang="zh-CN" altLang="en-US">
                <a:sym typeface="Symbol" panose="05050102010706020507" pitchFamily="18" charset="2"/>
              </a:rPr>
              <a:t></a:t>
            </a:r>
            <a:r>
              <a:rPr lang="zh-CN" altLang="en-US"/>
              <a:t>中的约束变元与</a:t>
            </a:r>
            <a:r>
              <a:rPr lang="zh-CN" altLang="en-US">
                <a:sym typeface="Symbol" panose="05050102010706020507" pitchFamily="18" charset="2"/>
              </a:rPr>
              <a:t></a:t>
            </a:r>
            <a:r>
              <a:rPr lang="zh-CN" altLang="en-US"/>
              <a:t>中的自由变元同名，则对</a:t>
            </a:r>
            <a:r>
              <a:rPr lang="zh-CN" altLang="en-US">
                <a:sym typeface="Symbol" panose="05050102010706020507" pitchFamily="18" charset="2"/>
              </a:rPr>
              <a:t></a:t>
            </a:r>
            <a:r>
              <a:rPr lang="zh-CN" altLang="en-US"/>
              <a:t>中的约束变元进行改名</a:t>
            </a:r>
            <a:r>
              <a:rPr lang="en-US" altLang="zh-CN"/>
              <a:t>(</a:t>
            </a:r>
            <a:r>
              <a:rPr lang="zh-CN" altLang="en-US"/>
              <a:t>称为大改名</a:t>
            </a:r>
            <a:r>
              <a:rPr lang="en-US" altLang="zh-CN"/>
              <a:t>)</a:t>
            </a:r>
            <a:r>
              <a:rPr lang="zh-CN" altLang="en-US"/>
              <a:t>。</a:t>
            </a:r>
          </a:p>
          <a:p>
            <a:pPr algn="just">
              <a:spcBef>
                <a:spcPts val="600"/>
              </a:spcBef>
            </a:pPr>
            <a:r>
              <a:rPr lang="en-US" altLang="zh-CN"/>
              <a:t>3) </a:t>
            </a:r>
            <a:r>
              <a:rPr lang="zh-CN" altLang="en-US"/>
              <a:t>根据</a:t>
            </a:r>
            <a:r>
              <a:rPr lang="zh-CN" altLang="en-US">
                <a:sym typeface="Symbol" panose="05050102010706020507" pitchFamily="18" charset="2"/>
              </a:rPr>
              <a:t></a:t>
            </a:r>
            <a:r>
              <a:rPr lang="zh-CN" altLang="en-US"/>
              <a:t>中诸</a:t>
            </a:r>
            <a:r>
              <a:rPr lang="en-US" altLang="zh-CN"/>
              <a:t>A</a:t>
            </a:r>
            <a:r>
              <a:rPr lang="zh-CN" altLang="en-US"/>
              <a:t>的谓词填式，对</a:t>
            </a:r>
            <a:r>
              <a:rPr lang="zh-CN" altLang="en-US">
                <a:sym typeface="Symbol" panose="05050102010706020507" pitchFamily="18" charset="2"/>
              </a:rPr>
              <a:t></a:t>
            </a:r>
            <a:r>
              <a:rPr lang="zh-CN" altLang="en-US"/>
              <a:t>的命名填式作个体变元填入</a:t>
            </a:r>
            <a:r>
              <a:rPr lang="en-US" altLang="zh-CN"/>
              <a:t>(</a:t>
            </a:r>
            <a:r>
              <a:rPr lang="zh-CN" altLang="en-US"/>
              <a:t>称为小代入</a:t>
            </a:r>
            <a:r>
              <a:rPr lang="en-US" altLang="zh-CN"/>
              <a:t>)</a:t>
            </a:r>
            <a:r>
              <a:rPr lang="zh-CN" altLang="en-US"/>
              <a:t>。</a:t>
            </a:r>
          </a:p>
          <a:p>
            <a:pPr algn="just">
              <a:spcBef>
                <a:spcPts val="600"/>
              </a:spcBef>
            </a:pPr>
            <a:r>
              <a:rPr lang="en-US" altLang="zh-CN"/>
              <a:t>4) </a:t>
            </a:r>
            <a:r>
              <a:rPr lang="zh-CN" altLang="en-US"/>
              <a:t>利用诸</a:t>
            </a:r>
            <a:r>
              <a:rPr lang="zh-CN" altLang="en-US">
                <a:sym typeface="Symbol" panose="05050102010706020507" pitchFamily="18" charset="2"/>
              </a:rPr>
              <a:t></a:t>
            </a:r>
            <a:r>
              <a:rPr lang="zh-CN" altLang="en-US"/>
              <a:t>的代入结果对</a:t>
            </a:r>
            <a:r>
              <a:rPr lang="zh-CN" altLang="en-US">
                <a:sym typeface="Symbol" panose="05050102010706020507" pitchFamily="18" charset="2"/>
              </a:rPr>
              <a:t></a:t>
            </a:r>
            <a:r>
              <a:rPr lang="zh-CN" altLang="en-US"/>
              <a:t>进行代入</a:t>
            </a:r>
            <a:r>
              <a:rPr lang="en-US" altLang="zh-CN"/>
              <a:t>(</a:t>
            </a:r>
            <a:r>
              <a:rPr lang="zh-CN" altLang="en-US"/>
              <a:t>称为大代入</a:t>
            </a:r>
            <a:r>
              <a:rPr lang="en-US" altLang="zh-CN"/>
              <a:t>)</a:t>
            </a:r>
            <a:r>
              <a:rPr lang="zh-CN" altLang="en-US"/>
              <a:t>。</a:t>
            </a:r>
          </a:p>
          <a:p>
            <a:endParaRPr lang="zh-CN" altLang="en-US"/>
          </a:p>
        </p:txBody>
      </p:sp>
    </p:spTree>
    <p:extLst>
      <p:ext uri="{BB962C8B-B14F-4D97-AF65-F5344CB8AC3E}">
        <p14:creationId xmlns:p14="http://schemas.microsoft.com/office/powerpoint/2010/main" val="359758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例</a:t>
            </a:r>
            <a:r>
              <a:rPr lang="en-US" altLang="zh-CN"/>
              <a:t> </a:t>
            </a:r>
            <a:r>
              <a:rPr lang="zh-CN" altLang="en-US"/>
              <a:t>将谓词公式  </a:t>
            </a:r>
            <a:r>
              <a:rPr lang="zh-CN" altLang="en-US">
                <a:sym typeface="Symbol" panose="05050102010706020507" pitchFamily="18" charset="2"/>
              </a:rPr>
              <a:t></a:t>
            </a:r>
            <a:r>
              <a:rPr lang="en-US" altLang="zh-CN">
                <a:sym typeface="Symbol" panose="05050102010706020507" pitchFamily="18" charset="2"/>
              </a:rPr>
              <a:t>x(A(x,y)  yB(y))  yA(x,y)  </a:t>
            </a:r>
            <a:r>
              <a:rPr lang="zh-CN" altLang="en-US"/>
              <a:t>中的谓词变元 </a:t>
            </a:r>
            <a:r>
              <a:rPr lang="en-US" altLang="zh-CN"/>
              <a:t>A(e</a:t>
            </a:r>
            <a:r>
              <a:rPr lang="en-US" altLang="zh-CN" baseline="-25000"/>
              <a:t>1</a:t>
            </a:r>
            <a:r>
              <a:rPr lang="en-US" altLang="zh-CN"/>
              <a:t>,e</a:t>
            </a:r>
            <a:r>
              <a:rPr lang="en-US" altLang="zh-CN" baseline="-25000"/>
              <a:t>2</a:t>
            </a:r>
            <a:r>
              <a:rPr lang="en-US" altLang="zh-CN"/>
              <a:t>) </a:t>
            </a:r>
            <a:r>
              <a:rPr lang="zh-CN" altLang="en-US"/>
              <a:t>代入为 </a:t>
            </a:r>
            <a:r>
              <a:rPr lang="zh-CN" altLang="en-US">
                <a:sym typeface="Symbol" panose="05050102010706020507" pitchFamily="18" charset="2"/>
              </a:rPr>
              <a:t></a:t>
            </a:r>
            <a:r>
              <a:rPr lang="en-US" altLang="zh-CN">
                <a:sym typeface="Symbol" panose="05050102010706020507" pitchFamily="18" charset="2"/>
              </a:rPr>
              <a:t>x(B(x,e</a:t>
            </a:r>
            <a:r>
              <a:rPr lang="en-US" altLang="zh-CN" baseline="-25000">
                <a:sym typeface="Symbol" panose="05050102010706020507" pitchFamily="18" charset="2"/>
              </a:rPr>
              <a:t>1</a:t>
            </a:r>
            <a:r>
              <a:rPr lang="en-US" altLang="zh-CN">
                <a:sym typeface="Symbol" panose="05050102010706020507" pitchFamily="18" charset="2"/>
              </a:rPr>
              <a:t>)  C(y,e</a:t>
            </a:r>
            <a:r>
              <a:rPr lang="en-US" altLang="zh-CN" baseline="-25000">
                <a:sym typeface="Symbol" panose="05050102010706020507" pitchFamily="18" charset="2"/>
              </a:rPr>
              <a:t>2</a:t>
            </a:r>
            <a:r>
              <a:rPr lang="en-US" altLang="zh-CN">
                <a:sym typeface="Symbol" panose="05050102010706020507" pitchFamily="18" charset="2"/>
              </a:rPr>
              <a:t>))</a:t>
            </a:r>
            <a:r>
              <a:rPr lang="zh-CN" altLang="en-US"/>
              <a:t>。</a:t>
            </a:r>
          </a:p>
          <a:p>
            <a:pPr algn="just">
              <a:spcBef>
                <a:spcPts val="600"/>
              </a:spcBef>
            </a:pPr>
            <a:r>
              <a:rPr lang="zh-CN" altLang="en-US"/>
              <a:t>其步骤如下：</a:t>
            </a:r>
          </a:p>
          <a:p>
            <a:pPr algn="just">
              <a:spcBef>
                <a:spcPts val="600"/>
              </a:spcBef>
            </a:pPr>
            <a:r>
              <a:rPr lang="zh-CN" altLang="en-US"/>
              <a:t>       </a:t>
            </a:r>
            <a:r>
              <a:rPr lang="en-US" altLang="zh-CN"/>
              <a:t>1) </a:t>
            </a:r>
            <a:r>
              <a:rPr lang="zh-CN" altLang="en-US"/>
              <a:t>小改名结果为</a:t>
            </a:r>
          </a:p>
          <a:p>
            <a:pPr algn="ctr">
              <a:spcBef>
                <a:spcPts val="600"/>
              </a:spcBef>
            </a:pPr>
            <a:r>
              <a:rPr lang="en-US" altLang="zh-CN"/>
              <a:t>A(e</a:t>
            </a:r>
            <a:r>
              <a:rPr lang="en-US" altLang="zh-CN" baseline="-25000"/>
              <a:t>1</a:t>
            </a:r>
            <a:r>
              <a:rPr lang="en-US" altLang="zh-CN"/>
              <a:t>,e</a:t>
            </a:r>
            <a:r>
              <a:rPr lang="en-US" altLang="zh-CN" baseline="-25000"/>
              <a:t>2</a:t>
            </a:r>
            <a:r>
              <a:rPr lang="en-US" altLang="zh-CN"/>
              <a:t>) : </a:t>
            </a:r>
            <a:r>
              <a:rPr lang="en-US" altLang="zh-CN">
                <a:sym typeface="Symbol" panose="05050102010706020507" pitchFamily="18" charset="2"/>
              </a:rPr>
              <a:t>t(B(t,e</a:t>
            </a:r>
            <a:r>
              <a:rPr lang="en-US" altLang="zh-CN" baseline="-25000">
                <a:sym typeface="Symbol" panose="05050102010706020507" pitchFamily="18" charset="2"/>
              </a:rPr>
              <a:t>1</a:t>
            </a:r>
            <a:r>
              <a:rPr lang="en-US" altLang="zh-CN">
                <a:sym typeface="Symbol" panose="05050102010706020507" pitchFamily="18" charset="2"/>
              </a:rPr>
              <a:t>)  C(y,e</a:t>
            </a:r>
            <a:r>
              <a:rPr lang="en-US" altLang="zh-CN" baseline="-25000">
                <a:sym typeface="Symbol" panose="05050102010706020507" pitchFamily="18" charset="2"/>
              </a:rPr>
              <a:t>2</a:t>
            </a:r>
            <a:r>
              <a:rPr lang="en-US" altLang="zh-CN">
                <a:sym typeface="Symbol" panose="05050102010706020507" pitchFamily="18" charset="2"/>
              </a:rPr>
              <a:t>))</a:t>
            </a:r>
            <a:endParaRPr lang="en-US" altLang="zh-CN"/>
          </a:p>
          <a:p>
            <a:pPr algn="just">
              <a:spcBef>
                <a:spcPts val="600"/>
              </a:spcBef>
            </a:pPr>
            <a:r>
              <a:rPr lang="en-US" altLang="zh-CN"/>
              <a:t>       2) </a:t>
            </a:r>
            <a:r>
              <a:rPr lang="zh-CN" altLang="en-US"/>
              <a:t>大改名结果为</a:t>
            </a:r>
          </a:p>
          <a:p>
            <a:pPr algn="ctr">
              <a:spcBef>
                <a:spcPts val="600"/>
              </a:spcBef>
            </a:pPr>
            <a:r>
              <a:rPr lang="zh-CN" altLang="en-US"/>
              <a:t> </a:t>
            </a:r>
            <a:r>
              <a:rPr lang="zh-CN" altLang="en-US">
                <a:sym typeface="Symbol" panose="05050102010706020507" pitchFamily="18" charset="2"/>
              </a:rPr>
              <a:t></a:t>
            </a:r>
            <a:r>
              <a:rPr lang="en-US" altLang="zh-CN">
                <a:sym typeface="Symbol" panose="05050102010706020507" pitchFamily="18" charset="2"/>
              </a:rPr>
              <a:t>x(A(x,y)  yB(y))  wA(x,w)</a:t>
            </a:r>
            <a:endParaRPr lang="en-US" altLang="zh-CN"/>
          </a:p>
          <a:p>
            <a:pPr algn="just">
              <a:spcBef>
                <a:spcPts val="600"/>
              </a:spcBef>
            </a:pPr>
            <a:r>
              <a:rPr lang="en-US" altLang="zh-CN"/>
              <a:t>       3) </a:t>
            </a:r>
            <a:r>
              <a:rPr lang="zh-CN" altLang="en-US"/>
              <a:t>小代入的结果为</a:t>
            </a:r>
          </a:p>
          <a:p>
            <a:pPr algn="ctr">
              <a:spcBef>
                <a:spcPts val="600"/>
              </a:spcBef>
            </a:pPr>
            <a:r>
              <a:rPr lang="en-US" altLang="zh-CN"/>
              <a:t>A(x,y) : </a:t>
            </a:r>
            <a:r>
              <a:rPr lang="en-US" altLang="zh-CN">
                <a:sym typeface="Symbol" panose="05050102010706020507" pitchFamily="18" charset="2"/>
              </a:rPr>
              <a:t>t(B(t,x)  C(y,y))</a:t>
            </a:r>
          </a:p>
          <a:p>
            <a:pPr algn="ctr">
              <a:spcBef>
                <a:spcPts val="600"/>
              </a:spcBef>
            </a:pPr>
            <a:r>
              <a:rPr lang="en-US" altLang="zh-CN"/>
              <a:t>A(x,w) : </a:t>
            </a:r>
            <a:r>
              <a:rPr lang="en-US" altLang="zh-CN">
                <a:sym typeface="Symbol" panose="05050102010706020507" pitchFamily="18" charset="2"/>
              </a:rPr>
              <a:t>t(B(t,x)  C(y,w))</a:t>
            </a:r>
            <a:endParaRPr lang="en-US" altLang="zh-CN"/>
          </a:p>
          <a:p>
            <a:pPr algn="just">
              <a:spcBef>
                <a:spcPts val="600"/>
              </a:spcBef>
            </a:pPr>
            <a:r>
              <a:rPr lang="en-US" altLang="zh-CN"/>
              <a:t>       4) </a:t>
            </a:r>
            <a:r>
              <a:rPr lang="zh-CN" altLang="en-US"/>
              <a:t>大代入的结果为</a:t>
            </a:r>
          </a:p>
          <a:p>
            <a:pPr algn="ctr">
              <a:spcBef>
                <a:spcPts val="600"/>
              </a:spcBef>
            </a:pPr>
            <a:r>
              <a:rPr lang="zh-CN" altLang="en-US"/>
              <a:t> </a:t>
            </a:r>
            <a:r>
              <a:rPr lang="zh-CN" altLang="en-US">
                <a:sym typeface="Symbol" panose="05050102010706020507" pitchFamily="18" charset="2"/>
              </a:rPr>
              <a:t></a:t>
            </a:r>
            <a:r>
              <a:rPr lang="en-US" altLang="zh-CN">
                <a:sym typeface="Symbol" panose="05050102010706020507" pitchFamily="18" charset="2"/>
              </a:rPr>
              <a:t>x(t(B(t,x)  C(y,y))  yB(y))  w(t(B(t,x)  C(y,w)))</a:t>
            </a:r>
            <a:endParaRPr lang="en-US" altLang="zh-CN"/>
          </a:p>
          <a:p>
            <a:pPr algn="just">
              <a:spcBef>
                <a:spcPts val="600"/>
              </a:spcBef>
            </a:pPr>
            <a:endParaRPr lang="en-US" altLang="zh-CN"/>
          </a:p>
          <a:p>
            <a:pPr algn="just">
              <a:spcBef>
                <a:spcPts val="600"/>
              </a:spcBef>
            </a:pPr>
            <a:r>
              <a:rPr lang="zh-CN" altLang="en-US"/>
              <a:t>大代入的结果即为最后的结果。</a:t>
            </a:r>
            <a:endParaRPr lang="en-US" altLang="zh-CN"/>
          </a:p>
          <a:p>
            <a:pPr algn="just">
              <a:spcBef>
                <a:spcPts val="600"/>
              </a:spcBef>
            </a:pPr>
            <a:r>
              <a:rPr lang="zh-CN" altLang="en-US"/>
              <a:t>从谓词代入的步骤上看，命题变元的代入实际上是谓词变元代入的特殊情况，即只有大改名和大代入两步。</a:t>
            </a:r>
          </a:p>
          <a:p>
            <a:endParaRPr lang="zh-CN" altLang="en-US"/>
          </a:p>
        </p:txBody>
      </p:sp>
    </p:spTree>
    <p:extLst>
      <p:ext uri="{BB962C8B-B14F-4D97-AF65-F5344CB8AC3E}">
        <p14:creationId xmlns:p14="http://schemas.microsoft.com/office/powerpoint/2010/main" val="248442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例</a:t>
            </a:r>
            <a:r>
              <a:rPr lang="en-US" altLang="zh-CN" b="1"/>
              <a:t>9</a:t>
            </a:r>
            <a:r>
              <a:rPr lang="zh-CN" altLang="en-US"/>
              <a:t>　对下面的谓词公式作代入</a:t>
            </a:r>
          </a:p>
          <a:p>
            <a:pPr algn="ctr">
              <a:spcBef>
                <a:spcPts val="600"/>
              </a:spcBef>
            </a:pPr>
            <a:r>
              <a:rPr lang="zh-CN" altLang="en-US">
                <a:sym typeface="Symbol" panose="05050102010706020507" pitchFamily="18" charset="2"/>
              </a:rPr>
              <a:t></a:t>
            </a:r>
            <a:r>
              <a:rPr lang="en-US" altLang="zh-CN">
                <a:sym typeface="Symbol" panose="05050102010706020507" pitchFamily="18" charset="2"/>
              </a:rPr>
              <a:t>x(P  yB(x,y))  xyB(y,x) </a:t>
            </a:r>
            <a:endParaRPr lang="en-US" altLang="zh-CN"/>
          </a:p>
          <a:p>
            <a:pPr algn="just">
              <a:spcBef>
                <a:spcPts val="600"/>
              </a:spcBef>
            </a:pPr>
            <a:r>
              <a:rPr lang="zh-CN" altLang="en-US"/>
              <a:t>其中　</a:t>
            </a:r>
            <a:r>
              <a:rPr lang="en-US" altLang="zh-CN"/>
              <a:t>P : </a:t>
            </a:r>
            <a:r>
              <a:rPr lang="en-US" altLang="zh-CN">
                <a:sym typeface="Symbol" panose="05050102010706020507" pitchFamily="18" charset="2"/>
              </a:rPr>
              <a:t>xA(x,y)</a:t>
            </a:r>
          </a:p>
          <a:p>
            <a:pPr algn="just">
              <a:spcBef>
                <a:spcPts val="600"/>
              </a:spcBef>
            </a:pPr>
            <a:r>
              <a:rPr lang="en-US" altLang="zh-CN">
                <a:sym typeface="Symbol" panose="05050102010706020507" pitchFamily="18" charset="2"/>
              </a:rPr>
              <a:t>            B(e</a:t>
            </a:r>
            <a:r>
              <a:rPr lang="en-US" altLang="zh-CN" baseline="-25000">
                <a:sym typeface="Symbol" panose="05050102010706020507" pitchFamily="18" charset="2"/>
              </a:rPr>
              <a:t>1</a:t>
            </a:r>
            <a:r>
              <a:rPr lang="en-US" altLang="zh-CN">
                <a:sym typeface="Symbol" panose="05050102010706020507" pitchFamily="18" charset="2"/>
              </a:rPr>
              <a:t>,e</a:t>
            </a:r>
            <a:r>
              <a:rPr lang="en-US" altLang="zh-CN" baseline="-25000">
                <a:sym typeface="Symbol" panose="05050102010706020507" pitchFamily="18" charset="2"/>
              </a:rPr>
              <a:t>2</a:t>
            </a:r>
            <a:r>
              <a:rPr lang="en-US" altLang="zh-CN">
                <a:sym typeface="Symbol" panose="05050102010706020507" pitchFamily="18" charset="2"/>
              </a:rPr>
              <a:t>) : xy(A(x,e</a:t>
            </a:r>
            <a:r>
              <a:rPr lang="en-US" altLang="zh-CN" baseline="-25000">
                <a:sym typeface="Symbol" panose="05050102010706020507" pitchFamily="18" charset="2"/>
              </a:rPr>
              <a:t>1</a:t>
            </a:r>
            <a:r>
              <a:rPr lang="en-US" altLang="zh-CN">
                <a:sym typeface="Symbol" panose="05050102010706020507" pitchFamily="18" charset="2"/>
              </a:rPr>
              <a:t>)  B(y,e</a:t>
            </a:r>
            <a:r>
              <a:rPr lang="en-US" altLang="zh-CN" baseline="-25000">
                <a:sym typeface="Symbol" panose="05050102010706020507" pitchFamily="18" charset="2"/>
              </a:rPr>
              <a:t>2</a:t>
            </a:r>
            <a:r>
              <a:rPr lang="en-US" altLang="zh-CN">
                <a:sym typeface="Symbol" panose="05050102010706020507" pitchFamily="18" charset="2"/>
              </a:rPr>
              <a:t>))</a:t>
            </a:r>
            <a:r>
              <a:rPr lang="en-US" altLang="zh-CN"/>
              <a:t> </a:t>
            </a:r>
          </a:p>
          <a:p>
            <a:pPr algn="just">
              <a:spcBef>
                <a:spcPts val="600"/>
              </a:spcBef>
            </a:pPr>
            <a:r>
              <a:rPr lang="zh-CN" altLang="en-US" b="1"/>
              <a:t>解</a:t>
            </a:r>
            <a:r>
              <a:rPr lang="zh-CN" altLang="en-US"/>
              <a:t>　代入步骤如下</a:t>
            </a:r>
          </a:p>
          <a:p>
            <a:pPr algn="just">
              <a:spcBef>
                <a:spcPts val="600"/>
              </a:spcBef>
            </a:pPr>
            <a:r>
              <a:rPr lang="en-US" altLang="zh-CN"/>
              <a:t>1) </a:t>
            </a:r>
            <a:r>
              <a:rPr lang="zh-CN" altLang="en-US"/>
              <a:t>小改名</a:t>
            </a:r>
            <a:r>
              <a:rPr lang="en-US" altLang="zh-CN"/>
              <a:t>(</a:t>
            </a:r>
            <a:r>
              <a:rPr lang="zh-CN" altLang="en-US"/>
              <a:t>只涉及所有谓词变元的代入谓词公式</a:t>
            </a:r>
            <a:r>
              <a:rPr lang="en-US" altLang="zh-CN"/>
              <a:t>)</a:t>
            </a:r>
          </a:p>
          <a:p>
            <a:pPr algn="ctr">
              <a:spcBef>
                <a:spcPts val="600"/>
              </a:spcBef>
            </a:pPr>
            <a:r>
              <a:rPr lang="en-US" altLang="zh-CN">
                <a:sym typeface="Symbol" panose="05050102010706020507" pitchFamily="18" charset="2"/>
              </a:rPr>
              <a:t>B(e</a:t>
            </a:r>
            <a:r>
              <a:rPr lang="en-US" altLang="zh-CN" baseline="-25000">
                <a:sym typeface="Symbol" panose="05050102010706020507" pitchFamily="18" charset="2"/>
              </a:rPr>
              <a:t>1</a:t>
            </a:r>
            <a:r>
              <a:rPr lang="en-US" altLang="zh-CN">
                <a:sym typeface="Symbol" panose="05050102010706020507" pitchFamily="18" charset="2"/>
              </a:rPr>
              <a:t>,e</a:t>
            </a:r>
            <a:r>
              <a:rPr lang="en-US" altLang="zh-CN" baseline="-25000">
                <a:sym typeface="Symbol" panose="05050102010706020507" pitchFamily="18" charset="2"/>
              </a:rPr>
              <a:t>2</a:t>
            </a:r>
            <a:r>
              <a:rPr lang="en-US" altLang="zh-CN">
                <a:sym typeface="Symbol" panose="05050102010706020507" pitchFamily="18" charset="2"/>
              </a:rPr>
              <a:t>) : ts(A(t,e</a:t>
            </a:r>
            <a:r>
              <a:rPr lang="en-US" altLang="zh-CN" baseline="-25000">
                <a:sym typeface="Symbol" panose="05050102010706020507" pitchFamily="18" charset="2"/>
              </a:rPr>
              <a:t>1</a:t>
            </a:r>
            <a:r>
              <a:rPr lang="en-US" altLang="zh-CN">
                <a:sym typeface="Symbol" panose="05050102010706020507" pitchFamily="18" charset="2"/>
              </a:rPr>
              <a:t>)  B(s,e</a:t>
            </a:r>
            <a:r>
              <a:rPr lang="en-US" altLang="zh-CN" baseline="-25000">
                <a:sym typeface="Symbol" panose="05050102010706020507" pitchFamily="18" charset="2"/>
              </a:rPr>
              <a:t>2</a:t>
            </a:r>
            <a:r>
              <a:rPr lang="en-US" altLang="zh-CN">
                <a:sym typeface="Symbol" panose="05050102010706020507" pitchFamily="18" charset="2"/>
              </a:rPr>
              <a:t>))</a:t>
            </a:r>
            <a:endParaRPr lang="en-US" altLang="zh-CN"/>
          </a:p>
          <a:p>
            <a:pPr algn="just">
              <a:spcBef>
                <a:spcPts val="600"/>
              </a:spcBef>
            </a:pPr>
            <a:r>
              <a:rPr lang="en-US" altLang="zh-CN"/>
              <a:t>2) </a:t>
            </a:r>
            <a:r>
              <a:rPr lang="zh-CN" altLang="en-US"/>
              <a:t>大改名</a:t>
            </a:r>
            <a:r>
              <a:rPr lang="en-US" altLang="zh-CN"/>
              <a:t>(</a:t>
            </a:r>
            <a:r>
              <a:rPr lang="zh-CN" altLang="en-US"/>
              <a:t>应考查所有命题变元代入公式及谓词变元代入公式中的自由变元</a:t>
            </a:r>
            <a:r>
              <a:rPr lang="en-US" altLang="zh-CN"/>
              <a:t>)</a:t>
            </a:r>
          </a:p>
          <a:p>
            <a:pPr algn="ctr">
              <a:spcBef>
                <a:spcPts val="600"/>
              </a:spcBef>
            </a:pPr>
            <a:r>
              <a:rPr lang="en-US" altLang="zh-CN">
                <a:sym typeface="Symbol" panose="05050102010706020507" pitchFamily="18" charset="2"/>
              </a:rPr>
              <a:t>x(P  wB(x,w))  xvB(v,x)</a:t>
            </a:r>
            <a:endParaRPr lang="en-US" altLang="zh-CN"/>
          </a:p>
          <a:p>
            <a:pPr algn="just">
              <a:spcBef>
                <a:spcPts val="600"/>
              </a:spcBef>
            </a:pPr>
            <a:r>
              <a:rPr lang="en-US" altLang="zh-CN"/>
              <a:t>3) </a:t>
            </a:r>
            <a:r>
              <a:rPr lang="zh-CN" altLang="en-US"/>
              <a:t>小代入</a:t>
            </a:r>
            <a:r>
              <a:rPr lang="en-US" altLang="zh-CN"/>
              <a:t>(</a:t>
            </a:r>
            <a:r>
              <a:rPr lang="zh-CN" altLang="en-US"/>
              <a:t>只涉及谓词变元的代入</a:t>
            </a:r>
            <a:r>
              <a:rPr lang="en-US" altLang="zh-CN"/>
              <a:t>)</a:t>
            </a:r>
          </a:p>
          <a:p>
            <a:pPr algn="ctr">
              <a:spcBef>
                <a:spcPts val="600"/>
              </a:spcBef>
            </a:pPr>
            <a:r>
              <a:rPr lang="en-US" altLang="zh-CN">
                <a:sym typeface="Symbol" panose="05050102010706020507" pitchFamily="18" charset="2"/>
              </a:rPr>
              <a:t>B(x,w) : ts(A(t,x)  B(s,w))</a:t>
            </a:r>
            <a:endParaRPr lang="en-US" altLang="zh-CN"/>
          </a:p>
          <a:p>
            <a:pPr algn="ctr">
              <a:spcBef>
                <a:spcPts val="600"/>
              </a:spcBef>
            </a:pPr>
            <a:r>
              <a:rPr lang="en-US" altLang="zh-CN">
                <a:sym typeface="Symbol" panose="05050102010706020507" pitchFamily="18" charset="2"/>
              </a:rPr>
              <a:t>B(v,x) : ts(A(t,v)  B(s,x))</a:t>
            </a:r>
            <a:endParaRPr lang="en-US" altLang="zh-CN"/>
          </a:p>
          <a:p>
            <a:pPr algn="just">
              <a:spcBef>
                <a:spcPts val="600"/>
              </a:spcBef>
            </a:pPr>
            <a:r>
              <a:rPr lang="en-US" altLang="zh-CN"/>
              <a:t>4) </a:t>
            </a:r>
            <a:r>
              <a:rPr lang="zh-CN" altLang="en-US"/>
              <a:t>大代入</a:t>
            </a:r>
            <a:r>
              <a:rPr lang="en-US" altLang="zh-CN"/>
              <a:t>(</a:t>
            </a:r>
            <a:r>
              <a:rPr lang="zh-CN" altLang="en-US"/>
              <a:t>将所有命题变元及谓词变元的代入公式一次性代入</a:t>
            </a:r>
            <a:r>
              <a:rPr lang="en-US" altLang="zh-CN"/>
              <a:t>) </a:t>
            </a:r>
          </a:p>
          <a:p>
            <a:pPr algn="just">
              <a:spcBef>
                <a:spcPts val="600"/>
              </a:spcBef>
            </a:pPr>
            <a:r>
              <a:rPr lang="en-US" altLang="zh-CN">
                <a:sym typeface="Symbol" panose="05050102010706020507" pitchFamily="18" charset="2"/>
              </a:rPr>
              <a:t>x(xA(x,y)  wts(A(t,x)B(s,w)))  xvts(A(t,v)B(s,x))</a:t>
            </a:r>
            <a:endParaRPr lang="en-US" altLang="zh-CN"/>
          </a:p>
          <a:p>
            <a:endParaRPr lang="zh-CN" altLang="en-US"/>
          </a:p>
        </p:txBody>
      </p:sp>
    </p:spTree>
    <p:extLst>
      <p:ext uri="{BB962C8B-B14F-4D97-AF65-F5344CB8AC3E}">
        <p14:creationId xmlns:p14="http://schemas.microsoft.com/office/powerpoint/2010/main" val="345384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代入定理</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是含有命题变元</a:t>
            </a:r>
            <a:r>
              <a:rPr lang="en-US" altLang="zh-CN"/>
              <a:t>P</a:t>
            </a:r>
            <a:r>
              <a:rPr lang="zh-CN" altLang="en-US"/>
              <a:t>和谓词变元</a:t>
            </a:r>
            <a:r>
              <a:rPr lang="en-US" altLang="zh-CN"/>
              <a:t>A</a:t>
            </a:r>
            <a:r>
              <a:rPr lang="zh-CN" altLang="en-US"/>
              <a:t>的谓词公式， </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en-US" altLang="zh-CN"/>
              <a:t>P</a:t>
            </a:r>
            <a:r>
              <a:rPr lang="zh-CN" altLang="en-US"/>
              <a:t>代入为</a:t>
            </a:r>
            <a:r>
              <a:rPr lang="zh-CN" altLang="en-US">
                <a:sym typeface="Symbol" panose="05050102010706020507" pitchFamily="18" charset="2"/>
              </a:rPr>
              <a:t></a:t>
            </a:r>
            <a:r>
              <a:rPr lang="zh-CN" altLang="en-US"/>
              <a:t>及关于</a:t>
            </a:r>
            <a:r>
              <a:rPr lang="en-US" altLang="zh-CN"/>
              <a:t>A</a:t>
            </a:r>
            <a:r>
              <a:rPr lang="zh-CN" altLang="en-US"/>
              <a:t>代入为</a:t>
            </a:r>
            <a:r>
              <a:rPr lang="zh-CN" altLang="en-US">
                <a:sym typeface="Symbol" panose="05050102010706020507" pitchFamily="18" charset="2"/>
              </a:rPr>
              <a:t></a:t>
            </a:r>
            <a:r>
              <a:rPr lang="zh-CN" altLang="en-US"/>
              <a:t>的结果。如果</a:t>
            </a:r>
            <a:r>
              <a:rPr lang="zh-CN" altLang="en-US">
                <a:sym typeface="Symbol" panose="05050102010706020507" pitchFamily="18" charset="2"/>
              </a:rPr>
              <a:t></a:t>
            </a:r>
            <a:r>
              <a:rPr lang="zh-CN" altLang="en-US"/>
              <a:t>是永真公式，则</a:t>
            </a:r>
            <a:r>
              <a:rPr lang="zh-CN" altLang="en-US">
                <a:sym typeface="Symbol" panose="05050102010706020507" pitchFamily="18" charset="2"/>
              </a:rPr>
              <a:t></a:t>
            </a:r>
            <a:r>
              <a:rPr lang="zh-CN" altLang="en-US"/>
              <a:t>是永真公式。</a:t>
            </a: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的自由变元为</a:t>
            </a:r>
            <a:r>
              <a:rPr lang="en-US" altLang="zh-CN"/>
              <a:t>x</a:t>
            </a:r>
            <a:r>
              <a:rPr lang="en-US" altLang="zh-CN" baseline="-25000"/>
              <a:t>1</a:t>
            </a:r>
            <a:r>
              <a:rPr lang="en-US" altLang="zh-CN"/>
              <a:t>,x</a:t>
            </a:r>
            <a:r>
              <a:rPr lang="en-US" altLang="zh-CN" baseline="-25000"/>
              <a:t>2</a:t>
            </a:r>
            <a:r>
              <a:rPr lang="en-US" altLang="zh-CN"/>
              <a:t>,…,x</a:t>
            </a:r>
            <a:r>
              <a:rPr lang="en-US" altLang="zh-CN" baseline="-25000">
                <a:sym typeface="Symbol" panose="05050102010706020507" pitchFamily="18" charset="2"/>
              </a:rPr>
              <a:t>n</a:t>
            </a:r>
            <a:r>
              <a:rPr lang="zh-CN" altLang="en-US"/>
              <a:t>，则下式</a:t>
            </a:r>
          </a:p>
          <a:p>
            <a:pPr algn="ctr">
              <a:spcBef>
                <a:spcPts val="600"/>
              </a:spcBef>
            </a:pPr>
            <a:r>
              <a:rPr lang="zh-CN" altLang="en-US">
                <a:sym typeface="Symbol" panose="05050102010706020507" pitchFamily="18" charset="2"/>
              </a:rPr>
              <a:t></a:t>
            </a:r>
            <a:r>
              <a:rPr lang="en-US" altLang="zh-CN"/>
              <a:t>x</a:t>
            </a:r>
            <a:r>
              <a:rPr lang="en-US" altLang="zh-CN" baseline="-25000"/>
              <a:t>1</a:t>
            </a:r>
            <a:r>
              <a:rPr lang="en-US" altLang="zh-CN">
                <a:sym typeface="Symbol" panose="05050102010706020507" pitchFamily="18" charset="2"/>
              </a:rPr>
              <a:t></a:t>
            </a:r>
            <a:r>
              <a:rPr lang="en-US" altLang="zh-CN"/>
              <a:t>x</a:t>
            </a:r>
            <a:r>
              <a:rPr lang="en-US" altLang="zh-CN" baseline="-25000"/>
              <a:t>2</a:t>
            </a:r>
            <a:r>
              <a:rPr lang="en-US" altLang="zh-CN"/>
              <a:t> …</a:t>
            </a:r>
            <a:r>
              <a:rPr lang="en-US" altLang="zh-CN">
                <a:sym typeface="Symbol" panose="05050102010706020507" pitchFamily="18" charset="2"/>
              </a:rPr>
              <a:t></a:t>
            </a:r>
            <a:r>
              <a:rPr lang="en-US" altLang="zh-CN"/>
              <a:t>x</a:t>
            </a:r>
            <a:r>
              <a:rPr lang="en-US" altLang="zh-CN" baseline="-25000">
                <a:sym typeface="Symbol" panose="05050102010706020507" pitchFamily="18" charset="2"/>
              </a:rPr>
              <a:t>n </a:t>
            </a:r>
            <a:r>
              <a:rPr lang="en-US" altLang="zh-CN">
                <a:sym typeface="Symbol" panose="05050102010706020507" pitchFamily="18" charset="2"/>
              </a:rPr>
              <a:t></a:t>
            </a:r>
            <a:endParaRPr lang="en-US" altLang="zh-CN"/>
          </a:p>
          <a:p>
            <a:pPr algn="just">
              <a:spcBef>
                <a:spcPts val="600"/>
              </a:spcBef>
            </a:pPr>
            <a:r>
              <a:rPr lang="zh-CN" altLang="en-US"/>
              <a:t>称为</a:t>
            </a:r>
            <a:r>
              <a:rPr lang="zh-CN" altLang="en-US">
                <a:sym typeface="Symbol" panose="05050102010706020507" pitchFamily="18" charset="2"/>
              </a:rPr>
              <a:t></a:t>
            </a:r>
            <a:r>
              <a:rPr lang="zh-CN" altLang="en-US"/>
              <a:t>的全称封闭式。记为 </a:t>
            </a:r>
            <a:r>
              <a:rPr lang="zh-CN" altLang="en-US">
                <a:sym typeface="Symbol" panose="05050102010706020507" pitchFamily="18" charset="2"/>
              </a:rPr>
              <a:t></a:t>
            </a:r>
            <a:r>
              <a:rPr lang="zh-CN" altLang="en-US"/>
              <a:t> 。</a:t>
            </a:r>
            <a:endParaRPr lang="en-US" altLang="zh-CN"/>
          </a:p>
          <a:p>
            <a:pPr algn="just">
              <a:spcBef>
                <a:spcPts val="600"/>
              </a:spcBef>
            </a:pPr>
            <a:endParaRPr lang="zh-CN" altLang="en-US"/>
          </a:p>
          <a:p>
            <a:pPr algn="just">
              <a:spcBef>
                <a:spcPts val="600"/>
              </a:spcBef>
            </a:pPr>
            <a:r>
              <a:rPr lang="zh-CN" altLang="en-US"/>
              <a:t>对于含有自由变元的谓词公式来说， </a:t>
            </a:r>
            <a:r>
              <a:rPr lang="zh-CN" altLang="en-US">
                <a:sym typeface="Symbol" panose="05050102010706020507" pitchFamily="18" charset="2"/>
              </a:rPr>
              <a:t></a:t>
            </a:r>
            <a:r>
              <a:rPr lang="zh-CN" altLang="en-US"/>
              <a:t>永真实际上是指</a:t>
            </a:r>
            <a:r>
              <a:rPr lang="zh-CN" altLang="en-US">
                <a:sym typeface="Symbol" panose="05050102010706020507" pitchFamily="18" charset="2"/>
              </a:rPr>
              <a:t></a:t>
            </a:r>
            <a:r>
              <a:rPr lang="zh-CN" altLang="en-US"/>
              <a:t>永真。这是由于</a:t>
            </a:r>
            <a:r>
              <a:rPr lang="zh-CN" altLang="en-US">
                <a:sym typeface="Symbol" panose="05050102010706020507" pitchFamily="18" charset="2"/>
              </a:rPr>
              <a:t></a:t>
            </a:r>
            <a:r>
              <a:rPr lang="zh-CN" altLang="en-US"/>
              <a:t>永真，则</a:t>
            </a:r>
            <a:r>
              <a:rPr lang="zh-CN" altLang="en-US">
                <a:sym typeface="Symbol" panose="05050102010706020507" pitchFamily="18" charset="2"/>
              </a:rPr>
              <a:t></a:t>
            </a:r>
            <a:r>
              <a:rPr lang="zh-CN" altLang="en-US"/>
              <a:t>的成真指派与诸自由变元的取值无关，这与</a:t>
            </a:r>
            <a:r>
              <a:rPr lang="zh-CN" altLang="en-US">
                <a:sym typeface="Symbol" panose="05050102010706020507" pitchFamily="18" charset="2"/>
              </a:rPr>
              <a:t></a:t>
            </a:r>
            <a:r>
              <a:rPr lang="zh-CN" altLang="en-US"/>
              <a:t>永真是一致的。</a:t>
            </a:r>
          </a:p>
          <a:p>
            <a:pPr algn="just">
              <a:spcBef>
                <a:spcPts val="600"/>
              </a:spcBef>
            </a:pPr>
            <a:r>
              <a:rPr lang="zh-CN" altLang="en-US"/>
              <a:t>因此，代入定理的另一种形式是：设</a:t>
            </a:r>
            <a:r>
              <a:rPr lang="zh-CN" altLang="en-US">
                <a:sym typeface="Symbol" panose="05050102010706020507" pitchFamily="18" charset="2"/>
              </a:rPr>
              <a:t></a:t>
            </a:r>
            <a:r>
              <a:rPr lang="zh-CN" altLang="en-US"/>
              <a:t>是关于命题变元及谓词变元的代入结果。若</a:t>
            </a:r>
            <a:r>
              <a:rPr lang="zh-CN" altLang="en-US">
                <a:sym typeface="Symbol" panose="05050102010706020507" pitchFamily="18" charset="2"/>
              </a:rPr>
              <a:t></a:t>
            </a:r>
            <a:r>
              <a:rPr lang="zh-CN" altLang="en-US"/>
              <a:t>永真，则</a:t>
            </a:r>
            <a:r>
              <a:rPr lang="zh-CN" altLang="en-US">
                <a:sym typeface="Symbol" panose="05050102010706020507" pitchFamily="18" charset="2"/>
              </a:rPr>
              <a:t></a:t>
            </a:r>
            <a:r>
              <a:rPr lang="zh-CN" altLang="en-US"/>
              <a:t>永真。</a:t>
            </a:r>
            <a:endParaRPr lang="en-US" altLang="zh-CN"/>
          </a:p>
          <a:p>
            <a:pPr algn="just">
              <a:spcBef>
                <a:spcPts val="600"/>
              </a:spcBef>
            </a:pPr>
            <a:endParaRPr lang="zh-CN" altLang="en-US"/>
          </a:p>
          <a:p>
            <a:endParaRPr lang="zh-CN" altLang="en-US"/>
          </a:p>
        </p:txBody>
      </p:sp>
      <p:sp>
        <p:nvSpPr>
          <p:cNvPr id="4" name="矩形 3">
            <a:extLst>
              <a:ext uri="{FF2B5EF4-FFF2-40B4-BE49-F238E27FC236}">
                <a16:creationId xmlns:a16="http://schemas.microsoft.com/office/drawing/2014/main" id="{EE20B970-5186-438A-91D8-F9C7176F43E5}"/>
              </a:ext>
            </a:extLst>
          </p:cNvPr>
          <p:cNvSpPr/>
          <p:nvPr/>
        </p:nvSpPr>
        <p:spPr>
          <a:xfrm>
            <a:off x="684258" y="1389180"/>
            <a:ext cx="8152169" cy="941896"/>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FDC4C75-4756-407A-BB45-74E22135863C}"/>
              </a:ext>
            </a:extLst>
          </p:cNvPr>
          <p:cNvSpPr/>
          <p:nvPr/>
        </p:nvSpPr>
        <p:spPr>
          <a:xfrm>
            <a:off x="684258" y="2618510"/>
            <a:ext cx="8152169" cy="133101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3676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r>
              <a:rPr lang="zh-CN" altLang="en-US" dirty="0"/>
              <a:t>回顾</a:t>
            </a:r>
            <a:endParaRPr lang="en-US" altLang="zh-CN" dirty="0"/>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r>
              <a:rPr lang="zh-CN" altLang="en-US" b="1" dirty="0"/>
              <a:t>定义</a:t>
            </a:r>
            <a:endParaRPr lang="en-US" altLang="zh-CN" b="1" dirty="0"/>
          </a:p>
          <a:p>
            <a:pPr algn="just"/>
            <a:r>
              <a:rPr lang="zh-CN" altLang="en-US" dirty="0"/>
              <a:t>设 </a:t>
            </a:r>
            <a:r>
              <a:rPr lang="zh-CN" altLang="en-US" dirty="0">
                <a:sym typeface="Symbol" panose="05050102010706020507" pitchFamily="18" charset="2"/>
              </a:rPr>
              <a:t> </a:t>
            </a:r>
            <a:r>
              <a:rPr lang="zh-CN" altLang="en-US" dirty="0"/>
              <a:t>是谓词公式，</a:t>
            </a:r>
            <a:r>
              <a:rPr lang="en-US" altLang="zh-CN" dirty="0"/>
              <a:t>x </a:t>
            </a:r>
            <a:r>
              <a:rPr lang="zh-CN" altLang="en-US" dirty="0"/>
              <a:t>是个体变元。若 </a:t>
            </a:r>
            <a:r>
              <a:rPr lang="en-US" altLang="zh-CN" dirty="0"/>
              <a:t>x </a:t>
            </a:r>
            <a:r>
              <a:rPr lang="zh-CN" altLang="en-US" dirty="0"/>
              <a:t>在 </a:t>
            </a:r>
            <a:r>
              <a:rPr lang="zh-CN" altLang="en-US" dirty="0">
                <a:sym typeface="Symbol" panose="05050102010706020507" pitchFamily="18" charset="2"/>
              </a:rPr>
              <a:t> </a:t>
            </a:r>
            <a:r>
              <a:rPr lang="zh-CN" altLang="en-US" dirty="0"/>
              <a:t>中的某个出现不在 </a:t>
            </a:r>
            <a:r>
              <a:rPr lang="zh-CN" altLang="en-US" dirty="0">
                <a:sym typeface="Symbol" panose="05050102010706020507" pitchFamily="18" charset="2"/>
              </a:rPr>
              <a:t> </a:t>
            </a:r>
            <a:r>
              <a:rPr lang="zh-CN" altLang="en-US" dirty="0"/>
              <a:t>的任何子公式 </a:t>
            </a:r>
            <a:r>
              <a:rPr lang="zh-CN" altLang="en-US" dirty="0">
                <a:sym typeface="Symbol" panose="05050102010706020507" pitchFamily="18" charset="2"/>
              </a:rPr>
              <a:t></a:t>
            </a:r>
            <a:r>
              <a:rPr lang="en-US" altLang="zh-CN" dirty="0">
                <a:sym typeface="Symbol" panose="05050102010706020507" pitchFamily="18" charset="2"/>
              </a:rPr>
              <a:t>x </a:t>
            </a:r>
            <a:r>
              <a:rPr lang="zh-CN" altLang="en-US" dirty="0"/>
              <a:t>或 </a:t>
            </a:r>
            <a:r>
              <a:rPr lang="zh-CN" altLang="en-US" dirty="0">
                <a:sym typeface="Symbol" panose="05050102010706020507" pitchFamily="18" charset="2"/>
              </a:rPr>
              <a:t></a:t>
            </a:r>
            <a:r>
              <a:rPr lang="en-US" altLang="zh-CN" dirty="0">
                <a:sym typeface="Symbol" panose="05050102010706020507" pitchFamily="18" charset="2"/>
              </a:rPr>
              <a:t>x </a:t>
            </a:r>
            <a:r>
              <a:rPr lang="zh-CN" altLang="en-US" dirty="0"/>
              <a:t>中，则称该 </a:t>
            </a:r>
            <a:r>
              <a:rPr lang="en-US" altLang="zh-CN" dirty="0"/>
              <a:t>x </a:t>
            </a:r>
            <a:r>
              <a:rPr lang="zh-CN" altLang="en-US" dirty="0"/>
              <a:t>是 </a:t>
            </a:r>
            <a:r>
              <a:rPr lang="zh-CN" altLang="en-US" dirty="0">
                <a:sym typeface="Symbol" panose="05050102010706020507" pitchFamily="18" charset="2"/>
              </a:rPr>
              <a:t> </a:t>
            </a:r>
            <a:r>
              <a:rPr lang="zh-CN" altLang="en-US" dirty="0"/>
              <a:t>的自由变元。</a:t>
            </a:r>
            <a:endParaRPr lang="en-US" altLang="zh-CN" dirty="0"/>
          </a:p>
          <a:p>
            <a:pPr algn="just"/>
            <a:r>
              <a:rPr lang="zh-CN" altLang="en-US" b="1" dirty="0"/>
              <a:t>定义</a:t>
            </a:r>
            <a:endParaRPr lang="en-US" altLang="zh-CN" b="1" dirty="0"/>
          </a:p>
          <a:p>
            <a:pPr algn="just"/>
            <a:r>
              <a:rPr lang="zh-CN" altLang="en-US" dirty="0"/>
              <a:t>设 </a:t>
            </a:r>
            <a:r>
              <a:rPr lang="en-US" altLang="zh-CN" dirty="0"/>
              <a:t>x </a:t>
            </a:r>
            <a:r>
              <a:rPr lang="zh-CN" altLang="en-US" dirty="0"/>
              <a:t>是 </a:t>
            </a:r>
            <a:r>
              <a:rPr lang="zh-CN" altLang="en-US" dirty="0">
                <a:sym typeface="Symbol" panose="05050102010706020507" pitchFamily="18" charset="2"/>
              </a:rPr>
              <a:t> </a:t>
            </a:r>
            <a:r>
              <a:rPr lang="zh-CN" altLang="en-US" dirty="0"/>
              <a:t>的自由变元，且</a:t>
            </a:r>
            <a:r>
              <a:rPr lang="zh-CN" altLang="en-US" dirty="0">
                <a:sym typeface="Symbol" panose="05050102010706020507" pitchFamily="18" charset="2"/>
              </a:rPr>
              <a:t></a:t>
            </a:r>
            <a:r>
              <a:rPr lang="en-US" altLang="zh-CN" dirty="0">
                <a:sym typeface="Symbol" panose="05050102010706020507" pitchFamily="18" charset="2"/>
              </a:rPr>
              <a:t>x </a:t>
            </a:r>
            <a:r>
              <a:rPr lang="en-US" altLang="zh-CN" dirty="0"/>
              <a:t>(</a:t>
            </a:r>
            <a:r>
              <a:rPr lang="zh-CN" altLang="en-US" dirty="0"/>
              <a:t>或</a:t>
            </a:r>
            <a:r>
              <a:rPr lang="zh-CN" altLang="en-US" dirty="0">
                <a:sym typeface="Symbol" panose="05050102010706020507" pitchFamily="18" charset="2"/>
              </a:rPr>
              <a:t></a:t>
            </a:r>
            <a:r>
              <a:rPr lang="en-US" altLang="zh-CN" dirty="0">
                <a:sym typeface="Symbol" panose="05050102010706020507" pitchFamily="18" charset="2"/>
              </a:rPr>
              <a:t>x</a:t>
            </a:r>
            <a:r>
              <a:rPr lang="en-US" altLang="zh-CN" dirty="0"/>
              <a:t>)</a:t>
            </a:r>
            <a:r>
              <a:rPr lang="zh-CN" altLang="en-US" dirty="0"/>
              <a:t>是 </a:t>
            </a:r>
            <a:r>
              <a:rPr lang="zh-CN" altLang="en-US" dirty="0">
                <a:sym typeface="Symbol" panose="05050102010706020507" pitchFamily="18" charset="2"/>
              </a:rPr>
              <a:t> </a:t>
            </a:r>
            <a:r>
              <a:rPr lang="zh-CN" altLang="en-US" dirty="0"/>
              <a:t>的子公式，则称该 </a:t>
            </a:r>
            <a:r>
              <a:rPr lang="en-US" altLang="zh-CN" dirty="0"/>
              <a:t>x </a:t>
            </a:r>
            <a:r>
              <a:rPr lang="zh-CN" altLang="en-US" dirty="0"/>
              <a:t>是 </a:t>
            </a:r>
            <a:r>
              <a:rPr lang="zh-CN" altLang="en-US" dirty="0">
                <a:sym typeface="Symbol" panose="05050102010706020507" pitchFamily="18" charset="2"/>
              </a:rPr>
              <a:t> </a:t>
            </a:r>
            <a:r>
              <a:rPr lang="zh-CN" altLang="en-US" dirty="0"/>
              <a:t>中受该量词</a:t>
            </a:r>
            <a:r>
              <a:rPr lang="zh-CN" altLang="en-US" dirty="0">
                <a:sym typeface="Symbol" panose="05050102010706020507" pitchFamily="18" charset="2"/>
              </a:rPr>
              <a:t></a:t>
            </a:r>
            <a:r>
              <a:rPr lang="en-US" altLang="zh-CN" dirty="0"/>
              <a:t>(</a:t>
            </a:r>
            <a:r>
              <a:rPr lang="zh-CN" altLang="en-US" dirty="0"/>
              <a:t>或</a:t>
            </a:r>
            <a:r>
              <a:rPr lang="zh-CN" altLang="en-US" dirty="0">
                <a:sym typeface="Symbol" panose="05050102010706020507" pitchFamily="18" charset="2"/>
              </a:rPr>
              <a:t></a:t>
            </a:r>
            <a:r>
              <a:rPr lang="en-US" altLang="zh-CN" dirty="0"/>
              <a:t>)</a:t>
            </a:r>
            <a:r>
              <a:rPr lang="zh-CN" altLang="en-US" dirty="0"/>
              <a:t>约束的约束变元，并称 </a:t>
            </a:r>
            <a:r>
              <a:rPr lang="zh-CN" altLang="en-US" dirty="0">
                <a:sym typeface="Symbol" panose="05050102010706020507" pitchFamily="18" charset="2"/>
              </a:rPr>
              <a:t> </a:t>
            </a:r>
            <a:r>
              <a:rPr lang="zh-CN" altLang="en-US" dirty="0"/>
              <a:t>是该量词</a:t>
            </a:r>
            <a:r>
              <a:rPr lang="zh-CN" altLang="en-US" dirty="0">
                <a:sym typeface="Symbol" panose="05050102010706020507" pitchFamily="18" charset="2"/>
              </a:rPr>
              <a:t></a:t>
            </a:r>
            <a:r>
              <a:rPr lang="zh-CN" altLang="en-US" dirty="0"/>
              <a:t> </a:t>
            </a:r>
            <a:r>
              <a:rPr lang="en-US" altLang="zh-CN" dirty="0"/>
              <a:t>(</a:t>
            </a:r>
            <a:r>
              <a:rPr lang="zh-CN" altLang="en-US" dirty="0"/>
              <a:t>或</a:t>
            </a:r>
            <a:r>
              <a:rPr lang="zh-CN" altLang="en-US" dirty="0">
                <a:sym typeface="Symbol" panose="05050102010706020507" pitchFamily="18" charset="2"/>
              </a:rPr>
              <a:t></a:t>
            </a:r>
            <a:r>
              <a:rPr lang="en-US" altLang="zh-CN" dirty="0"/>
              <a:t>)</a:t>
            </a:r>
            <a:r>
              <a:rPr lang="zh-CN" altLang="en-US" dirty="0"/>
              <a:t>的辖域。</a:t>
            </a:r>
            <a:endParaRPr lang="en-US" altLang="zh-CN" dirty="0"/>
          </a:p>
          <a:p>
            <a:pPr algn="just"/>
            <a:endParaRPr lang="en-US" altLang="zh-CN" b="1" dirty="0"/>
          </a:p>
          <a:p>
            <a:pPr algn="just"/>
            <a:r>
              <a:rPr lang="zh-CN" altLang="en-US" b="1" dirty="0"/>
              <a:t>例</a:t>
            </a:r>
          </a:p>
          <a:p>
            <a:pPr indent="288925" algn="just"/>
            <a:endParaRPr lang="zh-CN" altLang="en-US" b="1" dirty="0"/>
          </a:p>
          <a:p>
            <a:pPr indent="288925" algn="just"/>
            <a:endParaRPr lang="zh-CN" altLang="en-US" b="1" dirty="0"/>
          </a:p>
          <a:p>
            <a:pPr indent="288925" algn="just"/>
            <a:endParaRPr lang="zh-CN" altLang="en-US" b="1" dirty="0"/>
          </a:p>
          <a:p>
            <a:pPr algn="just"/>
            <a:r>
              <a:rPr lang="zh-CN" altLang="en-US" dirty="0"/>
              <a:t>下划横线表示相应量词的辖域。</a:t>
            </a:r>
            <a:endParaRPr lang="en-US" altLang="zh-CN" dirty="0"/>
          </a:p>
          <a:p>
            <a:pPr algn="just"/>
            <a:r>
              <a:rPr lang="zh-CN" altLang="en-US" dirty="0"/>
              <a:t>个体变元下方引出的指向量词的箭头表示该个体变元与相应量词的约束关系。</a:t>
            </a:r>
            <a:endParaRPr lang="en-US" altLang="zh-CN" dirty="0"/>
          </a:p>
          <a:p>
            <a:pPr algn="just"/>
            <a:r>
              <a:rPr lang="zh-CN" altLang="en-US" dirty="0"/>
              <a:t>个体变元上方引出的箭头表示该个体变元是自由变元。</a:t>
            </a:r>
          </a:p>
          <a:p>
            <a:endParaRPr lang="zh-CN" altLang="en-US" dirty="0"/>
          </a:p>
        </p:txBody>
      </p:sp>
      <p:grpSp>
        <p:nvGrpSpPr>
          <p:cNvPr id="4" name="Group 26">
            <a:extLst>
              <a:ext uri="{FF2B5EF4-FFF2-40B4-BE49-F238E27FC236}">
                <a16:creationId xmlns:a16="http://schemas.microsoft.com/office/drawing/2014/main" id="{2B9BB213-B3E2-459A-9966-87077F500AC8}"/>
              </a:ext>
            </a:extLst>
          </p:cNvPr>
          <p:cNvGrpSpPr>
            <a:grpSpLocks/>
          </p:cNvGrpSpPr>
          <p:nvPr/>
        </p:nvGrpSpPr>
        <p:grpSpPr bwMode="auto">
          <a:xfrm>
            <a:off x="1018533" y="3252787"/>
            <a:ext cx="7315200" cy="2100263"/>
            <a:chOff x="432" y="2736"/>
            <a:chExt cx="4608" cy="1323"/>
          </a:xfrm>
        </p:grpSpPr>
        <p:grpSp>
          <p:nvGrpSpPr>
            <p:cNvPr id="5" name="Group 23">
              <a:extLst>
                <a:ext uri="{FF2B5EF4-FFF2-40B4-BE49-F238E27FC236}">
                  <a16:creationId xmlns:a16="http://schemas.microsoft.com/office/drawing/2014/main" id="{9B6ADEC6-171A-4CB4-8596-8F1DC7F8AB3C}"/>
                </a:ext>
              </a:extLst>
            </p:cNvPr>
            <p:cNvGrpSpPr>
              <a:grpSpLocks/>
            </p:cNvGrpSpPr>
            <p:nvPr/>
          </p:nvGrpSpPr>
          <p:grpSpPr bwMode="auto">
            <a:xfrm>
              <a:off x="942" y="3004"/>
              <a:ext cx="3600" cy="672"/>
              <a:chOff x="1104" y="1584"/>
              <a:chExt cx="3600" cy="672"/>
            </a:xfrm>
          </p:grpSpPr>
          <p:sp>
            <p:nvSpPr>
              <p:cNvPr id="7" name="Line 4">
                <a:extLst>
                  <a:ext uri="{FF2B5EF4-FFF2-40B4-BE49-F238E27FC236}">
                    <a16:creationId xmlns:a16="http://schemas.microsoft.com/office/drawing/2014/main" id="{EC5A6342-1A8D-42AF-955A-F7544D5B8A1B}"/>
                  </a:ext>
                </a:extLst>
              </p:cNvPr>
              <p:cNvSpPr>
                <a:spLocks noChangeShapeType="1"/>
              </p:cNvSpPr>
              <p:nvPr/>
            </p:nvSpPr>
            <p:spPr bwMode="auto">
              <a:xfrm>
                <a:off x="4272" y="192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5">
                <a:extLst>
                  <a:ext uri="{FF2B5EF4-FFF2-40B4-BE49-F238E27FC236}">
                    <a16:creationId xmlns:a16="http://schemas.microsoft.com/office/drawing/2014/main" id="{B2A165DE-A021-4286-93BE-117AC04A3DD3}"/>
                  </a:ext>
                </a:extLst>
              </p:cNvPr>
              <p:cNvSpPr>
                <a:spLocks noChangeShapeType="1"/>
              </p:cNvSpPr>
              <p:nvPr/>
            </p:nvSpPr>
            <p:spPr bwMode="auto">
              <a:xfrm>
                <a:off x="4464"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6">
                <a:extLst>
                  <a:ext uri="{FF2B5EF4-FFF2-40B4-BE49-F238E27FC236}">
                    <a16:creationId xmlns:a16="http://schemas.microsoft.com/office/drawing/2014/main" id="{9C265B82-E509-48D9-84E0-C613CC7A5672}"/>
                  </a:ext>
                </a:extLst>
              </p:cNvPr>
              <p:cNvSpPr>
                <a:spLocks noChangeShapeType="1"/>
              </p:cNvSpPr>
              <p:nvPr/>
            </p:nvSpPr>
            <p:spPr bwMode="auto">
              <a:xfrm flipH="1">
                <a:off x="4080" y="196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D43A3FD8-7102-4F54-BB1B-706388764E27}"/>
                  </a:ext>
                </a:extLst>
              </p:cNvPr>
              <p:cNvSpPr>
                <a:spLocks noChangeShapeType="1"/>
              </p:cNvSpPr>
              <p:nvPr/>
            </p:nvSpPr>
            <p:spPr bwMode="auto">
              <a:xfrm flipV="1">
                <a:off x="4080" y="1872"/>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a:extLst>
                  <a:ext uri="{FF2B5EF4-FFF2-40B4-BE49-F238E27FC236}">
                    <a16:creationId xmlns:a16="http://schemas.microsoft.com/office/drawing/2014/main" id="{10A407CA-3E6F-47FF-AE31-1A508CDF8686}"/>
                  </a:ext>
                </a:extLst>
              </p:cNvPr>
              <p:cNvSpPr>
                <a:spLocks noChangeShapeType="1"/>
              </p:cNvSpPr>
              <p:nvPr/>
            </p:nvSpPr>
            <p:spPr bwMode="auto">
              <a:xfrm>
                <a:off x="3312" y="201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a:extLst>
                  <a:ext uri="{FF2B5EF4-FFF2-40B4-BE49-F238E27FC236}">
                    <a16:creationId xmlns:a16="http://schemas.microsoft.com/office/drawing/2014/main" id="{C7C8AB13-1DCA-4C09-9878-5DFD3CD0D582}"/>
                  </a:ext>
                </a:extLst>
              </p:cNvPr>
              <p:cNvSpPr>
                <a:spLocks noChangeShapeType="1"/>
              </p:cNvSpPr>
              <p:nvPr/>
            </p:nvSpPr>
            <p:spPr bwMode="auto">
              <a:xfrm>
                <a:off x="3552"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a:extLst>
                  <a:ext uri="{FF2B5EF4-FFF2-40B4-BE49-F238E27FC236}">
                    <a16:creationId xmlns:a16="http://schemas.microsoft.com/office/drawing/2014/main" id="{774889C6-41FB-4C34-8576-A98FEE67C2A0}"/>
                  </a:ext>
                </a:extLst>
              </p:cNvPr>
              <p:cNvSpPr>
                <a:spLocks noChangeShapeType="1"/>
              </p:cNvSpPr>
              <p:nvPr/>
            </p:nvSpPr>
            <p:spPr bwMode="auto">
              <a:xfrm>
                <a:off x="3072" y="211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a:extLst>
                  <a:ext uri="{FF2B5EF4-FFF2-40B4-BE49-F238E27FC236}">
                    <a16:creationId xmlns:a16="http://schemas.microsoft.com/office/drawing/2014/main" id="{815197B4-F6A0-46DB-8ED9-30C2C26E993B}"/>
                  </a:ext>
                </a:extLst>
              </p:cNvPr>
              <p:cNvSpPr>
                <a:spLocks noChangeShapeType="1"/>
              </p:cNvSpPr>
              <p:nvPr/>
            </p:nvSpPr>
            <p:spPr bwMode="auto">
              <a:xfrm flipV="1">
                <a:off x="3072" y="187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a:extLst>
                  <a:ext uri="{FF2B5EF4-FFF2-40B4-BE49-F238E27FC236}">
                    <a16:creationId xmlns:a16="http://schemas.microsoft.com/office/drawing/2014/main" id="{ABC61597-5E7B-4F2D-ABEB-8BF1F0750244}"/>
                  </a:ext>
                </a:extLst>
              </p:cNvPr>
              <p:cNvSpPr>
                <a:spLocks noChangeShapeType="1"/>
              </p:cNvSpPr>
              <p:nvPr/>
            </p:nvSpPr>
            <p:spPr bwMode="auto">
              <a:xfrm>
                <a:off x="2352" y="19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A74D91E4-EBD9-437A-B0C4-D2F735B6C102}"/>
                  </a:ext>
                </a:extLst>
              </p:cNvPr>
              <p:cNvSpPr>
                <a:spLocks noChangeShapeType="1"/>
              </p:cNvSpPr>
              <p:nvPr/>
            </p:nvSpPr>
            <p:spPr bwMode="auto">
              <a:xfrm>
                <a:off x="2544"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id="{B79457EE-0221-4A59-85DA-BC691EB2A121}"/>
                  </a:ext>
                </a:extLst>
              </p:cNvPr>
              <p:cNvSpPr>
                <a:spLocks noChangeShapeType="1"/>
              </p:cNvSpPr>
              <p:nvPr/>
            </p:nvSpPr>
            <p:spPr bwMode="auto">
              <a:xfrm>
                <a:off x="2208" y="20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id="{9248249A-4708-4BB9-9E8E-DBA9F40E088D}"/>
                  </a:ext>
                </a:extLst>
              </p:cNvPr>
              <p:cNvSpPr>
                <a:spLocks noChangeShapeType="1"/>
              </p:cNvSpPr>
              <p:nvPr/>
            </p:nvSpPr>
            <p:spPr bwMode="auto">
              <a:xfrm flipH="1" flipV="1">
                <a:off x="2188" y="18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id="{3B25A458-91CD-49EA-A715-29C73AC437AA}"/>
                  </a:ext>
                </a:extLst>
              </p:cNvPr>
              <p:cNvSpPr>
                <a:spLocks noChangeShapeType="1"/>
              </p:cNvSpPr>
              <p:nvPr/>
            </p:nvSpPr>
            <p:spPr bwMode="auto">
              <a:xfrm>
                <a:off x="1296" y="2208"/>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a16="http://schemas.microsoft.com/office/drawing/2014/main" id="{42C3CD6F-C669-466A-A71D-F2ED403401C6}"/>
                  </a:ext>
                </a:extLst>
              </p:cNvPr>
              <p:cNvSpPr>
                <a:spLocks noChangeShapeType="1"/>
              </p:cNvSpPr>
              <p:nvPr/>
            </p:nvSpPr>
            <p:spPr bwMode="auto">
              <a:xfrm>
                <a:off x="3696" y="220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a:extLst>
                  <a:ext uri="{FF2B5EF4-FFF2-40B4-BE49-F238E27FC236}">
                    <a16:creationId xmlns:a16="http://schemas.microsoft.com/office/drawing/2014/main" id="{95697D5F-0F81-4823-ABE9-537686F8B4F2}"/>
                  </a:ext>
                </a:extLst>
              </p:cNvPr>
              <p:cNvSpPr>
                <a:spLocks noChangeShapeType="1"/>
              </p:cNvSpPr>
              <p:nvPr/>
            </p:nvSpPr>
            <p:spPr bwMode="auto">
              <a:xfrm>
                <a:off x="1824" y="220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0">
                <a:extLst>
                  <a:ext uri="{FF2B5EF4-FFF2-40B4-BE49-F238E27FC236}">
                    <a16:creationId xmlns:a16="http://schemas.microsoft.com/office/drawing/2014/main" id="{44F5DF47-CE6F-463D-96D4-CE7F6953FD7D}"/>
                  </a:ext>
                </a:extLst>
              </p:cNvPr>
              <p:cNvSpPr>
                <a:spLocks noChangeShapeType="1"/>
              </p:cNvSpPr>
              <p:nvPr/>
            </p:nvSpPr>
            <p:spPr bwMode="auto">
              <a:xfrm>
                <a:off x="1104" y="2256"/>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a:extLst>
                  <a:ext uri="{FF2B5EF4-FFF2-40B4-BE49-F238E27FC236}">
                    <a16:creationId xmlns:a16="http://schemas.microsoft.com/office/drawing/2014/main" id="{3E0BBFD6-54D7-4AF6-AAFF-2C68FED4BAE2}"/>
                  </a:ext>
                </a:extLst>
              </p:cNvPr>
              <p:cNvSpPr>
                <a:spLocks noChangeShapeType="1"/>
              </p:cNvSpPr>
              <p:nvPr/>
            </p:nvSpPr>
            <p:spPr bwMode="auto">
              <a:xfrm flipV="1">
                <a:off x="1104" y="187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2">
                <a:extLst>
                  <a:ext uri="{FF2B5EF4-FFF2-40B4-BE49-F238E27FC236}">
                    <a16:creationId xmlns:a16="http://schemas.microsoft.com/office/drawing/2014/main" id="{9AB3E2F1-541F-49BA-BE61-2616416B8FD9}"/>
                  </a:ext>
                </a:extLst>
              </p:cNvPr>
              <p:cNvSpPr>
                <a:spLocks noChangeShapeType="1"/>
              </p:cNvSpPr>
              <p:nvPr/>
            </p:nvSpPr>
            <p:spPr bwMode="auto">
              <a:xfrm flipV="1">
                <a:off x="1660" y="15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 name="Text Box 25">
              <a:extLst>
                <a:ext uri="{FF2B5EF4-FFF2-40B4-BE49-F238E27FC236}">
                  <a16:creationId xmlns:a16="http://schemas.microsoft.com/office/drawing/2014/main" id="{D1167022-9568-4445-A19B-A84A8A2AE0AC}"/>
                </a:ext>
              </a:extLst>
            </p:cNvPr>
            <p:cNvSpPr txBox="1">
              <a:spLocks noChangeArrowheads="1"/>
            </p:cNvSpPr>
            <p:nvPr/>
          </p:nvSpPr>
          <p:spPr bwMode="auto">
            <a:xfrm>
              <a:off x="432" y="2736"/>
              <a:ext cx="4608"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dirty="0">
                <a:sym typeface="Symbol" panose="05050102010706020507" pitchFamily="18" charset="2"/>
              </a:endParaRPr>
            </a:p>
            <a:p>
              <a:pPr algn="ctr" eaLnBrk="1" hangingPunct="1">
                <a:spcBef>
                  <a:spcPct val="50000"/>
                </a:spcBef>
              </a:pPr>
              <a:r>
                <a:rPr lang="en-US" altLang="zh-CN" dirty="0">
                  <a:sym typeface="Symbol" panose="05050102010706020507" pitchFamily="18" charset="2"/>
                </a:rPr>
                <a:t>y((A(</a:t>
              </a:r>
              <a:r>
                <a:rPr lang="en-US" altLang="zh-CN" dirty="0" err="1">
                  <a:sym typeface="Symbol" panose="05050102010706020507" pitchFamily="18" charset="2"/>
                </a:rPr>
                <a:t>x,y</a:t>
              </a:r>
              <a:r>
                <a:rPr lang="en-US" altLang="zh-CN" dirty="0">
                  <a:sym typeface="Symbol" panose="05050102010706020507" pitchFamily="18" charset="2"/>
                </a:rPr>
                <a:t>)  </a:t>
              </a:r>
              <a:r>
                <a:rPr lang="en-US" altLang="zh-CN" dirty="0" err="1">
                  <a:sym typeface="Symbol" panose="05050102010706020507" pitchFamily="18" charset="2"/>
                </a:rPr>
                <a:t>yB</a:t>
              </a:r>
              <a:r>
                <a:rPr lang="en-US" altLang="zh-CN" dirty="0">
                  <a:sym typeface="Symbol" panose="05050102010706020507" pitchFamily="18" charset="2"/>
                </a:rPr>
                <a:t>(y))  x(A(</a:t>
              </a:r>
              <a:r>
                <a:rPr lang="en-US" altLang="zh-CN" dirty="0" err="1">
                  <a:sym typeface="Symbol" panose="05050102010706020507" pitchFamily="18" charset="2"/>
                </a:rPr>
                <a:t>x,y</a:t>
              </a:r>
              <a:r>
                <a:rPr lang="en-US" altLang="zh-CN" dirty="0">
                  <a:sym typeface="Symbol" panose="05050102010706020507" pitchFamily="18" charset="2"/>
                </a:rPr>
                <a:t>)  </a:t>
              </a:r>
              <a:r>
                <a:rPr lang="en-US" altLang="zh-CN" dirty="0" err="1">
                  <a:sym typeface="Symbol" panose="05050102010706020507" pitchFamily="18" charset="2"/>
                </a:rPr>
                <a:t>yB</a:t>
              </a:r>
              <a:r>
                <a:rPr lang="en-US" altLang="zh-CN" dirty="0">
                  <a:sym typeface="Symbol" panose="05050102010706020507" pitchFamily="18" charset="2"/>
                </a:rPr>
                <a:t>(y)))</a:t>
              </a:r>
            </a:p>
            <a:p>
              <a:pPr eaLnBrk="1" hangingPunct="1">
                <a:spcBef>
                  <a:spcPct val="50000"/>
                </a:spcBef>
              </a:pPr>
              <a:endParaRPr lang="en-US" altLang="zh-CN" dirty="0">
                <a:sym typeface="Symbol" panose="05050102010706020507" pitchFamily="18" charset="2"/>
              </a:endParaRPr>
            </a:p>
            <a:p>
              <a:pPr eaLnBrk="1" hangingPunct="1">
                <a:spcBef>
                  <a:spcPct val="50000"/>
                </a:spcBef>
              </a:pPr>
              <a:endParaRPr lang="en-US" altLang="zh-CN" dirty="0">
                <a:sym typeface="Symbol" panose="05050102010706020507" pitchFamily="18" charset="2"/>
              </a:endParaRPr>
            </a:p>
          </p:txBody>
        </p:sp>
      </p:grpSp>
      <p:sp>
        <p:nvSpPr>
          <p:cNvPr id="25" name="矩形 24">
            <a:extLst>
              <a:ext uri="{FF2B5EF4-FFF2-40B4-BE49-F238E27FC236}">
                <a16:creationId xmlns:a16="http://schemas.microsoft.com/office/drawing/2014/main" id="{F9A9DE55-C42A-45BF-9E31-12F3E804F0E9}"/>
              </a:ext>
            </a:extLst>
          </p:cNvPr>
          <p:cNvSpPr/>
          <p:nvPr/>
        </p:nvSpPr>
        <p:spPr>
          <a:xfrm>
            <a:off x="684260" y="1389180"/>
            <a:ext cx="8152169" cy="19080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3972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代入定理</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是含有命题变元</a:t>
            </a:r>
            <a:r>
              <a:rPr lang="en-US" altLang="zh-CN"/>
              <a:t>P</a:t>
            </a:r>
            <a:r>
              <a:rPr lang="zh-CN" altLang="en-US"/>
              <a:t>和谓词变元</a:t>
            </a:r>
            <a:r>
              <a:rPr lang="en-US" altLang="zh-CN"/>
              <a:t>A</a:t>
            </a:r>
            <a:r>
              <a:rPr lang="zh-CN" altLang="en-US"/>
              <a:t>的谓词公式， </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en-US" altLang="zh-CN"/>
              <a:t>P</a:t>
            </a:r>
            <a:r>
              <a:rPr lang="zh-CN" altLang="en-US"/>
              <a:t>代入为</a:t>
            </a:r>
            <a:r>
              <a:rPr lang="zh-CN" altLang="en-US">
                <a:sym typeface="Symbol" panose="05050102010706020507" pitchFamily="18" charset="2"/>
              </a:rPr>
              <a:t></a:t>
            </a:r>
            <a:r>
              <a:rPr lang="zh-CN" altLang="en-US"/>
              <a:t>及关于</a:t>
            </a:r>
            <a:r>
              <a:rPr lang="en-US" altLang="zh-CN"/>
              <a:t>A</a:t>
            </a:r>
            <a:r>
              <a:rPr lang="zh-CN" altLang="en-US"/>
              <a:t>代入为</a:t>
            </a:r>
            <a:r>
              <a:rPr lang="zh-CN" altLang="en-US">
                <a:sym typeface="Symbol" panose="05050102010706020507" pitchFamily="18" charset="2"/>
              </a:rPr>
              <a:t></a:t>
            </a:r>
            <a:r>
              <a:rPr lang="zh-CN" altLang="en-US"/>
              <a:t>的结果。如果</a:t>
            </a:r>
            <a:r>
              <a:rPr lang="zh-CN" altLang="en-US">
                <a:sym typeface="Symbol" panose="05050102010706020507" pitchFamily="18" charset="2"/>
              </a:rPr>
              <a:t></a:t>
            </a:r>
            <a:r>
              <a:rPr lang="zh-CN" altLang="en-US"/>
              <a:t>是永真公式，则</a:t>
            </a:r>
            <a:r>
              <a:rPr lang="zh-CN" altLang="en-US">
                <a:sym typeface="Symbol" panose="05050102010706020507" pitchFamily="18" charset="2"/>
              </a:rPr>
              <a:t></a:t>
            </a:r>
            <a:r>
              <a:rPr lang="zh-CN" altLang="en-US"/>
              <a:t>是永真公式。</a:t>
            </a:r>
            <a:endParaRPr lang="en-US" altLang="zh-CN"/>
          </a:p>
          <a:p>
            <a:pPr algn="just">
              <a:spcBef>
                <a:spcPts val="600"/>
              </a:spcBef>
            </a:pPr>
            <a:endParaRPr lang="zh-CN" altLang="en-US"/>
          </a:p>
          <a:p>
            <a:pPr algn="just">
              <a:spcBef>
                <a:spcPts val="600"/>
              </a:spcBef>
            </a:pPr>
            <a:r>
              <a:rPr lang="zh-CN" altLang="en-US" b="1"/>
              <a:t>推论</a:t>
            </a:r>
            <a:r>
              <a:rPr lang="zh-CN" altLang="en-US"/>
              <a:t>　设</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t>分别是</a:t>
            </a:r>
            <a:r>
              <a:rPr lang="zh-CN" altLang="en-US">
                <a:sym typeface="Symbol" panose="05050102010706020507" pitchFamily="18" charset="2"/>
              </a:rPr>
              <a:t></a:t>
            </a:r>
            <a:r>
              <a:rPr lang="zh-CN" altLang="en-US"/>
              <a:t>关于同样的命题变元及谓词变元代入的结果。若</a:t>
            </a:r>
            <a:r>
              <a:rPr lang="zh-CN" altLang="en-US">
                <a:sym typeface="Symbol" panose="05050102010706020507" pitchFamily="18" charset="2"/>
              </a:rPr>
              <a:t></a:t>
            </a:r>
            <a:r>
              <a:rPr lang="en-US" altLang="zh-CN" baseline="-25000"/>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t>，则</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t> </a:t>
            </a:r>
            <a:r>
              <a:rPr lang="zh-CN" altLang="en-US"/>
              <a:t>。</a:t>
            </a:r>
            <a:endParaRPr lang="en-US" altLang="zh-CN"/>
          </a:p>
          <a:p>
            <a:pPr algn="just">
              <a:spcBef>
                <a:spcPts val="600"/>
              </a:spcBef>
            </a:pPr>
            <a:endParaRPr lang="zh-CN" altLang="en-US"/>
          </a:p>
          <a:p>
            <a:pPr algn="just">
              <a:spcBef>
                <a:spcPts val="600"/>
              </a:spcBef>
            </a:pPr>
            <a:r>
              <a:rPr lang="zh-CN" altLang="en-US"/>
              <a:t>这个推论相当于</a:t>
            </a:r>
            <a:r>
              <a:rPr lang="en-US" altLang="zh-CN"/>
              <a:t>, </a:t>
            </a:r>
            <a:r>
              <a:rPr lang="zh-CN" altLang="en-US"/>
              <a:t>若</a:t>
            </a:r>
            <a:r>
              <a:rPr lang="zh-CN" altLang="en-US">
                <a:sym typeface="Symbol" panose="05050102010706020507" pitchFamily="18" charset="2"/>
              </a:rPr>
              <a:t></a:t>
            </a:r>
            <a:r>
              <a:rPr lang="en-US" altLang="zh-CN">
                <a:sym typeface="Symbol" panose="05050102010706020507" pitchFamily="18" charset="2"/>
              </a:rPr>
              <a:t>(</a:t>
            </a:r>
            <a:r>
              <a:rPr lang="en-US" altLang="zh-CN" baseline="-25000"/>
              <a:t>1</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2</a:t>
            </a:r>
            <a:r>
              <a:rPr lang="en-US" altLang="zh-CN"/>
              <a:t>)</a:t>
            </a:r>
            <a:r>
              <a:rPr lang="zh-CN" altLang="en-US"/>
              <a:t>永真，则</a:t>
            </a:r>
            <a:r>
              <a:rPr lang="zh-CN" altLang="en-US">
                <a:sym typeface="Symbol" panose="05050102010706020507" pitchFamily="18" charset="2"/>
              </a:rPr>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sym typeface="Symbol" panose="05050102010706020507" pitchFamily="18" charset="2"/>
              </a:rPr>
              <a:t>)</a:t>
            </a:r>
            <a:r>
              <a:rPr lang="zh-CN" altLang="en-US"/>
              <a:t>永真。</a:t>
            </a:r>
          </a:p>
          <a:p>
            <a:pPr algn="just">
              <a:spcBef>
                <a:spcPts val="600"/>
              </a:spcBef>
            </a:pPr>
            <a:r>
              <a:rPr lang="zh-CN" altLang="en-US"/>
              <a:t>根据这个推论，前面所给出的逻辑等价式中的命题变元</a:t>
            </a:r>
            <a:r>
              <a:rPr lang="en-US" altLang="zh-CN"/>
              <a:t>P, Q</a:t>
            </a:r>
            <a:r>
              <a:rPr lang="zh-CN" altLang="en-US"/>
              <a:t>与谓词变元等均可理解为谓词公式。这时，就可以十分方便地进行等价变换了。 </a:t>
            </a:r>
          </a:p>
          <a:p>
            <a:endParaRPr lang="zh-CN" altLang="en-US"/>
          </a:p>
        </p:txBody>
      </p:sp>
      <p:sp>
        <p:nvSpPr>
          <p:cNvPr id="4" name="矩形 3">
            <a:extLst>
              <a:ext uri="{FF2B5EF4-FFF2-40B4-BE49-F238E27FC236}">
                <a16:creationId xmlns:a16="http://schemas.microsoft.com/office/drawing/2014/main" id="{F864DE04-14D6-4E3C-BD4A-5010DBBD71B5}"/>
              </a:ext>
            </a:extLst>
          </p:cNvPr>
          <p:cNvSpPr/>
          <p:nvPr/>
        </p:nvSpPr>
        <p:spPr>
          <a:xfrm>
            <a:off x="684258" y="1389180"/>
            <a:ext cx="8152169" cy="941896"/>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A7A9DA1-BB70-4B2E-8B33-BFE3E1D30E90}"/>
              </a:ext>
            </a:extLst>
          </p:cNvPr>
          <p:cNvSpPr/>
          <p:nvPr/>
        </p:nvSpPr>
        <p:spPr>
          <a:xfrm>
            <a:off x="684258" y="2567597"/>
            <a:ext cx="8152169" cy="660707"/>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0736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en-US" altLang="zh-CN"/>
              <a:t>2.3.3  </a:t>
            </a:r>
            <a:r>
              <a:rPr lang="zh-CN" altLang="en-US"/>
              <a:t>代入定理</a:t>
            </a:r>
            <a:endParaRPr lang="en-US" altLang="zh-CN"/>
          </a:p>
          <a:p>
            <a:endParaRPr lang="zh-CN" altLang="en-US"/>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a:t>例</a:t>
            </a:r>
            <a:r>
              <a:rPr lang="en-US" altLang="zh-CN" b="1"/>
              <a:t>10</a:t>
            </a:r>
            <a:r>
              <a:rPr lang="zh-CN" altLang="en-US"/>
              <a:t>　证明下述谓词公式为永真谓词公式。</a:t>
            </a:r>
          </a:p>
          <a:p>
            <a:pPr algn="just">
              <a:spcBef>
                <a:spcPts val="600"/>
              </a:spcBef>
            </a:pPr>
            <a:r>
              <a:rPr lang="zh-CN" altLang="en-US"/>
              <a:t>    </a:t>
            </a:r>
            <a:r>
              <a:rPr lang="en-US" altLang="zh-CN"/>
              <a:t>(1)  </a:t>
            </a:r>
            <a:r>
              <a:rPr lang="en-US" altLang="zh-CN">
                <a:sym typeface="Symbol" panose="05050102010706020507" pitchFamily="18" charset="2"/>
              </a:rPr>
              <a:t>y(xA(x)  A(y))</a:t>
            </a:r>
            <a:endParaRPr lang="en-US" altLang="zh-CN"/>
          </a:p>
          <a:p>
            <a:pPr algn="just">
              <a:spcBef>
                <a:spcPts val="600"/>
              </a:spcBef>
            </a:pPr>
            <a:r>
              <a:rPr lang="en-US" altLang="zh-CN"/>
              <a:t>    (2)  </a:t>
            </a:r>
            <a:r>
              <a:rPr lang="en-US" altLang="zh-CN">
                <a:sym typeface="Symbol" panose="05050102010706020507" pitchFamily="18" charset="2"/>
              </a:rPr>
              <a:t>y(A(y)  xA(x))</a:t>
            </a:r>
            <a:endParaRPr lang="en-US" altLang="zh-CN"/>
          </a:p>
          <a:p>
            <a:pPr algn="just">
              <a:spcBef>
                <a:spcPts val="600"/>
              </a:spcBef>
            </a:pPr>
            <a:r>
              <a:rPr lang="zh-CN" altLang="en-US" b="1"/>
              <a:t>证  </a:t>
            </a:r>
            <a:r>
              <a:rPr lang="zh-CN" altLang="en-US"/>
              <a:t>对于</a:t>
            </a:r>
            <a:r>
              <a:rPr lang="en-US" altLang="zh-CN"/>
              <a:t>(1)</a:t>
            </a:r>
            <a:r>
              <a:rPr lang="zh-CN" altLang="en-US"/>
              <a:t>，利用 </a:t>
            </a:r>
            <a:r>
              <a:rPr lang="zh-CN" altLang="en-US">
                <a:sym typeface="Symbol" panose="05050102010706020507" pitchFamily="18" charset="2"/>
              </a:rPr>
              <a:t></a:t>
            </a:r>
            <a:r>
              <a:rPr lang="en-US" altLang="zh-CN">
                <a:sym typeface="Symbol" panose="05050102010706020507" pitchFamily="18" charset="2"/>
              </a:rPr>
              <a:t>x(P  A(x))  P  xA(x) </a:t>
            </a:r>
            <a:r>
              <a:rPr lang="zh-CN" altLang="en-US"/>
              <a:t>作代入 </a:t>
            </a:r>
          </a:p>
          <a:p>
            <a:pPr algn="just">
              <a:spcBef>
                <a:spcPts val="600"/>
              </a:spcBef>
            </a:pPr>
            <a:r>
              <a:rPr lang="en-US" altLang="zh-CN"/>
              <a:t>P : </a:t>
            </a:r>
            <a:r>
              <a:rPr lang="en-US" altLang="zh-CN">
                <a:sym typeface="Symbol" panose="05050102010706020507" pitchFamily="18" charset="2"/>
              </a:rPr>
              <a:t>xA(x) </a:t>
            </a:r>
            <a:r>
              <a:rPr lang="zh-CN" altLang="en-US"/>
              <a:t>便得到</a:t>
            </a:r>
            <a:r>
              <a:rPr lang="en-US" altLang="zh-CN"/>
              <a:t>(</a:t>
            </a:r>
            <a:r>
              <a:rPr lang="zh-CN" altLang="en-US"/>
              <a:t>注意应大改名</a:t>
            </a:r>
            <a:r>
              <a:rPr lang="en-US" altLang="zh-CN"/>
              <a:t>)</a:t>
            </a:r>
          </a:p>
          <a:p>
            <a:pPr algn="ctr">
              <a:spcBef>
                <a:spcPts val="600"/>
              </a:spcBef>
            </a:pPr>
            <a:r>
              <a:rPr lang="en-US" altLang="zh-CN"/>
              <a:t> </a:t>
            </a:r>
            <a:r>
              <a:rPr lang="en-US" altLang="zh-CN">
                <a:sym typeface="Symbol" panose="05050102010706020507" pitchFamily="18" charset="2"/>
              </a:rPr>
              <a:t>y(xA(x)  A(y))  xA(x)  xA(x) </a:t>
            </a:r>
            <a:endParaRPr lang="en-US" altLang="zh-CN"/>
          </a:p>
          <a:p>
            <a:pPr algn="just">
              <a:spcBef>
                <a:spcPts val="600"/>
              </a:spcBef>
            </a:pPr>
            <a:r>
              <a:rPr lang="zh-CN" altLang="en-US"/>
              <a:t>由于</a:t>
            </a:r>
            <a:r>
              <a:rPr lang="zh-CN" altLang="en-US">
                <a:sym typeface="Symbol" panose="05050102010706020507" pitchFamily="18" charset="2"/>
              </a:rPr>
              <a:t></a:t>
            </a:r>
            <a:r>
              <a:rPr lang="zh-CN" altLang="en-US"/>
              <a:t>式的右端是 </a:t>
            </a:r>
            <a:r>
              <a:rPr lang="en-US" altLang="zh-CN">
                <a:sym typeface="Symbol" panose="05050102010706020507" pitchFamily="18" charset="2"/>
              </a:rPr>
              <a:t>PP </a:t>
            </a:r>
            <a:r>
              <a:rPr lang="zh-CN" altLang="en-US"/>
              <a:t>的代入实例且 </a:t>
            </a:r>
            <a:r>
              <a:rPr lang="en-US" altLang="zh-CN">
                <a:sym typeface="Symbol" panose="05050102010706020507" pitchFamily="18" charset="2"/>
              </a:rPr>
              <a:t>PP </a:t>
            </a:r>
            <a:r>
              <a:rPr lang="zh-CN" altLang="en-US"/>
              <a:t>是永真公式，由代入定理知 </a:t>
            </a:r>
            <a:r>
              <a:rPr lang="zh-CN" altLang="en-US">
                <a:sym typeface="Symbol" panose="05050102010706020507" pitchFamily="18" charset="2"/>
              </a:rPr>
              <a:t></a:t>
            </a:r>
            <a:r>
              <a:rPr lang="en-US" altLang="zh-CN">
                <a:sym typeface="Symbol" panose="05050102010706020507" pitchFamily="18" charset="2"/>
              </a:rPr>
              <a:t>xA(x)  xA(x) </a:t>
            </a:r>
            <a:r>
              <a:rPr lang="zh-CN" altLang="en-US"/>
              <a:t>是永真谓词公式。由逻辑等价的定义知</a:t>
            </a:r>
            <a:r>
              <a:rPr lang="zh-CN" altLang="en-US">
                <a:sym typeface="Symbol" panose="05050102010706020507" pitchFamily="18" charset="2"/>
              </a:rPr>
              <a:t></a:t>
            </a:r>
            <a:r>
              <a:rPr lang="zh-CN" altLang="en-US"/>
              <a:t>式的左端为永真谓词公式，即 </a:t>
            </a:r>
            <a:r>
              <a:rPr lang="zh-CN" altLang="en-US">
                <a:sym typeface="Symbol" panose="05050102010706020507" pitchFamily="18" charset="2"/>
              </a:rPr>
              <a:t></a:t>
            </a:r>
            <a:r>
              <a:rPr lang="en-US" altLang="zh-CN">
                <a:sym typeface="Symbol" panose="05050102010706020507" pitchFamily="18" charset="2"/>
              </a:rPr>
              <a:t>y(xA(x)  A(y)) </a:t>
            </a:r>
            <a:r>
              <a:rPr lang="zh-CN" altLang="en-US"/>
              <a:t>为永真谓词公式。</a:t>
            </a:r>
          </a:p>
          <a:p>
            <a:pPr algn="just">
              <a:spcBef>
                <a:spcPts val="600"/>
              </a:spcBef>
            </a:pPr>
            <a:r>
              <a:rPr lang="zh-CN" altLang="en-US"/>
              <a:t>对于</a:t>
            </a:r>
            <a:r>
              <a:rPr lang="en-US" altLang="zh-CN"/>
              <a:t>(2)</a:t>
            </a:r>
            <a:r>
              <a:rPr lang="zh-CN" altLang="en-US"/>
              <a:t>，利用 </a:t>
            </a:r>
            <a:r>
              <a:rPr lang="zh-CN" altLang="en-US">
                <a:sym typeface="Symbol" panose="05050102010706020507" pitchFamily="18" charset="2"/>
              </a:rPr>
              <a:t></a:t>
            </a:r>
            <a:r>
              <a:rPr lang="en-US" altLang="zh-CN">
                <a:sym typeface="Symbol" panose="05050102010706020507" pitchFamily="18" charset="2"/>
              </a:rPr>
              <a:t>x(A(x)  P)  xA(x)  P </a:t>
            </a:r>
            <a:r>
              <a:rPr lang="zh-CN" altLang="en-US"/>
              <a:t>作代入 </a:t>
            </a:r>
            <a:r>
              <a:rPr lang="en-US" altLang="zh-CN"/>
              <a:t>P : </a:t>
            </a:r>
            <a:r>
              <a:rPr lang="en-US" altLang="zh-CN">
                <a:sym typeface="Symbol" panose="05050102010706020507" pitchFamily="18" charset="2"/>
              </a:rPr>
              <a:t>xA(x)</a:t>
            </a:r>
            <a:endParaRPr lang="en-US" altLang="zh-CN"/>
          </a:p>
          <a:p>
            <a:pPr algn="just">
              <a:spcBef>
                <a:spcPts val="600"/>
              </a:spcBef>
            </a:pPr>
            <a:r>
              <a:rPr lang="zh-CN" altLang="en-US"/>
              <a:t>便得到</a:t>
            </a:r>
            <a:r>
              <a:rPr lang="en-US" altLang="zh-CN"/>
              <a:t>(</a:t>
            </a:r>
            <a:r>
              <a:rPr lang="zh-CN" altLang="en-US"/>
              <a:t>注意应大改名</a:t>
            </a:r>
            <a:r>
              <a:rPr lang="en-US" altLang="zh-CN"/>
              <a:t>)</a:t>
            </a:r>
          </a:p>
          <a:p>
            <a:pPr algn="ctr">
              <a:spcBef>
                <a:spcPts val="600"/>
              </a:spcBef>
            </a:pPr>
            <a:r>
              <a:rPr lang="en-US" altLang="zh-CN"/>
              <a:t> </a:t>
            </a:r>
            <a:r>
              <a:rPr lang="en-US" altLang="zh-CN">
                <a:sym typeface="Symbol" panose="05050102010706020507" pitchFamily="18" charset="2"/>
              </a:rPr>
              <a:t>y(A(y)  xA(x))  xA(x)  xA(x) </a:t>
            </a:r>
            <a:endParaRPr lang="en-US" altLang="zh-CN"/>
          </a:p>
          <a:p>
            <a:pPr algn="just">
              <a:spcBef>
                <a:spcPts val="600"/>
              </a:spcBef>
            </a:pPr>
            <a:r>
              <a:rPr lang="zh-CN" altLang="en-US"/>
              <a:t>由于</a:t>
            </a:r>
            <a:r>
              <a:rPr lang="zh-CN" altLang="en-US">
                <a:sym typeface="Symbol" panose="05050102010706020507" pitchFamily="18" charset="2"/>
              </a:rPr>
              <a:t></a:t>
            </a:r>
            <a:r>
              <a:rPr lang="zh-CN" altLang="en-US"/>
              <a:t>式的右端是 </a:t>
            </a:r>
            <a:r>
              <a:rPr lang="en-US" altLang="zh-CN">
                <a:sym typeface="Symbol" panose="05050102010706020507" pitchFamily="18" charset="2"/>
              </a:rPr>
              <a:t>PP </a:t>
            </a:r>
            <a:r>
              <a:rPr lang="zh-CN" altLang="en-US"/>
              <a:t>的代入实例且 </a:t>
            </a:r>
            <a:r>
              <a:rPr lang="en-US" altLang="zh-CN">
                <a:sym typeface="Symbol" panose="05050102010706020507" pitchFamily="18" charset="2"/>
              </a:rPr>
              <a:t>PP </a:t>
            </a:r>
            <a:r>
              <a:rPr lang="zh-CN" altLang="en-US"/>
              <a:t>是永真公式，由代入定理知 </a:t>
            </a:r>
            <a:r>
              <a:rPr lang="zh-CN" altLang="en-US">
                <a:sym typeface="Symbol" panose="05050102010706020507" pitchFamily="18" charset="2"/>
              </a:rPr>
              <a:t></a:t>
            </a:r>
            <a:r>
              <a:rPr lang="en-US" altLang="zh-CN">
                <a:sym typeface="Symbol" panose="05050102010706020507" pitchFamily="18" charset="2"/>
              </a:rPr>
              <a:t>xA(x)  xA(x) </a:t>
            </a:r>
            <a:r>
              <a:rPr lang="zh-CN" altLang="en-US"/>
              <a:t>是永真谓词公式。由逻辑等价的定义知</a:t>
            </a:r>
            <a:r>
              <a:rPr lang="zh-CN" altLang="en-US">
                <a:sym typeface="Symbol" panose="05050102010706020507" pitchFamily="18" charset="2"/>
              </a:rPr>
              <a:t></a:t>
            </a:r>
            <a:r>
              <a:rPr lang="zh-CN" altLang="en-US"/>
              <a:t>式的左端为永真谓词公式，即</a:t>
            </a:r>
            <a:r>
              <a:rPr lang="zh-CN" altLang="en-US">
                <a:sym typeface="Symbol" panose="05050102010706020507" pitchFamily="18" charset="2"/>
              </a:rPr>
              <a:t></a:t>
            </a:r>
            <a:r>
              <a:rPr lang="en-US" altLang="zh-CN">
                <a:sym typeface="Symbol" panose="05050102010706020507" pitchFamily="18" charset="2"/>
              </a:rPr>
              <a:t>y(A(y)  xA(x))</a:t>
            </a:r>
            <a:r>
              <a:rPr lang="zh-CN" altLang="en-US"/>
              <a:t>为永真谓词公式。</a:t>
            </a:r>
          </a:p>
          <a:p>
            <a:endParaRPr lang="zh-CN" altLang="en-US"/>
          </a:p>
        </p:txBody>
      </p:sp>
    </p:spTree>
    <p:extLst>
      <p:ext uri="{BB962C8B-B14F-4D97-AF65-F5344CB8AC3E}">
        <p14:creationId xmlns:p14="http://schemas.microsoft.com/office/powerpoint/2010/main" val="337889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zh-CN" altLang="en-US" dirty="0"/>
              <a:t>回顾</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defRPr/>
            </a:pPr>
            <a:r>
              <a:rPr lang="zh-CN" altLang="en-US" dirty="0"/>
              <a:t>通过谓词公式的定义，不难发现谓词公式的真假性与命题变元，谓词变元及自由变元有关，而</a:t>
            </a:r>
            <a:r>
              <a:rPr lang="zh-CN" altLang="en-US" b="1" dirty="0">
                <a:solidFill>
                  <a:srgbClr val="FF0000"/>
                </a:solidFill>
              </a:rPr>
              <a:t>与约束变元无关</a:t>
            </a:r>
            <a:r>
              <a:rPr lang="zh-CN" altLang="en-US" dirty="0"/>
              <a:t>。</a:t>
            </a:r>
            <a:endParaRPr lang="en-US" altLang="zh-CN" dirty="0"/>
          </a:p>
          <a:p>
            <a:pPr algn="just">
              <a:defRPr/>
            </a:pPr>
            <a:endParaRPr lang="en-US" altLang="zh-CN" b="1" dirty="0"/>
          </a:p>
          <a:p>
            <a:pPr algn="just">
              <a:defRPr/>
            </a:pPr>
            <a:r>
              <a:rPr lang="zh-CN" altLang="en-US" b="1" dirty="0"/>
              <a:t>定义</a:t>
            </a:r>
            <a:endParaRPr lang="en-US" altLang="zh-CN" b="1" dirty="0"/>
          </a:p>
          <a:p>
            <a:pPr algn="just">
              <a:defRPr/>
            </a:pPr>
            <a:r>
              <a:rPr lang="zh-CN" altLang="en-US" dirty="0"/>
              <a:t>设</a:t>
            </a:r>
            <a:r>
              <a:rPr lang="zh-CN" altLang="en-US" dirty="0">
                <a:sym typeface="Symbol" pitchFamily="18" charset="2"/>
              </a:rPr>
              <a:t></a:t>
            </a:r>
            <a:r>
              <a:rPr lang="zh-CN" altLang="en-US" dirty="0"/>
              <a:t>是谓词公式，</a:t>
            </a:r>
            <a:r>
              <a:rPr lang="en-US" altLang="zh-CN" dirty="0"/>
              <a:t>P</a:t>
            </a:r>
            <a:r>
              <a:rPr lang="en-US" altLang="zh-CN" baseline="-25000" dirty="0"/>
              <a:t>1</a:t>
            </a:r>
            <a:r>
              <a:rPr lang="en-US" altLang="zh-CN" dirty="0"/>
              <a:t>,P</a:t>
            </a:r>
            <a:r>
              <a:rPr lang="en-US" altLang="zh-CN" baseline="-25000" dirty="0"/>
              <a:t>2</a:t>
            </a:r>
            <a:r>
              <a:rPr lang="en-US" altLang="zh-CN" dirty="0"/>
              <a:t>,…,P</a:t>
            </a:r>
            <a:r>
              <a:rPr lang="en-US" altLang="zh-CN" baseline="-25000" dirty="0"/>
              <a:t>l</a:t>
            </a:r>
            <a:r>
              <a:rPr lang="zh-CN" altLang="en-US" dirty="0"/>
              <a:t>是</a:t>
            </a:r>
            <a:r>
              <a:rPr lang="zh-CN" altLang="en-US" dirty="0">
                <a:sym typeface="Symbol" pitchFamily="18" charset="2"/>
              </a:rPr>
              <a:t></a:t>
            </a:r>
            <a:r>
              <a:rPr lang="zh-CN" altLang="en-US" dirty="0"/>
              <a:t>中的命题变元，</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m</a:t>
            </a:r>
            <a:r>
              <a:rPr lang="zh-CN" altLang="en-US" dirty="0"/>
              <a:t>是</a:t>
            </a:r>
            <a:r>
              <a:rPr lang="zh-CN" altLang="en-US" dirty="0">
                <a:sym typeface="Symbol" pitchFamily="18" charset="2"/>
              </a:rPr>
              <a:t></a:t>
            </a:r>
            <a:r>
              <a:rPr lang="zh-CN" altLang="en-US" dirty="0"/>
              <a:t>中的谓词变元，</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zh-CN" altLang="en-US" dirty="0"/>
              <a:t>是</a:t>
            </a:r>
            <a:r>
              <a:rPr lang="zh-CN" altLang="en-US" dirty="0">
                <a:sym typeface="Symbol" pitchFamily="18" charset="2"/>
              </a:rPr>
              <a:t></a:t>
            </a:r>
            <a:r>
              <a:rPr lang="zh-CN" altLang="en-US" dirty="0"/>
              <a:t>中的自由变元。称</a:t>
            </a:r>
          </a:p>
          <a:p>
            <a:pPr indent="288925" algn="ctr">
              <a:defRPr/>
            </a:pPr>
            <a:r>
              <a:rPr lang="en-US" altLang="zh-CN" dirty="0"/>
              <a:t>(P</a:t>
            </a:r>
            <a:r>
              <a:rPr lang="en-US" altLang="zh-CN" baseline="-25000" dirty="0"/>
              <a:t>1</a:t>
            </a:r>
            <a:r>
              <a:rPr lang="en-US" altLang="zh-CN" dirty="0"/>
              <a:t>,P</a:t>
            </a:r>
            <a:r>
              <a:rPr lang="en-US" altLang="zh-CN" baseline="-25000" dirty="0"/>
              <a:t>2</a:t>
            </a:r>
            <a:r>
              <a:rPr lang="en-US" altLang="zh-CN" dirty="0"/>
              <a:t>,…,P</a:t>
            </a:r>
            <a:r>
              <a:rPr lang="en-US" altLang="zh-CN" baseline="-25000" dirty="0"/>
              <a:t>l</a:t>
            </a:r>
            <a:r>
              <a:rPr lang="en-US" altLang="zh-CN" dirty="0"/>
              <a:t>, A</a:t>
            </a:r>
            <a:r>
              <a:rPr lang="en-US" altLang="zh-CN" baseline="-25000" dirty="0"/>
              <a:t>1</a:t>
            </a:r>
            <a:r>
              <a:rPr lang="en-US" altLang="zh-CN" dirty="0"/>
              <a:t>,A</a:t>
            </a:r>
            <a:r>
              <a:rPr lang="en-US" altLang="zh-CN" baseline="-25000" dirty="0"/>
              <a:t>2</a:t>
            </a:r>
            <a:r>
              <a:rPr lang="en-US" altLang="zh-CN" dirty="0"/>
              <a:t>,…,A</a:t>
            </a:r>
            <a:r>
              <a:rPr lang="en-US" altLang="zh-CN" baseline="-25000" dirty="0"/>
              <a:t>m</a:t>
            </a:r>
            <a:r>
              <a:rPr lang="en-US" altLang="zh-CN" dirty="0"/>
              <a:t>, 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en-US" altLang="zh-CN" dirty="0"/>
              <a:t>)</a:t>
            </a:r>
          </a:p>
          <a:p>
            <a:pPr algn="just">
              <a:defRPr/>
            </a:pPr>
            <a:r>
              <a:rPr lang="zh-CN" altLang="en-US" dirty="0"/>
              <a:t>为</a:t>
            </a:r>
            <a:r>
              <a:rPr lang="zh-CN" altLang="en-US" dirty="0">
                <a:sym typeface="Symbol" pitchFamily="18" charset="2"/>
              </a:rPr>
              <a:t></a:t>
            </a:r>
            <a:r>
              <a:rPr lang="zh-CN" altLang="en-US" dirty="0"/>
              <a:t>的变元组。如果给该变元组的每一个变元一个确定的值，则称</a:t>
            </a:r>
          </a:p>
          <a:p>
            <a:pPr indent="288925" algn="ctr">
              <a:defRPr/>
            </a:pPr>
            <a:r>
              <a:rPr lang="en-US" altLang="zh-CN" dirty="0"/>
              <a:t>(P</a:t>
            </a:r>
            <a:r>
              <a:rPr lang="en-US" altLang="zh-CN" baseline="-25000" dirty="0"/>
              <a:t>1</a:t>
            </a:r>
            <a:r>
              <a:rPr lang="en-US" altLang="zh-CN" baseline="30000" dirty="0"/>
              <a:t>0</a:t>
            </a:r>
            <a:r>
              <a:rPr lang="en-US" altLang="zh-CN" dirty="0"/>
              <a:t>,P</a:t>
            </a:r>
            <a:r>
              <a:rPr lang="en-US" altLang="zh-CN" baseline="-25000" dirty="0"/>
              <a:t>2</a:t>
            </a:r>
            <a:r>
              <a:rPr lang="en-US" altLang="zh-CN" baseline="30000" dirty="0"/>
              <a:t>0</a:t>
            </a:r>
            <a:r>
              <a:rPr lang="en-US" altLang="zh-CN" dirty="0"/>
              <a:t>,…,P</a:t>
            </a:r>
            <a:r>
              <a:rPr lang="en-US" altLang="zh-CN" baseline="-25000" dirty="0"/>
              <a:t>l</a:t>
            </a:r>
            <a:r>
              <a:rPr lang="en-US" altLang="zh-CN" baseline="30000" dirty="0"/>
              <a:t>0</a:t>
            </a:r>
            <a:r>
              <a:rPr lang="en-US" altLang="zh-CN" dirty="0"/>
              <a:t>, A</a:t>
            </a:r>
            <a:r>
              <a:rPr lang="en-US" altLang="zh-CN" baseline="-25000" dirty="0"/>
              <a:t>1</a:t>
            </a:r>
            <a:r>
              <a:rPr lang="en-US" altLang="zh-CN" baseline="30000" dirty="0"/>
              <a:t>0</a:t>
            </a:r>
            <a:r>
              <a:rPr lang="en-US" altLang="zh-CN" dirty="0"/>
              <a:t>,A</a:t>
            </a:r>
            <a:r>
              <a:rPr lang="en-US" altLang="zh-CN" baseline="-25000" dirty="0"/>
              <a:t>2</a:t>
            </a:r>
            <a:r>
              <a:rPr lang="en-US" altLang="zh-CN" baseline="30000" dirty="0"/>
              <a:t>0</a:t>
            </a:r>
            <a:r>
              <a:rPr lang="en-US" altLang="zh-CN" dirty="0"/>
              <a:t>,…,A</a:t>
            </a:r>
            <a:r>
              <a:rPr lang="en-US" altLang="zh-CN" baseline="-25000" dirty="0"/>
              <a:t>m</a:t>
            </a:r>
            <a:r>
              <a:rPr lang="en-US" altLang="zh-CN" baseline="30000" dirty="0"/>
              <a:t>0</a:t>
            </a:r>
            <a:r>
              <a:rPr lang="en-US" altLang="zh-CN" dirty="0"/>
              <a:t>, x</a:t>
            </a:r>
            <a:r>
              <a:rPr lang="en-US" altLang="zh-CN" baseline="-25000" dirty="0"/>
              <a:t>1</a:t>
            </a:r>
            <a:r>
              <a:rPr lang="en-US" altLang="zh-CN" baseline="30000" dirty="0"/>
              <a:t>0</a:t>
            </a:r>
            <a:r>
              <a:rPr lang="en-US" altLang="zh-CN" dirty="0"/>
              <a:t>,x</a:t>
            </a:r>
            <a:r>
              <a:rPr lang="en-US" altLang="zh-CN" baseline="-25000" dirty="0"/>
              <a:t>2</a:t>
            </a:r>
            <a:r>
              <a:rPr lang="en-US" altLang="zh-CN" baseline="30000" dirty="0"/>
              <a:t>0</a:t>
            </a:r>
            <a:r>
              <a:rPr lang="en-US" altLang="zh-CN" dirty="0"/>
              <a:t>,…,x</a:t>
            </a:r>
            <a:r>
              <a:rPr lang="en-US" altLang="zh-CN" baseline="-25000" dirty="0"/>
              <a:t>n</a:t>
            </a:r>
            <a:r>
              <a:rPr lang="en-US" altLang="zh-CN" baseline="30000" dirty="0"/>
              <a:t>0</a:t>
            </a:r>
            <a:r>
              <a:rPr lang="en-US" altLang="zh-CN" dirty="0"/>
              <a:t>)</a:t>
            </a:r>
          </a:p>
          <a:p>
            <a:pPr algn="just">
              <a:defRPr/>
            </a:pPr>
            <a:r>
              <a:rPr lang="zh-CN" altLang="en-US" dirty="0"/>
              <a:t>为谓词公式</a:t>
            </a:r>
            <a:r>
              <a:rPr lang="zh-CN" altLang="en-US" dirty="0">
                <a:sym typeface="Symbol" pitchFamily="18" charset="2"/>
              </a:rPr>
              <a:t></a:t>
            </a:r>
            <a:r>
              <a:rPr lang="en-US" altLang="zh-CN" dirty="0"/>
              <a:t>(</a:t>
            </a:r>
            <a:r>
              <a:rPr lang="zh-CN" altLang="en-US" dirty="0"/>
              <a:t>关于变元组</a:t>
            </a:r>
            <a:r>
              <a:rPr lang="en-US" altLang="zh-CN" dirty="0"/>
              <a:t>)</a:t>
            </a:r>
            <a:r>
              <a:rPr lang="zh-CN" altLang="en-US" dirty="0"/>
              <a:t>的一个指派。</a:t>
            </a:r>
            <a:endParaRPr lang="en-US" altLang="zh-CN" dirty="0"/>
          </a:p>
          <a:p>
            <a:pPr algn="just">
              <a:defRPr/>
            </a:pPr>
            <a:endParaRPr lang="en-US" altLang="zh-CN" dirty="0"/>
          </a:p>
          <a:p>
            <a:pPr algn="just">
              <a:defRPr/>
            </a:pPr>
            <a:r>
              <a:rPr lang="zh-CN" altLang="en-US" dirty="0"/>
              <a:t>同命题公式一样，用</a:t>
            </a:r>
            <a:r>
              <a:rPr lang="zh-CN" altLang="en-US" dirty="0">
                <a:sym typeface="Symbol" pitchFamily="18" charset="2"/>
              </a:rPr>
              <a:t></a:t>
            </a:r>
            <a:r>
              <a:rPr lang="zh-CN" altLang="en-US" dirty="0"/>
              <a:t>表示</a:t>
            </a:r>
            <a:r>
              <a:rPr lang="zh-CN" altLang="en-US" dirty="0">
                <a:sym typeface="Symbol" pitchFamily="18" charset="2"/>
              </a:rPr>
              <a:t></a:t>
            </a:r>
            <a:r>
              <a:rPr lang="zh-CN" altLang="en-US" dirty="0"/>
              <a:t>的指派，用</a:t>
            </a:r>
            <a:r>
              <a:rPr lang="zh-CN" altLang="en-US" dirty="0">
                <a:sym typeface="Symbol" pitchFamily="18" charset="2"/>
              </a:rPr>
              <a:t></a:t>
            </a:r>
            <a:r>
              <a:rPr lang="en-US" altLang="zh-CN" dirty="0">
                <a:sym typeface="Symbol" pitchFamily="18" charset="2"/>
              </a:rPr>
              <a:t>()</a:t>
            </a:r>
            <a:r>
              <a:rPr lang="zh-CN" altLang="en-US" dirty="0"/>
              <a:t>表示</a:t>
            </a:r>
            <a:r>
              <a:rPr lang="zh-CN" altLang="en-US" dirty="0">
                <a:sym typeface="Symbol" pitchFamily="18" charset="2"/>
              </a:rPr>
              <a:t></a:t>
            </a:r>
            <a:r>
              <a:rPr lang="zh-CN" altLang="en-US" dirty="0"/>
              <a:t>在该指派下的值。</a:t>
            </a:r>
          </a:p>
          <a:p>
            <a:endParaRPr lang="zh-CN" altLang="en-US" dirty="0"/>
          </a:p>
        </p:txBody>
      </p:sp>
      <p:sp>
        <p:nvSpPr>
          <p:cNvPr id="4" name="矩形 3">
            <a:extLst>
              <a:ext uri="{FF2B5EF4-FFF2-40B4-BE49-F238E27FC236}">
                <a16:creationId xmlns:a16="http://schemas.microsoft.com/office/drawing/2014/main" id="{DE0E3E32-5060-43C7-8657-836ED29AC259}"/>
              </a:ext>
            </a:extLst>
          </p:cNvPr>
          <p:cNvSpPr/>
          <p:nvPr/>
        </p:nvSpPr>
        <p:spPr>
          <a:xfrm>
            <a:off x="684260" y="2348019"/>
            <a:ext cx="8152169" cy="233509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0866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en-US" altLang="zh-CN"/>
              <a:t>2.1.2  </a:t>
            </a:r>
            <a:r>
              <a:rPr lang="zh-CN" altLang="en-US"/>
              <a:t>谓词公式的指派</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r>
              <a:rPr lang="zh-CN" altLang="en-US" b="1" dirty="0"/>
              <a:t>例</a:t>
            </a:r>
            <a:r>
              <a:rPr lang="en-US" altLang="zh-CN" b="1" dirty="0"/>
              <a:t> </a:t>
            </a:r>
            <a:r>
              <a:rPr lang="en-US" altLang="zh-CN" dirty="0"/>
              <a:t> </a:t>
            </a:r>
            <a:r>
              <a:rPr lang="zh-CN" altLang="en-US" dirty="0"/>
              <a:t>给出下面谓词公式的一个成假指派。</a:t>
            </a:r>
          </a:p>
          <a:p>
            <a:pPr algn="ctr"/>
            <a:r>
              <a:rPr lang="zh-CN" altLang="en-US" dirty="0"/>
              <a:t>   </a:t>
            </a:r>
            <a:r>
              <a:rPr lang="zh-CN" altLang="en-US" dirty="0">
                <a:sym typeface="Symbol" panose="05050102010706020507" pitchFamily="18" charset="2"/>
              </a:rPr>
              <a:t>  </a:t>
            </a:r>
            <a:r>
              <a:rPr lang="en-US" altLang="zh-CN" dirty="0" err="1">
                <a:sym typeface="Symbol" panose="05050102010706020507" pitchFamily="18" charset="2"/>
              </a:rPr>
              <a:t>xyA</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  </a:t>
            </a:r>
            <a:r>
              <a:rPr lang="en-US" altLang="zh-CN" dirty="0" err="1">
                <a:sym typeface="Symbol" panose="05050102010706020507" pitchFamily="18" charset="2"/>
              </a:rPr>
              <a:t>yxA</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a:t>
            </a:r>
          </a:p>
          <a:p>
            <a:pPr algn="just"/>
            <a:endParaRPr lang="en-US" altLang="zh-CN" dirty="0">
              <a:sym typeface="Symbol" panose="05050102010706020507" pitchFamily="18" charset="2"/>
            </a:endParaRPr>
          </a:p>
          <a:p>
            <a:pPr algn="just"/>
            <a:r>
              <a:rPr lang="en-US" altLang="zh-CN" dirty="0">
                <a:sym typeface="Symbol" panose="05050102010706020507" pitchFamily="18" charset="2"/>
              </a:rPr>
              <a:t></a:t>
            </a:r>
            <a:r>
              <a:rPr lang="en-US" altLang="zh-CN" dirty="0" err="1">
                <a:sym typeface="Symbol" panose="05050102010706020507" pitchFamily="18" charset="2"/>
              </a:rPr>
              <a:t>yxA</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)=F: </a:t>
            </a:r>
            <a:r>
              <a:rPr lang="zh-CN" altLang="en-US" dirty="0">
                <a:sym typeface="Symbol" panose="05050102010706020507" pitchFamily="18" charset="2"/>
              </a:rPr>
              <a:t>对每个</a:t>
            </a:r>
            <a:r>
              <a:rPr lang="en-US" altLang="zh-CN" dirty="0">
                <a:sym typeface="Symbol" panose="05050102010706020507" pitchFamily="18" charset="2"/>
              </a:rPr>
              <a:t>y</a:t>
            </a:r>
            <a:r>
              <a:rPr lang="en-US" altLang="zh-CN" baseline="30000" dirty="0"/>
              <a:t>0</a:t>
            </a:r>
            <a:r>
              <a:rPr lang="zh-CN" altLang="en-US" dirty="0">
                <a:sym typeface="Symbol" panose="05050102010706020507"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(x,y</a:t>
            </a:r>
            <a:r>
              <a:rPr lang="en-US" altLang="zh-CN" baseline="30000" dirty="0"/>
              <a:t>0</a:t>
            </a:r>
            <a:r>
              <a:rPr lang="en-US" altLang="zh-CN" dirty="0">
                <a:sym typeface="Symbol" panose="05050102010706020507" pitchFamily="18" charset="2"/>
              </a:rPr>
              <a:t>)</a:t>
            </a:r>
            <a:r>
              <a:rPr lang="zh-CN" altLang="en-US" dirty="0">
                <a:sym typeface="Symbol" panose="05050102010706020507" pitchFamily="18" charset="2"/>
              </a:rPr>
              <a:t>都不成立，即有一个</a:t>
            </a:r>
            <a:r>
              <a:rPr lang="en-US" altLang="zh-CN" dirty="0">
                <a:sym typeface="Symbol" panose="05050102010706020507" pitchFamily="18" charset="2"/>
              </a:rPr>
              <a:t>A(x</a:t>
            </a:r>
            <a:r>
              <a:rPr lang="en-US" altLang="zh-CN" baseline="30000" dirty="0"/>
              <a:t>0</a:t>
            </a:r>
            <a:r>
              <a:rPr lang="en-US" altLang="zh-CN" dirty="0">
                <a:sym typeface="Symbol" panose="05050102010706020507" pitchFamily="18" charset="2"/>
              </a:rPr>
              <a:t>,y</a:t>
            </a:r>
            <a:r>
              <a:rPr lang="en-US" altLang="zh-CN" baseline="30000" dirty="0"/>
              <a:t>0</a:t>
            </a:r>
            <a:r>
              <a:rPr lang="en-US" altLang="zh-CN" dirty="0">
                <a:sym typeface="Symbol" panose="05050102010706020507" pitchFamily="18" charset="2"/>
              </a:rPr>
              <a:t>)=F</a:t>
            </a:r>
            <a:r>
              <a:rPr lang="zh-CN" altLang="en-US" dirty="0">
                <a:sym typeface="Symbol" panose="05050102010706020507" pitchFamily="18" charset="2"/>
              </a:rPr>
              <a:t>即可</a:t>
            </a:r>
            <a:endParaRPr lang="en-US" altLang="zh-CN" dirty="0">
              <a:sym typeface="Symbol" panose="05050102010706020507" pitchFamily="18" charset="2"/>
            </a:endParaRPr>
          </a:p>
          <a:p>
            <a:endParaRPr lang="zh-CN" altLang="en-US" dirty="0"/>
          </a:p>
        </p:txBody>
      </p:sp>
    </p:spTree>
    <p:extLst>
      <p:ext uri="{BB962C8B-B14F-4D97-AF65-F5344CB8AC3E}">
        <p14:creationId xmlns:p14="http://schemas.microsoft.com/office/powerpoint/2010/main" val="113719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zh-CN" altLang="en-US" dirty="0"/>
              <a:t>回顾</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spcBef>
                <a:spcPts val="600"/>
              </a:spcBef>
            </a:pPr>
            <a:r>
              <a:rPr lang="zh-CN" altLang="en-US" b="1" dirty="0"/>
              <a:t>定义</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zh-CN" altLang="en-US" dirty="0"/>
              <a:t>为谓词公式</a:t>
            </a:r>
          </a:p>
          <a:p>
            <a:pPr algn="just">
              <a:spcBef>
                <a:spcPts val="600"/>
              </a:spcBef>
            </a:pPr>
            <a:r>
              <a:rPr lang="en-US" altLang="zh-CN" dirty="0"/>
              <a:t>1</a:t>
            </a:r>
            <a:r>
              <a:rPr lang="zh-CN" altLang="en-US" dirty="0"/>
              <a:t>）若对于</a:t>
            </a:r>
            <a:r>
              <a:rPr lang="zh-CN" altLang="en-US" dirty="0">
                <a:sym typeface="Symbol" panose="05050102010706020507" pitchFamily="18" charset="2"/>
              </a:rPr>
              <a:t></a:t>
            </a:r>
            <a:r>
              <a:rPr lang="zh-CN" altLang="en-US" dirty="0"/>
              <a:t>的任意指派</a:t>
            </a:r>
            <a:r>
              <a:rPr lang="zh-CN" altLang="en-US" dirty="0">
                <a:sym typeface="Symbol" panose="05050102010706020507" pitchFamily="18" charset="2"/>
              </a:rPr>
              <a:t></a:t>
            </a:r>
            <a:r>
              <a:rPr lang="zh-CN" altLang="en-US" dirty="0"/>
              <a:t>，均有</a:t>
            </a:r>
            <a:r>
              <a:rPr lang="zh-CN" altLang="en-US"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)=T</a:t>
            </a:r>
            <a:r>
              <a:rPr lang="zh-CN" altLang="en-US" dirty="0"/>
              <a:t>，则称</a:t>
            </a:r>
            <a:r>
              <a:rPr lang="zh-CN" altLang="en-US" dirty="0">
                <a:sym typeface="Symbol" panose="05050102010706020507" pitchFamily="18" charset="2"/>
              </a:rPr>
              <a:t></a:t>
            </a:r>
            <a:r>
              <a:rPr lang="zh-CN" altLang="en-US" dirty="0"/>
              <a:t>为永真公式或重言式；</a:t>
            </a:r>
            <a:endParaRPr lang="en-US" altLang="zh-CN" dirty="0"/>
          </a:p>
          <a:p>
            <a:pPr algn="just">
              <a:spcBef>
                <a:spcPts val="600"/>
              </a:spcBef>
            </a:pPr>
            <a:r>
              <a:rPr lang="en-US" altLang="zh-CN" dirty="0"/>
              <a:t>2</a:t>
            </a:r>
            <a:r>
              <a:rPr lang="zh-CN" altLang="en-US" dirty="0"/>
              <a:t>）若对于</a:t>
            </a:r>
            <a:r>
              <a:rPr lang="zh-CN" altLang="en-US" dirty="0">
                <a:sym typeface="Symbol" panose="05050102010706020507" pitchFamily="18" charset="2"/>
              </a:rPr>
              <a:t></a:t>
            </a:r>
            <a:r>
              <a:rPr lang="zh-CN" altLang="en-US" dirty="0"/>
              <a:t>的任意指派</a:t>
            </a:r>
            <a:r>
              <a:rPr lang="zh-CN" altLang="en-US" dirty="0">
                <a:sym typeface="Symbol" panose="05050102010706020507" pitchFamily="18" charset="2"/>
              </a:rPr>
              <a:t></a:t>
            </a:r>
            <a:r>
              <a:rPr lang="zh-CN" altLang="en-US" dirty="0"/>
              <a:t>，均有</a:t>
            </a:r>
            <a:r>
              <a:rPr lang="zh-CN" altLang="en-US"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)=F </a:t>
            </a:r>
            <a:r>
              <a:rPr lang="zh-CN" altLang="en-US" dirty="0"/>
              <a:t>，则称</a:t>
            </a:r>
            <a:r>
              <a:rPr lang="zh-CN" altLang="en-US" dirty="0">
                <a:sym typeface="Symbol" panose="05050102010706020507" pitchFamily="18" charset="2"/>
              </a:rPr>
              <a:t></a:t>
            </a:r>
            <a:r>
              <a:rPr lang="zh-CN" altLang="en-US" dirty="0"/>
              <a:t>为永假公式或矛盾式。</a:t>
            </a:r>
          </a:p>
          <a:p>
            <a:pPr algn="just">
              <a:spcBef>
                <a:spcPts val="600"/>
              </a:spcBef>
            </a:pPr>
            <a:endParaRPr lang="en-US" altLang="zh-CN" b="1" dirty="0"/>
          </a:p>
          <a:p>
            <a:pPr algn="just">
              <a:spcBef>
                <a:spcPts val="600"/>
              </a:spcBef>
            </a:pPr>
            <a:r>
              <a:rPr lang="zh-CN" altLang="en-US" b="1" dirty="0"/>
              <a:t>定理</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zh-CN" altLang="en-US" dirty="0"/>
              <a:t>是谓词公式</a:t>
            </a:r>
            <a:endParaRPr lang="en-US" altLang="zh-CN" dirty="0"/>
          </a:p>
          <a:p>
            <a:pPr marL="342900" indent="-342900" algn="just">
              <a:spcBef>
                <a:spcPts val="600"/>
              </a:spcBef>
              <a:buAutoNum type="arabicParenR"/>
            </a:pPr>
            <a:r>
              <a:rPr lang="zh-CN" altLang="en-US" dirty="0"/>
              <a:t>如果</a:t>
            </a:r>
            <a:r>
              <a:rPr lang="zh-CN" altLang="en-US" dirty="0">
                <a:sym typeface="Symbol" panose="05050102010706020507" pitchFamily="18" charset="2"/>
              </a:rPr>
              <a:t></a:t>
            </a:r>
            <a:r>
              <a:rPr lang="zh-CN" altLang="en-US" dirty="0"/>
              <a:t>是永真谓词公式，则 </a:t>
            </a:r>
            <a:r>
              <a:rPr lang="zh-CN" altLang="en-US" dirty="0">
                <a:sym typeface="Symbol" panose="05050102010706020507" pitchFamily="18" charset="2"/>
              </a:rPr>
              <a:t> </a:t>
            </a:r>
            <a:r>
              <a:rPr lang="zh-CN" altLang="en-US" dirty="0"/>
              <a:t>是永假谓词公式；</a:t>
            </a:r>
            <a:endParaRPr lang="en-US" altLang="zh-CN" dirty="0"/>
          </a:p>
          <a:p>
            <a:pPr marL="342900" indent="-342900" algn="just">
              <a:spcBef>
                <a:spcPts val="600"/>
              </a:spcBef>
              <a:buAutoNum type="arabicParenR"/>
            </a:pPr>
            <a:r>
              <a:rPr lang="zh-CN" altLang="en-US" dirty="0"/>
              <a:t>如果 </a:t>
            </a:r>
            <a:r>
              <a:rPr lang="zh-CN" altLang="en-US" dirty="0">
                <a:sym typeface="Symbol" panose="05050102010706020507" pitchFamily="18" charset="2"/>
              </a:rPr>
              <a:t></a:t>
            </a:r>
            <a:r>
              <a:rPr lang="en-US" altLang="zh-CN" dirty="0">
                <a:sym typeface="Symbol" panose="05050102010706020507" pitchFamily="18" charset="2"/>
              </a:rPr>
              <a:t>,  </a:t>
            </a:r>
            <a:r>
              <a:rPr lang="zh-CN" altLang="en-US" dirty="0"/>
              <a:t>是永真谓词公式，则</a:t>
            </a:r>
          </a:p>
          <a:p>
            <a:pPr indent="288925" algn="ctr">
              <a:spcBef>
                <a:spcPts val="600"/>
              </a:spcBef>
            </a:pPr>
            <a:r>
              <a:rPr lang="en-US" altLang="zh-CN" dirty="0">
                <a:sym typeface="Symbol" panose="05050102010706020507" pitchFamily="18" charset="2"/>
              </a:rPr>
              <a:t>(  ) , (  ) , (  ) , (  ) , </a:t>
            </a:r>
            <a:endParaRPr lang="en-US" altLang="zh-CN" dirty="0"/>
          </a:p>
          <a:p>
            <a:pPr indent="288925" algn="just">
              <a:spcBef>
                <a:spcPts val="600"/>
              </a:spcBef>
            </a:pPr>
            <a:r>
              <a:rPr lang="zh-CN" altLang="en-US" dirty="0"/>
              <a:t>均为永真谓词公式。</a:t>
            </a:r>
          </a:p>
          <a:p>
            <a:pPr algn="just">
              <a:spcBef>
                <a:spcPts val="600"/>
              </a:spcBef>
            </a:pPr>
            <a:r>
              <a:rPr lang="en-US" altLang="zh-CN" dirty="0"/>
              <a:t>3) </a:t>
            </a:r>
            <a:r>
              <a:rPr lang="zh-CN" altLang="en-US" dirty="0"/>
              <a:t>如果</a:t>
            </a:r>
            <a:r>
              <a:rPr lang="zh-CN" altLang="en-US" dirty="0">
                <a:sym typeface="Symbol" panose="05050102010706020507" pitchFamily="18" charset="2"/>
              </a:rPr>
              <a:t></a:t>
            </a:r>
            <a:r>
              <a:rPr lang="zh-CN" altLang="en-US" dirty="0"/>
              <a:t>是永真谓词公式，</a:t>
            </a:r>
            <a:r>
              <a:rPr lang="en-US" altLang="zh-CN" dirty="0"/>
              <a:t>x</a:t>
            </a:r>
            <a:r>
              <a:rPr lang="zh-CN" altLang="en-US" dirty="0"/>
              <a:t>是</a:t>
            </a:r>
            <a:r>
              <a:rPr lang="zh-CN" altLang="en-US" dirty="0">
                <a:sym typeface="Symbol" panose="05050102010706020507" pitchFamily="18" charset="2"/>
              </a:rPr>
              <a:t></a:t>
            </a:r>
            <a:r>
              <a:rPr lang="zh-CN" altLang="en-US" dirty="0"/>
              <a:t>中的个体变元，则</a:t>
            </a:r>
          </a:p>
          <a:p>
            <a:pPr indent="288925" algn="ctr">
              <a:spcBef>
                <a:spcPts val="600"/>
              </a:spcBef>
            </a:pPr>
            <a:r>
              <a:rPr lang="zh-CN" altLang="en-US" dirty="0">
                <a:sym typeface="Symbol" panose="05050102010706020507" pitchFamily="18" charset="2"/>
              </a:rPr>
              <a:t></a:t>
            </a:r>
            <a:r>
              <a:rPr lang="en-US" altLang="zh-CN" dirty="0">
                <a:sym typeface="Symbol" panose="05050102010706020507" pitchFamily="18" charset="2"/>
              </a:rPr>
              <a:t>x , x </a:t>
            </a:r>
            <a:endParaRPr lang="en-US" altLang="zh-CN" dirty="0"/>
          </a:p>
          <a:p>
            <a:pPr indent="288925" algn="just">
              <a:spcBef>
                <a:spcPts val="600"/>
              </a:spcBef>
            </a:pPr>
            <a:r>
              <a:rPr lang="zh-CN" altLang="en-US" dirty="0"/>
              <a:t>均为永真谓词公式。</a:t>
            </a:r>
          </a:p>
          <a:p>
            <a:endParaRPr lang="zh-CN" altLang="en-US" dirty="0"/>
          </a:p>
        </p:txBody>
      </p:sp>
      <p:sp>
        <p:nvSpPr>
          <p:cNvPr id="4" name="矩形 3">
            <a:extLst>
              <a:ext uri="{FF2B5EF4-FFF2-40B4-BE49-F238E27FC236}">
                <a16:creationId xmlns:a16="http://schemas.microsoft.com/office/drawing/2014/main" id="{363107B6-D063-4897-8B2A-366676039F84}"/>
              </a:ext>
            </a:extLst>
          </p:cNvPr>
          <p:cNvSpPr/>
          <p:nvPr/>
        </p:nvSpPr>
        <p:spPr>
          <a:xfrm>
            <a:off x="684258" y="1389180"/>
            <a:ext cx="8152169" cy="131445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0235630-4A21-436D-8735-903832A39FA7}"/>
              </a:ext>
            </a:extLst>
          </p:cNvPr>
          <p:cNvSpPr/>
          <p:nvPr/>
        </p:nvSpPr>
        <p:spPr>
          <a:xfrm>
            <a:off x="684258" y="2970935"/>
            <a:ext cx="8152169" cy="291317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7372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p:txBody>
          <a:bodyPr/>
          <a:lstStyle/>
          <a:p>
            <a:r>
              <a:rPr lang="zh-CN" altLang="en-US" dirty="0"/>
              <a:t>回顾</a:t>
            </a:r>
            <a:endParaRPr lang="en-US" altLang="zh-CN" dirty="0"/>
          </a:p>
        </p:txBody>
      </p:sp>
      <p:sp>
        <p:nvSpPr>
          <p:cNvPr id="3" name="文本占位符 2">
            <a:extLst>
              <a:ext uri="{FF2B5EF4-FFF2-40B4-BE49-F238E27FC236}">
                <a16:creationId xmlns:a16="http://schemas.microsoft.com/office/drawing/2014/main" id="{34859B13-772A-4031-A15E-A304565C9B7E}"/>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a:sym typeface="Symbol" panose="05050102010706020507" pitchFamily="18" charset="2"/>
              </a:rPr>
              <a:t>,  </a:t>
            </a:r>
            <a:r>
              <a:rPr lang="zh-CN" altLang="en-US"/>
              <a:t>是两个谓词公式。如果对于</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的合成变元组的任意指派 </a:t>
            </a:r>
            <a:r>
              <a:rPr lang="zh-CN" altLang="en-US">
                <a:sym typeface="Symbol" panose="05050102010706020507" pitchFamily="18" charset="2"/>
              </a:rPr>
              <a:t></a:t>
            </a:r>
            <a:r>
              <a:rPr lang="zh-CN" altLang="en-US"/>
              <a:t>，均有</a:t>
            </a:r>
            <a:r>
              <a:rPr lang="zh-CN" altLang="en-US">
                <a:sym typeface="Symbol" panose="05050102010706020507" pitchFamily="18" charset="2"/>
              </a:rPr>
              <a:t></a:t>
            </a:r>
            <a:r>
              <a:rPr lang="en-US" altLang="zh-CN">
                <a:sym typeface="Symbol" panose="05050102010706020507" pitchFamily="18" charset="2"/>
              </a:rPr>
              <a:t>() = ()</a:t>
            </a:r>
            <a:r>
              <a:rPr lang="zh-CN" altLang="en-US"/>
              <a:t>，则称</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逻辑等价，记为</a:t>
            </a:r>
            <a:r>
              <a:rPr lang="zh-CN" altLang="en-US">
                <a:sym typeface="Symbol" panose="05050102010706020507" pitchFamily="18" charset="2"/>
              </a:rPr>
              <a:t>   </a:t>
            </a:r>
            <a:r>
              <a:rPr lang="zh-CN" altLang="en-US"/>
              <a:t>。</a:t>
            </a:r>
            <a:endParaRPr lang="en-US" altLang="zh-CN"/>
          </a:p>
          <a:p>
            <a:pPr algn="just">
              <a:spcBef>
                <a:spcPts val="600"/>
              </a:spcBef>
            </a:pPr>
            <a:endParaRPr lang="en-US" altLang="zh-CN"/>
          </a:p>
          <a:p>
            <a:pPr algn="just">
              <a:spcBef>
                <a:spcPts val="600"/>
              </a:spcBef>
            </a:pPr>
            <a:r>
              <a:rPr lang="zh-CN" altLang="en-US"/>
              <a:t>命题公式逻辑等价关系的基本性质，诸如自反性，对称性及传递性，对于谓词公式的情形依然成立。</a:t>
            </a:r>
            <a:endParaRPr lang="en-US" altLang="zh-CN"/>
          </a:p>
          <a:p>
            <a:pPr algn="just">
              <a:spcBef>
                <a:spcPts val="600"/>
              </a:spcBef>
            </a:pPr>
            <a:endParaRPr lang="en-US" altLang="zh-CN"/>
          </a:p>
          <a:p>
            <a:pPr algn="just">
              <a:spcBef>
                <a:spcPts val="600"/>
              </a:spcBef>
            </a:pPr>
            <a:r>
              <a:rPr lang="zh-CN" altLang="en-US"/>
              <a:t>同时，如果将命题演算基本逻辑等价式中的命题变元 </a:t>
            </a:r>
            <a:r>
              <a:rPr lang="en-US" altLang="zh-CN"/>
              <a:t>P, Q, R </a:t>
            </a:r>
            <a:r>
              <a:rPr lang="zh-CN" altLang="en-US"/>
              <a:t>理解为一般的谓词变元填式</a:t>
            </a:r>
            <a:r>
              <a:rPr lang="en-US" altLang="zh-CN"/>
              <a:t>A(x), B(x), C(x)</a:t>
            </a:r>
            <a:r>
              <a:rPr lang="zh-CN" altLang="en-US"/>
              <a:t>，或带有量词的谓词变元填式</a:t>
            </a:r>
            <a:r>
              <a:rPr lang="zh-CN" altLang="en-US">
                <a:sym typeface="Symbol" panose="05050102010706020507" pitchFamily="18" charset="2"/>
              </a:rPr>
              <a:t></a:t>
            </a:r>
            <a:r>
              <a:rPr lang="en-US" altLang="zh-CN">
                <a:sym typeface="Symbol" panose="05050102010706020507" pitchFamily="18" charset="2"/>
              </a:rPr>
              <a:t>x</a:t>
            </a:r>
            <a:r>
              <a:rPr lang="en-US" altLang="zh-CN"/>
              <a:t>A(x), </a:t>
            </a:r>
            <a:r>
              <a:rPr lang="en-US" altLang="zh-CN">
                <a:sym typeface="Symbol" panose="05050102010706020507" pitchFamily="18" charset="2"/>
              </a:rPr>
              <a:t>x</a:t>
            </a:r>
            <a:r>
              <a:rPr lang="en-US" altLang="zh-CN"/>
              <a:t>B(x), </a:t>
            </a:r>
            <a:r>
              <a:rPr lang="en-US" altLang="zh-CN">
                <a:sym typeface="Symbol" panose="05050102010706020507" pitchFamily="18" charset="2"/>
              </a:rPr>
              <a:t>x</a:t>
            </a:r>
            <a:r>
              <a:rPr lang="en-US" altLang="zh-CN"/>
              <a:t>C(x)</a:t>
            </a:r>
            <a:r>
              <a:rPr lang="zh-CN" altLang="en-US"/>
              <a:t>等，则结论仍然成立。</a:t>
            </a:r>
            <a:endParaRPr lang="en-US" altLang="zh-CN"/>
          </a:p>
          <a:p>
            <a:pPr algn="just">
              <a:spcBef>
                <a:spcPts val="600"/>
              </a:spcBef>
            </a:pPr>
            <a:endParaRPr lang="en-US" altLang="zh-CN"/>
          </a:p>
          <a:p>
            <a:pPr algn="just">
              <a:spcBef>
                <a:spcPts val="600"/>
              </a:spcBef>
            </a:pPr>
            <a:r>
              <a:rPr lang="zh-CN" altLang="en-US"/>
              <a:t>例如，命题演算中析取的交换律也可理解为</a:t>
            </a:r>
          </a:p>
          <a:p>
            <a:pPr marL="342900" indent="-342900" algn="just">
              <a:spcBef>
                <a:spcPts val="600"/>
              </a:spcBef>
              <a:buAutoNum type="arabicParenBoth"/>
            </a:pPr>
            <a:r>
              <a:rPr lang="en-US" altLang="zh-CN"/>
              <a:t>A(x)</a:t>
            </a:r>
            <a:r>
              <a:rPr lang="en-US" altLang="zh-CN">
                <a:sym typeface="Symbol" panose="05050102010706020507" pitchFamily="18" charset="2"/>
              </a:rPr>
              <a:t></a:t>
            </a:r>
            <a:r>
              <a:rPr lang="en-US" altLang="zh-CN"/>
              <a:t>B(x) </a:t>
            </a:r>
            <a:r>
              <a:rPr lang="en-US" altLang="zh-CN">
                <a:sym typeface="Symbol" panose="05050102010706020507" pitchFamily="18" charset="2"/>
              </a:rPr>
              <a:t> B(x)A(x)</a:t>
            </a:r>
            <a:r>
              <a:rPr lang="en-US" altLang="zh-CN"/>
              <a:t> </a:t>
            </a:r>
            <a:r>
              <a:rPr lang="zh-CN" altLang="en-US"/>
              <a:t>　　</a:t>
            </a:r>
            <a:endParaRPr lang="en-US" altLang="zh-CN"/>
          </a:p>
          <a:p>
            <a:pPr marL="342900" indent="-342900" algn="just">
              <a:spcBef>
                <a:spcPts val="600"/>
              </a:spcBef>
              <a:buAutoNum type="arabicParenBoth"/>
            </a:pPr>
            <a:r>
              <a:rPr lang="en-US" altLang="zh-CN"/>
              <a:t>A(x)</a:t>
            </a:r>
            <a:r>
              <a:rPr lang="en-US" altLang="zh-CN">
                <a:sym typeface="Symbol" panose="05050102010706020507" pitchFamily="18" charset="2"/>
              </a:rPr>
              <a:t></a:t>
            </a:r>
            <a:r>
              <a:rPr lang="en-US" altLang="zh-CN"/>
              <a:t>B(y) </a:t>
            </a:r>
            <a:r>
              <a:rPr lang="en-US" altLang="zh-CN">
                <a:sym typeface="Symbol" panose="05050102010706020507" pitchFamily="18" charset="2"/>
              </a:rPr>
              <a:t> B(y)A(x)</a:t>
            </a:r>
            <a:r>
              <a:rPr lang="en-US" altLang="zh-CN"/>
              <a:t> </a:t>
            </a:r>
          </a:p>
          <a:p>
            <a:pPr marL="342900" indent="-342900" algn="just">
              <a:spcBef>
                <a:spcPts val="600"/>
              </a:spcBef>
              <a:buAutoNum type="arabicParenBoth"/>
            </a:pPr>
            <a:r>
              <a:rPr lang="en-US" altLang="zh-CN">
                <a:sym typeface="Symbol" panose="05050102010706020507" pitchFamily="18" charset="2"/>
              </a:rPr>
              <a:t>x</a:t>
            </a:r>
            <a:r>
              <a:rPr lang="en-US" altLang="zh-CN"/>
              <a:t>A(x)</a:t>
            </a:r>
            <a:r>
              <a:rPr lang="en-US" altLang="zh-CN">
                <a:sym typeface="Symbol" panose="05050102010706020507" pitchFamily="18" charset="2"/>
              </a:rPr>
              <a:t>x</a:t>
            </a:r>
            <a:r>
              <a:rPr lang="en-US" altLang="zh-CN"/>
              <a:t>B(x) </a:t>
            </a:r>
            <a:r>
              <a:rPr lang="en-US" altLang="zh-CN">
                <a:sym typeface="Symbol" panose="05050102010706020507" pitchFamily="18" charset="2"/>
              </a:rPr>
              <a:t> xB(x)xA(x)</a:t>
            </a:r>
            <a:r>
              <a:rPr lang="en-US" altLang="zh-CN"/>
              <a:t> </a:t>
            </a:r>
          </a:p>
        </p:txBody>
      </p:sp>
      <p:sp>
        <p:nvSpPr>
          <p:cNvPr id="4" name="矩形 3">
            <a:extLst>
              <a:ext uri="{FF2B5EF4-FFF2-40B4-BE49-F238E27FC236}">
                <a16:creationId xmlns:a16="http://schemas.microsoft.com/office/drawing/2014/main" id="{45869A06-4D8C-430C-A67F-6D26D4C02615}"/>
              </a:ext>
            </a:extLst>
          </p:cNvPr>
          <p:cNvSpPr/>
          <p:nvPr/>
        </p:nvSpPr>
        <p:spPr>
          <a:xfrm>
            <a:off x="684260" y="1354362"/>
            <a:ext cx="8152169" cy="93378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2152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p:txBody>
          <a:bodyPr/>
          <a:lstStyle/>
          <a:p>
            <a:r>
              <a:rPr lang="en-US" altLang="zh-CN"/>
              <a:t>2.3.1  </a:t>
            </a:r>
            <a:r>
              <a:rPr lang="zh-CN" altLang="en-US"/>
              <a:t>基本概念</a:t>
            </a:r>
            <a:endParaRPr lang="en-US" altLang="zh-CN"/>
          </a:p>
        </p:txBody>
      </p:sp>
      <p:sp>
        <p:nvSpPr>
          <p:cNvPr id="3" name="文本占位符 2">
            <a:extLst>
              <a:ext uri="{FF2B5EF4-FFF2-40B4-BE49-F238E27FC236}">
                <a16:creationId xmlns:a16="http://schemas.microsoft.com/office/drawing/2014/main" id="{34859B13-772A-4031-A15E-A304565C9B7E}"/>
              </a:ext>
            </a:extLst>
          </p:cNvPr>
          <p:cNvSpPr>
            <a:spLocks noGrp="1"/>
          </p:cNvSpPr>
          <p:nvPr>
            <p:ph type="body" sz="quarter" idx="14"/>
          </p:nvPr>
        </p:nvSpPr>
        <p:spPr/>
        <p:txBody>
          <a:bodyPr/>
          <a:lstStyle/>
          <a:p>
            <a:pPr algn="just">
              <a:spcBef>
                <a:spcPts val="600"/>
              </a:spcBef>
            </a:pPr>
            <a:r>
              <a:rPr lang="zh-CN" altLang="en-US"/>
              <a:t>由量词的引入所引起的命题演算中未涉及到的一些基本逻辑等价式</a:t>
            </a:r>
            <a:endParaRPr lang="en-US" altLang="zh-CN"/>
          </a:p>
          <a:p>
            <a:pPr algn="just">
              <a:spcBef>
                <a:spcPts val="600"/>
              </a:spcBef>
            </a:pPr>
            <a:endParaRPr lang="en-US" altLang="zh-CN"/>
          </a:p>
          <a:p>
            <a:pPr algn="just">
              <a:spcBef>
                <a:spcPts val="600"/>
              </a:spcBef>
            </a:pPr>
            <a:r>
              <a:rPr lang="zh-CN" altLang="en-US" b="1"/>
              <a:t>定理</a:t>
            </a:r>
            <a:endParaRPr lang="en-US" altLang="zh-CN" b="1"/>
          </a:p>
          <a:p>
            <a:pPr algn="just">
              <a:spcBef>
                <a:spcPts val="600"/>
              </a:spcBef>
            </a:pPr>
            <a:r>
              <a:rPr lang="en-US" altLang="zh-CN" b="1"/>
              <a:t>1</a:t>
            </a:r>
            <a:r>
              <a:rPr lang="en-US" altLang="zh-CN"/>
              <a:t>   (1) </a:t>
            </a:r>
            <a:r>
              <a:rPr lang="en-US" altLang="zh-CN">
                <a:sym typeface="Symbol" panose="05050102010706020507" pitchFamily="18" charset="2"/>
              </a:rPr>
              <a:t>xA(x)  xA(x)</a:t>
            </a:r>
            <a:endParaRPr lang="en-US" altLang="zh-CN"/>
          </a:p>
          <a:p>
            <a:pPr algn="just">
              <a:spcBef>
                <a:spcPts val="600"/>
              </a:spcBef>
            </a:pPr>
            <a:r>
              <a:rPr lang="en-US" altLang="zh-CN"/>
              <a:t>     (2) </a:t>
            </a:r>
            <a:r>
              <a:rPr lang="en-US" altLang="zh-CN">
                <a:sym typeface="Symbol" panose="05050102010706020507" pitchFamily="18" charset="2"/>
              </a:rPr>
              <a:t>xA(x)  xA(x)</a:t>
            </a:r>
          </a:p>
          <a:p>
            <a:pPr algn="just">
              <a:spcBef>
                <a:spcPts val="600"/>
              </a:spcBef>
            </a:pPr>
            <a:r>
              <a:rPr lang="en-US" altLang="zh-CN" b="1"/>
              <a:t>2</a:t>
            </a:r>
            <a:r>
              <a:rPr lang="en-US" altLang="zh-CN"/>
              <a:t>   (1) </a:t>
            </a:r>
            <a:r>
              <a:rPr lang="en-US" altLang="zh-CN">
                <a:sym typeface="Symbol" panose="05050102010706020507" pitchFamily="18" charset="2"/>
              </a:rPr>
              <a:t>xA(x)xB(x)  x(A(x)B(x))</a:t>
            </a:r>
            <a:endParaRPr lang="en-US" altLang="zh-CN"/>
          </a:p>
          <a:p>
            <a:pPr algn="just">
              <a:spcBef>
                <a:spcPts val="600"/>
              </a:spcBef>
            </a:pPr>
            <a:r>
              <a:rPr lang="en-US" altLang="zh-CN"/>
              <a:t>     (2) </a:t>
            </a:r>
            <a:r>
              <a:rPr lang="en-US" altLang="zh-CN">
                <a:sym typeface="Symbol" panose="05050102010706020507" pitchFamily="18" charset="2"/>
              </a:rPr>
              <a:t>xA(x)xB(x)  x(A(x)B(x))</a:t>
            </a:r>
          </a:p>
          <a:p>
            <a:pPr algn="just">
              <a:spcBef>
                <a:spcPts val="600"/>
              </a:spcBef>
            </a:pPr>
            <a:r>
              <a:rPr lang="en-US" altLang="zh-CN" b="1"/>
              <a:t>3</a:t>
            </a:r>
            <a:r>
              <a:rPr lang="en-US" altLang="zh-CN"/>
              <a:t>   (1) </a:t>
            </a:r>
            <a:r>
              <a:rPr lang="en-US" altLang="zh-CN">
                <a:sym typeface="Symbol" panose="05050102010706020507" pitchFamily="18" charset="2"/>
              </a:rPr>
              <a:t>xyA(x,y)  yxA(x,y)</a:t>
            </a:r>
            <a:endParaRPr lang="en-US" altLang="zh-CN"/>
          </a:p>
          <a:p>
            <a:pPr algn="just">
              <a:spcBef>
                <a:spcPts val="600"/>
              </a:spcBef>
            </a:pPr>
            <a:r>
              <a:rPr lang="en-US" altLang="zh-CN"/>
              <a:t>     (2) </a:t>
            </a:r>
            <a:r>
              <a:rPr lang="en-US" altLang="zh-CN">
                <a:sym typeface="Symbol" panose="05050102010706020507" pitchFamily="18" charset="2"/>
              </a:rPr>
              <a:t>xyA(x,y)  yxA(x,y)     </a:t>
            </a:r>
          </a:p>
          <a:p>
            <a:pPr algn="just">
              <a:spcBef>
                <a:spcPts val="600"/>
              </a:spcBef>
            </a:pPr>
            <a:endParaRPr lang="en-US" altLang="zh-CN">
              <a:sym typeface="Symbol" panose="05050102010706020507" pitchFamily="18" charset="2"/>
            </a:endParaRPr>
          </a:p>
          <a:p>
            <a:pPr algn="just">
              <a:spcBef>
                <a:spcPts val="600"/>
              </a:spcBef>
            </a:pPr>
            <a:r>
              <a:rPr lang="en-US" altLang="zh-CN"/>
              <a:t>(1) </a:t>
            </a:r>
            <a:r>
              <a:rPr lang="en-US" altLang="zh-CN">
                <a:sym typeface="Symbol" panose="05050102010706020507" pitchFamily="18" charset="2"/>
              </a:rPr>
              <a:t>xA(x)xB(x)  x(A(x)B(x))  </a:t>
            </a:r>
            <a:endParaRPr lang="en-US" altLang="zh-CN"/>
          </a:p>
          <a:p>
            <a:pPr algn="just">
              <a:spcBef>
                <a:spcPts val="600"/>
              </a:spcBef>
            </a:pPr>
            <a:r>
              <a:rPr lang="en-US" altLang="zh-CN"/>
              <a:t>(2) </a:t>
            </a:r>
            <a:r>
              <a:rPr lang="en-US" altLang="zh-CN">
                <a:sym typeface="Symbol" panose="05050102010706020507" pitchFamily="18" charset="2"/>
              </a:rPr>
              <a:t>xA(x)xB(x)  x(A(x)B(x))   </a:t>
            </a:r>
          </a:p>
          <a:p>
            <a:pPr algn="just">
              <a:spcBef>
                <a:spcPts val="600"/>
              </a:spcBef>
            </a:pPr>
            <a:r>
              <a:rPr lang="en-US" altLang="zh-CN"/>
              <a:t>(3) </a:t>
            </a:r>
            <a:r>
              <a:rPr lang="en-US" altLang="zh-CN">
                <a:sym typeface="Symbol" panose="05050102010706020507" pitchFamily="18" charset="2"/>
              </a:rPr>
              <a:t>xyA(x,y)  yxA(x,y)   </a:t>
            </a:r>
          </a:p>
          <a:p>
            <a:pPr algn="just">
              <a:spcBef>
                <a:spcPts val="600"/>
              </a:spcBef>
            </a:pPr>
            <a:r>
              <a:rPr lang="zh-CN" altLang="en-US"/>
              <a:t>不成立</a:t>
            </a:r>
          </a:p>
        </p:txBody>
      </p:sp>
      <p:sp>
        <p:nvSpPr>
          <p:cNvPr id="4" name="矩形 3">
            <a:extLst>
              <a:ext uri="{FF2B5EF4-FFF2-40B4-BE49-F238E27FC236}">
                <a16:creationId xmlns:a16="http://schemas.microsoft.com/office/drawing/2014/main" id="{DC154D96-A0C5-481B-BA25-59A6A450F57E}"/>
              </a:ext>
            </a:extLst>
          </p:cNvPr>
          <p:cNvSpPr/>
          <p:nvPr/>
        </p:nvSpPr>
        <p:spPr>
          <a:xfrm>
            <a:off x="684258" y="2043450"/>
            <a:ext cx="8152169" cy="2245215"/>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033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p:txBody>
          <a:bodyPr/>
          <a:lstStyle/>
          <a:p>
            <a:r>
              <a:rPr lang="en-US" altLang="zh-CN"/>
              <a:t>2.3.1  </a:t>
            </a:r>
            <a:r>
              <a:rPr lang="zh-CN" altLang="en-US"/>
              <a:t>基本概念</a:t>
            </a:r>
            <a:endParaRPr lang="en-US" altLang="zh-CN"/>
          </a:p>
        </p:txBody>
      </p:sp>
      <p:graphicFrame>
        <p:nvGraphicFramePr>
          <p:cNvPr id="4" name="Group 73">
            <a:extLst>
              <a:ext uri="{FF2B5EF4-FFF2-40B4-BE49-F238E27FC236}">
                <a16:creationId xmlns:a16="http://schemas.microsoft.com/office/drawing/2014/main" id="{4A2B4ADD-3C4F-4B59-B2EF-58B5F4915396}"/>
              </a:ext>
            </a:extLst>
          </p:cNvPr>
          <p:cNvGraphicFramePr>
            <a:graphicFrameLocks noGrp="1"/>
          </p:cNvGraphicFramePr>
          <p:nvPr/>
        </p:nvGraphicFramePr>
        <p:xfrm>
          <a:off x="1947929" y="1374819"/>
          <a:ext cx="5248141" cy="4633436"/>
        </p:xfrm>
        <a:graphic>
          <a:graphicData uri="http://schemas.openxmlformats.org/drawingml/2006/table">
            <a:tbl>
              <a:tblPr/>
              <a:tblGrid>
                <a:gridCol w="491543">
                  <a:extLst>
                    <a:ext uri="{9D8B030D-6E8A-4147-A177-3AD203B41FA5}">
                      <a16:colId xmlns:a16="http://schemas.microsoft.com/office/drawing/2014/main" val="20000"/>
                    </a:ext>
                  </a:extLst>
                </a:gridCol>
                <a:gridCol w="4756598">
                  <a:extLst>
                    <a:ext uri="{9D8B030D-6E8A-4147-A177-3AD203B41FA5}">
                      <a16:colId xmlns:a16="http://schemas.microsoft.com/office/drawing/2014/main" val="20001"/>
                    </a:ext>
                  </a:extLst>
                </a:gridCol>
              </a:tblGrid>
              <a:tr h="777320">
                <a:tc rowSpan="4">
                  <a:txBody>
                    <a:bodyPr/>
                    <a:lstStyle/>
                    <a:p>
                      <a:pPr marL="0" marR="0" lvl="0" indent="0" algn="ctr" defTabSz="914400" rtl="0" eaLnBrk="1" fontAlgn="ctr" latinLnBrk="0" hangingPunct="1">
                        <a:lnSpc>
                          <a:spcPct val="100000"/>
                        </a:lnSpc>
                        <a:spcBef>
                          <a:spcPct val="20000"/>
                        </a:spcBef>
                        <a:spcAft>
                          <a:spcPct val="0"/>
                        </a:spcAft>
                        <a:buClrTx/>
                        <a:buSzTx/>
                        <a:buFontTx/>
                        <a:buNone/>
                        <a:tabLst/>
                      </a:pPr>
                      <a:endParaRPr kumimoji="1" lang="en-US" altLang="zh-CN" sz="1800" b="1" i="0" u="none" strike="noStrike" cap="none" normalizeH="0" baseline="0">
                        <a:ln>
                          <a:noFill/>
                        </a:ln>
                        <a:solidFill>
                          <a:schemeClr val="tx1"/>
                        </a:solidFill>
                        <a:effectLst/>
                        <a:latin typeface="+mn-ea"/>
                        <a:ea typeface="+mn-ea"/>
                      </a:endParaRPr>
                    </a:p>
                    <a:p>
                      <a:pPr marL="0" marR="0" lvl="0" indent="0" algn="ctr" defTabSz="914400" rtl="0" eaLnBrk="1" fontAlgn="ctr" latinLnBrk="0" hangingPunct="1">
                        <a:lnSpc>
                          <a:spcPct val="100000"/>
                        </a:lnSpc>
                        <a:spcBef>
                          <a:spcPct val="20000"/>
                        </a:spcBef>
                        <a:spcAft>
                          <a:spcPct val="0"/>
                        </a:spcAft>
                        <a:buClrTx/>
                        <a:buSzTx/>
                        <a:buFontTx/>
                        <a:buNone/>
                        <a:tabLst/>
                      </a:pPr>
                      <a:endParaRPr kumimoji="1" lang="en-US" altLang="zh-CN" sz="1800" b="1" i="0" u="none" strike="noStrike" cap="none" normalizeH="0" baseline="0" dirty="0">
                        <a:ln>
                          <a:noFill/>
                        </a:ln>
                        <a:solidFill>
                          <a:schemeClr val="tx1"/>
                        </a:solidFill>
                        <a:effectLst/>
                        <a:latin typeface="+mn-ea"/>
                        <a:ea typeface="+mn-ea"/>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mn-ea"/>
                          <a:ea typeface="+mn-ea"/>
                        </a:rPr>
                        <a:t>带量词的基本逻辑等价式</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xP</a:t>
                      </a:r>
                      <a:r>
                        <a:rPr kumimoji="1" lang="en-US" altLang="zh-CN" sz="1800" b="0" i="0" u="none" strike="noStrike" cap="none" normalizeH="0" baseline="0" dirty="0">
                          <a:ln>
                            <a:noFill/>
                          </a:ln>
                          <a:solidFill>
                            <a:schemeClr val="tx1"/>
                          </a:solidFill>
                          <a:effectLst/>
                          <a:latin typeface="+mn-ea"/>
                          <a:ea typeface="+mn-ea"/>
                          <a:sym typeface="Symbol" pitchFamily="18" charset="2"/>
                        </a:rPr>
                        <a:t>  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xP</a:t>
                      </a:r>
                      <a:r>
                        <a:rPr kumimoji="1" lang="en-US" altLang="zh-CN" sz="1800" b="0" i="0" u="none" strike="noStrike" cap="none" normalizeH="0" baseline="0" dirty="0">
                          <a:ln>
                            <a:noFill/>
                          </a:ln>
                          <a:solidFill>
                            <a:schemeClr val="tx1"/>
                          </a:solidFill>
                          <a:effectLst/>
                          <a:latin typeface="+mn-ea"/>
                          <a:ea typeface="+mn-ea"/>
                          <a:sym typeface="Symbol" pitchFamily="18" charset="2"/>
                        </a:rPr>
                        <a:t>  P</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39398">
                <a:tc vMerge="1">
                  <a:txBody>
                    <a:bodyPr/>
                    <a:lstStyle/>
                    <a:p>
                      <a:endParaRPr lang="zh-CN" altLang="en-US"/>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txBody>
                  <a:tcPr marT="45725" marB="45725" horzOverflow="overflow">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3939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x(PB(x))  P</a:t>
                      </a:r>
                      <a:r>
                        <a:rPr kumimoji="1" lang="en-US" altLang="zh-CN" sz="1800" b="0" i="0" u="none" strike="noStrike" cap="none" normalizeH="0" baseline="0" dirty="0" err="1">
                          <a:ln>
                            <a:noFill/>
                          </a:ln>
                          <a:solidFill>
                            <a:schemeClr val="tx1"/>
                          </a:solidFill>
                          <a:effectLst/>
                          <a:latin typeface="+mn-ea"/>
                          <a:ea typeface="+mn-ea"/>
                          <a:sym typeface="Symbol" pitchFamily="18" charset="2"/>
                        </a:rPr>
                        <a:t>xB</a:t>
                      </a:r>
                      <a:r>
                        <a:rPr kumimoji="1" lang="en-US" altLang="zh-CN" sz="1800" b="0" i="0" u="none" strike="noStrike" cap="none" normalizeH="0" baseline="0" dirty="0">
                          <a:ln>
                            <a:noFill/>
                          </a:ln>
                          <a:solidFill>
                            <a:schemeClr val="tx1"/>
                          </a:solidFill>
                          <a:effectLst/>
                          <a:latin typeface="+mn-ea"/>
                          <a:ea typeface="+mn-ea"/>
                          <a:sym typeface="Symbol" pitchFamily="18" charset="2"/>
                        </a:rPr>
                        <a:t>(x)</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x(PB(x))  P</a:t>
                      </a:r>
                      <a:r>
                        <a:rPr kumimoji="1" lang="en-US" altLang="zh-CN" sz="1800" b="0" i="0" u="none" strike="noStrike" cap="none" normalizeH="0" baseline="0" dirty="0" err="1">
                          <a:ln>
                            <a:noFill/>
                          </a:ln>
                          <a:solidFill>
                            <a:schemeClr val="tx1"/>
                          </a:solidFill>
                          <a:effectLst/>
                          <a:latin typeface="+mn-ea"/>
                          <a:ea typeface="+mn-ea"/>
                          <a:sym typeface="Symbol" pitchFamily="18" charset="2"/>
                        </a:rPr>
                        <a:t>xB</a:t>
                      </a:r>
                      <a:r>
                        <a:rPr kumimoji="1" lang="en-US" altLang="zh-CN" sz="1800" b="0" i="0" u="none" strike="noStrike" cap="none" normalizeH="0" baseline="0" dirty="0">
                          <a:ln>
                            <a:noFill/>
                          </a:ln>
                          <a:solidFill>
                            <a:schemeClr val="tx1"/>
                          </a:solidFill>
                          <a:effectLst/>
                          <a:latin typeface="+mn-ea"/>
                          <a:ea typeface="+mn-ea"/>
                          <a:sym typeface="Symbol" pitchFamily="18" charset="2"/>
                        </a:rPr>
                        <a:t>(x)</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7732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  </a:t>
                      </a:r>
                      <a:r>
                        <a:rPr kumimoji="1" lang="en-US" altLang="zh-CN" sz="1800" b="0" i="0" u="none" strike="noStrike" cap="none" normalizeH="0" baseline="0" dirty="0" err="1">
                          <a:ln>
                            <a:noFill/>
                          </a:ln>
                          <a:solidFill>
                            <a:schemeClr val="tx1"/>
                          </a:solidFill>
                          <a:effectLst/>
                          <a:latin typeface="+mn-ea"/>
                          <a:ea typeface="+mn-ea"/>
                          <a:sym typeface="Symbol" pitchFamily="18" charset="2"/>
                        </a:rPr>
                        <a:t>yxA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  </a:t>
                      </a:r>
                      <a:r>
                        <a:rPr kumimoji="1" lang="en-US" altLang="zh-CN" sz="1800" b="0" i="0" u="none" strike="noStrike" cap="none" normalizeH="0" baseline="0" dirty="0" err="1">
                          <a:ln>
                            <a:noFill/>
                          </a:ln>
                          <a:solidFill>
                            <a:schemeClr val="tx1"/>
                          </a:solidFill>
                          <a:effectLst/>
                          <a:latin typeface="+mn-ea"/>
                          <a:ea typeface="+mn-ea"/>
                          <a:sym typeface="Symbol" pitchFamily="18" charset="2"/>
                        </a:rPr>
                        <a:t>yxA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473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2.3.1  </a:t>
            </a:r>
            <a:r>
              <a:rPr lang="zh-CN" altLang="en-US" sz="2400">
                <a:effectLst/>
              </a:rPr>
              <a:t>基本概念</a:t>
            </a:r>
            <a:endParaRPr lang="en-US" altLang="zh-CN" sz="2400">
              <a:effectLst/>
            </a:endParaRPr>
          </a:p>
          <a:p>
            <a:pPr>
              <a:lnSpc>
                <a:spcPct val="100000"/>
              </a:lnSpc>
              <a:spcBef>
                <a:spcPts val="1800"/>
              </a:spcBef>
            </a:pPr>
            <a:r>
              <a:rPr lang="en-US" altLang="zh-CN" sz="2400">
                <a:solidFill>
                  <a:srgbClr val="FF0000"/>
                </a:solidFill>
                <a:effectLst/>
              </a:rPr>
              <a:t>2.3.2  </a:t>
            </a:r>
            <a:r>
              <a:rPr lang="zh-CN" altLang="en-US" sz="2400">
                <a:solidFill>
                  <a:srgbClr val="FF0000"/>
                </a:solidFill>
                <a:effectLst/>
              </a:rPr>
              <a:t>替换定理</a:t>
            </a:r>
          </a:p>
          <a:p>
            <a:pPr>
              <a:lnSpc>
                <a:spcPct val="100000"/>
              </a:lnSpc>
              <a:spcBef>
                <a:spcPts val="1800"/>
              </a:spcBef>
            </a:pPr>
            <a:r>
              <a:rPr lang="en-US" altLang="zh-CN" sz="2400">
                <a:effectLst/>
              </a:rPr>
              <a:t>2.3.3  </a:t>
            </a:r>
            <a:r>
              <a:rPr lang="zh-CN" altLang="en-US" sz="2400">
                <a:effectLst/>
              </a:rPr>
              <a:t>代入定理</a:t>
            </a:r>
            <a:endParaRPr lang="en-US" altLang="zh-CN" sz="2400">
              <a:effectLst/>
            </a:endParaRPr>
          </a:p>
          <a:p>
            <a:pPr>
              <a:lnSpc>
                <a:spcPct val="100000"/>
              </a:lnSpc>
              <a:spcBef>
                <a:spcPts val="1800"/>
              </a:spcBef>
            </a:pPr>
            <a:r>
              <a:rPr lang="en-US" altLang="zh-CN" sz="2400">
                <a:effectLst/>
              </a:rPr>
              <a:t>2.3.4  </a:t>
            </a:r>
            <a:r>
              <a:rPr lang="zh-CN" altLang="en-US" sz="2400">
                <a:effectLst/>
              </a:rPr>
              <a:t>等价变换</a:t>
            </a:r>
            <a:endParaRPr lang="en-US" altLang="zh-CN" sz="2400">
              <a:effectLst/>
            </a:endParaRPr>
          </a:p>
          <a:p>
            <a:pPr>
              <a:lnSpc>
                <a:spcPct val="100000"/>
              </a:lnSpc>
              <a:spcBef>
                <a:spcPts val="1800"/>
              </a:spcBef>
            </a:pPr>
            <a:r>
              <a:rPr lang="en-US" altLang="zh-CN" sz="2400">
                <a:effectLst/>
              </a:rPr>
              <a:t>2.3.5  </a:t>
            </a:r>
            <a:r>
              <a:rPr lang="zh-CN" altLang="en-US" sz="2400">
                <a:effectLst/>
              </a:rPr>
              <a:t>前束范式</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727943" cy="514350"/>
          </a:xfrm>
        </p:spPr>
        <p:txBody>
          <a:bodyPr/>
          <a:lstStyle/>
          <a:p>
            <a:pPr algn="just">
              <a:lnSpc>
                <a:spcPct val="100000"/>
              </a:lnSpc>
              <a:spcBef>
                <a:spcPts val="1800"/>
              </a:spcBef>
            </a:pPr>
            <a:r>
              <a:rPr lang="en-US" altLang="zh-CN"/>
              <a:t>2.3  </a:t>
            </a:r>
            <a:r>
              <a:rPr lang="zh-CN" altLang="en-US"/>
              <a:t>谓词公式间的逻辑等价关系</a:t>
            </a:r>
          </a:p>
        </p:txBody>
      </p:sp>
    </p:spTree>
    <p:extLst>
      <p:ext uri="{BB962C8B-B14F-4D97-AF65-F5344CB8AC3E}">
        <p14:creationId xmlns:p14="http://schemas.microsoft.com/office/powerpoint/2010/main" val="3885195193"/>
      </p:ext>
    </p:extLst>
  </p:cSld>
  <p:clrMapOvr>
    <a:masterClrMapping/>
  </p:clrMapOvr>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8519</TotalTime>
  <Words>3839</Words>
  <Application>Microsoft Office PowerPoint</Application>
  <PresentationFormat>全屏显示(4:3)</PresentationFormat>
  <Paragraphs>230</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微软雅黑</vt:lpstr>
      <vt:lpstr>Arial</vt:lpstr>
      <vt:lpstr>Times New Roman</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288</cp:revision>
  <dcterms:created xsi:type="dcterms:W3CDTF">2021-08-31T07:59:58Z</dcterms:created>
  <dcterms:modified xsi:type="dcterms:W3CDTF">2022-10-17T11:26:25Z</dcterms:modified>
</cp:coreProperties>
</file>