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7" r:id="rId2"/>
    <p:sldId id="318" r:id="rId3"/>
    <p:sldId id="321" r:id="rId4"/>
    <p:sldId id="417" r:id="rId5"/>
    <p:sldId id="327" r:id="rId6"/>
    <p:sldId id="400" r:id="rId7"/>
    <p:sldId id="402" r:id="rId8"/>
    <p:sldId id="336" r:id="rId9"/>
    <p:sldId id="337" r:id="rId10"/>
    <p:sldId id="331" r:id="rId11"/>
    <p:sldId id="332" r:id="rId12"/>
    <p:sldId id="333" r:id="rId13"/>
    <p:sldId id="403" r:id="rId14"/>
    <p:sldId id="404" r:id="rId15"/>
    <p:sldId id="401" r:id="rId16"/>
    <p:sldId id="408" r:id="rId17"/>
    <p:sldId id="334" r:id="rId18"/>
    <p:sldId id="409" r:id="rId19"/>
    <p:sldId id="410" r:id="rId20"/>
    <p:sldId id="338" r:id="rId21"/>
    <p:sldId id="339"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7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883" autoAdjust="0"/>
  </p:normalViewPr>
  <p:slideViewPr>
    <p:cSldViewPr snapToGrid="0" showGuides="1">
      <p:cViewPr varScale="1">
        <p:scale>
          <a:sx n="97" d="100"/>
          <a:sy n="97" d="100"/>
        </p:scale>
        <p:origin x="1477" y="53"/>
      </p:cViewPr>
      <p:guideLst>
        <p:guide orient="horz" pos="2160"/>
        <p:guide pos="278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image" Target="../media/image6.emf"/><Relationship Id="rId4"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33D4F-F1E0-46C3-BD26-B8F7325BDB7A}" type="datetimeFigureOut">
              <a:rPr lang="zh-CN" altLang="en-US" smtClean="0"/>
              <a:t>2022/9/21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C8118-28A3-4B46-85EC-397382198629}" type="slidenum">
              <a:rPr lang="zh-CN" altLang="en-US" smtClean="0"/>
              <a:t>‹#›</a:t>
            </a:fld>
            <a:endParaRPr lang="zh-CN" altLang="en-US"/>
          </a:p>
        </p:txBody>
      </p:sp>
    </p:spTree>
    <p:extLst>
      <p:ext uri="{BB962C8B-B14F-4D97-AF65-F5344CB8AC3E}">
        <p14:creationId xmlns:p14="http://schemas.microsoft.com/office/powerpoint/2010/main" val="2254909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29C8118-28A3-4B46-85EC-397382198629}" type="slidenum">
              <a:rPr lang="zh-CN" altLang="en-US" smtClean="0"/>
              <a:t>12</a:t>
            </a:fld>
            <a:endParaRPr lang="zh-CN" altLang="en-US"/>
          </a:p>
        </p:txBody>
      </p:sp>
    </p:spTree>
    <p:extLst>
      <p:ext uri="{BB962C8B-B14F-4D97-AF65-F5344CB8AC3E}">
        <p14:creationId xmlns:p14="http://schemas.microsoft.com/office/powerpoint/2010/main" val="18172376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613" y="140483"/>
            <a:ext cx="3194092" cy="855561"/>
          </a:xfrm>
          <a:prstGeom prst="rect">
            <a:avLst/>
          </a:prstGeom>
        </p:spPr>
      </p:pic>
      <p:sp>
        <p:nvSpPr>
          <p:cNvPr id="8" name="矩形 7"/>
          <p:cNvSpPr/>
          <p:nvPr/>
        </p:nvSpPr>
        <p:spPr>
          <a:xfrm>
            <a:off x="2228851" y="2492946"/>
            <a:ext cx="6915151" cy="4365057"/>
          </a:xfrm>
          <a:prstGeom prst="rect">
            <a:avLst/>
          </a:prstGeom>
          <a:blipFill dpi="0" rotWithShape="1">
            <a:blip r:embed="rId3">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4" name="矩形 3"/>
          <p:cNvSpPr/>
          <p:nvPr/>
        </p:nvSpPr>
        <p:spPr>
          <a:xfrm>
            <a:off x="179613" y="1798271"/>
            <a:ext cx="8792938" cy="1524592"/>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6" name="Picture 2" descr="http://g.hiphotos.baidu.com/baike/w=268/sign=3d3d08a135d12f2ece05a96677c3d5ff/dc54564e9258d109f50fc0c4d258ccbf6d814dd3.jpg"/>
          <p:cNvPicPr>
            <a:picLocks noChangeAspect="1" noChangeArrowheads="1"/>
          </p:cNvPicPr>
          <p:nvPr/>
        </p:nvPicPr>
        <p:blipFill rotWithShape="1">
          <a:blip r:embed="rId4"/>
          <a:srcRect l="7208" t="5273" r="8108" b="5562"/>
          <a:stretch/>
        </p:blipFill>
        <p:spPr bwMode="auto">
          <a:xfrm>
            <a:off x="8108029" y="140481"/>
            <a:ext cx="864523" cy="855326"/>
          </a:xfrm>
          <a:prstGeom prst="ellipse">
            <a:avLst/>
          </a:prstGeom>
          <a:noFill/>
          <a:ln w="9525">
            <a:noFill/>
            <a:miter lim="800000"/>
            <a:headEnd/>
            <a:tailEnd/>
          </a:ln>
        </p:spPr>
      </p:pic>
    </p:spTree>
    <p:extLst>
      <p:ext uri="{BB962C8B-B14F-4D97-AF65-F5344CB8AC3E}">
        <p14:creationId xmlns:p14="http://schemas.microsoft.com/office/powerpoint/2010/main" val="226922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自定义版式">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9" name="直接连接符 8"/>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0"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grpSp>
        <p:nvGrpSpPr>
          <p:cNvPr id="11" name="组合 10"/>
          <p:cNvGrpSpPr>
            <a:grpSpLocks noChangeAspect="1"/>
          </p:cNvGrpSpPr>
          <p:nvPr/>
        </p:nvGrpSpPr>
        <p:grpSpPr>
          <a:xfrm>
            <a:off x="2276221" y="3860936"/>
            <a:ext cx="1260000" cy="1260000"/>
            <a:chOff x="1174779" y="3359349"/>
            <a:chExt cx="1800000" cy="1800001"/>
          </a:xfrm>
        </p:grpSpPr>
        <p:grpSp>
          <p:nvGrpSpPr>
            <p:cNvPr id="12" name="组合 11"/>
            <p:cNvGrpSpPr/>
            <p:nvPr/>
          </p:nvGrpSpPr>
          <p:grpSpPr>
            <a:xfrm>
              <a:off x="1174779" y="3359349"/>
              <a:ext cx="1800000" cy="1800001"/>
              <a:chOff x="6250980" y="3660482"/>
              <a:chExt cx="1800000" cy="1800001"/>
            </a:xfrm>
          </p:grpSpPr>
          <p:sp>
            <p:nvSpPr>
              <p:cNvPr id="14" name="椭圆 1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椭圆 12"/>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a:grpSpLocks noChangeAspect="1"/>
          </p:cNvGrpSpPr>
          <p:nvPr/>
        </p:nvGrpSpPr>
        <p:grpSpPr>
          <a:xfrm>
            <a:off x="2683600" y="2570378"/>
            <a:ext cx="576000" cy="576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 name="椭圆 17"/>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1" name="组合 20"/>
          <p:cNvGrpSpPr/>
          <p:nvPr/>
        </p:nvGrpSpPr>
        <p:grpSpPr>
          <a:xfrm>
            <a:off x="1046591" y="2718418"/>
            <a:ext cx="1980000" cy="1980000"/>
            <a:chOff x="6250980" y="3660482"/>
            <a:chExt cx="1800000" cy="1800001"/>
          </a:xfrm>
        </p:grpSpPr>
        <p:sp>
          <p:nvSpPr>
            <p:cNvPr id="22" name="椭圆 21"/>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4" name="椭圆 23"/>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25" name="组合 24"/>
          <p:cNvGrpSpPr>
            <a:grpSpLocks noChangeAspect="1"/>
          </p:cNvGrpSpPr>
          <p:nvPr/>
        </p:nvGrpSpPr>
        <p:grpSpPr>
          <a:xfrm>
            <a:off x="778122" y="2035413"/>
            <a:ext cx="1044000" cy="1044000"/>
            <a:chOff x="1174779" y="3359349"/>
            <a:chExt cx="1800000" cy="1800001"/>
          </a:xfrm>
        </p:grpSpPr>
        <p:grpSp>
          <p:nvGrpSpPr>
            <p:cNvPr id="26" name="组合 25"/>
            <p:cNvGrpSpPr/>
            <p:nvPr/>
          </p:nvGrpSpPr>
          <p:grpSpPr>
            <a:xfrm>
              <a:off x="1174779" y="3359349"/>
              <a:ext cx="1800000" cy="1800001"/>
              <a:chOff x="6250980" y="3660482"/>
              <a:chExt cx="1800000" cy="1800001"/>
            </a:xfrm>
          </p:grpSpPr>
          <p:sp>
            <p:nvSpPr>
              <p:cNvPr id="28" name="椭圆 27"/>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0" name="组合 29"/>
          <p:cNvGrpSpPr>
            <a:grpSpLocks noChangeAspect="1"/>
          </p:cNvGrpSpPr>
          <p:nvPr/>
        </p:nvGrpSpPr>
        <p:grpSpPr>
          <a:xfrm>
            <a:off x="375243" y="4151919"/>
            <a:ext cx="648000" cy="648000"/>
            <a:chOff x="1174779" y="3359349"/>
            <a:chExt cx="1800000" cy="1800001"/>
          </a:xfrm>
        </p:grpSpPr>
        <p:grpSp>
          <p:nvGrpSpPr>
            <p:cNvPr id="31" name="组合 30"/>
            <p:cNvGrpSpPr/>
            <p:nvPr/>
          </p:nvGrpSpPr>
          <p:grpSpPr>
            <a:xfrm>
              <a:off x="1174779" y="3359349"/>
              <a:ext cx="1800000" cy="1800001"/>
              <a:chOff x="6250980" y="3660482"/>
              <a:chExt cx="1800000" cy="1800001"/>
            </a:xfrm>
          </p:grpSpPr>
          <p:sp>
            <p:nvSpPr>
              <p:cNvPr id="33" name="椭圆 3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2" name="椭圆 31"/>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5" name="KSO_Shape"/>
          <p:cNvSpPr>
            <a:spLocks/>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sp>
        <p:nvSpPr>
          <p:cNvPr id="38" name="文本占位符 37"/>
          <p:cNvSpPr>
            <a:spLocks noGrp="1"/>
          </p:cNvSpPr>
          <p:nvPr>
            <p:ph type="body" sz="quarter" idx="11" hasCustomPrompt="1"/>
          </p:nvPr>
        </p:nvSpPr>
        <p:spPr>
          <a:xfrm>
            <a:off x="3941258" y="1626050"/>
            <a:ext cx="4638675" cy="3975907"/>
          </a:xfrm>
          <a:prstGeom prst="rect">
            <a:avLst/>
          </a:prstGeom>
        </p:spPr>
        <p:txBody>
          <a:bodyPr/>
          <a:lstStyle>
            <a:lvl1pPr marL="0" marR="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sz="2100" b="0">
                <a:effectLst>
                  <a:outerShdw blurRad="38100" dist="38100" dir="2700000" algn="tl">
                    <a:srgbClr val="000000">
                      <a:alpha val="43137"/>
                    </a:srgbClr>
                  </a:outerShdw>
                </a:effectLst>
                <a:latin typeface="+mn-ea"/>
                <a:ea typeface="+mn-ea"/>
              </a:defRPr>
            </a:lvl1pPr>
          </a:lstStyle>
          <a:p>
            <a:pPr>
              <a:lnSpc>
                <a:spcPct val="200000"/>
              </a:lnSpc>
            </a:pPr>
            <a:r>
              <a:rPr lang="en-US" altLang="zh-CN" sz="2100" b="1" dirty="0">
                <a:solidFill>
                  <a:srgbClr val="DF7566"/>
                </a:solidFill>
                <a:latin typeface="+mn-ea"/>
              </a:rPr>
              <a:t>x.1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r>
              <a:rPr lang="zh-CN" altLang="en-US" sz="2100" b="1" dirty="0">
                <a:solidFill>
                  <a:srgbClr val="DF7566"/>
                </a:solidFill>
                <a:latin typeface="+mn-ea"/>
              </a:rPr>
              <a:t>放不下缩小字体</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x.2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x.3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a:lnSpc>
                <a:spcPct val="200000"/>
              </a:lnSpc>
            </a:pPr>
            <a:r>
              <a:rPr lang="en-US" altLang="zh-CN" sz="2100" b="1" dirty="0">
                <a:solidFill>
                  <a:srgbClr val="DF7566"/>
                </a:solidFill>
                <a:latin typeface="+mn-ea"/>
              </a:rPr>
              <a:t>… …</a:t>
            </a:r>
          </a:p>
        </p:txBody>
      </p:sp>
      <p:sp>
        <p:nvSpPr>
          <p:cNvPr id="36"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一级标题</a:t>
            </a:r>
          </a:p>
        </p:txBody>
      </p:sp>
    </p:spTree>
    <p:extLst>
      <p:ext uri="{BB962C8B-B14F-4D97-AF65-F5344CB8AC3E}">
        <p14:creationId xmlns:p14="http://schemas.microsoft.com/office/powerpoint/2010/main" val="3130219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8" name="矩形 7"/>
          <p:cNvSpPr/>
          <p:nvPr/>
        </p:nvSpPr>
        <p:spPr>
          <a:xfrm>
            <a:off x="2228851" y="2492946"/>
            <a:ext cx="6915151" cy="4365057"/>
          </a:xfrm>
          <a:prstGeom prst="rect">
            <a:avLst/>
          </a:prstGeom>
          <a:blipFill dpi="0" rotWithShape="1">
            <a:blip r:embed="rId2">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pic>
        <p:nvPicPr>
          <p:cNvPr id="7" name="图片 6"/>
          <p:cNvPicPr>
            <a:picLocks noChangeAspect="1"/>
          </p:cNvPicPr>
          <p:nvPr/>
        </p:nvPicPr>
        <p:blipFill rotWithShape="1">
          <a:blip r:embed="rId3"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9" name="直接连接符 8"/>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0"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grpSp>
        <p:nvGrpSpPr>
          <p:cNvPr id="11" name="组合 10"/>
          <p:cNvGrpSpPr>
            <a:grpSpLocks noChangeAspect="1"/>
          </p:cNvGrpSpPr>
          <p:nvPr/>
        </p:nvGrpSpPr>
        <p:grpSpPr>
          <a:xfrm>
            <a:off x="2276221" y="3860936"/>
            <a:ext cx="1260000" cy="1260000"/>
            <a:chOff x="1174779" y="3359349"/>
            <a:chExt cx="1800000" cy="1800001"/>
          </a:xfrm>
        </p:grpSpPr>
        <p:grpSp>
          <p:nvGrpSpPr>
            <p:cNvPr id="12" name="组合 11"/>
            <p:cNvGrpSpPr/>
            <p:nvPr/>
          </p:nvGrpSpPr>
          <p:grpSpPr>
            <a:xfrm>
              <a:off x="1174779" y="3359349"/>
              <a:ext cx="1800000" cy="1800001"/>
              <a:chOff x="6250980" y="3660482"/>
              <a:chExt cx="1800000" cy="1800001"/>
            </a:xfrm>
          </p:grpSpPr>
          <p:sp>
            <p:nvSpPr>
              <p:cNvPr id="14" name="椭圆 1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椭圆 1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3" name="椭圆 12"/>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16" name="组合 15"/>
          <p:cNvGrpSpPr>
            <a:grpSpLocks noChangeAspect="1"/>
          </p:cNvGrpSpPr>
          <p:nvPr/>
        </p:nvGrpSpPr>
        <p:grpSpPr>
          <a:xfrm>
            <a:off x="2683600" y="2570378"/>
            <a:ext cx="576000" cy="576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18" name="椭圆 17"/>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1" name="组合 20"/>
          <p:cNvGrpSpPr/>
          <p:nvPr/>
        </p:nvGrpSpPr>
        <p:grpSpPr>
          <a:xfrm>
            <a:off x="1046591" y="2718418"/>
            <a:ext cx="1980000" cy="1980000"/>
            <a:chOff x="6250980" y="3660482"/>
            <a:chExt cx="1800000" cy="1800001"/>
          </a:xfrm>
        </p:grpSpPr>
        <p:sp>
          <p:nvSpPr>
            <p:cNvPr id="22" name="椭圆 21"/>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3" name="椭圆 22"/>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4" name="椭圆 23"/>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p>
        </p:txBody>
      </p:sp>
      <p:grpSp>
        <p:nvGrpSpPr>
          <p:cNvPr id="25" name="组合 24"/>
          <p:cNvGrpSpPr>
            <a:grpSpLocks noChangeAspect="1"/>
          </p:cNvGrpSpPr>
          <p:nvPr/>
        </p:nvGrpSpPr>
        <p:grpSpPr>
          <a:xfrm>
            <a:off x="778122" y="2035413"/>
            <a:ext cx="1044000" cy="1044000"/>
            <a:chOff x="1174779" y="3359349"/>
            <a:chExt cx="1800000" cy="1800001"/>
          </a:xfrm>
        </p:grpSpPr>
        <p:grpSp>
          <p:nvGrpSpPr>
            <p:cNvPr id="26" name="组合 25"/>
            <p:cNvGrpSpPr/>
            <p:nvPr/>
          </p:nvGrpSpPr>
          <p:grpSpPr>
            <a:xfrm>
              <a:off x="1174779" y="3359349"/>
              <a:ext cx="1800000" cy="1800001"/>
              <a:chOff x="6250980" y="3660482"/>
              <a:chExt cx="1800000" cy="1800001"/>
            </a:xfrm>
          </p:grpSpPr>
          <p:sp>
            <p:nvSpPr>
              <p:cNvPr id="28" name="椭圆 27"/>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9" name="椭圆 28"/>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7" name="椭圆 26"/>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30" name="组合 29"/>
          <p:cNvGrpSpPr>
            <a:grpSpLocks noChangeAspect="1"/>
          </p:cNvGrpSpPr>
          <p:nvPr/>
        </p:nvGrpSpPr>
        <p:grpSpPr>
          <a:xfrm>
            <a:off x="375243" y="4151919"/>
            <a:ext cx="648000" cy="648000"/>
            <a:chOff x="1174779" y="3359349"/>
            <a:chExt cx="1800000" cy="1800001"/>
          </a:xfrm>
        </p:grpSpPr>
        <p:grpSp>
          <p:nvGrpSpPr>
            <p:cNvPr id="31" name="组合 30"/>
            <p:cNvGrpSpPr/>
            <p:nvPr/>
          </p:nvGrpSpPr>
          <p:grpSpPr>
            <a:xfrm>
              <a:off x="1174779" y="3359349"/>
              <a:ext cx="1800000" cy="1800001"/>
              <a:chOff x="6250980" y="3660482"/>
              <a:chExt cx="1800000" cy="1800001"/>
            </a:xfrm>
          </p:grpSpPr>
          <p:sp>
            <p:nvSpPr>
              <p:cNvPr id="33" name="椭圆 3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2" name="椭圆 31"/>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35" name="KSO_Shape"/>
          <p:cNvSpPr>
            <a:spLocks/>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1350">
              <a:solidFill>
                <a:srgbClr val="FFFFFF"/>
              </a:solidFill>
            </a:endParaRPr>
          </a:p>
        </p:txBody>
      </p:sp>
      <p:sp>
        <p:nvSpPr>
          <p:cNvPr id="38" name="文本占位符 37"/>
          <p:cNvSpPr>
            <a:spLocks noGrp="1"/>
          </p:cNvSpPr>
          <p:nvPr>
            <p:ph type="body" sz="quarter" idx="11" hasCustomPrompt="1"/>
          </p:nvPr>
        </p:nvSpPr>
        <p:spPr>
          <a:xfrm>
            <a:off x="3941258" y="1626050"/>
            <a:ext cx="4638675" cy="3975907"/>
          </a:xfrm>
          <a:prstGeom prst="rect">
            <a:avLst/>
          </a:prstGeom>
        </p:spPr>
        <p:txBody>
          <a:bodyPr/>
          <a:lstStyle>
            <a:lvl1pPr marL="0" marR="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sz="2100" b="0">
                <a:effectLst>
                  <a:outerShdw blurRad="38100" dist="38100" dir="2700000" algn="tl">
                    <a:srgbClr val="000000">
                      <a:alpha val="43137"/>
                    </a:srgbClr>
                  </a:outerShdw>
                </a:effectLst>
                <a:latin typeface="+mn-ea"/>
                <a:ea typeface="+mn-ea"/>
              </a:defRPr>
            </a:lvl1pPr>
          </a:lstStyle>
          <a:p>
            <a:pPr>
              <a:lnSpc>
                <a:spcPct val="200000"/>
              </a:lnSpc>
            </a:pPr>
            <a:r>
              <a:rPr lang="en-US" altLang="zh-CN" sz="2100" b="1" dirty="0">
                <a:solidFill>
                  <a:srgbClr val="DF7566"/>
                </a:solidFill>
                <a:latin typeface="+mn-ea"/>
              </a:rPr>
              <a:t>x.1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r>
              <a:rPr lang="zh-CN" altLang="en-US" sz="2100" b="1" dirty="0">
                <a:solidFill>
                  <a:srgbClr val="DF7566"/>
                </a:solidFill>
                <a:latin typeface="+mn-ea"/>
              </a:rPr>
              <a:t>放不下缩小字体</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x.2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marL="0" marR="0" lvl="0" indent="0" algn="l" defTabSz="685800" rtl="0" eaLnBrk="1" fontAlgn="auto" latinLnBrk="0" hangingPunct="1">
              <a:lnSpc>
                <a:spcPct val="200000"/>
              </a:lnSpc>
              <a:spcBef>
                <a:spcPts val="750"/>
              </a:spcBef>
              <a:spcAft>
                <a:spcPts val="0"/>
              </a:spcAft>
              <a:buClrTx/>
              <a:buSzTx/>
              <a:buFont typeface="Arial" panose="020B0604020202020204" pitchFamily="34" charset="0"/>
              <a:buNone/>
              <a:tabLst/>
              <a:defRPr/>
            </a:pPr>
            <a:r>
              <a:rPr lang="en-US" altLang="zh-CN" sz="2100" b="1" dirty="0">
                <a:solidFill>
                  <a:srgbClr val="DF7566"/>
                </a:solidFill>
                <a:latin typeface="+mn-ea"/>
              </a:rPr>
              <a:t>x.3 </a:t>
            </a:r>
            <a:r>
              <a:rPr lang="zh-CN" altLang="en-US" sz="2100" b="1" dirty="0">
                <a:solidFill>
                  <a:srgbClr val="DF7566"/>
                </a:solidFill>
                <a:latin typeface="+mn-ea"/>
              </a:rPr>
              <a:t>二级标题</a:t>
            </a:r>
            <a:r>
              <a:rPr lang="en-US" altLang="zh-CN" sz="2100" b="1" dirty="0">
                <a:solidFill>
                  <a:srgbClr val="DF7566"/>
                </a:solidFill>
                <a:latin typeface="+mn-ea"/>
              </a:rPr>
              <a:t>【</a:t>
            </a:r>
            <a:r>
              <a:rPr lang="zh-CN" altLang="en-US" sz="2100" b="1" dirty="0">
                <a:solidFill>
                  <a:srgbClr val="DF7566"/>
                </a:solidFill>
                <a:latin typeface="+mn-ea"/>
              </a:rPr>
              <a:t>加粗</a:t>
            </a:r>
            <a:r>
              <a:rPr lang="en-US" altLang="zh-CN" sz="2100" b="1" dirty="0">
                <a:solidFill>
                  <a:srgbClr val="DF7566"/>
                </a:solidFill>
                <a:latin typeface="+mn-ea"/>
              </a:rPr>
              <a:t>】</a:t>
            </a:r>
          </a:p>
          <a:p>
            <a:pPr>
              <a:lnSpc>
                <a:spcPct val="200000"/>
              </a:lnSpc>
            </a:pPr>
            <a:r>
              <a:rPr lang="en-US" altLang="zh-CN" sz="2100" b="1" dirty="0">
                <a:solidFill>
                  <a:srgbClr val="DF7566"/>
                </a:solidFill>
                <a:latin typeface="+mn-ea"/>
              </a:rPr>
              <a:t>… …</a:t>
            </a:r>
          </a:p>
        </p:txBody>
      </p:sp>
      <p:sp>
        <p:nvSpPr>
          <p:cNvPr id="36"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一级标题</a:t>
            </a:r>
          </a:p>
        </p:txBody>
      </p:sp>
    </p:spTree>
    <p:extLst>
      <p:ext uri="{BB962C8B-B14F-4D97-AF65-F5344CB8AC3E}">
        <p14:creationId xmlns:p14="http://schemas.microsoft.com/office/powerpoint/2010/main" val="178176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标题和内容">
    <p:spTree>
      <p:nvGrpSpPr>
        <p:cNvPr id="1" name=""/>
        <p:cNvGrpSpPr/>
        <p:nvPr/>
      </p:nvGrpSpPr>
      <p:grpSpPr>
        <a:xfrm>
          <a:off x="0" y="0"/>
          <a:ext cx="0" cy="0"/>
          <a:chOff x="0" y="0"/>
          <a:chExt cx="0" cy="0"/>
        </a:xfrm>
      </p:grpSpPr>
      <p:sp>
        <p:nvSpPr>
          <p:cNvPr id="5" name="Date Placeholder 4"/>
          <p:cNvSpPr>
            <a:spLocks noGrp="1" noChangeArrowheads="1"/>
          </p:cNvSpPr>
          <p:nvPr>
            <p:ph type="dt" sz="half" idx="10"/>
          </p:nvPr>
        </p:nvSpPr>
        <p:spPr>
          <a:xfrm>
            <a:off x="3048001" y="6311902"/>
            <a:ext cx="1712913" cy="290513"/>
          </a:xfrm>
          <a:prstGeom prst="rect">
            <a:avLst/>
          </a:prstGeom>
          <a:ln/>
        </p:spPr>
        <p:txBody>
          <a:bodyPr/>
          <a:lstStyle>
            <a:lvl1pPr>
              <a:defRPr/>
            </a:lvl1pPr>
          </a:lstStyle>
          <a:p>
            <a:fld id="{97942283-E200-425C-BD67-ADC0EB47AF52}" type="datetimeFigureOut">
              <a:rPr lang="zh-CN" altLang="en-US" smtClean="0"/>
              <a:t>2022/9/21</a:t>
            </a:fld>
            <a:endParaRPr lang="zh-CN" altLang="en-US"/>
          </a:p>
        </p:txBody>
      </p:sp>
      <p:sp>
        <p:nvSpPr>
          <p:cNvPr id="6" name="Footer Placeholder 5"/>
          <p:cNvSpPr>
            <a:spLocks noGrp="1" noChangeArrowheads="1"/>
          </p:cNvSpPr>
          <p:nvPr>
            <p:ph type="ftr" sz="quarter" idx="11"/>
          </p:nvPr>
        </p:nvSpPr>
        <p:spPr>
          <a:xfrm>
            <a:off x="4830763" y="6323013"/>
            <a:ext cx="2311400" cy="290512"/>
          </a:xfrm>
          <a:prstGeom prst="rect">
            <a:avLst/>
          </a:prstGeom>
          <a:ln/>
        </p:spPr>
        <p:txBody>
          <a:bodyPr/>
          <a:lstStyle>
            <a:lvl1pPr>
              <a:defRPr/>
            </a:lvl1pPr>
          </a:lstStyle>
          <a:p>
            <a:endParaRPr lang="zh-CN" altLang="en-US"/>
          </a:p>
        </p:txBody>
      </p:sp>
      <p:sp>
        <p:nvSpPr>
          <p:cNvPr id="8" name="Rectangle 6"/>
          <p:cNvSpPr>
            <a:spLocks noGrp="1" noChangeArrowheads="1"/>
          </p:cNvSpPr>
          <p:nvPr>
            <p:ph type="sldNum" sz="quarter" idx="12"/>
          </p:nvPr>
        </p:nvSpPr>
        <p:spPr>
          <a:xfrm>
            <a:off x="7116764" y="6323013"/>
            <a:ext cx="1616075" cy="290512"/>
          </a:xfrm>
          <a:prstGeom prst="rect">
            <a:avLst/>
          </a:prstGeom>
          <a:ln/>
        </p:spPr>
        <p:txBody>
          <a:bodyPr/>
          <a:lstStyle>
            <a:lvl1pPr>
              <a:defRPr/>
            </a:lvl1pPr>
          </a:lstStyle>
          <a:p>
            <a:fld id="{4FA43FA1-920D-4FD5-9520-FD3BD69E9260}" type="slidenum">
              <a:rPr lang="zh-CN" altLang="en-US" smtClean="0"/>
              <a:t>‹#›</a:t>
            </a:fld>
            <a:endParaRPr lang="zh-CN" altLang="en-US"/>
          </a:p>
        </p:txBody>
      </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14" name="直接连接符 13"/>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5"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sp>
        <p:nvSpPr>
          <p:cNvPr id="11"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二级标题</a:t>
            </a:r>
          </a:p>
        </p:txBody>
      </p:sp>
      <p:sp>
        <p:nvSpPr>
          <p:cNvPr id="16" name="文本占位符 15"/>
          <p:cNvSpPr>
            <a:spLocks noGrp="1"/>
          </p:cNvSpPr>
          <p:nvPr>
            <p:ph type="body" sz="quarter" idx="14" hasCustomPrompt="1"/>
          </p:nvPr>
        </p:nvSpPr>
        <p:spPr>
          <a:xfrm>
            <a:off x="684260" y="1389180"/>
            <a:ext cx="8152169" cy="4762239"/>
          </a:xfrm>
          <a:prstGeom prst="rect">
            <a:avLst/>
          </a:prstGeom>
        </p:spPr>
        <p:txBody>
          <a:bodyPr/>
          <a:lstStyle>
            <a:lvl1pPr marL="0" indent="0">
              <a:buNone/>
              <a:defRPr sz="1800">
                <a:latin typeface="+mn-ea"/>
                <a:ea typeface="+mn-ea"/>
              </a:defRPr>
            </a:lvl1pPr>
          </a:lstStyle>
          <a:p>
            <a:pPr lvl="0"/>
            <a:r>
              <a:rPr lang="zh-CN" altLang="en-US" dirty="0"/>
              <a:t>一、三级标题（</a:t>
            </a:r>
            <a:r>
              <a:rPr lang="en-US" altLang="zh-CN" dirty="0"/>
              <a:t>&gt;=24</a:t>
            </a:r>
            <a:r>
              <a:rPr lang="zh-CN" altLang="en-US" dirty="0"/>
              <a:t>号，微软雅黑字体）</a:t>
            </a:r>
          </a:p>
        </p:txBody>
      </p:sp>
    </p:spTree>
    <p:extLst>
      <p:ext uri="{BB962C8B-B14F-4D97-AF65-F5344CB8AC3E}">
        <p14:creationId xmlns:p14="http://schemas.microsoft.com/office/powerpoint/2010/main" val="1192961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标题和内容">
    <p:spTree>
      <p:nvGrpSpPr>
        <p:cNvPr id="1" name=""/>
        <p:cNvGrpSpPr/>
        <p:nvPr/>
      </p:nvGrpSpPr>
      <p:grpSpPr>
        <a:xfrm>
          <a:off x="0" y="0"/>
          <a:ext cx="0" cy="0"/>
          <a:chOff x="0" y="0"/>
          <a:chExt cx="0" cy="0"/>
        </a:xfrm>
      </p:grpSpPr>
      <p:sp>
        <p:nvSpPr>
          <p:cNvPr id="7" name="矩形 6"/>
          <p:cNvSpPr/>
          <p:nvPr/>
        </p:nvSpPr>
        <p:spPr>
          <a:xfrm>
            <a:off x="2228851" y="2492946"/>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5" name="Date Placeholder 4"/>
          <p:cNvSpPr>
            <a:spLocks noGrp="1" noChangeArrowheads="1"/>
          </p:cNvSpPr>
          <p:nvPr>
            <p:ph type="dt" sz="half" idx="10"/>
          </p:nvPr>
        </p:nvSpPr>
        <p:spPr>
          <a:xfrm>
            <a:off x="3048001" y="6311902"/>
            <a:ext cx="1712913" cy="290513"/>
          </a:xfrm>
          <a:prstGeom prst="rect">
            <a:avLst/>
          </a:prstGeom>
          <a:ln/>
        </p:spPr>
        <p:txBody>
          <a:bodyPr/>
          <a:lstStyle>
            <a:lvl1pPr>
              <a:defRPr/>
            </a:lvl1pPr>
          </a:lstStyle>
          <a:p>
            <a:fld id="{97942283-E200-425C-BD67-ADC0EB47AF52}" type="datetimeFigureOut">
              <a:rPr lang="zh-CN" altLang="en-US" smtClean="0"/>
              <a:t>2022/9/21</a:t>
            </a:fld>
            <a:endParaRPr lang="zh-CN" altLang="en-US"/>
          </a:p>
        </p:txBody>
      </p:sp>
      <p:sp>
        <p:nvSpPr>
          <p:cNvPr id="6" name="Footer Placeholder 5"/>
          <p:cNvSpPr>
            <a:spLocks noGrp="1" noChangeArrowheads="1"/>
          </p:cNvSpPr>
          <p:nvPr>
            <p:ph type="ftr" sz="quarter" idx="11"/>
          </p:nvPr>
        </p:nvSpPr>
        <p:spPr>
          <a:xfrm>
            <a:off x="4830763" y="6323013"/>
            <a:ext cx="2311400" cy="290512"/>
          </a:xfrm>
          <a:prstGeom prst="rect">
            <a:avLst/>
          </a:prstGeom>
          <a:ln/>
        </p:spPr>
        <p:txBody>
          <a:bodyPr/>
          <a:lstStyle>
            <a:lvl1pPr>
              <a:defRPr/>
            </a:lvl1pPr>
          </a:lstStyle>
          <a:p>
            <a:endParaRPr lang="zh-CN" altLang="en-US"/>
          </a:p>
        </p:txBody>
      </p:sp>
      <p:sp>
        <p:nvSpPr>
          <p:cNvPr id="8" name="Rectangle 6"/>
          <p:cNvSpPr>
            <a:spLocks noGrp="1" noChangeArrowheads="1"/>
          </p:cNvSpPr>
          <p:nvPr>
            <p:ph type="sldNum" sz="quarter" idx="12"/>
          </p:nvPr>
        </p:nvSpPr>
        <p:spPr>
          <a:xfrm>
            <a:off x="7116764" y="6323013"/>
            <a:ext cx="1616075" cy="290512"/>
          </a:xfrm>
          <a:prstGeom prst="rect">
            <a:avLst/>
          </a:prstGeom>
          <a:ln/>
        </p:spPr>
        <p:txBody>
          <a:bodyPr/>
          <a:lstStyle>
            <a:lvl1pPr>
              <a:defRPr/>
            </a:lvl1pPr>
          </a:lstStyle>
          <a:p>
            <a:fld id="{4FA43FA1-920D-4FD5-9520-FD3BD69E9260}" type="slidenum">
              <a:rPr lang="zh-CN" altLang="en-US" smtClean="0"/>
              <a:t>‹#›</a:t>
            </a:fld>
            <a:endParaRPr lang="zh-CN" altLang="en-US"/>
          </a:p>
        </p:txBody>
      </p:sp>
      <p:pic>
        <p:nvPicPr>
          <p:cNvPr id="13" name="图片 12"/>
          <p:cNvPicPr>
            <a:picLocks noChangeAspect="1"/>
          </p:cNvPicPr>
          <p:nvPr/>
        </p:nvPicPr>
        <p:blipFill rotWithShape="1">
          <a:blip r:embed="rId3" cstate="print">
            <a:extLst>
              <a:ext uri="{28A0092B-C50C-407E-A947-70E740481C1C}">
                <a14:useLocalDpi xmlns:a14="http://schemas.microsoft.com/office/drawing/2010/main" val="0"/>
              </a:ext>
            </a:extLst>
          </a:blip>
          <a:srcRect r="72254"/>
          <a:stretch/>
        </p:blipFill>
        <p:spPr>
          <a:xfrm>
            <a:off x="241144" y="210524"/>
            <a:ext cx="886235" cy="855561"/>
          </a:xfrm>
          <a:prstGeom prst="rect">
            <a:avLst/>
          </a:prstGeom>
        </p:spPr>
      </p:pic>
      <p:cxnSp>
        <p:nvCxnSpPr>
          <p:cNvPr id="14" name="直接连接符 13"/>
          <p:cNvCxnSpPr/>
          <p:nvPr/>
        </p:nvCxnSpPr>
        <p:spPr>
          <a:xfrm>
            <a:off x="1817369" y="955042"/>
            <a:ext cx="7309485" cy="1905"/>
          </a:xfrm>
          <a:prstGeom prst="line">
            <a:avLst/>
          </a:prstGeom>
          <a:ln w="25400" cap="rnd" cmpd="sng">
            <a:solidFill>
              <a:srgbClr val="B12923"/>
            </a:solidFill>
            <a:prstDash val="solid"/>
          </a:ln>
        </p:spPr>
        <p:style>
          <a:lnRef idx="1">
            <a:schemeClr val="accent1"/>
          </a:lnRef>
          <a:fillRef idx="0">
            <a:schemeClr val="accent1"/>
          </a:fillRef>
          <a:effectRef idx="0">
            <a:schemeClr val="accent1"/>
          </a:effectRef>
          <a:fontRef idx="minor">
            <a:schemeClr val="tx1"/>
          </a:fontRef>
        </p:style>
      </p:cxnSp>
      <p:sp>
        <p:nvSpPr>
          <p:cNvPr id="15" name="等腰梯形"/>
          <p:cNvSpPr/>
          <p:nvPr/>
        </p:nvSpPr>
        <p:spPr>
          <a:xfrm>
            <a:off x="5672455" y="816611"/>
            <a:ext cx="3465830" cy="140335"/>
          </a:xfrm>
          <a:prstGeom prst="trapezoid">
            <a:avLst/>
          </a:prstGeom>
          <a:solidFill>
            <a:srgbClr val="B12923"/>
          </a:solidFill>
          <a:ln w="12700" cmpd="sng">
            <a:solidFill>
              <a:schemeClr val="tx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buFont typeface="Arial" panose="020B0604020202020204" pitchFamily="34" charset="0"/>
              <a:buNone/>
              <a:defRPr/>
            </a:pPr>
            <a:r>
              <a:rPr lang="en-US" altLang="zh-CN" sz="675" b="1" noProof="1">
                <a:solidFill>
                  <a:srgbClr val="FFFFFF"/>
                </a:solidFill>
              </a:rPr>
              <a:t>School  of  Software Engineering</a:t>
            </a:r>
          </a:p>
        </p:txBody>
      </p:sp>
      <p:sp>
        <p:nvSpPr>
          <p:cNvPr id="11" name="文本占位符 10"/>
          <p:cNvSpPr>
            <a:spLocks noGrp="1"/>
          </p:cNvSpPr>
          <p:nvPr>
            <p:ph type="body" sz="quarter" idx="13" hasCustomPrompt="1"/>
          </p:nvPr>
        </p:nvSpPr>
        <p:spPr>
          <a:xfrm>
            <a:off x="1805939" y="440690"/>
            <a:ext cx="4156999" cy="514350"/>
          </a:xfrm>
          <a:prstGeom prst="rect">
            <a:avLst/>
          </a:prstGeom>
        </p:spPr>
        <p:txBody>
          <a:bodyPr/>
          <a:lstStyle>
            <a:lvl1pPr marL="0" indent="0">
              <a:buNone/>
              <a:defRPr sz="2400" b="1">
                <a:latin typeface="+mj-ea"/>
                <a:ea typeface="+mj-ea"/>
              </a:defRPr>
            </a:lvl1pPr>
          </a:lstStyle>
          <a:p>
            <a:pPr lvl="0"/>
            <a:r>
              <a:rPr lang="zh-CN" altLang="en-US" dirty="0"/>
              <a:t>二级标题</a:t>
            </a:r>
          </a:p>
        </p:txBody>
      </p:sp>
      <p:sp>
        <p:nvSpPr>
          <p:cNvPr id="16" name="文本占位符 15"/>
          <p:cNvSpPr>
            <a:spLocks noGrp="1"/>
          </p:cNvSpPr>
          <p:nvPr>
            <p:ph type="body" sz="quarter" idx="14" hasCustomPrompt="1"/>
          </p:nvPr>
        </p:nvSpPr>
        <p:spPr>
          <a:xfrm>
            <a:off x="684260" y="1389180"/>
            <a:ext cx="8152169" cy="4762239"/>
          </a:xfrm>
          <a:prstGeom prst="rect">
            <a:avLst/>
          </a:prstGeom>
        </p:spPr>
        <p:txBody>
          <a:bodyPr/>
          <a:lstStyle>
            <a:lvl1pPr marL="0" indent="0">
              <a:buNone/>
              <a:defRPr sz="1800">
                <a:latin typeface="+mn-ea"/>
                <a:ea typeface="+mn-ea"/>
              </a:defRPr>
            </a:lvl1pPr>
          </a:lstStyle>
          <a:p>
            <a:pPr lvl="0"/>
            <a:r>
              <a:rPr lang="zh-CN" altLang="en-US" dirty="0"/>
              <a:t>一、三级标题（</a:t>
            </a:r>
            <a:r>
              <a:rPr lang="en-US" altLang="zh-CN" dirty="0"/>
              <a:t>&gt;=24</a:t>
            </a:r>
            <a:r>
              <a:rPr lang="zh-CN" altLang="en-US" dirty="0"/>
              <a:t>号，微软雅黑字体）</a:t>
            </a:r>
          </a:p>
        </p:txBody>
      </p:sp>
    </p:spTree>
    <p:extLst>
      <p:ext uri="{BB962C8B-B14F-4D97-AF65-F5344CB8AC3E}">
        <p14:creationId xmlns:p14="http://schemas.microsoft.com/office/powerpoint/2010/main" val="11575237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7745013"/>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2" r:id="rId3"/>
    <p:sldLayoutId id="2147483665" r:id="rId4"/>
    <p:sldLayoutId id="2147483663"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wei.ke@xjtu.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7.emf"/><Relationship Id="rId5" Type="http://schemas.openxmlformats.org/officeDocument/2006/relationships/oleObject" Target="../embeddings/oleObject4.bin"/><Relationship Id="rId10" Type="http://schemas.openxmlformats.org/officeDocument/2006/relationships/image" Target="../media/image9.emf"/><Relationship Id="rId4" Type="http://schemas.openxmlformats.org/officeDocument/2006/relationships/image" Target="../media/image6.emf"/><Relationship Id="rId9"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F9C6E73-C2AA-4B48-828D-4777226AC2F5}"/>
              </a:ext>
            </a:extLst>
          </p:cNvPr>
          <p:cNvSpPr txBox="1"/>
          <p:nvPr/>
        </p:nvSpPr>
        <p:spPr>
          <a:xfrm>
            <a:off x="2180844" y="2084832"/>
            <a:ext cx="4782312" cy="923330"/>
          </a:xfrm>
          <a:prstGeom prst="rect">
            <a:avLst/>
          </a:prstGeom>
          <a:noFill/>
        </p:spPr>
        <p:txBody>
          <a:bodyPr wrap="square" rtlCol="0">
            <a:spAutoFit/>
          </a:bodyPr>
          <a:lstStyle/>
          <a:p>
            <a:pPr algn="ctr"/>
            <a:r>
              <a:rPr lang="zh-CN" altLang="en-US" sz="5400" b="1">
                <a:solidFill>
                  <a:schemeClr val="bg1"/>
                </a:solidFill>
                <a:latin typeface="微软雅黑" panose="020B0503020204020204" pitchFamily="34" charset="-122"/>
                <a:ea typeface="微软雅黑" panose="020B0503020204020204" pitchFamily="34" charset="-122"/>
              </a:rPr>
              <a:t>离散数学</a:t>
            </a:r>
          </a:p>
        </p:txBody>
      </p:sp>
      <p:sp>
        <p:nvSpPr>
          <p:cNvPr id="3" name="文本框 2">
            <a:extLst>
              <a:ext uri="{FF2B5EF4-FFF2-40B4-BE49-F238E27FC236}">
                <a16:creationId xmlns:a16="http://schemas.microsoft.com/office/drawing/2014/main" id="{C180CCB4-03DC-4E9A-8B28-D46929F91499}"/>
              </a:ext>
            </a:extLst>
          </p:cNvPr>
          <p:cNvSpPr txBox="1"/>
          <p:nvPr/>
        </p:nvSpPr>
        <p:spPr>
          <a:xfrm>
            <a:off x="2690622" y="4448556"/>
            <a:ext cx="3762756" cy="930511"/>
          </a:xfrm>
          <a:prstGeom prst="rect">
            <a:avLst/>
          </a:prstGeom>
          <a:noFill/>
        </p:spPr>
        <p:txBody>
          <a:bodyPr wrap="square" rtlCol="0">
            <a:spAutoFit/>
          </a:bodyPr>
          <a:lstStyle/>
          <a:p>
            <a:pPr algn="ctr"/>
            <a:r>
              <a:rPr lang="zh-CN" altLang="en-US" sz="2800"/>
              <a:t>柯  炜</a:t>
            </a:r>
            <a:endParaRPr lang="en-US" altLang="zh-CN" sz="2800"/>
          </a:p>
          <a:p>
            <a:pPr algn="ctr">
              <a:lnSpc>
                <a:spcPct val="150000"/>
              </a:lnSpc>
            </a:pPr>
            <a:r>
              <a:rPr lang="en-US" altLang="zh-CN" sz="2000"/>
              <a:t>Email: </a:t>
            </a:r>
            <a:r>
              <a:rPr lang="en-US" altLang="zh-CN" sz="2000">
                <a:hlinkClick r:id="rId2"/>
              </a:rPr>
              <a:t>wei.ke@xjtu.edu.cn</a:t>
            </a:r>
            <a:endParaRPr lang="en-US" altLang="zh-CN" sz="2000"/>
          </a:p>
        </p:txBody>
      </p:sp>
    </p:spTree>
    <p:extLst>
      <p:ext uri="{BB962C8B-B14F-4D97-AF65-F5344CB8AC3E}">
        <p14:creationId xmlns:p14="http://schemas.microsoft.com/office/powerpoint/2010/main" val="3820090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1.3.4</a:t>
            </a:r>
            <a:r>
              <a:rPr lang="zh-CN" altLang="en-US"/>
              <a:t>　全功能联接词</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a:t>异或联结词</a:t>
            </a:r>
            <a:endParaRPr lang="en-US" altLang="zh-CN" b="1"/>
          </a:p>
          <a:p>
            <a:pPr algn="just">
              <a:spcBef>
                <a:spcPts val="600"/>
              </a:spcBef>
            </a:pPr>
            <a:endParaRPr lang="en-US" altLang="zh-CN" b="1"/>
          </a:p>
          <a:p>
            <a:pPr algn="just">
              <a:spcBef>
                <a:spcPts val="600"/>
              </a:spcBef>
            </a:pPr>
            <a:r>
              <a:rPr lang="zh-CN" altLang="en-US" b="1"/>
              <a:t>定义</a:t>
            </a:r>
            <a:endParaRPr lang="en-US" altLang="zh-CN" b="1"/>
          </a:p>
          <a:p>
            <a:pPr algn="just">
              <a:spcBef>
                <a:spcPts val="600"/>
              </a:spcBef>
            </a:pPr>
            <a:r>
              <a:rPr lang="zh-CN" altLang="en-US"/>
              <a:t>异或联结词将成分命题</a:t>
            </a:r>
            <a:r>
              <a:rPr lang="en-US" altLang="zh-CN"/>
              <a:t>P,Q</a:t>
            </a:r>
            <a:r>
              <a:rPr lang="zh-CN" altLang="en-US"/>
              <a:t>组成新的命题“</a:t>
            </a:r>
            <a:r>
              <a:rPr lang="en-US" altLang="zh-CN"/>
              <a:t>P</a:t>
            </a:r>
            <a:r>
              <a:rPr lang="zh-CN" altLang="en-US"/>
              <a:t>或者</a:t>
            </a:r>
            <a:r>
              <a:rPr lang="en-US" altLang="zh-CN"/>
              <a:t>Q</a:t>
            </a:r>
            <a:r>
              <a:rPr lang="zh-CN" altLang="en-US"/>
              <a:t>之一成立”，即前面曾经提到的“不可兼或”。记为</a:t>
            </a:r>
            <a:r>
              <a:rPr lang="en-US" altLang="zh-CN"/>
              <a:t>P</a:t>
            </a:r>
            <a:r>
              <a:rPr lang="en-US" altLang="zh-CN">
                <a:sym typeface="Symbol" panose="05050102010706020507" pitchFamily="18" charset="2"/>
              </a:rPr>
              <a:t></a:t>
            </a:r>
            <a:r>
              <a:rPr lang="en-US" altLang="zh-CN"/>
              <a:t>Q</a:t>
            </a:r>
            <a:r>
              <a:rPr lang="zh-CN" altLang="en-US"/>
              <a:t>，其中</a:t>
            </a:r>
            <a:r>
              <a:rPr lang="zh-CN" altLang="en-US">
                <a:sym typeface="Symbol" panose="05050102010706020507" pitchFamily="18" charset="2"/>
              </a:rPr>
              <a:t></a:t>
            </a:r>
            <a:r>
              <a:rPr lang="zh-CN" altLang="en-US"/>
              <a:t>称为异或词。</a:t>
            </a:r>
          </a:p>
          <a:p>
            <a:pPr algn="just"/>
            <a:r>
              <a:rPr lang="zh-CN" altLang="en-US"/>
              <a:t> </a:t>
            </a:r>
          </a:p>
          <a:p>
            <a:pPr algn="ctr"/>
            <a:endParaRPr lang="zh-CN" altLang="en-US" sz="2000"/>
          </a:p>
          <a:p>
            <a:pPr algn="ctr"/>
            <a:r>
              <a:rPr lang="zh-CN" altLang="en-US" sz="2000"/>
              <a:t>   </a:t>
            </a:r>
          </a:p>
          <a:p>
            <a:pPr algn="ctr"/>
            <a:endParaRPr lang="zh-CN" altLang="en-US" sz="2000"/>
          </a:p>
          <a:p>
            <a:pPr algn="ctr"/>
            <a:endParaRPr lang="zh-CN" altLang="en-US" sz="2000"/>
          </a:p>
          <a:p>
            <a:pPr algn="ctr"/>
            <a:endParaRPr lang="zh-CN" altLang="en-US" sz="2000"/>
          </a:p>
          <a:p>
            <a:pPr algn="ctr"/>
            <a:r>
              <a:rPr lang="zh-CN" altLang="en-US" sz="2000"/>
              <a:t> </a:t>
            </a:r>
            <a:r>
              <a:rPr lang="zh-CN" altLang="en-US"/>
              <a:t>异或联结词之真值表</a:t>
            </a:r>
          </a:p>
          <a:p>
            <a:pPr algn="ctr"/>
            <a:endParaRPr lang="zh-CN" altLang="en-US"/>
          </a:p>
          <a:p>
            <a:pPr algn="just"/>
            <a:r>
              <a:rPr lang="zh-CN" altLang="en-US"/>
              <a:t>从异或词的定义知  </a:t>
            </a:r>
            <a:r>
              <a:rPr lang="en-US" altLang="zh-CN"/>
              <a:t>P</a:t>
            </a:r>
            <a:r>
              <a:rPr lang="en-US" altLang="zh-CN">
                <a:sym typeface="Symbol" panose="05050102010706020507" pitchFamily="18" charset="2"/>
              </a:rPr>
              <a:t></a:t>
            </a:r>
            <a:r>
              <a:rPr lang="en-US" altLang="zh-CN"/>
              <a:t>Q </a:t>
            </a:r>
            <a:r>
              <a:rPr lang="en-US" altLang="zh-CN">
                <a:sym typeface="Symbol" panose="05050102010706020507" pitchFamily="18" charset="2"/>
              </a:rPr>
              <a:t></a:t>
            </a:r>
            <a:r>
              <a:rPr lang="en-US" altLang="zh-CN"/>
              <a:t> (P</a:t>
            </a:r>
            <a:r>
              <a:rPr lang="en-US" altLang="zh-CN">
                <a:sym typeface="Symbol" panose="05050102010706020507" pitchFamily="18" charset="2"/>
              </a:rPr>
              <a:t></a:t>
            </a:r>
            <a:r>
              <a:rPr lang="en-US" altLang="zh-CN"/>
              <a:t>Q)</a:t>
            </a:r>
            <a:r>
              <a:rPr lang="en-US" altLang="zh-CN">
                <a:sym typeface="Symbol" panose="05050102010706020507" pitchFamily="18" charset="2"/>
              </a:rPr>
              <a:t></a:t>
            </a:r>
            <a:r>
              <a:rPr lang="en-US" altLang="zh-CN"/>
              <a:t>(</a:t>
            </a:r>
            <a:r>
              <a:rPr lang="en-US" altLang="zh-CN">
                <a:sym typeface="Symbol" panose="05050102010706020507" pitchFamily="18" charset="2"/>
              </a:rPr>
              <a:t></a:t>
            </a:r>
            <a:r>
              <a:rPr lang="en-US" altLang="zh-CN"/>
              <a:t>P</a:t>
            </a:r>
            <a:r>
              <a:rPr lang="en-US" altLang="zh-CN">
                <a:sym typeface="Symbol" panose="05050102010706020507" pitchFamily="18" charset="2"/>
              </a:rPr>
              <a:t></a:t>
            </a:r>
            <a:r>
              <a:rPr lang="en-US" altLang="zh-CN"/>
              <a:t>Q) </a:t>
            </a:r>
          </a:p>
          <a:p>
            <a:pPr algn="just"/>
            <a:endParaRPr lang="zh-CN" altLang="en-US">
              <a:ea typeface="楷体_GB2312" panose="02010609030101010101" pitchFamily="49" charset="-122"/>
            </a:endParaRPr>
          </a:p>
        </p:txBody>
      </p:sp>
      <p:graphicFrame>
        <p:nvGraphicFramePr>
          <p:cNvPr id="4" name="Group 78">
            <a:extLst>
              <a:ext uri="{FF2B5EF4-FFF2-40B4-BE49-F238E27FC236}">
                <a16:creationId xmlns:a16="http://schemas.microsoft.com/office/drawing/2014/main" id="{4CAD85D2-CBF8-4293-8245-2F9BF69B7270}"/>
              </a:ext>
            </a:extLst>
          </p:cNvPr>
          <p:cNvGraphicFramePr>
            <a:graphicFrameLocks noGrp="1"/>
          </p:cNvGraphicFramePr>
          <p:nvPr>
            <p:extLst>
              <p:ext uri="{D42A27DB-BD31-4B8C-83A1-F6EECF244321}">
                <p14:modId xmlns:p14="http://schemas.microsoft.com/office/powerpoint/2010/main" val="793249136"/>
              </p:ext>
            </p:extLst>
          </p:nvPr>
        </p:nvGraphicFramePr>
        <p:xfrm>
          <a:off x="2560699" y="3167420"/>
          <a:ext cx="4191000" cy="1981200"/>
        </p:xfrm>
        <a:graphic>
          <a:graphicData uri="http://schemas.openxmlformats.org/drawingml/2006/table">
            <a:tbl>
              <a:tblPr/>
              <a:tblGrid>
                <a:gridCol w="1143000">
                  <a:extLst>
                    <a:ext uri="{9D8B030D-6E8A-4147-A177-3AD203B41FA5}">
                      <a16:colId xmlns:a16="http://schemas.microsoft.com/office/drawing/2014/main" val="1178869552"/>
                    </a:ext>
                  </a:extLst>
                </a:gridCol>
                <a:gridCol w="1066800">
                  <a:extLst>
                    <a:ext uri="{9D8B030D-6E8A-4147-A177-3AD203B41FA5}">
                      <a16:colId xmlns:a16="http://schemas.microsoft.com/office/drawing/2014/main" val="3607060888"/>
                    </a:ext>
                  </a:extLst>
                </a:gridCol>
                <a:gridCol w="1981200">
                  <a:extLst>
                    <a:ext uri="{9D8B030D-6E8A-4147-A177-3AD203B41FA5}">
                      <a16:colId xmlns:a16="http://schemas.microsoft.com/office/drawing/2014/main" val="3730998940"/>
                    </a:ext>
                  </a:extLst>
                </a:gridCol>
              </a:tblGrid>
              <a:tr h="360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68712060"/>
                  </a:ext>
                </a:extLst>
              </a:tr>
              <a:tr h="360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3552670"/>
                  </a:ext>
                </a:extLst>
              </a:tr>
              <a:tr h="361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3378800"/>
                  </a:ext>
                </a:extLst>
              </a:tr>
              <a:tr h="360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41043434"/>
                  </a:ext>
                </a:extLst>
              </a:tr>
              <a:tr h="360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6071898"/>
                  </a:ext>
                </a:extLst>
              </a:tr>
            </a:tbl>
          </a:graphicData>
        </a:graphic>
      </p:graphicFrame>
      <p:sp>
        <p:nvSpPr>
          <p:cNvPr id="5" name="矩形 4">
            <a:extLst>
              <a:ext uri="{FF2B5EF4-FFF2-40B4-BE49-F238E27FC236}">
                <a16:creationId xmlns:a16="http://schemas.microsoft.com/office/drawing/2014/main" id="{194341DB-06C3-482B-8BE0-C8E1CE782164}"/>
              </a:ext>
            </a:extLst>
          </p:cNvPr>
          <p:cNvSpPr/>
          <p:nvPr/>
        </p:nvSpPr>
        <p:spPr>
          <a:xfrm>
            <a:off x="684259" y="2060288"/>
            <a:ext cx="8152169" cy="890062"/>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0726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1.3.4</a:t>
            </a:r>
            <a:r>
              <a:rPr lang="zh-CN" altLang="en-US"/>
              <a:t>　全功能联接词</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a:t>与非联结词</a:t>
            </a:r>
            <a:endParaRPr lang="en-US" altLang="zh-CN" b="1"/>
          </a:p>
          <a:p>
            <a:pPr algn="just">
              <a:spcBef>
                <a:spcPts val="600"/>
              </a:spcBef>
            </a:pPr>
            <a:endParaRPr lang="en-US" altLang="zh-CN" b="1"/>
          </a:p>
          <a:p>
            <a:pPr algn="just">
              <a:spcBef>
                <a:spcPts val="600"/>
              </a:spcBef>
            </a:pPr>
            <a:r>
              <a:rPr lang="zh-CN" altLang="en-US" b="1"/>
              <a:t>定义</a:t>
            </a:r>
            <a:endParaRPr lang="zh-CN" altLang="en-US"/>
          </a:p>
          <a:p>
            <a:pPr algn="just">
              <a:spcBef>
                <a:spcPts val="600"/>
              </a:spcBef>
            </a:pPr>
            <a:r>
              <a:rPr lang="zh-CN" altLang="en-US"/>
              <a:t>与非联结词 </a:t>
            </a:r>
            <a:r>
              <a:rPr lang="zh-CN" altLang="en-US">
                <a:sym typeface="Symbol" panose="05050102010706020507" pitchFamily="18" charset="2"/>
              </a:rPr>
              <a:t> </a:t>
            </a:r>
            <a:r>
              <a:rPr lang="zh-CN" altLang="en-US"/>
              <a:t>将成分命题</a:t>
            </a:r>
            <a:r>
              <a:rPr lang="en-US" altLang="zh-CN"/>
              <a:t>P,Q</a:t>
            </a:r>
            <a:r>
              <a:rPr lang="zh-CN" altLang="en-US"/>
              <a:t>组成新的命题“</a:t>
            </a:r>
            <a:r>
              <a:rPr lang="en-US" altLang="zh-CN"/>
              <a:t>P</a:t>
            </a:r>
            <a:r>
              <a:rPr lang="zh-CN" altLang="en-US"/>
              <a:t>且</a:t>
            </a:r>
            <a:r>
              <a:rPr lang="en-US" altLang="zh-CN"/>
              <a:t>Q</a:t>
            </a:r>
            <a:r>
              <a:rPr lang="zh-CN" altLang="en-US"/>
              <a:t>不成立”，记为 </a:t>
            </a:r>
            <a:r>
              <a:rPr lang="en-US" altLang="zh-CN"/>
              <a:t>P </a:t>
            </a:r>
            <a:r>
              <a:rPr lang="en-US" altLang="zh-CN">
                <a:sym typeface="Symbol" panose="05050102010706020507" pitchFamily="18" charset="2"/>
              </a:rPr>
              <a:t> </a:t>
            </a:r>
            <a:r>
              <a:rPr lang="en-US" altLang="zh-CN"/>
              <a:t>Q</a:t>
            </a:r>
            <a:r>
              <a:rPr lang="zh-CN" altLang="en-US"/>
              <a:t>，其中 </a:t>
            </a:r>
            <a:r>
              <a:rPr lang="zh-CN" altLang="en-US">
                <a:sym typeface="Symbol" panose="05050102010706020507" pitchFamily="18" charset="2"/>
              </a:rPr>
              <a:t> </a:t>
            </a:r>
            <a:r>
              <a:rPr lang="zh-CN" altLang="en-US"/>
              <a:t>称为与非词。</a:t>
            </a:r>
          </a:p>
          <a:p>
            <a:pPr algn="just">
              <a:spcBef>
                <a:spcPts val="600"/>
              </a:spcBef>
            </a:pPr>
            <a:endParaRPr lang="en-US" altLang="zh-CN" sz="2000"/>
          </a:p>
          <a:p>
            <a:pPr algn="just">
              <a:spcBef>
                <a:spcPts val="600"/>
              </a:spcBef>
            </a:pPr>
            <a:r>
              <a:rPr lang="zh-CN" altLang="en-US" sz="2000"/>
              <a:t> </a:t>
            </a:r>
          </a:p>
          <a:p>
            <a:pPr algn="ctr"/>
            <a:endParaRPr lang="zh-CN" altLang="en-US" sz="2000"/>
          </a:p>
          <a:p>
            <a:pPr algn="ctr"/>
            <a:r>
              <a:rPr lang="zh-CN" altLang="en-US" sz="2000"/>
              <a:t>   </a:t>
            </a:r>
          </a:p>
          <a:p>
            <a:pPr algn="ctr"/>
            <a:endParaRPr lang="zh-CN" altLang="en-US" sz="2000"/>
          </a:p>
          <a:p>
            <a:pPr algn="ctr"/>
            <a:endParaRPr lang="zh-CN" altLang="en-US" sz="2000"/>
          </a:p>
          <a:p>
            <a:pPr algn="ctr"/>
            <a:r>
              <a:rPr lang="zh-CN" altLang="en-US" sz="2000"/>
              <a:t> </a:t>
            </a:r>
            <a:r>
              <a:rPr lang="zh-CN" altLang="en-US"/>
              <a:t>与非联结词之真值表</a:t>
            </a:r>
          </a:p>
          <a:p>
            <a:pPr algn="ctr"/>
            <a:endParaRPr lang="zh-CN" altLang="en-US"/>
          </a:p>
          <a:p>
            <a:pPr algn="just"/>
            <a:r>
              <a:rPr lang="zh-CN" altLang="en-US"/>
              <a:t>由与非词的定义知  </a:t>
            </a:r>
            <a:r>
              <a:rPr lang="en-US" altLang="zh-CN"/>
              <a:t>P </a:t>
            </a:r>
            <a:r>
              <a:rPr lang="en-US" altLang="zh-CN">
                <a:sym typeface="Symbol" panose="05050102010706020507" pitchFamily="18" charset="2"/>
              </a:rPr>
              <a:t> </a:t>
            </a:r>
            <a:r>
              <a:rPr lang="en-US" altLang="zh-CN"/>
              <a:t>Q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a:t>(P</a:t>
            </a:r>
            <a:r>
              <a:rPr lang="en-US" altLang="zh-CN">
                <a:sym typeface="Symbol" panose="05050102010706020507" pitchFamily="18" charset="2"/>
              </a:rPr>
              <a:t></a:t>
            </a:r>
            <a:r>
              <a:rPr lang="en-US" altLang="zh-CN"/>
              <a:t>Q) </a:t>
            </a:r>
            <a:endParaRPr lang="zh-CN" altLang="en-US"/>
          </a:p>
        </p:txBody>
      </p:sp>
      <p:graphicFrame>
        <p:nvGraphicFramePr>
          <p:cNvPr id="4" name="Group 4">
            <a:extLst>
              <a:ext uri="{FF2B5EF4-FFF2-40B4-BE49-F238E27FC236}">
                <a16:creationId xmlns:a16="http://schemas.microsoft.com/office/drawing/2014/main" id="{E97FD994-A0BC-4B81-A805-45EA980641D6}"/>
              </a:ext>
            </a:extLst>
          </p:cNvPr>
          <p:cNvGraphicFramePr>
            <a:graphicFrameLocks noGrp="1"/>
          </p:cNvGraphicFramePr>
          <p:nvPr>
            <p:extLst>
              <p:ext uri="{D42A27DB-BD31-4B8C-83A1-F6EECF244321}">
                <p14:modId xmlns:p14="http://schemas.microsoft.com/office/powerpoint/2010/main" val="3837236619"/>
              </p:ext>
            </p:extLst>
          </p:nvPr>
        </p:nvGraphicFramePr>
        <p:xfrm>
          <a:off x="2581416" y="3031484"/>
          <a:ext cx="4191000" cy="1981200"/>
        </p:xfrm>
        <a:graphic>
          <a:graphicData uri="http://schemas.openxmlformats.org/drawingml/2006/table">
            <a:tbl>
              <a:tblPr/>
              <a:tblGrid>
                <a:gridCol w="1143000">
                  <a:extLst>
                    <a:ext uri="{9D8B030D-6E8A-4147-A177-3AD203B41FA5}">
                      <a16:colId xmlns:a16="http://schemas.microsoft.com/office/drawing/2014/main" val="34004639"/>
                    </a:ext>
                  </a:extLst>
                </a:gridCol>
                <a:gridCol w="1066800">
                  <a:extLst>
                    <a:ext uri="{9D8B030D-6E8A-4147-A177-3AD203B41FA5}">
                      <a16:colId xmlns:a16="http://schemas.microsoft.com/office/drawing/2014/main" val="3926496702"/>
                    </a:ext>
                  </a:extLst>
                </a:gridCol>
                <a:gridCol w="1981200">
                  <a:extLst>
                    <a:ext uri="{9D8B030D-6E8A-4147-A177-3AD203B41FA5}">
                      <a16:colId xmlns:a16="http://schemas.microsoft.com/office/drawing/2014/main" val="1198365765"/>
                    </a:ext>
                  </a:extLst>
                </a:gridCol>
              </a:tblGrid>
              <a:tr h="360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1444772"/>
                  </a:ext>
                </a:extLst>
              </a:tr>
              <a:tr h="360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32181245"/>
                  </a:ext>
                </a:extLst>
              </a:tr>
              <a:tr h="361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92369591"/>
                  </a:ext>
                </a:extLst>
              </a:tr>
              <a:tr h="360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2464666"/>
                  </a:ext>
                </a:extLst>
              </a:tr>
              <a:tr h="360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5070665"/>
                  </a:ext>
                </a:extLst>
              </a:tr>
            </a:tbl>
          </a:graphicData>
        </a:graphic>
      </p:graphicFrame>
      <p:sp>
        <p:nvSpPr>
          <p:cNvPr id="5" name="矩形 4">
            <a:extLst>
              <a:ext uri="{FF2B5EF4-FFF2-40B4-BE49-F238E27FC236}">
                <a16:creationId xmlns:a16="http://schemas.microsoft.com/office/drawing/2014/main" id="{7E505E36-D4FE-4C4F-8196-C4C7CDB7A3FD}"/>
              </a:ext>
            </a:extLst>
          </p:cNvPr>
          <p:cNvSpPr/>
          <p:nvPr/>
        </p:nvSpPr>
        <p:spPr>
          <a:xfrm>
            <a:off x="684259" y="2060288"/>
            <a:ext cx="8152169" cy="890062"/>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826688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1.3.4</a:t>
            </a:r>
            <a:r>
              <a:rPr lang="zh-CN" altLang="en-US"/>
              <a:t>　全功能联接词</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b="1"/>
              <a:t>或非联结词</a:t>
            </a:r>
            <a:endParaRPr lang="en-US" altLang="zh-CN" b="1"/>
          </a:p>
          <a:p>
            <a:pPr algn="just"/>
            <a:endParaRPr lang="en-US" altLang="zh-CN" b="1"/>
          </a:p>
          <a:p>
            <a:pPr algn="just"/>
            <a:r>
              <a:rPr lang="zh-CN" altLang="en-US" b="1"/>
              <a:t>定义</a:t>
            </a:r>
            <a:endParaRPr lang="zh-CN" altLang="en-US"/>
          </a:p>
          <a:p>
            <a:pPr algn="just"/>
            <a:r>
              <a:rPr lang="zh-CN" altLang="en-US"/>
              <a:t>或非联结词 </a:t>
            </a:r>
            <a:r>
              <a:rPr lang="zh-CN" altLang="en-US">
                <a:sym typeface="Symbol" panose="05050102010706020507" pitchFamily="18" charset="2"/>
              </a:rPr>
              <a:t> </a:t>
            </a:r>
            <a:r>
              <a:rPr lang="zh-CN" altLang="en-US"/>
              <a:t>将成分命题</a:t>
            </a:r>
            <a:r>
              <a:rPr lang="en-US" altLang="zh-CN"/>
              <a:t>P,Q</a:t>
            </a:r>
            <a:r>
              <a:rPr lang="zh-CN" altLang="en-US"/>
              <a:t>组成新的命题“</a:t>
            </a:r>
            <a:r>
              <a:rPr lang="en-US" altLang="zh-CN"/>
              <a:t>P</a:t>
            </a:r>
            <a:r>
              <a:rPr lang="zh-CN" altLang="en-US"/>
              <a:t>或者</a:t>
            </a:r>
            <a:r>
              <a:rPr lang="en-US" altLang="zh-CN"/>
              <a:t>Q</a:t>
            </a:r>
            <a:r>
              <a:rPr lang="zh-CN" altLang="en-US"/>
              <a:t>不成立”，记为 </a:t>
            </a:r>
            <a:r>
              <a:rPr lang="en-US" altLang="zh-CN"/>
              <a:t>P </a:t>
            </a:r>
            <a:r>
              <a:rPr lang="en-US" altLang="zh-CN">
                <a:sym typeface="Symbol" panose="05050102010706020507" pitchFamily="18" charset="2"/>
              </a:rPr>
              <a:t> </a:t>
            </a:r>
            <a:r>
              <a:rPr lang="en-US" altLang="zh-CN"/>
              <a:t>Q</a:t>
            </a:r>
            <a:r>
              <a:rPr lang="zh-CN" altLang="en-US"/>
              <a:t>，其中 </a:t>
            </a:r>
            <a:r>
              <a:rPr lang="zh-CN" altLang="en-US">
                <a:sym typeface="Symbol" panose="05050102010706020507" pitchFamily="18" charset="2"/>
              </a:rPr>
              <a:t> </a:t>
            </a:r>
            <a:r>
              <a:rPr lang="zh-CN" altLang="en-US"/>
              <a:t>称为或非词。</a:t>
            </a:r>
          </a:p>
          <a:p>
            <a:pPr algn="just"/>
            <a:endParaRPr lang="en-US" altLang="zh-CN" sz="2000"/>
          </a:p>
          <a:p>
            <a:pPr algn="just"/>
            <a:r>
              <a:rPr lang="zh-CN" altLang="en-US" sz="2000"/>
              <a:t> </a:t>
            </a:r>
          </a:p>
          <a:p>
            <a:pPr algn="ctr"/>
            <a:endParaRPr lang="zh-CN" altLang="en-US" sz="2000"/>
          </a:p>
          <a:p>
            <a:pPr algn="ctr"/>
            <a:r>
              <a:rPr lang="zh-CN" altLang="en-US" sz="2000"/>
              <a:t>   </a:t>
            </a:r>
          </a:p>
          <a:p>
            <a:pPr algn="ctr"/>
            <a:endParaRPr lang="zh-CN" altLang="en-US" sz="2000"/>
          </a:p>
          <a:p>
            <a:pPr algn="ctr"/>
            <a:endParaRPr lang="zh-CN" altLang="en-US" sz="2000"/>
          </a:p>
          <a:p>
            <a:pPr algn="ctr"/>
            <a:r>
              <a:rPr lang="zh-CN" altLang="en-US"/>
              <a:t>或非联结词之真值表</a:t>
            </a:r>
          </a:p>
          <a:p>
            <a:pPr algn="ctr"/>
            <a:endParaRPr lang="zh-CN" altLang="en-US"/>
          </a:p>
          <a:p>
            <a:pPr algn="just"/>
            <a:r>
              <a:rPr lang="zh-CN" altLang="en-US"/>
              <a:t>由或非词的定义知  </a:t>
            </a:r>
            <a:r>
              <a:rPr lang="en-US" altLang="zh-CN"/>
              <a:t>P </a:t>
            </a:r>
            <a:r>
              <a:rPr lang="en-US" altLang="zh-CN">
                <a:sym typeface="Symbol" panose="05050102010706020507" pitchFamily="18" charset="2"/>
              </a:rPr>
              <a:t> </a:t>
            </a:r>
            <a:r>
              <a:rPr lang="en-US" altLang="zh-CN"/>
              <a:t>Q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a:t>(P</a:t>
            </a:r>
            <a:r>
              <a:rPr lang="en-US" altLang="zh-CN">
                <a:sym typeface="Symbol" panose="05050102010706020507" pitchFamily="18" charset="2"/>
              </a:rPr>
              <a:t></a:t>
            </a:r>
            <a:r>
              <a:rPr lang="en-US" altLang="zh-CN"/>
              <a:t>Q) </a:t>
            </a:r>
          </a:p>
          <a:p>
            <a:pPr algn="just"/>
            <a:endParaRPr lang="zh-CN" altLang="en-US">
              <a:ea typeface="楷体_GB2312" panose="02010609030101010101" pitchFamily="49" charset="-122"/>
            </a:endParaRPr>
          </a:p>
        </p:txBody>
      </p:sp>
      <p:graphicFrame>
        <p:nvGraphicFramePr>
          <p:cNvPr id="4" name="Group 3">
            <a:extLst>
              <a:ext uri="{FF2B5EF4-FFF2-40B4-BE49-F238E27FC236}">
                <a16:creationId xmlns:a16="http://schemas.microsoft.com/office/drawing/2014/main" id="{EFD487F7-A818-4B56-80B0-60F372437087}"/>
              </a:ext>
            </a:extLst>
          </p:cNvPr>
          <p:cNvGraphicFramePr>
            <a:graphicFrameLocks noGrp="1"/>
          </p:cNvGraphicFramePr>
          <p:nvPr>
            <p:extLst>
              <p:ext uri="{D42A27DB-BD31-4B8C-83A1-F6EECF244321}">
                <p14:modId xmlns:p14="http://schemas.microsoft.com/office/powerpoint/2010/main" val="4154771673"/>
              </p:ext>
            </p:extLst>
          </p:nvPr>
        </p:nvGraphicFramePr>
        <p:xfrm>
          <a:off x="2664844" y="3216290"/>
          <a:ext cx="4191000" cy="1981200"/>
        </p:xfrm>
        <a:graphic>
          <a:graphicData uri="http://schemas.openxmlformats.org/drawingml/2006/table">
            <a:tbl>
              <a:tblPr/>
              <a:tblGrid>
                <a:gridCol w="1143000">
                  <a:extLst>
                    <a:ext uri="{9D8B030D-6E8A-4147-A177-3AD203B41FA5}">
                      <a16:colId xmlns:a16="http://schemas.microsoft.com/office/drawing/2014/main" val="4035435498"/>
                    </a:ext>
                  </a:extLst>
                </a:gridCol>
                <a:gridCol w="1066800">
                  <a:extLst>
                    <a:ext uri="{9D8B030D-6E8A-4147-A177-3AD203B41FA5}">
                      <a16:colId xmlns:a16="http://schemas.microsoft.com/office/drawing/2014/main" val="2599854663"/>
                    </a:ext>
                  </a:extLst>
                </a:gridCol>
                <a:gridCol w="1981200">
                  <a:extLst>
                    <a:ext uri="{9D8B030D-6E8A-4147-A177-3AD203B41FA5}">
                      <a16:colId xmlns:a16="http://schemas.microsoft.com/office/drawing/2014/main" val="2072841167"/>
                    </a:ext>
                  </a:extLst>
                </a:gridCol>
              </a:tblGrid>
              <a:tr h="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25863652"/>
                  </a:ext>
                </a:extLst>
              </a:tr>
              <a:tr h="360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71617460"/>
                  </a:ext>
                </a:extLst>
              </a:tr>
              <a:tr h="3619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84754253"/>
                  </a:ext>
                </a:extLst>
              </a:tr>
              <a:tr h="360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23187270"/>
                  </a:ext>
                </a:extLst>
              </a:tr>
              <a:tr h="36036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ctr"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62959110"/>
                  </a:ext>
                </a:extLst>
              </a:tr>
            </a:tbl>
          </a:graphicData>
        </a:graphic>
      </p:graphicFrame>
      <p:sp>
        <p:nvSpPr>
          <p:cNvPr id="5" name="矩形 4">
            <a:extLst>
              <a:ext uri="{FF2B5EF4-FFF2-40B4-BE49-F238E27FC236}">
                <a16:creationId xmlns:a16="http://schemas.microsoft.com/office/drawing/2014/main" id="{3242A4E7-C052-47BC-A63E-634B14D82025}"/>
              </a:ext>
            </a:extLst>
          </p:cNvPr>
          <p:cNvSpPr/>
          <p:nvPr/>
        </p:nvSpPr>
        <p:spPr>
          <a:xfrm>
            <a:off x="684259" y="2060288"/>
            <a:ext cx="8152169" cy="890062"/>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70845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1.3.4</a:t>
            </a:r>
            <a:r>
              <a:rPr lang="zh-CN" altLang="en-US"/>
              <a:t>　全功能联接词</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a:t>定理</a:t>
            </a:r>
            <a:endParaRPr lang="en-US" altLang="zh-CN" b="1"/>
          </a:p>
          <a:p>
            <a:pPr algn="just">
              <a:spcBef>
                <a:spcPts val="600"/>
              </a:spcBef>
            </a:pPr>
            <a:r>
              <a:rPr lang="zh-CN" altLang="en-US"/>
              <a:t>下述联结词集合是极小全功能的。</a:t>
            </a:r>
          </a:p>
          <a:p>
            <a:pPr algn="ctr">
              <a:spcBef>
                <a:spcPts val="600"/>
              </a:spcBef>
            </a:pPr>
            <a:r>
              <a:rPr lang="en-US" altLang="zh-CN"/>
              <a:t>{</a:t>
            </a:r>
            <a:r>
              <a:rPr lang="en-US" altLang="zh-CN">
                <a:sym typeface="Symbol" panose="05050102010706020507" pitchFamily="18" charset="2"/>
              </a:rPr>
              <a:t></a:t>
            </a:r>
            <a:r>
              <a:rPr lang="en-US" altLang="zh-CN"/>
              <a:t>} , {</a:t>
            </a:r>
            <a:r>
              <a:rPr lang="en-US" altLang="zh-CN">
                <a:sym typeface="Symbol" panose="05050102010706020507" pitchFamily="18" charset="2"/>
              </a:rPr>
              <a:t></a:t>
            </a:r>
            <a:r>
              <a:rPr lang="en-US" altLang="zh-CN"/>
              <a:t>} </a:t>
            </a:r>
          </a:p>
          <a:p>
            <a:pPr algn="just">
              <a:spcBef>
                <a:spcPts val="600"/>
              </a:spcBef>
            </a:pPr>
            <a:endParaRPr lang="en-US" altLang="zh-CN" b="1"/>
          </a:p>
          <a:p>
            <a:pPr algn="just">
              <a:spcBef>
                <a:spcPts val="600"/>
              </a:spcBef>
            </a:pPr>
            <a:r>
              <a:rPr lang="zh-CN" altLang="en-US" b="1"/>
              <a:t>证</a:t>
            </a:r>
            <a:r>
              <a:rPr lang="zh-CN" altLang="en-US"/>
              <a:t>　只证</a:t>
            </a:r>
            <a:r>
              <a:rPr lang="en-US" altLang="zh-CN"/>
              <a:t>{</a:t>
            </a:r>
            <a:r>
              <a:rPr lang="en-US" altLang="zh-CN">
                <a:sym typeface="Symbol" panose="05050102010706020507" pitchFamily="18" charset="2"/>
              </a:rPr>
              <a:t></a:t>
            </a:r>
            <a:r>
              <a:rPr lang="en-US" altLang="zh-CN"/>
              <a:t>}</a:t>
            </a:r>
            <a:r>
              <a:rPr lang="zh-CN" altLang="en-US"/>
              <a:t>是全功能的。只要证明全功能联结词集</a:t>
            </a:r>
            <a:r>
              <a:rPr lang="en-US" altLang="zh-CN">
                <a:sym typeface="Symbol" panose="05050102010706020507" pitchFamily="18" charset="2"/>
              </a:rPr>
              <a:t>{,}</a:t>
            </a:r>
            <a:r>
              <a:rPr lang="zh-CN" altLang="en-US"/>
              <a:t>中的每个联结词可分别由 </a:t>
            </a:r>
            <a:r>
              <a:rPr lang="zh-CN" altLang="en-US">
                <a:sym typeface="Symbol" panose="05050102010706020507" pitchFamily="18" charset="2"/>
              </a:rPr>
              <a:t> </a:t>
            </a:r>
            <a:r>
              <a:rPr lang="zh-CN" altLang="en-US"/>
              <a:t>表示。</a:t>
            </a:r>
            <a:endParaRPr lang="en-US" altLang="zh-CN"/>
          </a:p>
          <a:p>
            <a:pPr algn="just">
              <a:spcBef>
                <a:spcPts val="600"/>
              </a:spcBef>
            </a:pPr>
            <a:endParaRPr lang="en-US" altLang="zh-CN"/>
          </a:p>
          <a:p>
            <a:pPr algn="just">
              <a:spcBef>
                <a:spcPts val="600"/>
              </a:spcBef>
            </a:pPr>
            <a:r>
              <a:rPr lang="zh-CN" altLang="en-US"/>
              <a:t>由于</a:t>
            </a:r>
          </a:p>
          <a:p>
            <a:pPr algn="ctr">
              <a:spcBef>
                <a:spcPts val="600"/>
              </a:spcBef>
            </a:pPr>
            <a:r>
              <a:rPr lang="zh-CN" altLang="en-US">
                <a:sym typeface="Symbol" panose="05050102010706020507" pitchFamily="18" charset="2"/>
              </a:rPr>
              <a:t></a:t>
            </a:r>
            <a:r>
              <a:rPr lang="en-US" altLang="zh-CN">
                <a:sym typeface="Symbol" panose="05050102010706020507" pitchFamily="18" charset="2"/>
              </a:rPr>
              <a:t>P  P  P</a:t>
            </a:r>
          </a:p>
          <a:p>
            <a:pPr algn="ctr">
              <a:spcBef>
                <a:spcPts val="600"/>
              </a:spcBef>
            </a:pPr>
            <a:r>
              <a:rPr lang="en-US" altLang="zh-CN">
                <a:sym typeface="Symbol" panose="05050102010706020507" pitchFamily="18" charset="2"/>
              </a:rPr>
              <a:t>P  Q  (P  Q)  (P  Q)</a:t>
            </a:r>
          </a:p>
          <a:p>
            <a:pPr>
              <a:spcBef>
                <a:spcPts val="600"/>
              </a:spcBef>
            </a:pPr>
            <a:r>
              <a:rPr lang="zh-CN" altLang="en-US"/>
              <a:t>故</a:t>
            </a:r>
            <a:r>
              <a:rPr lang="en-US" altLang="zh-CN"/>
              <a:t>{</a:t>
            </a:r>
            <a:r>
              <a:rPr lang="en-US" altLang="zh-CN">
                <a:sym typeface="Symbol" panose="05050102010706020507" pitchFamily="18" charset="2"/>
              </a:rPr>
              <a:t></a:t>
            </a:r>
            <a:r>
              <a:rPr lang="en-US" altLang="zh-CN"/>
              <a:t>}</a:t>
            </a:r>
            <a:r>
              <a:rPr lang="zh-CN" altLang="en-US"/>
              <a:t>是全功能的。由于</a:t>
            </a:r>
            <a:r>
              <a:rPr lang="en-US" altLang="zh-CN"/>
              <a:t>{</a:t>
            </a:r>
            <a:r>
              <a:rPr lang="en-US" altLang="zh-CN">
                <a:sym typeface="Symbol" panose="05050102010706020507" pitchFamily="18" charset="2"/>
              </a:rPr>
              <a:t></a:t>
            </a:r>
            <a:r>
              <a:rPr lang="en-US" altLang="zh-CN"/>
              <a:t>}</a:t>
            </a:r>
            <a:r>
              <a:rPr lang="zh-CN" altLang="en-US"/>
              <a:t>中只有一个联结词，故</a:t>
            </a:r>
            <a:r>
              <a:rPr lang="en-US" altLang="zh-CN"/>
              <a:t>{</a:t>
            </a:r>
            <a:r>
              <a:rPr lang="en-US" altLang="zh-CN">
                <a:sym typeface="Symbol" panose="05050102010706020507" pitchFamily="18" charset="2"/>
              </a:rPr>
              <a:t></a:t>
            </a:r>
            <a:r>
              <a:rPr lang="en-US" altLang="zh-CN"/>
              <a:t>}</a:t>
            </a:r>
            <a:r>
              <a:rPr lang="zh-CN" altLang="en-US"/>
              <a:t>是极小全功能的。</a:t>
            </a:r>
          </a:p>
          <a:p>
            <a:pPr algn="just">
              <a:spcBef>
                <a:spcPts val="600"/>
              </a:spcBef>
            </a:pPr>
            <a:endParaRPr lang="en-US" altLang="zh-CN"/>
          </a:p>
          <a:p>
            <a:pPr algn="just">
              <a:spcBef>
                <a:spcPts val="600"/>
              </a:spcBef>
            </a:pPr>
            <a:r>
              <a:rPr lang="zh-CN" altLang="en-US"/>
              <a:t>由定理可知，所有真值函数均可由一个联结词 </a:t>
            </a:r>
            <a:r>
              <a:rPr lang="zh-CN" altLang="en-US">
                <a:sym typeface="Symbol" panose="05050102010706020507" pitchFamily="18" charset="2"/>
              </a:rPr>
              <a:t> </a:t>
            </a:r>
            <a:r>
              <a:rPr lang="zh-CN" altLang="en-US"/>
              <a:t>或 </a:t>
            </a:r>
            <a:r>
              <a:rPr lang="zh-CN" altLang="en-US">
                <a:sym typeface="Symbol" panose="05050102010706020507" pitchFamily="18" charset="2"/>
              </a:rPr>
              <a:t> </a:t>
            </a:r>
            <a:r>
              <a:rPr lang="zh-CN" altLang="en-US"/>
              <a:t>来表示。这正是在数字逻辑电路中选择“与非门”或“或非门”作为基本逻辑器件的理论根据。</a:t>
            </a:r>
            <a:endParaRPr lang="en-US" altLang="zh-CN"/>
          </a:p>
          <a:p>
            <a:pPr algn="just">
              <a:spcBef>
                <a:spcPts val="600"/>
              </a:spcBef>
            </a:pPr>
            <a:endParaRPr lang="zh-CN" altLang="en-US"/>
          </a:p>
          <a:p>
            <a:pPr algn="just">
              <a:spcBef>
                <a:spcPts val="600"/>
              </a:spcBef>
            </a:pPr>
            <a:r>
              <a:rPr lang="zh-CN" altLang="en-US"/>
              <a:t>但从另一个角度来看，单由 </a:t>
            </a:r>
            <a:r>
              <a:rPr lang="zh-CN" altLang="en-US">
                <a:sym typeface="Symbol" panose="05050102010706020507" pitchFamily="18" charset="2"/>
              </a:rPr>
              <a:t> </a:t>
            </a:r>
            <a:r>
              <a:rPr lang="zh-CN" altLang="en-US"/>
              <a:t>或 </a:t>
            </a:r>
            <a:r>
              <a:rPr lang="zh-CN" altLang="en-US">
                <a:sym typeface="Symbol" panose="05050102010706020507" pitchFamily="18" charset="2"/>
              </a:rPr>
              <a:t> </a:t>
            </a:r>
            <a:r>
              <a:rPr lang="zh-CN" altLang="en-US"/>
              <a:t>组成的命题公式不满足结合律。这给人们直接用 </a:t>
            </a:r>
            <a:r>
              <a:rPr lang="zh-CN" altLang="en-US">
                <a:sym typeface="Symbol" panose="05050102010706020507" pitchFamily="18" charset="2"/>
              </a:rPr>
              <a:t> </a:t>
            </a:r>
            <a:r>
              <a:rPr lang="zh-CN" altLang="en-US"/>
              <a:t>或 </a:t>
            </a:r>
            <a:r>
              <a:rPr lang="zh-CN" altLang="en-US">
                <a:sym typeface="Symbol" panose="05050102010706020507" pitchFamily="18" charset="2"/>
              </a:rPr>
              <a:t> </a:t>
            </a:r>
            <a:r>
              <a:rPr lang="zh-CN" altLang="en-US"/>
              <a:t>进行研究带来不便。</a:t>
            </a:r>
          </a:p>
          <a:p>
            <a:pPr algn="just"/>
            <a:endParaRPr lang="zh-CN" altLang="en-US">
              <a:ea typeface="楷体_GB2312" panose="02010609030101010101" pitchFamily="49" charset="-122"/>
            </a:endParaRPr>
          </a:p>
        </p:txBody>
      </p:sp>
      <p:sp>
        <p:nvSpPr>
          <p:cNvPr id="4" name="矩形 3">
            <a:extLst>
              <a:ext uri="{FF2B5EF4-FFF2-40B4-BE49-F238E27FC236}">
                <a16:creationId xmlns:a16="http://schemas.microsoft.com/office/drawing/2014/main" id="{B1A0B20C-494A-41BD-83A0-34A9534772CA}"/>
              </a:ext>
            </a:extLst>
          </p:cNvPr>
          <p:cNvSpPr/>
          <p:nvPr/>
        </p:nvSpPr>
        <p:spPr>
          <a:xfrm>
            <a:off x="684260" y="1386490"/>
            <a:ext cx="8152169" cy="964824"/>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25514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1.3.4</a:t>
            </a:r>
            <a:r>
              <a:rPr lang="zh-CN" altLang="en-US"/>
              <a:t>　全功能联接词</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a:t>但由 </a:t>
            </a:r>
            <a:r>
              <a:rPr lang="zh-CN" altLang="en-US">
                <a:sym typeface="Symbol" panose="05050102010706020507" pitchFamily="18" charset="2"/>
              </a:rPr>
              <a:t> </a:t>
            </a:r>
            <a:r>
              <a:rPr lang="zh-CN" altLang="en-US"/>
              <a:t>或 </a:t>
            </a:r>
            <a:r>
              <a:rPr lang="zh-CN" altLang="en-US">
                <a:sym typeface="Symbol" panose="05050102010706020507" pitchFamily="18" charset="2"/>
              </a:rPr>
              <a:t> </a:t>
            </a:r>
            <a:r>
              <a:rPr lang="zh-CN" altLang="en-US"/>
              <a:t>组成的命题公式不满足结合律。这给人们直接用 </a:t>
            </a:r>
            <a:r>
              <a:rPr lang="zh-CN" altLang="en-US">
                <a:sym typeface="Symbol" panose="05050102010706020507" pitchFamily="18" charset="2"/>
              </a:rPr>
              <a:t> </a:t>
            </a:r>
            <a:r>
              <a:rPr lang="zh-CN" altLang="en-US"/>
              <a:t>或 </a:t>
            </a:r>
            <a:r>
              <a:rPr lang="zh-CN" altLang="en-US">
                <a:sym typeface="Symbol" panose="05050102010706020507" pitchFamily="18" charset="2"/>
              </a:rPr>
              <a:t> </a:t>
            </a:r>
            <a:r>
              <a:rPr lang="zh-CN" altLang="en-US"/>
              <a:t>进行研究带来不便。</a:t>
            </a:r>
            <a:endParaRPr lang="en-US" altLang="zh-CN"/>
          </a:p>
          <a:p>
            <a:pPr algn="just">
              <a:spcBef>
                <a:spcPts val="600"/>
              </a:spcBef>
            </a:pPr>
            <a:endParaRPr lang="en-US" altLang="zh-CN"/>
          </a:p>
          <a:p>
            <a:pPr algn="just"/>
            <a:endParaRPr lang="zh-CN" altLang="en-US">
              <a:ea typeface="楷体_GB2312" panose="02010609030101010101" pitchFamily="49" charset="-122"/>
            </a:endParaRPr>
          </a:p>
        </p:txBody>
      </p:sp>
      <p:graphicFrame>
        <p:nvGraphicFramePr>
          <p:cNvPr id="6" name="Group 40">
            <a:extLst>
              <a:ext uri="{FF2B5EF4-FFF2-40B4-BE49-F238E27FC236}">
                <a16:creationId xmlns:a16="http://schemas.microsoft.com/office/drawing/2014/main" id="{A054701E-43BE-417E-84CD-CAFD426F8D06}"/>
              </a:ext>
            </a:extLst>
          </p:cNvPr>
          <p:cNvGraphicFramePr>
            <a:graphicFrameLocks noGrp="1"/>
          </p:cNvGraphicFramePr>
          <p:nvPr>
            <p:extLst>
              <p:ext uri="{D42A27DB-BD31-4B8C-83A1-F6EECF244321}">
                <p14:modId xmlns:p14="http://schemas.microsoft.com/office/powerpoint/2010/main" val="3750265153"/>
              </p:ext>
            </p:extLst>
          </p:nvPr>
        </p:nvGraphicFramePr>
        <p:xfrm>
          <a:off x="1256439" y="2160548"/>
          <a:ext cx="6896587" cy="4495803"/>
        </p:xfrm>
        <a:graphic>
          <a:graphicData uri="http://schemas.openxmlformats.org/drawingml/2006/table">
            <a:tbl>
              <a:tblPr/>
              <a:tblGrid>
                <a:gridCol w="475627">
                  <a:extLst>
                    <a:ext uri="{9D8B030D-6E8A-4147-A177-3AD203B41FA5}">
                      <a16:colId xmlns:a16="http://schemas.microsoft.com/office/drawing/2014/main" val="3892598345"/>
                    </a:ext>
                  </a:extLst>
                </a:gridCol>
                <a:gridCol w="356720">
                  <a:extLst>
                    <a:ext uri="{9D8B030D-6E8A-4147-A177-3AD203B41FA5}">
                      <a16:colId xmlns:a16="http://schemas.microsoft.com/office/drawing/2014/main" val="2505446146"/>
                    </a:ext>
                  </a:extLst>
                </a:gridCol>
                <a:gridCol w="430524">
                  <a:extLst>
                    <a:ext uri="{9D8B030D-6E8A-4147-A177-3AD203B41FA5}">
                      <a16:colId xmlns:a16="http://schemas.microsoft.com/office/drawing/2014/main" val="1397558637"/>
                    </a:ext>
                  </a:extLst>
                </a:gridCol>
                <a:gridCol w="1045065">
                  <a:extLst>
                    <a:ext uri="{9D8B030D-6E8A-4147-A177-3AD203B41FA5}">
                      <a16:colId xmlns:a16="http://schemas.microsoft.com/office/drawing/2014/main" val="985458674"/>
                    </a:ext>
                  </a:extLst>
                </a:gridCol>
                <a:gridCol w="1714820">
                  <a:extLst>
                    <a:ext uri="{9D8B030D-6E8A-4147-A177-3AD203B41FA5}">
                      <a16:colId xmlns:a16="http://schemas.microsoft.com/office/drawing/2014/main" val="2151737441"/>
                    </a:ext>
                  </a:extLst>
                </a:gridCol>
                <a:gridCol w="1018002">
                  <a:extLst>
                    <a:ext uri="{9D8B030D-6E8A-4147-A177-3AD203B41FA5}">
                      <a16:colId xmlns:a16="http://schemas.microsoft.com/office/drawing/2014/main" val="2465277854"/>
                    </a:ext>
                  </a:extLst>
                </a:gridCol>
                <a:gridCol w="1855829">
                  <a:extLst>
                    <a:ext uri="{9D8B030D-6E8A-4147-A177-3AD203B41FA5}">
                      <a16:colId xmlns:a16="http://schemas.microsoft.com/office/drawing/2014/main" val="690957248"/>
                    </a:ext>
                  </a:extLst>
                </a:gridCol>
              </a:tblGrid>
              <a:tr h="5334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altLang="zh-CN" sz="2000">
                          <a:latin typeface="Times New Roman" panose="02020603050405020304" pitchFamily="18" charset="0"/>
                          <a:cs typeface="Times New Roman" panose="02020603050405020304" pitchFamily="18" charset="0"/>
                        </a:rPr>
                        <a:t>P</a:t>
                      </a:r>
                      <a:r>
                        <a:rPr lang="zh-CN" altLang="en-US" sz="2000">
                          <a:latin typeface="Times New Roman" panose="02020603050405020304" pitchFamily="18" charset="0"/>
                          <a:cs typeface="Times New Roman" panose="02020603050405020304" pitchFamily="18" charset="0"/>
                          <a:sym typeface="Symbol" panose="05050102010706020507" pitchFamily="18" charset="2"/>
                        </a:rPr>
                        <a:t>  </a:t>
                      </a:r>
                      <a:r>
                        <a:rPr lang="en-US" altLang="zh-CN" sz="2000">
                          <a:latin typeface="Times New Roman" panose="02020603050405020304" pitchFamily="18" charset="0"/>
                          <a:cs typeface="Times New Roman" panose="02020603050405020304" pitchFamily="18" charset="0"/>
                          <a:sym typeface="Symbol" panose="05050102010706020507" pitchFamily="18" charset="2"/>
                        </a:rPr>
                        <a:t>Q</a:t>
                      </a:r>
                      <a:endPar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algn="ctr">
                        <a:spcBef>
                          <a:spcPts val="600"/>
                        </a:spcBef>
                      </a:pPr>
                      <a:r>
                        <a:rPr lang="en-US" altLang="zh-CN" sz="2000">
                          <a:latin typeface="Times New Roman" panose="02020603050405020304" pitchFamily="18" charset="0"/>
                          <a:cs typeface="Times New Roman" panose="02020603050405020304" pitchFamily="18" charset="0"/>
                        </a:rPr>
                        <a:t>(P </a:t>
                      </a:r>
                      <a:r>
                        <a:rPr lang="zh-CN" altLang="en-US" sz="200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a:latin typeface="Times New Roman" panose="02020603050405020304" pitchFamily="18" charset="0"/>
                          <a:cs typeface="Times New Roman" panose="02020603050405020304" pitchFamily="18" charset="0"/>
                          <a:sym typeface="Symbol" panose="05050102010706020507" pitchFamily="18" charset="2"/>
                        </a:rPr>
                        <a:t>Q)</a:t>
                      </a:r>
                      <a:r>
                        <a:rPr lang="zh-CN" altLang="en-US" sz="2000">
                          <a:latin typeface="Times New Roman" panose="02020603050405020304" pitchFamily="18" charset="0"/>
                          <a:cs typeface="Times New Roman" panose="02020603050405020304" pitchFamily="18" charset="0"/>
                          <a:sym typeface="Symbol" panose="05050102010706020507" pitchFamily="18" charset="2"/>
                        </a:rPr>
                        <a:t>  </a:t>
                      </a:r>
                      <a:r>
                        <a:rPr lang="en-US" altLang="zh-CN" sz="2000">
                          <a:latin typeface="Times New Roman" panose="02020603050405020304" pitchFamily="18" charset="0"/>
                          <a:cs typeface="Times New Roman" panose="02020603050405020304" pitchFamily="18" charset="0"/>
                          <a:sym typeface="Symbol" panose="05050102010706020507" pitchFamily="18" charset="2"/>
                        </a:rPr>
                        <a:t>R</a:t>
                      </a:r>
                      <a:endParaRPr lang="zh-CN" altLang="en-US" sz="2000">
                        <a:latin typeface="Times New Roman" panose="02020603050405020304" pitchFamily="18"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 </a:t>
                      </a:r>
                      <a:r>
                        <a:rPr lang="zh-CN" altLang="en-US" sz="200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a:latin typeface="Times New Roman" panose="02020603050405020304" pitchFamily="18" charset="0"/>
                          <a:cs typeface="Times New Roman" panose="02020603050405020304" pitchFamily="18" charset="0"/>
                          <a:sym typeface="Symbol" panose="05050102010706020507" pitchFamily="18" charset="2"/>
                        </a:rPr>
                        <a:t>R</a:t>
                      </a:r>
                      <a:endPar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en-US" altLang="zh-CN" sz="2000">
                          <a:latin typeface="Times New Roman" panose="02020603050405020304" pitchFamily="18" charset="0"/>
                          <a:cs typeface="Times New Roman" panose="02020603050405020304" pitchFamily="18" charset="0"/>
                        </a:rPr>
                        <a:t>P</a:t>
                      </a:r>
                      <a:r>
                        <a:rPr lang="zh-CN" altLang="en-US" sz="2000">
                          <a:latin typeface="Times New Roman" panose="02020603050405020304" pitchFamily="18" charset="0"/>
                          <a:cs typeface="Times New Roman" panose="02020603050405020304" pitchFamily="18" charset="0"/>
                          <a:sym typeface="Symbol" panose="05050102010706020507" pitchFamily="18" charset="2"/>
                        </a:rPr>
                        <a:t>  </a:t>
                      </a:r>
                      <a:r>
                        <a:rPr lang="en-US" altLang="zh-CN" sz="200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 </a:t>
                      </a:r>
                      <a:r>
                        <a:rPr lang="zh-CN" altLang="en-US" sz="200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a:latin typeface="Times New Roman" panose="02020603050405020304" pitchFamily="18" charset="0"/>
                          <a:cs typeface="Times New Roman" panose="02020603050405020304" pitchFamily="18" charset="0"/>
                          <a:sym typeface="Symbol" panose="05050102010706020507" pitchFamily="18" charset="2"/>
                        </a:rPr>
                        <a:t>R)</a:t>
                      </a:r>
                      <a:endParaRPr kumimoji="1" lang="en-US" altLang="zh-CN" sz="2000" b="0" i="0" u="none" strike="noStrike" kern="1200"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9045334"/>
                  </a:ext>
                </a:extLst>
              </a:tr>
              <a:tr h="5016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983512461"/>
                  </a:ext>
                </a:extLst>
              </a:tr>
              <a:tr h="442913">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398430177"/>
                  </a:ext>
                </a:extLst>
              </a:tr>
              <a:tr h="5016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038562436"/>
                  </a:ext>
                </a:extLst>
              </a:tr>
              <a:tr h="5032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650177093"/>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3787735831"/>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2697567555"/>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4262289038"/>
                  </a:ext>
                </a:extLst>
              </a:tr>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extLst>
                  <a:ext uri="{0D108BD9-81ED-4DB2-BD59-A6C34878D82A}">
                    <a16:rowId xmlns:a16="http://schemas.microsoft.com/office/drawing/2014/main" val="165594482"/>
                  </a:ext>
                </a:extLst>
              </a:tr>
            </a:tbl>
          </a:graphicData>
        </a:graphic>
      </p:graphicFrame>
    </p:spTree>
    <p:extLst>
      <p:ext uri="{BB962C8B-B14F-4D97-AF65-F5344CB8AC3E}">
        <p14:creationId xmlns:p14="http://schemas.microsoft.com/office/powerpoint/2010/main" val="40437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gn="just">
              <a:lnSpc>
                <a:spcPct val="100000"/>
              </a:lnSpc>
              <a:spcBef>
                <a:spcPts val="1800"/>
              </a:spcBef>
            </a:pPr>
            <a:r>
              <a:rPr lang="en-US" altLang="zh-CN" sz="2400">
                <a:effectLst/>
              </a:rPr>
              <a:t>1.3.1</a:t>
            </a:r>
            <a:r>
              <a:rPr lang="zh-CN" altLang="en-US" sz="2400">
                <a:effectLst/>
              </a:rPr>
              <a:t>　基本概念</a:t>
            </a:r>
            <a:endParaRPr lang="en-US" altLang="zh-CN" sz="2400">
              <a:effectLst/>
            </a:endParaRPr>
          </a:p>
          <a:p>
            <a:pPr algn="just">
              <a:lnSpc>
                <a:spcPct val="100000"/>
              </a:lnSpc>
              <a:spcBef>
                <a:spcPts val="1800"/>
              </a:spcBef>
            </a:pPr>
            <a:r>
              <a:rPr lang="en-US" altLang="zh-CN" sz="2400">
                <a:effectLst/>
              </a:rPr>
              <a:t>1.3.2    </a:t>
            </a:r>
            <a:r>
              <a:rPr lang="zh-CN" altLang="en-US" sz="2400">
                <a:effectLst/>
              </a:rPr>
              <a:t>替换定理</a:t>
            </a:r>
          </a:p>
          <a:p>
            <a:pPr algn="just">
              <a:lnSpc>
                <a:spcPct val="100000"/>
              </a:lnSpc>
              <a:spcBef>
                <a:spcPts val="1800"/>
              </a:spcBef>
            </a:pPr>
            <a:r>
              <a:rPr lang="en-US" altLang="zh-CN" sz="2400">
                <a:effectLst/>
              </a:rPr>
              <a:t>1.3.3    </a:t>
            </a:r>
            <a:r>
              <a:rPr lang="zh-CN" altLang="en-US" sz="2400">
                <a:effectLst/>
              </a:rPr>
              <a:t>代入定理</a:t>
            </a:r>
            <a:endParaRPr lang="en-US" altLang="zh-CN" sz="2400">
              <a:effectLst/>
            </a:endParaRPr>
          </a:p>
          <a:p>
            <a:pPr algn="just">
              <a:lnSpc>
                <a:spcPct val="100000"/>
              </a:lnSpc>
              <a:spcBef>
                <a:spcPts val="1800"/>
              </a:spcBef>
            </a:pPr>
            <a:r>
              <a:rPr lang="en-US" altLang="zh-CN" sz="2400">
                <a:effectLst/>
              </a:rPr>
              <a:t>1.3.4    </a:t>
            </a:r>
            <a:r>
              <a:rPr lang="zh-CN" altLang="en-US" sz="2400">
                <a:effectLst/>
              </a:rPr>
              <a:t>全功能联结词</a:t>
            </a:r>
          </a:p>
          <a:p>
            <a:pPr algn="just">
              <a:lnSpc>
                <a:spcPct val="100000"/>
              </a:lnSpc>
              <a:spcBef>
                <a:spcPts val="1800"/>
              </a:spcBef>
            </a:pPr>
            <a:r>
              <a:rPr lang="en-US" altLang="zh-CN" sz="2400">
                <a:solidFill>
                  <a:srgbClr val="FF0000"/>
                </a:solidFill>
                <a:effectLst/>
              </a:rPr>
              <a:t>1.3.5    </a:t>
            </a:r>
            <a:r>
              <a:rPr lang="zh-CN" altLang="en-US" sz="2400">
                <a:solidFill>
                  <a:srgbClr val="FF0000"/>
                </a:solidFill>
                <a:effectLst/>
              </a:rPr>
              <a:t>范式</a:t>
            </a:r>
          </a:p>
          <a:p>
            <a:pPr>
              <a:lnSpc>
                <a:spcPct val="100000"/>
              </a:lnSpc>
              <a:spcBef>
                <a:spcPts val="1800"/>
              </a:spcBef>
            </a:pPr>
            <a:endParaRPr lang="zh-CN" altLang="en-US" sz="2400">
              <a:effectLst/>
            </a:endParaRP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a:xfrm>
            <a:off x="1805939" y="440690"/>
            <a:ext cx="4897720" cy="514350"/>
          </a:xfrm>
        </p:spPr>
        <p:txBody>
          <a:bodyPr/>
          <a:lstStyle/>
          <a:p>
            <a:r>
              <a:rPr lang="en-US" altLang="zh-CN">
                <a:ea typeface="楷体_GB2312" pitchFamily="49" charset="-122"/>
              </a:rPr>
              <a:t>1.3</a:t>
            </a:r>
            <a:r>
              <a:rPr lang="zh-CN" altLang="en-US">
                <a:ea typeface="楷体_GB2312" pitchFamily="49" charset="-122"/>
              </a:rPr>
              <a:t>　</a:t>
            </a:r>
            <a:r>
              <a:rPr lang="zh-CN" altLang="en-US"/>
              <a:t>命题公式间的逻辑等价关系</a:t>
            </a:r>
          </a:p>
          <a:p>
            <a:endParaRPr lang="zh-CN" altLang="en-US"/>
          </a:p>
        </p:txBody>
      </p:sp>
    </p:spTree>
    <p:extLst>
      <p:ext uri="{BB962C8B-B14F-4D97-AF65-F5344CB8AC3E}">
        <p14:creationId xmlns:p14="http://schemas.microsoft.com/office/powerpoint/2010/main" val="2201396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1.3.5</a:t>
            </a:r>
            <a:r>
              <a:rPr lang="zh-CN" altLang="en-US"/>
              <a:t> 范式</a:t>
            </a:r>
          </a:p>
        </p:txBody>
      </p:sp>
      <mc:AlternateContent xmlns:mc="http://schemas.openxmlformats.org/markup-compatibility/2006" xmlns:a14="http://schemas.microsoft.com/office/drawing/2010/main">
        <mc:Choice Requires="a14">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a:t>定义</a:t>
                </a:r>
                <a:endParaRPr lang="en-US" altLang="zh-CN" b="1"/>
              </a:p>
              <a:p>
                <a:pPr algn="just">
                  <a:spcBef>
                    <a:spcPts val="600"/>
                  </a:spcBef>
                </a:pPr>
                <a:r>
                  <a:rPr lang="zh-CN" altLang="en-US"/>
                  <a:t>设 </a:t>
                </a:r>
                <a:r>
                  <a:rPr lang="zh-CN" altLang="en-US">
                    <a:sym typeface="Symbol" panose="05050102010706020507" pitchFamily="18" charset="2"/>
                  </a:rPr>
                  <a:t> </a:t>
                </a:r>
                <a:r>
                  <a:rPr lang="zh-CN" altLang="en-US"/>
                  <a:t>是命题公式。如果 </a:t>
                </a:r>
                <a:r>
                  <a:rPr lang="zh-CN" altLang="en-US">
                    <a:sym typeface="Symbol" panose="05050102010706020507" pitchFamily="18" charset="2"/>
                  </a:rPr>
                  <a:t> </a:t>
                </a:r>
                <a:r>
                  <a:rPr lang="zh-CN" altLang="en-US"/>
                  <a:t>具有下述形式</a:t>
                </a:r>
              </a:p>
              <a:p>
                <a:pPr algn="ctr">
                  <a:spcBef>
                    <a:spcPts val="600"/>
                  </a:spcBef>
                </a:pPr>
                <a:r>
                  <a:rPr lang="zh-CN" altLang="en-US">
                    <a:sym typeface="Symbol" panose="05050102010706020507" pitchFamily="18" charset="2"/>
                  </a:rPr>
                  <a:t> </a:t>
                </a:r>
                <a:r>
                  <a:rPr lang="en-US" altLang="zh-CN">
                    <a:sym typeface="Symbol" panose="05050102010706020507" pitchFamily="18" charset="2"/>
                  </a:rPr>
                  <a:t>= </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 </a:t>
                </a:r>
                <a:r>
                  <a:rPr lang="en-US" altLang="zh-CN">
                    <a:sym typeface="Symbol" panose="05050102010706020507" pitchFamily="18" charset="2"/>
                  </a:rPr>
                  <a:t> …  </a:t>
                </a:r>
                <a:r>
                  <a:rPr lang="en-US" altLang="zh-CN" baseline="-25000">
                    <a:sym typeface="Symbol" panose="05050102010706020507" pitchFamily="18" charset="2"/>
                  </a:rPr>
                  <a:t>n</a:t>
                </a:r>
                <a:r>
                  <a:rPr lang="en-US" altLang="zh-CN">
                    <a:sym typeface="Symbol" panose="05050102010706020507" pitchFamily="18" charset="2"/>
                  </a:rPr>
                  <a:t> </a:t>
                </a:r>
                <a:endParaRPr lang="en-US" altLang="zh-CN"/>
              </a:p>
              <a:p>
                <a:pPr algn="just">
                  <a:spcBef>
                    <a:spcPts val="600"/>
                  </a:spcBef>
                </a:pPr>
                <a:r>
                  <a:rPr lang="zh-CN" altLang="en-US"/>
                  <a:t>其中诸 </a:t>
                </a:r>
                <a:r>
                  <a:rPr lang="zh-CN" altLang="en-US">
                    <a:sym typeface="Symbol" panose="05050102010706020507" pitchFamily="18" charset="2"/>
                  </a:rPr>
                  <a:t></a:t>
                </a:r>
                <a:r>
                  <a:rPr lang="en-US" altLang="zh-CN" baseline="-25000">
                    <a:sym typeface="Symbol" panose="05050102010706020507" pitchFamily="18" charset="2"/>
                  </a:rPr>
                  <a:t>i </a:t>
                </a:r>
                <a:r>
                  <a:rPr lang="zh-CN" altLang="en-US"/>
                  <a:t>为命题变元或命题变元的否定或命题变元和命题变元的否定构成的合取式，则称 </a:t>
                </a:r>
                <a:r>
                  <a:rPr lang="zh-CN" altLang="en-US">
                    <a:sym typeface="Symbol" panose="05050102010706020507" pitchFamily="18" charset="2"/>
                  </a:rPr>
                  <a:t> </a:t>
                </a:r>
                <a:r>
                  <a:rPr lang="zh-CN" altLang="en-US"/>
                  <a:t>为析取范式。</a:t>
                </a:r>
              </a:p>
              <a:p>
                <a:pPr algn="just">
                  <a:spcBef>
                    <a:spcPts val="600"/>
                  </a:spcBef>
                </a:pPr>
                <a:endParaRPr lang="en-US" altLang="zh-CN" b="1"/>
              </a:p>
              <a:p>
                <a:pPr algn="just">
                  <a:spcBef>
                    <a:spcPts val="600"/>
                  </a:spcBef>
                </a:pPr>
                <a14:m>
                  <m:oMath xmlns:m="http://schemas.openxmlformats.org/officeDocument/2006/math">
                    <m:r>
                      <m:rPr>
                        <m:nor/>
                      </m:rPr>
                      <a:rPr lang="zh-CN" altLang="en-US">
                        <a:sym typeface="Symbol" panose="05050102010706020507" pitchFamily="18" charset="2"/>
                      </a:rPr>
                      <m:t></m:t>
                    </m:r>
                    <m:r>
                      <m:rPr>
                        <m:nor/>
                      </m:rPr>
                      <a:rPr lang="en-US" altLang="zh-CN" baseline="-25000">
                        <a:sym typeface="Symbol" panose="05050102010706020507" pitchFamily="18" charset="2"/>
                      </a:rPr>
                      <m:t>i</m:t>
                    </m:r>
                  </m:oMath>
                </a14:m>
                <a:r>
                  <a:rPr lang="zh-CN" altLang="en-US">
                    <a:cs typeface="Times New Roman" panose="02020603050405020304" pitchFamily="18" charset="0"/>
                  </a:rPr>
                  <a:t>为</a:t>
                </a:r>
                <a:r>
                  <a:rPr lang="en-US" altLang="zh-CN">
                    <a:cs typeface="Times New Roman" panose="02020603050405020304" pitchFamily="18" charset="0"/>
                  </a:rPr>
                  <a:t>P</a:t>
                </a:r>
                <a:r>
                  <a:rPr lang="zh-CN" altLang="en-US">
                    <a:cs typeface="Times New Roman" panose="02020603050405020304" pitchFamily="18" charset="0"/>
                  </a:rPr>
                  <a:t>，</a:t>
                </a:r>
                <a:r>
                  <a:rPr lang="en-US" altLang="zh-CN">
                    <a:solidFill>
                      <a:srgbClr val="202122"/>
                    </a:solidFill>
                    <a:cs typeface="Times New Roman" panose="02020603050405020304" pitchFamily="18" charset="0"/>
                  </a:rPr>
                  <a:t>¬</a:t>
                </a:r>
                <a:r>
                  <a:rPr lang="zh-CN" altLang="zh-CN">
                    <a:cs typeface="Times New Roman" panose="02020603050405020304" pitchFamily="18" charset="0"/>
                  </a:rPr>
                  <a:t>Q</a:t>
                </a:r>
                <a:r>
                  <a:rPr lang="zh-CN" altLang="en-US">
                    <a:cs typeface="Times New Roman" panose="02020603050405020304" pitchFamily="18" charset="0"/>
                  </a:rPr>
                  <a:t>，</a:t>
                </a:r>
                <a:r>
                  <a:rPr lang="en-US" altLang="zh-CN">
                    <a:cs typeface="Times New Roman" panose="02020603050405020304" pitchFamily="18" charset="0"/>
                  </a:rPr>
                  <a:t>P</a:t>
                </a:r>
                <a:r>
                  <a:rPr lang="en-US" altLang="zh-CN">
                    <a:sym typeface="Symbol" panose="05050102010706020507" pitchFamily="18" charset="2"/>
                  </a:rPr>
                  <a:t>  </a:t>
                </a:r>
                <a:r>
                  <a:rPr lang="en-US" altLang="zh-CN">
                    <a:solidFill>
                      <a:srgbClr val="333333"/>
                    </a:solidFill>
                    <a:cs typeface="Times New Roman" panose="02020603050405020304" pitchFamily="18" charset="0"/>
                  </a:rPr>
                  <a:t>R, </a:t>
                </a:r>
                <a:r>
                  <a:rPr lang="en-US" altLang="zh-CN">
                    <a:cs typeface="Times New Roman" panose="02020603050405020304" pitchFamily="18" charset="0"/>
                  </a:rPr>
                  <a:t>P</a:t>
                </a:r>
                <a:r>
                  <a:rPr lang="en-US" altLang="zh-CN">
                    <a:sym typeface="Symbol" panose="05050102010706020507" pitchFamily="18" charset="2"/>
                  </a:rPr>
                  <a:t>  R  Q </a:t>
                </a:r>
                <a:r>
                  <a:rPr lang="en-US" altLang="zh-CN">
                    <a:solidFill>
                      <a:srgbClr val="333333"/>
                    </a:solidFill>
                    <a:cs typeface="Times New Roman" panose="02020603050405020304" pitchFamily="18" charset="0"/>
                  </a:rPr>
                  <a:t>…</a:t>
                </a:r>
              </a:p>
              <a:p>
                <a:pPr algn="just">
                  <a:spcBef>
                    <a:spcPts val="600"/>
                  </a:spcBef>
                </a:pPr>
                <a:endParaRPr lang="en-US" altLang="zh-CN" b="1"/>
              </a:p>
              <a:p>
                <a:pPr algn="just">
                  <a:spcBef>
                    <a:spcPts val="600"/>
                  </a:spcBef>
                </a:pPr>
                <a:r>
                  <a:rPr lang="zh-CN" altLang="en-US" b="1"/>
                  <a:t>例</a:t>
                </a:r>
                <a:r>
                  <a:rPr lang="zh-CN" altLang="en-US"/>
                  <a:t>　析取范式                                    </a:t>
                </a:r>
                <a:r>
                  <a:rPr lang="zh-CN" altLang="en-US">
                    <a:cs typeface="Times New Roman" panose="02020603050405020304" pitchFamily="18" charset="0"/>
                    <a:sym typeface="Symbol" panose="05050102010706020507" pitchFamily="18" charset="2"/>
                  </a:rPr>
                  <a:t>非析取范式</a:t>
                </a:r>
                <a:endParaRPr lang="en-US" altLang="zh-CN"/>
              </a:p>
              <a:p>
                <a:r>
                  <a:rPr lang="en-US" altLang="zh-CN">
                    <a:cs typeface="Times New Roman" panose="02020603050405020304" pitchFamily="18" charset="0"/>
                  </a:rPr>
                  <a:t>P</a:t>
                </a:r>
                <a:r>
                  <a:rPr lang="en-US" altLang="zh-CN">
                    <a:sym typeface="Symbol" panose="05050102010706020507" pitchFamily="18" charset="2"/>
                  </a:rPr>
                  <a:t>  </a:t>
                </a:r>
                <a:r>
                  <a:rPr lang="zh-CN" altLang="zh-CN">
                    <a:cs typeface="Times New Roman" panose="02020603050405020304" pitchFamily="18" charset="0"/>
                  </a:rPr>
                  <a:t>Q</a:t>
                </a:r>
                <a:r>
                  <a:rPr lang="en-US" altLang="zh-CN">
                    <a:cs typeface="Times New Roman" panose="02020603050405020304" pitchFamily="18" charset="0"/>
                  </a:rPr>
                  <a:t>                                               </a:t>
                </a:r>
                <a:r>
                  <a:rPr lang="en-US" altLang="zh-CN">
                    <a:solidFill>
                      <a:srgbClr val="333333"/>
                    </a:solidFill>
                    <a:cs typeface="Times New Roman" panose="02020603050405020304" pitchFamily="18" charset="0"/>
                  </a:rPr>
                  <a:t>P</a:t>
                </a:r>
                <a:r>
                  <a:rPr kumimoji="1" lang="en-US" altLang="zh-CN">
                    <a:sym typeface="Symbol" pitchFamily="18" charset="2"/>
                  </a:rPr>
                  <a:t>  </a:t>
                </a:r>
                <a:r>
                  <a:rPr lang="en-US" altLang="zh-CN">
                    <a:solidFill>
                      <a:srgbClr val="333333"/>
                    </a:solidFill>
                    <a:cs typeface="Times New Roman" panose="02020603050405020304" pitchFamily="18" charset="0"/>
                  </a:rPr>
                  <a:t>(Q</a:t>
                </a:r>
                <a:r>
                  <a:rPr lang="en-US" altLang="zh-CN">
                    <a:sym typeface="Symbol" panose="05050102010706020507" pitchFamily="18" charset="2"/>
                  </a:rPr>
                  <a:t>  </a:t>
                </a:r>
                <a:r>
                  <a:rPr lang="en-US" altLang="zh-CN">
                    <a:solidFill>
                      <a:srgbClr val="333333"/>
                    </a:solidFill>
                    <a:cs typeface="Times New Roman" panose="02020603050405020304" pitchFamily="18" charset="0"/>
                  </a:rPr>
                  <a:t>R)</a:t>
                </a:r>
                <a:endParaRPr lang="en-US" altLang="zh-CN">
                  <a:cs typeface="Times New Roman" panose="02020603050405020304" pitchFamily="18" charset="0"/>
                </a:endParaRPr>
              </a:p>
              <a:p>
                <a:r>
                  <a:rPr lang="en-US" altLang="zh-CN">
                    <a:solidFill>
                      <a:srgbClr val="333333"/>
                    </a:solidFill>
                    <a:cs typeface="Times New Roman" panose="02020603050405020304" pitchFamily="18" charset="0"/>
                  </a:rPr>
                  <a:t>¬P</a:t>
                </a:r>
                <a:r>
                  <a:rPr lang="en-US" altLang="zh-CN">
                    <a:solidFill>
                      <a:srgbClr val="202122"/>
                    </a:solidFill>
                    <a:cs typeface="Times New Roman" panose="02020603050405020304" pitchFamily="18" charset="0"/>
                  </a:rPr>
                  <a:t>∨</a:t>
                </a:r>
                <a:r>
                  <a:rPr lang="en-US" altLang="zh-CN">
                    <a:solidFill>
                      <a:srgbClr val="333333"/>
                    </a:solidFill>
                    <a:cs typeface="Times New Roman" panose="02020603050405020304" pitchFamily="18" charset="0"/>
                  </a:rPr>
                  <a:t>(¬Q</a:t>
                </a:r>
                <a:r>
                  <a:rPr lang="en-US" altLang="zh-CN">
                    <a:sym typeface="Symbol" panose="05050102010706020507" pitchFamily="18" charset="2"/>
                  </a:rPr>
                  <a:t>  </a:t>
                </a:r>
                <a:r>
                  <a:rPr lang="en-US" altLang="zh-CN">
                    <a:solidFill>
                      <a:srgbClr val="333333"/>
                    </a:solidFill>
                    <a:cs typeface="Times New Roman" panose="02020603050405020304" pitchFamily="18" charset="0"/>
                  </a:rPr>
                  <a:t>R)                                   ¬P</a:t>
                </a:r>
                <a:r>
                  <a:rPr lang="en-US" altLang="zh-CN">
                    <a:sym typeface="Symbol" panose="05050102010706020507" pitchFamily="18" charset="2"/>
                  </a:rPr>
                  <a:t> </a:t>
                </a:r>
                <a:r>
                  <a:rPr lang="en-US" altLang="zh-CN">
                    <a:solidFill>
                      <a:srgbClr val="333333"/>
                    </a:solidFill>
                    <a:cs typeface="Times New Roman" panose="02020603050405020304" pitchFamily="18" charset="0"/>
                  </a:rPr>
                  <a:t>(¬Q</a:t>
                </a:r>
                <a:r>
                  <a:rPr lang="en-US" altLang="zh-CN">
                    <a:sym typeface="Symbol" panose="05050102010706020507" pitchFamily="18" charset="2"/>
                  </a:rPr>
                  <a:t>  </a:t>
                </a:r>
                <a:r>
                  <a:rPr lang="en-US" altLang="zh-CN">
                    <a:solidFill>
                      <a:srgbClr val="333333"/>
                    </a:solidFill>
                    <a:cs typeface="Times New Roman" panose="02020603050405020304" pitchFamily="18" charset="0"/>
                  </a:rPr>
                  <a:t>R)</a:t>
                </a:r>
              </a:p>
              <a:p>
                <a:r>
                  <a:rPr lang="en-US" altLang="zh-CN"/>
                  <a:t>(P</a:t>
                </a:r>
                <a:r>
                  <a:rPr lang="en-US" altLang="zh-CN">
                    <a:sym typeface="Symbol" panose="05050102010706020507" pitchFamily="18" charset="2"/>
                  </a:rPr>
                  <a:t>QR)  R  Q</a:t>
                </a:r>
              </a:p>
              <a:p>
                <a:pPr algn="just">
                  <a:spcBef>
                    <a:spcPts val="600"/>
                  </a:spcBef>
                </a:pPr>
                <a:endParaRPr lang="zh-CN" altLang="en-US"/>
              </a:p>
              <a:p>
                <a:pPr algn="just">
                  <a:spcBef>
                    <a:spcPts val="600"/>
                  </a:spcBef>
                </a:pPr>
                <a:endParaRPr lang="en-US" altLang="zh-CN" b="1"/>
              </a:p>
              <a:p>
                <a:pPr algn="just"/>
                <a:endParaRPr lang="zh-CN" altLang="en-US">
                  <a:ea typeface="楷体_GB2312" panose="02010609030101010101" pitchFamily="49" charset="-122"/>
                </a:endParaRPr>
              </a:p>
            </p:txBody>
          </p:sp>
        </mc:Choice>
        <mc:Fallback xmlns="">
          <p:sp>
            <p:nvSpPr>
              <p:cNvPr id="3" name="文本占位符 2">
                <a:extLst>
                  <a:ext uri="{FF2B5EF4-FFF2-40B4-BE49-F238E27FC236}">
                    <a16:creationId xmlns:a16="http://schemas.microsoft.com/office/drawing/2014/main" id="{41692208-AE5D-49A8-B9A8-E7C0E5DFB496}"/>
                  </a:ext>
                </a:extLst>
              </p:cNvPr>
              <p:cNvSpPr>
                <a:spLocks noGrp="1" noRot="1" noChangeAspect="1" noMove="1" noResize="1" noEditPoints="1" noAdjustHandles="1" noChangeArrowheads="1" noChangeShapeType="1" noTextEdit="1"/>
              </p:cNvSpPr>
              <p:nvPr>
                <p:ph type="body" sz="quarter" idx="14"/>
              </p:nvPr>
            </p:nvSpPr>
            <p:spPr>
              <a:blipFill>
                <a:blip r:embed="rId2"/>
                <a:stretch>
                  <a:fillRect l="-598" t="-1280" r="-598"/>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3BD4B196-5B47-405A-B526-E4F189BF9BDD}"/>
              </a:ext>
            </a:extLst>
          </p:cNvPr>
          <p:cNvSpPr/>
          <p:nvPr/>
        </p:nvSpPr>
        <p:spPr>
          <a:xfrm>
            <a:off x="684259" y="1389180"/>
            <a:ext cx="8152169" cy="156117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35021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1.3.5</a:t>
            </a:r>
            <a:r>
              <a:rPr lang="zh-CN" altLang="en-US"/>
              <a:t> 范式</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a:t>定义</a:t>
            </a:r>
            <a:r>
              <a:rPr lang="zh-CN" altLang="en-US"/>
              <a:t>　</a:t>
            </a:r>
            <a:endParaRPr lang="en-US" altLang="zh-CN"/>
          </a:p>
          <a:p>
            <a:pPr algn="just">
              <a:spcBef>
                <a:spcPts val="600"/>
              </a:spcBef>
            </a:pPr>
            <a:r>
              <a:rPr lang="zh-CN" altLang="en-US"/>
              <a:t>设 </a:t>
            </a:r>
            <a:r>
              <a:rPr lang="zh-CN" altLang="en-US">
                <a:sym typeface="Symbol" panose="05050102010706020507" pitchFamily="18" charset="2"/>
              </a:rPr>
              <a:t> </a:t>
            </a:r>
            <a:r>
              <a:rPr lang="zh-CN" altLang="en-US"/>
              <a:t>是命题公式。如果 </a:t>
            </a:r>
            <a:r>
              <a:rPr lang="zh-CN" altLang="en-US">
                <a:sym typeface="Symbol" panose="05050102010706020507" pitchFamily="18" charset="2"/>
              </a:rPr>
              <a:t> </a:t>
            </a:r>
            <a:r>
              <a:rPr lang="zh-CN" altLang="en-US"/>
              <a:t>具有下述形式</a:t>
            </a:r>
          </a:p>
          <a:p>
            <a:pPr algn="ctr">
              <a:spcBef>
                <a:spcPts val="600"/>
              </a:spcBef>
            </a:pPr>
            <a:r>
              <a:rPr lang="zh-CN" altLang="en-US">
                <a:sym typeface="Symbol" panose="05050102010706020507" pitchFamily="18" charset="2"/>
              </a:rPr>
              <a:t> </a:t>
            </a:r>
            <a:r>
              <a:rPr lang="en-US" altLang="zh-CN">
                <a:sym typeface="Symbol" panose="05050102010706020507" pitchFamily="18" charset="2"/>
              </a:rPr>
              <a:t>= </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 </a:t>
            </a:r>
            <a:r>
              <a:rPr lang="en-US" altLang="zh-CN">
                <a:sym typeface="Symbol" panose="05050102010706020507" pitchFamily="18" charset="2"/>
              </a:rPr>
              <a:t> …  </a:t>
            </a:r>
            <a:r>
              <a:rPr lang="en-US" altLang="zh-CN" baseline="-25000">
                <a:sym typeface="Symbol" panose="05050102010706020507" pitchFamily="18" charset="2"/>
              </a:rPr>
              <a:t>n</a:t>
            </a:r>
            <a:endParaRPr lang="en-US" altLang="zh-CN"/>
          </a:p>
          <a:p>
            <a:pPr algn="just">
              <a:spcBef>
                <a:spcPts val="600"/>
              </a:spcBef>
            </a:pPr>
            <a:r>
              <a:rPr lang="zh-CN" altLang="en-US"/>
              <a:t>其中诸 </a:t>
            </a:r>
            <a:r>
              <a:rPr lang="zh-CN" altLang="en-US">
                <a:sym typeface="Symbol" panose="05050102010706020507" pitchFamily="18" charset="2"/>
              </a:rPr>
              <a:t></a:t>
            </a:r>
            <a:r>
              <a:rPr lang="en-US" altLang="zh-CN" baseline="-25000">
                <a:sym typeface="Symbol" panose="05050102010706020507" pitchFamily="18" charset="2"/>
              </a:rPr>
              <a:t>i </a:t>
            </a:r>
            <a:r>
              <a:rPr lang="zh-CN" altLang="en-US"/>
              <a:t>为命题变元或命题变元的否定或命题变元和命题变元的否定构成的析取式，则称 </a:t>
            </a:r>
            <a:r>
              <a:rPr lang="zh-CN" altLang="en-US">
                <a:sym typeface="Symbol" panose="05050102010706020507" pitchFamily="18" charset="2"/>
              </a:rPr>
              <a:t> </a:t>
            </a:r>
            <a:r>
              <a:rPr lang="zh-CN" altLang="en-US"/>
              <a:t>为合取范式。</a:t>
            </a:r>
          </a:p>
          <a:p>
            <a:pPr algn="just">
              <a:spcBef>
                <a:spcPts val="600"/>
              </a:spcBef>
            </a:pPr>
            <a:endParaRPr lang="en-US" altLang="zh-CN" b="1"/>
          </a:p>
          <a:p>
            <a:pPr algn="just">
              <a:spcBef>
                <a:spcPts val="600"/>
              </a:spcBef>
            </a:pPr>
            <a:r>
              <a:rPr lang="zh-CN" altLang="en-US" b="1"/>
              <a:t>例</a:t>
            </a:r>
            <a:r>
              <a:rPr lang="zh-CN" altLang="en-US"/>
              <a:t>　 </a:t>
            </a:r>
            <a:r>
              <a:rPr lang="zh-CN" altLang="en-US">
                <a:sym typeface="Symbol" panose="05050102010706020507" pitchFamily="18" charset="2"/>
              </a:rPr>
              <a:t></a:t>
            </a:r>
            <a:r>
              <a:rPr lang="en-US" altLang="zh-CN">
                <a:sym typeface="Symbol" panose="05050102010706020507" pitchFamily="18" charset="2"/>
              </a:rPr>
              <a:t>P  (PQR)  (QR) </a:t>
            </a:r>
            <a:r>
              <a:rPr lang="zh-CN" altLang="en-US"/>
              <a:t>是合取范式</a:t>
            </a:r>
            <a:endParaRPr lang="en-US" altLang="zh-CN"/>
          </a:p>
          <a:p>
            <a:pPr algn="just">
              <a:spcBef>
                <a:spcPts val="600"/>
              </a:spcBef>
            </a:pPr>
            <a:endParaRPr lang="en-US" altLang="zh-CN"/>
          </a:p>
          <a:p>
            <a:pPr algn="just"/>
            <a:endParaRPr lang="zh-CN" altLang="en-US">
              <a:ea typeface="楷体_GB2312" panose="02010609030101010101" pitchFamily="49" charset="-122"/>
            </a:endParaRPr>
          </a:p>
        </p:txBody>
      </p:sp>
      <p:sp>
        <p:nvSpPr>
          <p:cNvPr id="4" name="矩形 3">
            <a:extLst>
              <a:ext uri="{FF2B5EF4-FFF2-40B4-BE49-F238E27FC236}">
                <a16:creationId xmlns:a16="http://schemas.microsoft.com/office/drawing/2014/main" id="{FE14B985-2ACC-4F7A-813A-269077CE8116}"/>
              </a:ext>
            </a:extLst>
          </p:cNvPr>
          <p:cNvSpPr/>
          <p:nvPr/>
        </p:nvSpPr>
        <p:spPr>
          <a:xfrm>
            <a:off x="684259" y="1389179"/>
            <a:ext cx="8152169" cy="1534197"/>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21887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0C0B0C6-258D-4C75-9E2D-C88F347BEF92}"/>
              </a:ext>
            </a:extLst>
          </p:cNvPr>
          <p:cNvSpPr>
            <a:spLocks noGrp="1"/>
          </p:cNvSpPr>
          <p:nvPr>
            <p:ph type="body" sz="quarter" idx="13"/>
          </p:nvPr>
        </p:nvSpPr>
        <p:spPr/>
        <p:txBody>
          <a:bodyPr/>
          <a:lstStyle/>
          <a:p>
            <a:r>
              <a:rPr lang="en-US" altLang="zh-CN"/>
              <a:t>1.3.5</a:t>
            </a:r>
            <a:r>
              <a:rPr lang="zh-CN" altLang="en-US"/>
              <a:t> 范式</a:t>
            </a:r>
          </a:p>
        </p:txBody>
      </p:sp>
      <p:sp>
        <p:nvSpPr>
          <p:cNvPr id="3" name="文本占位符 2">
            <a:extLst>
              <a:ext uri="{FF2B5EF4-FFF2-40B4-BE49-F238E27FC236}">
                <a16:creationId xmlns:a16="http://schemas.microsoft.com/office/drawing/2014/main" id="{4513AEFE-103A-4E84-B27A-74A9748E25EB}"/>
              </a:ext>
            </a:extLst>
          </p:cNvPr>
          <p:cNvSpPr>
            <a:spLocks noGrp="1"/>
          </p:cNvSpPr>
          <p:nvPr>
            <p:ph type="body" sz="quarter" idx="14"/>
          </p:nvPr>
        </p:nvSpPr>
        <p:spPr/>
        <p:txBody>
          <a:bodyPr/>
          <a:lstStyle/>
          <a:p>
            <a:r>
              <a:rPr lang="zh-CN" altLang="en-US" b="1"/>
              <a:t>定理</a:t>
            </a:r>
            <a:endParaRPr lang="en-US" altLang="zh-CN" b="1"/>
          </a:p>
          <a:p>
            <a:r>
              <a:rPr lang="zh-CN" altLang="en-US"/>
              <a:t>任何一个逻辑表达式多存在与之逻辑等价的析取范式。</a:t>
            </a:r>
            <a:endParaRPr lang="en-US" altLang="zh-CN"/>
          </a:p>
          <a:p>
            <a:endParaRPr lang="en-US" altLang="zh-CN"/>
          </a:p>
          <a:p>
            <a:r>
              <a:rPr lang="zh-CN" altLang="en-US" b="1"/>
              <a:t>证</a:t>
            </a:r>
            <a:endParaRPr lang="en-US" altLang="zh-CN" b="1"/>
          </a:p>
          <a:p>
            <a:r>
              <a:rPr lang="zh-CN" altLang="en-US"/>
              <a:t>采用构造性证明方法，即析取范式的求取方法。</a:t>
            </a:r>
            <a:endParaRPr lang="en-US" altLang="zh-CN"/>
          </a:p>
          <a:p>
            <a:endParaRPr lang="en-US" altLang="zh-CN"/>
          </a:p>
          <a:p>
            <a:pPr marL="342900" indent="-342900" algn="just">
              <a:spcBef>
                <a:spcPts val="600"/>
              </a:spcBef>
              <a:buAutoNum type="arabicParenR"/>
            </a:pPr>
            <a:r>
              <a:rPr lang="zh-CN" altLang="en-US"/>
              <a:t>联结词归约：将命题公式中的所有联结词化归成仅含</a:t>
            </a:r>
            <a:r>
              <a:rPr lang="en-US" altLang="zh-CN"/>
              <a:t>{</a:t>
            </a:r>
            <a:r>
              <a:rPr lang="en-US" altLang="zh-CN">
                <a:sym typeface="Symbol" panose="05050102010706020507" pitchFamily="18" charset="2"/>
              </a:rPr>
              <a:t>,,}</a:t>
            </a:r>
            <a:r>
              <a:rPr lang="zh-CN" altLang="en-US"/>
              <a:t>的命题公式。</a:t>
            </a:r>
            <a:endParaRPr lang="en-US" altLang="zh-CN"/>
          </a:p>
          <a:p>
            <a:pPr algn="just">
              <a:spcBef>
                <a:spcPts val="600"/>
              </a:spcBef>
            </a:pPr>
            <a:r>
              <a:rPr lang="en-US" altLang="zh-CN">
                <a:cs typeface="Times New Roman" panose="02020603050405020304" pitchFamily="18" charset="0"/>
              </a:rPr>
              <a:t>P</a:t>
            </a:r>
            <a:r>
              <a:rPr kumimoji="1" lang="en-US" altLang="zh-CN">
                <a:sym typeface="Symbol" pitchFamily="18" charset="2"/>
              </a:rPr>
              <a:t>  </a:t>
            </a:r>
            <a:r>
              <a:rPr lang="en-US" altLang="zh-CN">
                <a:cs typeface="Times New Roman" panose="02020603050405020304" pitchFamily="18" charset="0"/>
              </a:rPr>
              <a:t>Q</a:t>
            </a:r>
            <a:r>
              <a:rPr lang="en-US" altLang="zh-CN" b="1" kern="100">
                <a:cs typeface="Cambria Math" panose="02040503050406030204" pitchFamily="18" charset="0"/>
              </a:rPr>
              <a:t> </a:t>
            </a:r>
            <a:r>
              <a:rPr lang="en-US" altLang="zh-CN">
                <a:sym typeface="Symbol" panose="05050102010706020507" pitchFamily="18" charset="2"/>
              </a:rPr>
              <a:t>  </a:t>
            </a:r>
            <a:r>
              <a:rPr lang="en-US" altLang="zh-CN">
                <a:cs typeface="Times New Roman" panose="02020603050405020304" pitchFamily="18" charset="0"/>
              </a:rPr>
              <a:t>P</a:t>
            </a:r>
            <a:r>
              <a:rPr lang="en-US" altLang="zh-CN">
                <a:sym typeface="Symbol" panose="05050102010706020507" pitchFamily="18" charset="2"/>
              </a:rPr>
              <a:t>  </a:t>
            </a:r>
            <a:r>
              <a:rPr lang="zh-CN" altLang="zh-CN">
                <a:cs typeface="Times New Roman" panose="02020603050405020304" pitchFamily="18" charset="0"/>
              </a:rPr>
              <a:t>Q</a:t>
            </a:r>
            <a:r>
              <a:rPr lang="zh-CN" altLang="en-US">
                <a:cs typeface="Times New Roman" panose="02020603050405020304" pitchFamily="18" charset="0"/>
              </a:rPr>
              <a:t>，</a:t>
            </a:r>
            <a:r>
              <a:rPr lang="en-US" altLang="zh-CN">
                <a:cs typeface="Times New Roman" panose="02020603050405020304" pitchFamily="18" charset="0"/>
              </a:rPr>
              <a:t> P</a:t>
            </a:r>
            <a:r>
              <a:rPr lang="en-US" altLang="zh-CN">
                <a:sym typeface="Symbol" panose="05050102010706020507" pitchFamily="18" charset="2"/>
              </a:rPr>
              <a:t>  </a:t>
            </a:r>
            <a:r>
              <a:rPr lang="en-US" altLang="zh-CN">
                <a:cs typeface="Times New Roman" panose="02020603050405020304" pitchFamily="18" charset="0"/>
              </a:rPr>
              <a:t>Q</a:t>
            </a:r>
            <a:r>
              <a:rPr lang="en-US" altLang="zh-CN" b="1" kern="100">
                <a:cs typeface="Cambria Math" panose="02040503050406030204" pitchFamily="18" charset="0"/>
              </a:rPr>
              <a:t> </a:t>
            </a:r>
            <a:r>
              <a:rPr lang="en-US" altLang="zh-CN">
                <a:sym typeface="Symbol" panose="05050102010706020507" pitchFamily="18" charset="2"/>
              </a:rPr>
              <a:t> (</a:t>
            </a:r>
            <a:r>
              <a:rPr lang="en-US" altLang="zh-CN">
                <a:cs typeface="Times New Roman" panose="02020603050405020304" pitchFamily="18" charset="0"/>
              </a:rPr>
              <a:t>P</a:t>
            </a:r>
            <a:r>
              <a:rPr kumimoji="1" lang="en-US" altLang="zh-CN">
                <a:sym typeface="Symbol" pitchFamily="18" charset="2"/>
              </a:rPr>
              <a:t>  </a:t>
            </a:r>
            <a:r>
              <a:rPr lang="en-US" altLang="zh-CN">
                <a:cs typeface="Times New Roman" panose="02020603050405020304" pitchFamily="18" charset="0"/>
              </a:rPr>
              <a:t>Q)</a:t>
            </a:r>
            <a:r>
              <a:rPr lang="en-US" altLang="zh-CN">
                <a:sym typeface="Symbol" panose="05050102010706020507" pitchFamily="18" charset="2"/>
              </a:rPr>
              <a:t> </a:t>
            </a:r>
            <a:r>
              <a:rPr lang="en-US" altLang="zh-CN" b="1" kern="100">
                <a:cs typeface="Cambria Math" panose="02040503050406030204" pitchFamily="18" charset="0"/>
              </a:rPr>
              <a:t> </a:t>
            </a:r>
            <a:r>
              <a:rPr lang="en-US" altLang="zh-CN" kern="100">
                <a:cs typeface="Cambria Math" panose="02040503050406030204" pitchFamily="18" charset="0"/>
              </a:rPr>
              <a:t>(</a:t>
            </a:r>
            <a:r>
              <a:rPr lang="en-US" altLang="zh-CN">
                <a:cs typeface="Times New Roman" panose="02020603050405020304" pitchFamily="18" charset="0"/>
              </a:rPr>
              <a:t>Q</a:t>
            </a:r>
            <a:r>
              <a:rPr kumimoji="1" lang="en-US" altLang="zh-CN">
                <a:sym typeface="Symbol" pitchFamily="18" charset="2"/>
              </a:rPr>
              <a:t>  </a:t>
            </a:r>
            <a:r>
              <a:rPr lang="en-US" altLang="zh-CN">
                <a:cs typeface="Times New Roman" panose="02020603050405020304" pitchFamily="18" charset="0"/>
              </a:rPr>
              <a:t>P)</a:t>
            </a:r>
          </a:p>
          <a:p>
            <a:pPr algn="just">
              <a:spcBef>
                <a:spcPts val="600"/>
              </a:spcBef>
            </a:pPr>
            <a:endParaRPr lang="zh-CN" altLang="en-US"/>
          </a:p>
          <a:p>
            <a:pPr algn="just">
              <a:spcBef>
                <a:spcPts val="600"/>
              </a:spcBef>
            </a:pPr>
            <a:r>
              <a:rPr lang="en-US" altLang="zh-CN"/>
              <a:t>2) </a:t>
            </a:r>
            <a:r>
              <a:rPr lang="zh-CN" altLang="en-US"/>
              <a:t>否定词深入：利用</a:t>
            </a:r>
            <a:r>
              <a:rPr lang="en-US" altLang="zh-CN"/>
              <a:t>de Morgan</a:t>
            </a:r>
            <a:r>
              <a:rPr lang="zh-CN" altLang="en-US"/>
              <a:t>律将否定词移到每个命题变元之前。</a:t>
            </a:r>
            <a:endParaRPr lang="en-US" altLang="zh-CN"/>
          </a:p>
          <a:p>
            <a:pPr algn="just">
              <a:spcBef>
                <a:spcPts val="600"/>
              </a:spcBef>
            </a:pPr>
            <a:r>
              <a:rPr kumimoji="1" lang="en-US" altLang="zh-CN">
                <a:sym typeface="Symbol" pitchFamily="18" charset="2"/>
              </a:rPr>
              <a:t></a:t>
            </a:r>
            <a:r>
              <a:rPr kumimoji="1" lang="en-US" altLang="zh-CN"/>
              <a:t>(P</a:t>
            </a:r>
            <a:r>
              <a:rPr kumimoji="1" lang="en-US" altLang="zh-CN">
                <a:sym typeface="Symbol" pitchFamily="18" charset="2"/>
              </a:rPr>
              <a:t>Q)  PQ</a:t>
            </a:r>
          </a:p>
          <a:p>
            <a:pPr algn="just">
              <a:spcBef>
                <a:spcPts val="600"/>
              </a:spcBef>
            </a:pPr>
            <a:endParaRPr lang="zh-CN" altLang="en-US"/>
          </a:p>
          <a:p>
            <a:pPr algn="just">
              <a:spcBef>
                <a:spcPts val="600"/>
              </a:spcBef>
            </a:pPr>
            <a:r>
              <a:rPr lang="en-US" altLang="zh-CN"/>
              <a:t>3) </a:t>
            </a:r>
            <a:r>
              <a:rPr lang="zh-CN" altLang="en-US"/>
              <a:t>调整 </a:t>
            </a:r>
            <a:r>
              <a:rPr lang="zh-CN" altLang="en-US">
                <a:sym typeface="Symbol" panose="05050102010706020507" pitchFamily="18" charset="2"/>
              </a:rPr>
              <a:t> </a:t>
            </a:r>
            <a:r>
              <a:rPr lang="zh-CN" altLang="en-US"/>
              <a:t>与 </a:t>
            </a:r>
            <a:r>
              <a:rPr lang="zh-CN" altLang="en-US">
                <a:sym typeface="Symbol" panose="05050102010706020507" pitchFamily="18" charset="2"/>
              </a:rPr>
              <a:t></a:t>
            </a:r>
            <a:r>
              <a:rPr lang="zh-CN" altLang="en-US"/>
              <a:t> ：利用</a:t>
            </a:r>
            <a:r>
              <a:rPr lang="zh-CN" altLang="en-US">
                <a:sym typeface="Symbol" panose="05050102010706020507" pitchFamily="18" charset="2"/>
              </a:rPr>
              <a:t></a:t>
            </a:r>
            <a:r>
              <a:rPr lang="zh-CN" altLang="en-US"/>
              <a:t>与</a:t>
            </a:r>
            <a:r>
              <a:rPr lang="zh-CN" altLang="en-US">
                <a:sym typeface="Symbol" panose="05050102010706020507" pitchFamily="18" charset="2"/>
              </a:rPr>
              <a:t> </a:t>
            </a:r>
            <a:r>
              <a:rPr lang="zh-CN" altLang="en-US"/>
              <a:t>的分配律、结合律等性质将命题公式化归成析取范式或合取范式。</a:t>
            </a:r>
            <a:endParaRPr lang="en-US" altLang="zh-CN"/>
          </a:p>
          <a:p>
            <a:pPr algn="just">
              <a:spcBef>
                <a:spcPts val="600"/>
              </a:spcBef>
            </a:pPr>
            <a:r>
              <a:rPr lang="en-US" altLang="zh-CN">
                <a:cs typeface="Times New Roman" panose="02020603050405020304" pitchFamily="18" charset="0"/>
              </a:rPr>
              <a:t>(P</a:t>
            </a:r>
            <a:r>
              <a:rPr lang="en-US" altLang="zh-CN">
                <a:sym typeface="Symbol" panose="05050102010706020507" pitchFamily="18" charset="2"/>
              </a:rPr>
              <a:t>  </a:t>
            </a:r>
            <a:r>
              <a:rPr lang="en-US" altLang="zh-CN">
                <a:cs typeface="Times New Roman" panose="02020603050405020304" pitchFamily="18" charset="0"/>
              </a:rPr>
              <a:t>Q)</a:t>
            </a:r>
            <a:r>
              <a:rPr lang="zh-CN" altLang="zh-CN">
                <a:cs typeface="Times New Roman" panose="02020603050405020304" pitchFamily="18" charset="0"/>
              </a:rPr>
              <a:t>∧</a:t>
            </a:r>
            <a:r>
              <a:rPr lang="en-US" altLang="zh-CN">
                <a:cs typeface="Times New Roman" panose="02020603050405020304" pitchFamily="18" charset="0"/>
              </a:rPr>
              <a:t>(P</a:t>
            </a:r>
            <a:r>
              <a:rPr lang="en-US" altLang="zh-CN">
                <a:sym typeface="Symbol" panose="05050102010706020507" pitchFamily="18" charset="2"/>
              </a:rPr>
              <a:t>  </a:t>
            </a:r>
            <a:r>
              <a:rPr lang="en-US" altLang="zh-CN">
                <a:cs typeface="Times New Roman" panose="02020603050405020304" pitchFamily="18" charset="0"/>
              </a:rPr>
              <a:t>R) </a:t>
            </a:r>
            <a:r>
              <a:rPr lang="en-US" altLang="zh-CN">
                <a:sym typeface="Symbol" panose="05050102010706020507" pitchFamily="18" charset="2"/>
              </a:rPr>
              <a:t> </a:t>
            </a:r>
            <a:r>
              <a:rPr lang="en-US" altLang="zh-CN">
                <a:cs typeface="Times New Roman" panose="02020603050405020304" pitchFamily="18" charset="0"/>
              </a:rPr>
              <a:t>P</a:t>
            </a:r>
            <a:r>
              <a:rPr lang="en-US" altLang="zh-CN">
                <a:sym typeface="Symbol" panose="05050102010706020507" pitchFamily="18" charset="2"/>
              </a:rPr>
              <a:t> </a:t>
            </a:r>
            <a:r>
              <a:rPr lang="en-US" altLang="zh-CN">
                <a:cs typeface="Times New Roman" panose="02020603050405020304" pitchFamily="18" charset="0"/>
              </a:rPr>
              <a:t>(Q</a:t>
            </a:r>
            <a:r>
              <a:rPr lang="en-US" altLang="zh-CN">
                <a:sym typeface="Symbol" panose="05050102010706020507" pitchFamily="18" charset="2"/>
              </a:rPr>
              <a:t>  </a:t>
            </a:r>
            <a:r>
              <a:rPr lang="en-US" altLang="zh-CN">
                <a:cs typeface="Times New Roman" panose="02020603050405020304" pitchFamily="18" charset="0"/>
              </a:rPr>
              <a:t>R)</a:t>
            </a:r>
            <a:r>
              <a:rPr lang="en-US" altLang="zh-CN" b="1" kern="100">
                <a:cs typeface="Cambria Math" panose="02040503050406030204" pitchFamily="18" charset="0"/>
              </a:rPr>
              <a:t>⇔ </a:t>
            </a:r>
            <a:r>
              <a:rPr lang="zh-CN" altLang="en-US">
                <a:cs typeface="Times New Roman" panose="02020603050405020304" pitchFamily="18" charset="0"/>
              </a:rPr>
              <a:t>，</a:t>
            </a:r>
            <a:r>
              <a:rPr lang="en-US" altLang="zh-CN">
                <a:cs typeface="Times New Roman" panose="02020603050405020304" pitchFamily="18" charset="0"/>
              </a:rPr>
              <a:t> P</a:t>
            </a:r>
            <a:r>
              <a:rPr lang="en-US" altLang="zh-CN">
                <a:sym typeface="Symbol" panose="05050102010706020507" pitchFamily="18" charset="2"/>
              </a:rPr>
              <a:t> </a:t>
            </a:r>
            <a:r>
              <a:rPr lang="en-US" altLang="zh-CN">
                <a:cs typeface="Times New Roman" panose="02020603050405020304" pitchFamily="18" charset="0"/>
              </a:rPr>
              <a:t>(Q</a:t>
            </a:r>
            <a:r>
              <a:rPr lang="en-US" altLang="zh-CN">
                <a:sym typeface="Symbol" panose="05050102010706020507" pitchFamily="18" charset="2"/>
              </a:rPr>
              <a:t>  </a:t>
            </a:r>
            <a:r>
              <a:rPr lang="en-US" altLang="zh-CN">
                <a:cs typeface="Times New Roman" panose="02020603050405020304" pitchFamily="18" charset="0"/>
              </a:rPr>
              <a:t>R)</a:t>
            </a:r>
            <a:r>
              <a:rPr lang="en-US" altLang="zh-CN">
                <a:sym typeface="Symbol" panose="05050102010706020507" pitchFamily="18" charset="2"/>
              </a:rPr>
              <a:t> </a:t>
            </a:r>
            <a:r>
              <a:rPr lang="en-US" altLang="zh-CN">
                <a:cs typeface="Times New Roman" panose="02020603050405020304" pitchFamily="18" charset="0"/>
              </a:rPr>
              <a:t>(P</a:t>
            </a:r>
            <a:r>
              <a:rPr lang="en-US" altLang="zh-CN">
                <a:sym typeface="Symbol" panose="05050102010706020507" pitchFamily="18" charset="2"/>
              </a:rPr>
              <a:t>  </a:t>
            </a:r>
            <a:r>
              <a:rPr lang="en-US" altLang="zh-CN">
                <a:cs typeface="Times New Roman" panose="02020603050405020304" pitchFamily="18" charset="0"/>
              </a:rPr>
              <a:t>Q)</a:t>
            </a:r>
            <a:r>
              <a:rPr lang="en-US" altLang="zh-CN">
                <a:sym typeface="Symbol" panose="05050102010706020507" pitchFamily="18" charset="2"/>
              </a:rPr>
              <a:t> </a:t>
            </a:r>
            <a:r>
              <a:rPr lang="en-US" altLang="zh-CN">
                <a:cs typeface="Times New Roman" panose="02020603050405020304" pitchFamily="18" charset="0"/>
              </a:rPr>
              <a:t>(P</a:t>
            </a:r>
            <a:r>
              <a:rPr lang="en-US" altLang="zh-CN">
                <a:sym typeface="Symbol" panose="05050102010706020507" pitchFamily="18" charset="2"/>
              </a:rPr>
              <a:t>  </a:t>
            </a:r>
            <a:r>
              <a:rPr lang="en-US" altLang="zh-CN">
                <a:cs typeface="Times New Roman" panose="02020603050405020304" pitchFamily="18" charset="0"/>
              </a:rPr>
              <a:t>R)</a:t>
            </a:r>
            <a:endParaRPr lang="zh-CN" altLang="en-US"/>
          </a:p>
          <a:p>
            <a:endParaRPr lang="en-US" altLang="zh-CN"/>
          </a:p>
          <a:p>
            <a:endParaRPr lang="zh-CN" altLang="en-US"/>
          </a:p>
        </p:txBody>
      </p:sp>
      <p:sp>
        <p:nvSpPr>
          <p:cNvPr id="4" name="矩形 3">
            <a:extLst>
              <a:ext uri="{FF2B5EF4-FFF2-40B4-BE49-F238E27FC236}">
                <a16:creationId xmlns:a16="http://schemas.microsoft.com/office/drawing/2014/main" id="{1D556931-0720-47FE-85B0-FE4E97C9A86B}"/>
              </a:ext>
            </a:extLst>
          </p:cNvPr>
          <p:cNvSpPr/>
          <p:nvPr/>
        </p:nvSpPr>
        <p:spPr>
          <a:xfrm>
            <a:off x="684260" y="1386490"/>
            <a:ext cx="8152169" cy="717080"/>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413769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F17D587-0F36-4DDF-8E45-5FD07C8026E7}"/>
              </a:ext>
            </a:extLst>
          </p:cNvPr>
          <p:cNvSpPr>
            <a:spLocks noGrp="1"/>
          </p:cNvSpPr>
          <p:nvPr>
            <p:ph type="body" sz="quarter" idx="13"/>
          </p:nvPr>
        </p:nvSpPr>
        <p:spPr/>
        <p:txBody>
          <a:bodyPr/>
          <a:lstStyle/>
          <a:p>
            <a:r>
              <a:rPr lang="en-US" altLang="zh-CN"/>
              <a:t>1.3.5 </a:t>
            </a:r>
            <a:r>
              <a:rPr lang="zh-CN" altLang="en-US"/>
              <a:t>范式</a:t>
            </a:r>
          </a:p>
        </p:txBody>
      </p:sp>
      <p:sp>
        <p:nvSpPr>
          <p:cNvPr id="3" name="文本占位符 2">
            <a:extLst>
              <a:ext uri="{FF2B5EF4-FFF2-40B4-BE49-F238E27FC236}">
                <a16:creationId xmlns:a16="http://schemas.microsoft.com/office/drawing/2014/main" id="{37B66CC5-08F1-49B5-9232-CF0A09A391B6}"/>
              </a:ext>
            </a:extLst>
          </p:cNvPr>
          <p:cNvSpPr>
            <a:spLocks noGrp="1"/>
          </p:cNvSpPr>
          <p:nvPr>
            <p:ph type="body" sz="quarter" idx="14"/>
          </p:nvPr>
        </p:nvSpPr>
        <p:spPr/>
        <p:txBody>
          <a:bodyPr/>
          <a:lstStyle/>
          <a:p>
            <a:pPr indent="304800" algn="just">
              <a:lnSpc>
                <a:spcPct val="120000"/>
              </a:lnSpc>
            </a:pPr>
            <a:r>
              <a:rPr lang="zh-CN" altLang="en-US">
                <a:sym typeface="Symbol" panose="05050102010706020507" pitchFamily="18" charset="2"/>
              </a:rPr>
              <a:t></a:t>
            </a:r>
            <a:r>
              <a:rPr lang="en-US" altLang="zh-CN" kern="100">
                <a:cs typeface="Times New Roman" panose="02020603050405020304" pitchFamily="18" charset="0"/>
              </a:rPr>
              <a:t> = ((P</a:t>
            </a:r>
            <a:r>
              <a:rPr kumimoji="1" lang="en-US" altLang="zh-CN">
                <a:sym typeface="Symbol" pitchFamily="18" charset="2"/>
              </a:rPr>
              <a:t> </a:t>
            </a:r>
            <a:r>
              <a:rPr lang="zh-CN" altLang="zh-CN" kern="100">
                <a:cs typeface="Times New Roman" panose="02020603050405020304" pitchFamily="18" charset="0"/>
              </a:rPr>
              <a:t>Q</a:t>
            </a:r>
            <a:r>
              <a:rPr lang="en-US" altLang="zh-CN" kern="100">
                <a:cs typeface="Times New Roman" panose="02020603050405020304" pitchFamily="18" charset="0"/>
              </a:rPr>
              <a:t>)</a:t>
            </a:r>
            <a:r>
              <a:rPr lang="en-US" altLang="zh-CN">
                <a:sym typeface="Symbol" panose="05050102010706020507" pitchFamily="18" charset="2"/>
              </a:rPr>
              <a:t>  </a:t>
            </a:r>
            <a:r>
              <a:rPr lang="en-US" altLang="zh-CN" kern="100">
                <a:cs typeface="Times New Roman" panose="02020603050405020304" pitchFamily="18" charset="0"/>
              </a:rPr>
              <a:t>(Q</a:t>
            </a:r>
            <a:r>
              <a:rPr lang="en-US" altLang="zh-CN">
                <a:sym typeface="Symbol" panose="05050102010706020507" pitchFamily="18" charset="2"/>
              </a:rPr>
              <a:t>  </a:t>
            </a:r>
            <a:r>
              <a:rPr lang="en-US" altLang="zh-CN" kern="100">
                <a:cs typeface="Times New Roman" panose="02020603050405020304" pitchFamily="18" charset="0"/>
              </a:rPr>
              <a:t>R))</a:t>
            </a:r>
            <a:r>
              <a:rPr lang="en-US" altLang="zh-CN" kern="100">
                <a:solidFill>
                  <a:srgbClr val="202122"/>
                </a:solidFill>
                <a:cs typeface="Arial" panose="020B0604020202020204" pitchFamily="34" charset="0"/>
              </a:rPr>
              <a:t> </a:t>
            </a:r>
            <a:r>
              <a:rPr kumimoji="1" lang="en-US" altLang="zh-CN">
                <a:sym typeface="Symbol" pitchFamily="18" charset="2"/>
              </a:rPr>
              <a:t> </a:t>
            </a:r>
            <a:r>
              <a:rPr lang="en-US" altLang="zh-CN" kern="100">
                <a:cs typeface="Times New Roman" panose="02020603050405020304" pitchFamily="18" charset="0"/>
              </a:rPr>
              <a:t>Q</a:t>
            </a:r>
            <a:endParaRPr lang="zh-CN" altLang="zh-CN" kern="100">
              <a:cs typeface="Times New Roman" panose="02020603050405020304" pitchFamily="18" charset="0"/>
            </a:endParaRPr>
          </a:p>
          <a:p>
            <a:pPr indent="266700" algn="just">
              <a:lnSpc>
                <a:spcPct val="120000"/>
              </a:lnSpc>
            </a:pPr>
            <a:r>
              <a:rPr lang="en-US" altLang="zh-CN" b="1" kern="100">
                <a:solidFill>
                  <a:srgbClr val="333333"/>
                </a:solidFill>
                <a:cs typeface="Cambria Math" panose="02040503050406030204" pitchFamily="18" charset="0"/>
              </a:rPr>
              <a:t>    </a:t>
            </a:r>
            <a:r>
              <a:rPr lang="en-US" altLang="zh-CN">
                <a:sym typeface="Symbol" panose="05050102010706020507" pitchFamily="18" charset="2"/>
              </a:rPr>
              <a:t></a:t>
            </a:r>
            <a:r>
              <a:rPr kumimoji="1" lang="en-US" altLang="zh-CN">
                <a:sym typeface="Symbol" pitchFamily="18" charset="2"/>
              </a:rPr>
              <a:t>  </a:t>
            </a:r>
            <a:r>
              <a:rPr lang="en-US" altLang="zh-CN" kern="100">
                <a:solidFill>
                  <a:srgbClr val="333333"/>
                </a:solidFill>
                <a:cs typeface="Arial" panose="020B0604020202020204" pitchFamily="34" charset="0"/>
              </a:rPr>
              <a:t>((</a:t>
            </a:r>
            <a:r>
              <a:rPr kumimoji="1" lang="en-US" altLang="zh-CN">
                <a:sym typeface="Symbol" pitchFamily="18" charset="2"/>
              </a:rPr>
              <a:t></a:t>
            </a:r>
            <a:r>
              <a:rPr lang="en-US" altLang="zh-CN" kern="100">
                <a:solidFill>
                  <a:srgbClr val="333333"/>
                </a:solidFill>
                <a:cs typeface="Arial" panose="020B0604020202020204" pitchFamily="34" charset="0"/>
              </a:rPr>
              <a:t>P</a:t>
            </a:r>
            <a:r>
              <a:rPr lang="en-US" altLang="zh-CN">
                <a:sym typeface="Symbol" panose="05050102010706020507" pitchFamily="18" charset="2"/>
              </a:rPr>
              <a:t>  </a:t>
            </a:r>
            <a:r>
              <a:rPr lang="en-US" altLang="zh-CN" kern="100">
                <a:solidFill>
                  <a:srgbClr val="333333"/>
                </a:solidFill>
                <a:cs typeface="Arial" panose="020B0604020202020204" pitchFamily="34" charset="0"/>
              </a:rPr>
              <a:t>Q)</a:t>
            </a:r>
            <a:r>
              <a:rPr lang="en-US" altLang="zh-CN">
                <a:sym typeface="Symbol" panose="05050102010706020507" pitchFamily="18" charset="2"/>
              </a:rPr>
              <a:t> </a:t>
            </a:r>
            <a:r>
              <a:rPr lang="en-US" altLang="zh-CN" kern="100">
                <a:cs typeface="Times New Roman" panose="02020603050405020304" pitchFamily="18" charset="0"/>
              </a:rPr>
              <a:t>(Q</a:t>
            </a:r>
            <a:r>
              <a:rPr lang="en-US" altLang="zh-CN">
                <a:sym typeface="Symbol" panose="05050102010706020507" pitchFamily="18" charset="2"/>
              </a:rPr>
              <a:t>  </a:t>
            </a:r>
            <a:r>
              <a:rPr lang="en-US" altLang="zh-CN" kern="100">
                <a:cs typeface="Times New Roman" panose="02020603050405020304" pitchFamily="18" charset="0"/>
              </a:rPr>
              <a:t>R)</a:t>
            </a:r>
            <a:r>
              <a:rPr lang="en-US" altLang="zh-CN" kern="100">
                <a:solidFill>
                  <a:srgbClr val="333333"/>
                </a:solidFill>
                <a:cs typeface="Arial" panose="020B0604020202020204" pitchFamily="34" charset="0"/>
              </a:rPr>
              <a:t>)</a:t>
            </a:r>
            <a:r>
              <a:rPr lang="en-US" altLang="zh-CN">
                <a:sym typeface="Symbol" panose="05050102010706020507" pitchFamily="18" charset="2"/>
              </a:rPr>
              <a:t>  </a:t>
            </a:r>
            <a:r>
              <a:rPr kumimoji="1" lang="en-US" altLang="zh-CN">
                <a:sym typeface="Symbol" pitchFamily="18" charset="2"/>
              </a:rPr>
              <a:t></a:t>
            </a:r>
            <a:r>
              <a:rPr lang="en-US" altLang="zh-CN" kern="100">
                <a:cs typeface="Times New Roman" panose="02020603050405020304" pitchFamily="18" charset="0"/>
              </a:rPr>
              <a:t>Q </a:t>
            </a:r>
            <a:r>
              <a:rPr lang="en-US" altLang="zh-CN" kern="100">
                <a:latin typeface="等线" panose="02010600030101010101" pitchFamily="2" charset="-122"/>
                <a:ea typeface="等线" panose="02010600030101010101" pitchFamily="2" charset="-122"/>
                <a:cs typeface="Times New Roman" panose="02020603050405020304" pitchFamily="18" charset="0"/>
              </a:rPr>
              <a:t>(</a:t>
            </a:r>
            <a:r>
              <a:rPr lang="zh-CN" altLang="zh-CN" kern="100">
                <a:latin typeface="等线" panose="02010600030101010101" pitchFamily="2" charset="-122"/>
                <a:ea typeface="等线" panose="02010600030101010101" pitchFamily="2" charset="-122"/>
                <a:cs typeface="Times New Roman" panose="02020603050405020304" pitchFamily="18" charset="0"/>
              </a:rPr>
              <a:t>联接词规约</a:t>
            </a:r>
            <a:r>
              <a:rPr lang="en-US" altLang="zh-CN" kern="100">
                <a:latin typeface="等线" panose="02010600030101010101" pitchFamily="2" charset="-122"/>
                <a:ea typeface="等线" panose="02010600030101010101" pitchFamily="2" charset="-122"/>
                <a:cs typeface="Times New Roman" panose="02020603050405020304" pitchFamily="18" charset="0"/>
              </a:rPr>
              <a:t>)</a:t>
            </a:r>
            <a:endParaRPr lang="zh-CN" altLang="zh-CN" kern="100">
              <a:cs typeface="Times New Roman" panose="02020603050405020304" pitchFamily="18" charset="0"/>
            </a:endParaRPr>
          </a:p>
          <a:p>
            <a:pPr indent="266700" algn="just">
              <a:lnSpc>
                <a:spcPct val="120000"/>
              </a:lnSpc>
            </a:pPr>
            <a:r>
              <a:rPr lang="en-US" altLang="zh-CN" b="1" kern="100">
                <a:solidFill>
                  <a:srgbClr val="333333"/>
                </a:solidFill>
                <a:cs typeface="Cambria Math" panose="02040503050406030204" pitchFamily="18" charset="0"/>
              </a:rPr>
              <a:t>    </a:t>
            </a:r>
            <a:r>
              <a:rPr lang="en-US" altLang="zh-CN">
                <a:sym typeface="Symbol" panose="05050102010706020507" pitchFamily="18" charset="2"/>
              </a:rPr>
              <a:t></a:t>
            </a:r>
            <a:r>
              <a:rPr lang="en-US" altLang="zh-CN" kern="100">
                <a:solidFill>
                  <a:srgbClr val="333333"/>
                </a:solidFill>
                <a:cs typeface="Arial" panose="020B0604020202020204" pitchFamily="34" charset="0"/>
              </a:rPr>
              <a:t> </a:t>
            </a:r>
            <a:r>
              <a:rPr kumimoji="1" lang="en-US" altLang="zh-CN">
                <a:sym typeface="Symbol" pitchFamily="18" charset="2"/>
              </a:rPr>
              <a:t> </a:t>
            </a:r>
            <a:r>
              <a:rPr lang="en-US" altLang="zh-CN" kern="100">
                <a:solidFill>
                  <a:srgbClr val="333333"/>
                </a:solidFill>
                <a:cs typeface="Arial" panose="020B0604020202020204" pitchFamily="34" charset="0"/>
              </a:rPr>
              <a:t>(</a:t>
            </a:r>
            <a:r>
              <a:rPr kumimoji="1" lang="en-US" altLang="zh-CN">
                <a:sym typeface="Symbol" pitchFamily="18" charset="2"/>
              </a:rPr>
              <a:t></a:t>
            </a:r>
            <a:r>
              <a:rPr lang="en-US" altLang="zh-CN" kern="100">
                <a:solidFill>
                  <a:srgbClr val="333333"/>
                </a:solidFill>
                <a:cs typeface="Arial" panose="020B0604020202020204" pitchFamily="34" charset="0"/>
              </a:rPr>
              <a:t>P</a:t>
            </a:r>
            <a:r>
              <a:rPr lang="en-US" altLang="zh-CN">
                <a:sym typeface="Symbol" panose="05050102010706020507" pitchFamily="18" charset="2"/>
              </a:rPr>
              <a:t>  </a:t>
            </a:r>
            <a:r>
              <a:rPr lang="en-US" altLang="zh-CN" kern="100">
                <a:solidFill>
                  <a:srgbClr val="333333"/>
                </a:solidFill>
                <a:cs typeface="Arial" panose="020B0604020202020204" pitchFamily="34" charset="0"/>
              </a:rPr>
              <a:t>Q)</a:t>
            </a:r>
            <a:r>
              <a:rPr lang="en-US" altLang="zh-CN">
                <a:sym typeface="Symbol" panose="05050102010706020507" pitchFamily="18" charset="2"/>
              </a:rPr>
              <a:t>  </a:t>
            </a:r>
            <a:r>
              <a:rPr kumimoji="1" lang="en-US" altLang="zh-CN">
                <a:sym typeface="Symbol" pitchFamily="18" charset="2"/>
              </a:rPr>
              <a:t> </a:t>
            </a:r>
            <a:r>
              <a:rPr lang="en-US" altLang="zh-CN" kern="100">
                <a:cs typeface="Times New Roman" panose="02020603050405020304" pitchFamily="18" charset="0"/>
              </a:rPr>
              <a:t>(Q</a:t>
            </a:r>
            <a:r>
              <a:rPr lang="en-US" altLang="zh-CN">
                <a:sym typeface="Symbol" panose="05050102010706020507" pitchFamily="18" charset="2"/>
              </a:rPr>
              <a:t>  </a:t>
            </a:r>
            <a:r>
              <a:rPr lang="en-US" altLang="zh-CN" kern="100">
                <a:cs typeface="Times New Roman" panose="02020603050405020304" pitchFamily="18" charset="0"/>
              </a:rPr>
              <a:t>R)</a:t>
            </a:r>
            <a:r>
              <a:rPr lang="en-US" altLang="zh-CN">
                <a:sym typeface="Symbol" panose="05050102010706020507" pitchFamily="18" charset="2"/>
              </a:rPr>
              <a:t>  </a:t>
            </a:r>
            <a:r>
              <a:rPr kumimoji="1" lang="en-US" altLang="zh-CN">
                <a:sym typeface="Symbol" pitchFamily="18" charset="2"/>
              </a:rPr>
              <a:t></a:t>
            </a:r>
            <a:r>
              <a:rPr lang="en-US" altLang="zh-CN" kern="100">
                <a:cs typeface="Times New Roman" panose="02020603050405020304" pitchFamily="18" charset="0"/>
              </a:rPr>
              <a:t>Q </a:t>
            </a:r>
            <a:r>
              <a:rPr lang="en-US" altLang="zh-CN" kern="100">
                <a:latin typeface="等线" panose="02010600030101010101" pitchFamily="2" charset="-122"/>
                <a:ea typeface="等线" panose="02010600030101010101" pitchFamily="2" charset="-122"/>
                <a:cs typeface="Times New Roman" panose="02020603050405020304" pitchFamily="18" charset="0"/>
              </a:rPr>
              <a:t>(</a:t>
            </a:r>
            <a:r>
              <a:rPr lang="zh-CN" altLang="zh-CN" kern="100">
                <a:latin typeface="等线" panose="02010600030101010101" pitchFamily="2" charset="-122"/>
                <a:ea typeface="等线" panose="02010600030101010101" pitchFamily="2" charset="-122"/>
                <a:cs typeface="Times New Roman" panose="02020603050405020304" pitchFamily="18" charset="0"/>
              </a:rPr>
              <a:t>否定深入</a:t>
            </a:r>
            <a:r>
              <a:rPr lang="en-US" altLang="zh-CN" kern="100">
                <a:latin typeface="等线" panose="02010600030101010101" pitchFamily="2" charset="-122"/>
                <a:ea typeface="等线" panose="02010600030101010101" pitchFamily="2" charset="-122"/>
                <a:cs typeface="Times New Roman" panose="02020603050405020304" pitchFamily="18" charset="0"/>
              </a:rPr>
              <a:t>)</a:t>
            </a:r>
            <a:endParaRPr lang="zh-CN" altLang="zh-CN" kern="100">
              <a:cs typeface="Times New Roman" panose="02020603050405020304" pitchFamily="18" charset="0"/>
            </a:endParaRPr>
          </a:p>
          <a:p>
            <a:pPr indent="266700" algn="just">
              <a:lnSpc>
                <a:spcPct val="120000"/>
              </a:lnSpc>
            </a:pPr>
            <a:r>
              <a:rPr lang="en-US" altLang="zh-CN" b="1" kern="100">
                <a:solidFill>
                  <a:srgbClr val="333333"/>
                </a:solidFill>
                <a:cs typeface="Cambria Math" panose="02040503050406030204" pitchFamily="18" charset="0"/>
              </a:rPr>
              <a:t>    </a:t>
            </a:r>
            <a:r>
              <a:rPr lang="en-US" altLang="zh-CN">
                <a:sym typeface="Symbol" panose="05050102010706020507" pitchFamily="18" charset="2"/>
              </a:rPr>
              <a:t></a:t>
            </a:r>
            <a:r>
              <a:rPr lang="en-US" altLang="zh-CN" kern="100">
                <a:solidFill>
                  <a:srgbClr val="333333"/>
                </a:solidFill>
                <a:cs typeface="Arial" panose="020B0604020202020204" pitchFamily="34" charset="0"/>
              </a:rPr>
              <a:t> (P</a:t>
            </a:r>
            <a:r>
              <a:rPr lang="en-US" altLang="zh-CN">
                <a:sym typeface="Symbol" panose="05050102010706020507" pitchFamily="18" charset="2"/>
              </a:rPr>
              <a:t>  </a:t>
            </a:r>
            <a:r>
              <a:rPr kumimoji="1" lang="en-US" altLang="zh-CN">
                <a:sym typeface="Symbol" pitchFamily="18" charset="2"/>
              </a:rPr>
              <a:t></a:t>
            </a:r>
            <a:r>
              <a:rPr lang="en-US" altLang="zh-CN" kern="100">
                <a:solidFill>
                  <a:srgbClr val="333333"/>
                </a:solidFill>
                <a:cs typeface="Arial" panose="020B0604020202020204" pitchFamily="34" charset="0"/>
              </a:rPr>
              <a:t>Q)</a:t>
            </a:r>
            <a:r>
              <a:rPr lang="en-US" altLang="zh-CN">
                <a:sym typeface="Symbol" panose="05050102010706020507" pitchFamily="18" charset="2"/>
              </a:rPr>
              <a:t> </a:t>
            </a:r>
            <a:r>
              <a:rPr lang="en-US" altLang="zh-CN" kern="100">
                <a:cs typeface="Times New Roman" panose="02020603050405020304" pitchFamily="18" charset="0"/>
              </a:rPr>
              <a:t>(</a:t>
            </a:r>
            <a:r>
              <a:rPr kumimoji="1" lang="en-US" altLang="zh-CN">
                <a:sym typeface="Symbol" pitchFamily="18" charset="2"/>
              </a:rPr>
              <a:t></a:t>
            </a:r>
            <a:r>
              <a:rPr lang="en-US" altLang="zh-CN" kern="100">
                <a:cs typeface="Times New Roman" panose="02020603050405020304" pitchFamily="18" charset="0"/>
              </a:rPr>
              <a:t>Q</a:t>
            </a:r>
            <a:r>
              <a:rPr lang="zh-CN" altLang="zh-CN" kern="100">
                <a:solidFill>
                  <a:srgbClr val="202122"/>
                </a:solidFill>
                <a:cs typeface="宋体" panose="02010600030101010101" pitchFamily="2" charset="-122"/>
              </a:rPr>
              <a:t>∨</a:t>
            </a:r>
            <a:r>
              <a:rPr kumimoji="1" lang="en-US" altLang="zh-CN">
                <a:sym typeface="Symbol" pitchFamily="18" charset="2"/>
              </a:rPr>
              <a:t>  </a:t>
            </a:r>
            <a:r>
              <a:rPr lang="en-US" altLang="zh-CN" kern="100">
                <a:cs typeface="Times New Roman" panose="02020603050405020304" pitchFamily="18" charset="0"/>
              </a:rPr>
              <a:t>R)</a:t>
            </a:r>
            <a:r>
              <a:rPr lang="en-US" altLang="zh-CN">
                <a:sym typeface="Symbol" panose="05050102010706020507" pitchFamily="18" charset="2"/>
              </a:rPr>
              <a:t>  </a:t>
            </a:r>
            <a:r>
              <a:rPr kumimoji="1" lang="en-US" altLang="zh-CN">
                <a:sym typeface="Symbol" pitchFamily="18" charset="2"/>
              </a:rPr>
              <a:t></a:t>
            </a:r>
            <a:r>
              <a:rPr lang="en-US" altLang="zh-CN" kern="100">
                <a:cs typeface="Times New Roman" panose="02020603050405020304" pitchFamily="18" charset="0"/>
              </a:rPr>
              <a:t>Q </a:t>
            </a:r>
            <a:r>
              <a:rPr lang="en-US" altLang="zh-CN" kern="100">
                <a:latin typeface="等线" panose="02010600030101010101" pitchFamily="2" charset="-122"/>
                <a:ea typeface="等线" panose="02010600030101010101" pitchFamily="2" charset="-122"/>
                <a:cs typeface="Times New Roman" panose="02020603050405020304" pitchFamily="18" charset="0"/>
              </a:rPr>
              <a:t>(</a:t>
            </a:r>
            <a:r>
              <a:rPr lang="zh-CN" altLang="zh-CN" kern="100">
                <a:latin typeface="等线" panose="02010600030101010101" pitchFamily="2" charset="-122"/>
                <a:ea typeface="等线" panose="02010600030101010101" pitchFamily="2" charset="-122"/>
                <a:cs typeface="Times New Roman" panose="02020603050405020304" pitchFamily="18" charset="0"/>
              </a:rPr>
              <a:t>否定深入</a:t>
            </a:r>
            <a:r>
              <a:rPr lang="en-US" altLang="zh-CN" kern="100">
                <a:latin typeface="等线" panose="02010600030101010101" pitchFamily="2" charset="-122"/>
                <a:ea typeface="等线" panose="02010600030101010101" pitchFamily="2" charset="-122"/>
                <a:cs typeface="Times New Roman" panose="02020603050405020304" pitchFamily="18" charset="0"/>
              </a:rPr>
              <a:t>)</a:t>
            </a:r>
            <a:endParaRPr lang="zh-CN" altLang="zh-CN" kern="100">
              <a:cs typeface="Times New Roman" panose="02020603050405020304" pitchFamily="18" charset="0"/>
            </a:endParaRPr>
          </a:p>
          <a:p>
            <a:pPr indent="266700" algn="just">
              <a:lnSpc>
                <a:spcPct val="120000"/>
              </a:lnSpc>
            </a:pPr>
            <a:r>
              <a:rPr lang="en-US" altLang="zh-CN" b="1" kern="100">
                <a:solidFill>
                  <a:srgbClr val="333333"/>
                </a:solidFill>
                <a:cs typeface="Cambria Math" panose="02040503050406030204" pitchFamily="18" charset="0"/>
              </a:rPr>
              <a:t>    </a:t>
            </a:r>
            <a:r>
              <a:rPr lang="en-US" altLang="zh-CN">
                <a:sym typeface="Symbol" panose="05050102010706020507" pitchFamily="18" charset="2"/>
              </a:rPr>
              <a:t></a:t>
            </a:r>
            <a:r>
              <a:rPr lang="en-US" altLang="zh-CN" kern="100">
                <a:solidFill>
                  <a:srgbClr val="333333"/>
                </a:solidFill>
                <a:cs typeface="Arial" panose="020B0604020202020204" pitchFamily="34" charset="0"/>
              </a:rPr>
              <a:t> (P</a:t>
            </a:r>
            <a:r>
              <a:rPr lang="en-US" altLang="zh-CN">
                <a:sym typeface="Symbol" panose="05050102010706020507" pitchFamily="18" charset="2"/>
              </a:rPr>
              <a:t>  </a:t>
            </a:r>
            <a:r>
              <a:rPr kumimoji="1" lang="en-US" altLang="zh-CN">
                <a:sym typeface="Symbol" pitchFamily="18" charset="2"/>
              </a:rPr>
              <a:t></a:t>
            </a:r>
            <a:r>
              <a:rPr lang="en-US" altLang="zh-CN" kern="100">
                <a:solidFill>
                  <a:srgbClr val="333333"/>
                </a:solidFill>
                <a:cs typeface="Arial" panose="020B0604020202020204" pitchFamily="34" charset="0"/>
              </a:rPr>
              <a:t>Q)</a:t>
            </a:r>
            <a:r>
              <a:rPr lang="en-US" altLang="zh-CN">
                <a:sym typeface="Symbol" panose="05050102010706020507" pitchFamily="18" charset="2"/>
              </a:rPr>
              <a:t>  </a:t>
            </a:r>
            <a:r>
              <a:rPr kumimoji="1" lang="en-US" altLang="zh-CN">
                <a:sym typeface="Symbol" pitchFamily="18" charset="2"/>
              </a:rPr>
              <a:t></a:t>
            </a:r>
            <a:r>
              <a:rPr lang="en-US" altLang="zh-CN" kern="100">
                <a:cs typeface="Times New Roman" panose="02020603050405020304" pitchFamily="18" charset="0"/>
              </a:rPr>
              <a:t>Q</a:t>
            </a:r>
            <a:r>
              <a:rPr lang="en-US" altLang="zh-CN">
                <a:sym typeface="Symbol" panose="05050102010706020507" pitchFamily="18" charset="2"/>
              </a:rPr>
              <a:t>  </a:t>
            </a:r>
            <a:r>
              <a:rPr kumimoji="1" lang="en-US" altLang="zh-CN">
                <a:sym typeface="Symbol" pitchFamily="18" charset="2"/>
              </a:rPr>
              <a:t></a:t>
            </a:r>
            <a:r>
              <a:rPr lang="en-US" altLang="zh-CN" kern="100">
                <a:cs typeface="Times New Roman" panose="02020603050405020304" pitchFamily="18" charset="0"/>
              </a:rPr>
              <a:t>R</a:t>
            </a:r>
            <a:endParaRPr lang="zh-CN" altLang="zh-CN" kern="100">
              <a:cs typeface="Times New Roman" panose="02020603050405020304" pitchFamily="18" charset="0"/>
            </a:endParaRPr>
          </a:p>
          <a:p>
            <a:endParaRPr lang="zh-CN" altLang="en-US"/>
          </a:p>
        </p:txBody>
      </p:sp>
      <p:cxnSp>
        <p:nvCxnSpPr>
          <p:cNvPr id="4" name="直接连接符 3">
            <a:extLst>
              <a:ext uri="{FF2B5EF4-FFF2-40B4-BE49-F238E27FC236}">
                <a16:creationId xmlns:a16="http://schemas.microsoft.com/office/drawing/2014/main" id="{4FB19B2D-B137-4C59-86B7-28A2D1F0D540}"/>
              </a:ext>
            </a:extLst>
          </p:cNvPr>
          <p:cNvCxnSpPr>
            <a:cxnSpLocks/>
          </p:cNvCxnSpPr>
          <p:nvPr/>
        </p:nvCxnSpPr>
        <p:spPr>
          <a:xfrm>
            <a:off x="1617253" y="3520720"/>
            <a:ext cx="9481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B7204E03-C164-4CE6-980C-E3B62C083AA8}"/>
              </a:ext>
            </a:extLst>
          </p:cNvPr>
          <p:cNvCxnSpPr>
            <a:cxnSpLocks/>
          </p:cNvCxnSpPr>
          <p:nvPr/>
        </p:nvCxnSpPr>
        <p:spPr>
          <a:xfrm>
            <a:off x="2862504" y="3519307"/>
            <a:ext cx="38446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704E98DD-05DA-4A90-847F-EA6785682942}"/>
              </a:ext>
            </a:extLst>
          </p:cNvPr>
          <p:cNvCxnSpPr>
            <a:cxnSpLocks/>
          </p:cNvCxnSpPr>
          <p:nvPr/>
        </p:nvCxnSpPr>
        <p:spPr>
          <a:xfrm>
            <a:off x="3516262" y="3519307"/>
            <a:ext cx="3530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73B942C-30A5-42A3-BBF2-7C6FDAFA1105}"/>
                  </a:ext>
                </a:extLst>
              </p:cNvPr>
              <p:cNvSpPr txBox="1"/>
              <p:nvPr/>
            </p:nvSpPr>
            <p:spPr>
              <a:xfrm>
                <a:off x="1900951" y="3543029"/>
                <a:ext cx="51581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m:rPr>
                              <m:nor/>
                            </m:rPr>
                            <a:rPr lang="zh-CN" altLang="en-US">
                              <a:sym typeface="Symbol" panose="05050102010706020507" pitchFamily="18" charset="2"/>
                            </a:rPr>
                            <m:t></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1</m:t>
                          </m:r>
                        </m:sub>
                      </m:sSub>
                    </m:oMath>
                  </m:oMathPara>
                </a14:m>
                <a:endParaRPr lang="zh-CN" altLang="en-US"/>
              </a:p>
            </p:txBody>
          </p:sp>
        </mc:Choice>
        <mc:Fallback xmlns="">
          <p:sp>
            <p:nvSpPr>
              <p:cNvPr id="7" name="文本框 6">
                <a:extLst>
                  <a:ext uri="{FF2B5EF4-FFF2-40B4-BE49-F238E27FC236}">
                    <a16:creationId xmlns:a16="http://schemas.microsoft.com/office/drawing/2014/main" id="{373B942C-30A5-42A3-BBF2-7C6FDAFA1105}"/>
                  </a:ext>
                </a:extLst>
              </p:cNvPr>
              <p:cNvSpPr txBox="1">
                <a:spLocks noRot="1" noChangeAspect="1" noMove="1" noResize="1" noEditPoints="1" noAdjustHandles="1" noChangeArrowheads="1" noChangeShapeType="1" noTextEdit="1"/>
              </p:cNvSpPr>
              <p:nvPr/>
            </p:nvSpPr>
            <p:spPr>
              <a:xfrm>
                <a:off x="1900951" y="3543029"/>
                <a:ext cx="515815"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19B0697-5AC1-46C6-BF3C-C6BBE0079155}"/>
                  </a:ext>
                </a:extLst>
              </p:cNvPr>
              <p:cNvSpPr txBox="1"/>
              <p:nvPr/>
            </p:nvSpPr>
            <p:spPr>
              <a:xfrm>
                <a:off x="2833944" y="3543029"/>
                <a:ext cx="51581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m:rPr>
                              <m:nor/>
                            </m:rPr>
                            <a:rPr lang="zh-CN" altLang="en-US">
                              <a:sym typeface="Symbol" panose="05050102010706020507" pitchFamily="18" charset="2"/>
                            </a:rPr>
                            <m:t></m:t>
                          </m:r>
                        </m:e>
                        <m:sub>
                          <m:r>
                            <a:rPr lang="en-US" altLang="zh-CN" sz="1800" b="0" i="1" smtClean="0">
                              <a:effectLst/>
                              <a:latin typeface="Cambria Math" panose="02040503050406030204" pitchFamily="18" charset="0"/>
                              <a:ea typeface="等线" panose="02010600030101010101" pitchFamily="2" charset="-122"/>
                              <a:cs typeface="Times New Roman" panose="02020603050405020304" pitchFamily="18" charset="0"/>
                            </a:rPr>
                            <m:t>2</m:t>
                          </m:r>
                        </m:sub>
                      </m:sSub>
                    </m:oMath>
                  </m:oMathPara>
                </a14:m>
                <a:endParaRPr lang="zh-CN" altLang="en-US"/>
              </a:p>
            </p:txBody>
          </p:sp>
        </mc:Choice>
        <mc:Fallback xmlns="">
          <p:sp>
            <p:nvSpPr>
              <p:cNvPr id="8" name="文本框 7">
                <a:extLst>
                  <a:ext uri="{FF2B5EF4-FFF2-40B4-BE49-F238E27FC236}">
                    <a16:creationId xmlns:a16="http://schemas.microsoft.com/office/drawing/2014/main" id="{019B0697-5AC1-46C6-BF3C-C6BBE0079155}"/>
                  </a:ext>
                </a:extLst>
              </p:cNvPr>
              <p:cNvSpPr txBox="1">
                <a:spLocks noRot="1" noChangeAspect="1" noMove="1" noResize="1" noEditPoints="1" noAdjustHandles="1" noChangeArrowheads="1" noChangeShapeType="1" noTextEdit="1"/>
              </p:cNvSpPr>
              <p:nvPr/>
            </p:nvSpPr>
            <p:spPr>
              <a:xfrm>
                <a:off x="2833944" y="3543029"/>
                <a:ext cx="515815"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0F25BB5-B236-43F5-9CE0-F81593CB8079}"/>
                  </a:ext>
                </a:extLst>
              </p:cNvPr>
              <p:cNvSpPr txBox="1"/>
              <p:nvPr/>
            </p:nvSpPr>
            <p:spPr>
              <a:xfrm>
                <a:off x="3498393" y="3519307"/>
                <a:ext cx="51581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rPr>
                          </m:ctrlPr>
                        </m:sSubPr>
                        <m:e>
                          <m:r>
                            <m:rPr>
                              <m:nor/>
                            </m:rPr>
                            <a:rPr lang="zh-CN" altLang="en-US">
                              <a:sym typeface="Symbol" panose="05050102010706020507" pitchFamily="18" charset="2"/>
                            </a:rPr>
                            <m:t></m:t>
                          </m:r>
                        </m:e>
                        <m:sub>
                          <m:r>
                            <a:rPr lang="en-US" altLang="zh-CN" sz="1800" b="0" i="1" smtClean="0">
                              <a:effectLst/>
                              <a:latin typeface="Cambria Math" panose="02040503050406030204" pitchFamily="18" charset="0"/>
                              <a:ea typeface="等线" panose="02010600030101010101" pitchFamily="2" charset="-122"/>
                              <a:cs typeface="Times New Roman" panose="02020603050405020304" pitchFamily="18" charset="0"/>
                            </a:rPr>
                            <m:t>3</m:t>
                          </m:r>
                        </m:sub>
                      </m:sSub>
                    </m:oMath>
                  </m:oMathPara>
                </a14:m>
                <a:endParaRPr lang="zh-CN" altLang="en-US"/>
              </a:p>
            </p:txBody>
          </p:sp>
        </mc:Choice>
        <mc:Fallback xmlns="">
          <p:sp>
            <p:nvSpPr>
              <p:cNvPr id="9" name="文本框 8">
                <a:extLst>
                  <a:ext uri="{FF2B5EF4-FFF2-40B4-BE49-F238E27FC236}">
                    <a16:creationId xmlns:a16="http://schemas.microsoft.com/office/drawing/2014/main" id="{F0F25BB5-B236-43F5-9CE0-F81593CB8079}"/>
                  </a:ext>
                </a:extLst>
              </p:cNvPr>
              <p:cNvSpPr txBox="1">
                <a:spLocks noRot="1" noChangeAspect="1" noMove="1" noResize="1" noEditPoints="1" noAdjustHandles="1" noChangeArrowheads="1" noChangeShapeType="1" noTextEdit="1"/>
              </p:cNvSpPr>
              <p:nvPr/>
            </p:nvSpPr>
            <p:spPr>
              <a:xfrm>
                <a:off x="3498393" y="3519307"/>
                <a:ext cx="515815" cy="36933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768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zh-CN" altLang="en-US"/>
              <a:t>回顾</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a:t>判断两个命题公式逻辑等价的第一种方法是使用真值表。</a:t>
            </a:r>
            <a:endParaRPr lang="en-US" altLang="zh-CN"/>
          </a:p>
          <a:p>
            <a:pPr algn="just"/>
            <a:r>
              <a:rPr lang="zh-CN" altLang="en-US"/>
              <a:t>判断两个命题公式逻辑等价的第二种方法是利用命题公式的永真性。</a:t>
            </a:r>
            <a:endParaRPr lang="en-US" altLang="zh-CN"/>
          </a:p>
          <a:p>
            <a:pPr algn="just"/>
            <a:endParaRPr lang="en-US" altLang="zh-CN"/>
          </a:p>
          <a:p>
            <a:pPr algn="just"/>
            <a:r>
              <a:rPr lang="zh-CN" altLang="en-US"/>
              <a:t>基本逻辑等价式：</a:t>
            </a:r>
            <a:endParaRPr lang="en-US" altLang="zh-CN"/>
          </a:p>
          <a:p>
            <a:pPr marL="342900" indent="-342900" algn="just">
              <a:buAutoNum type="alphaLcParenR"/>
            </a:pPr>
            <a:r>
              <a:rPr kumimoji="1" lang="zh-CN" altLang="en-US"/>
              <a:t>双重否定律</a:t>
            </a:r>
            <a:r>
              <a:rPr kumimoji="1" lang="en-US" altLang="zh-CN"/>
              <a:t>: </a:t>
            </a:r>
            <a:r>
              <a:rPr kumimoji="1" lang="en-US" altLang="zh-CN">
                <a:latin typeface="Times New Roman" pitchFamily="18" charset="0"/>
                <a:ea typeface="宋体" pitchFamily="2" charset="-122"/>
                <a:sym typeface="Symbol" pitchFamily="18" charset="2"/>
              </a:rPr>
              <a:t>P  P</a:t>
            </a:r>
            <a:endParaRPr kumimoji="1" lang="en-US" altLang="zh-CN" sz="400">
              <a:latin typeface="Times New Roman" pitchFamily="18" charset="0"/>
              <a:ea typeface="宋体" pitchFamily="2" charset="-122"/>
              <a:sym typeface="Symbol" pitchFamily="18" charset="2"/>
            </a:endParaRPr>
          </a:p>
          <a:p>
            <a:pPr algn="just"/>
            <a:r>
              <a:rPr kumimoji="1" lang="en-US" altLang="zh-CN"/>
              <a:t>b) </a:t>
            </a:r>
            <a:r>
              <a:rPr kumimoji="1" lang="zh-CN" altLang="en-US"/>
              <a:t>幂等律</a:t>
            </a:r>
            <a:r>
              <a:rPr kumimoji="1" lang="en-US" altLang="zh-CN"/>
              <a:t>: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P  P , PP  P</a:t>
            </a:r>
            <a:endParaRPr kumimoji="1" lang="zh-CN" altLang="en-US" sz="400">
              <a:latin typeface="Times New Roman" pitchFamily="18" charset="0"/>
              <a:ea typeface="宋体" pitchFamily="2" charset="-122"/>
            </a:endParaRPr>
          </a:p>
          <a:p>
            <a:pPr algn="just"/>
            <a:r>
              <a:rPr lang="en-US" altLang="zh-CN"/>
              <a:t>c) </a:t>
            </a:r>
            <a:r>
              <a:rPr kumimoji="1" lang="zh-CN" altLang="en-US"/>
              <a:t>结合律</a:t>
            </a:r>
            <a:r>
              <a:rPr kumimoji="1" lang="en-US" altLang="zh-CN"/>
              <a:t>: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Q)R 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(QR),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Q)R 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(QR) </a:t>
            </a:r>
          </a:p>
          <a:p>
            <a:pPr algn="just"/>
            <a:r>
              <a:rPr lang="en-US" altLang="zh-CN"/>
              <a:t>d) </a:t>
            </a:r>
            <a:r>
              <a:rPr kumimoji="1" lang="zh-CN" altLang="en-US"/>
              <a:t>交换律</a:t>
            </a:r>
            <a:r>
              <a:rPr kumimoji="1" lang="en-US" altLang="zh-CN"/>
              <a:t>: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  QP ,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  QP </a:t>
            </a:r>
            <a:endParaRPr lang="en-US" altLang="zh-CN"/>
          </a:p>
          <a:p>
            <a:pPr algn="just"/>
            <a:r>
              <a:rPr lang="en-US" altLang="zh-CN"/>
              <a:t>e) </a:t>
            </a:r>
            <a:r>
              <a:rPr kumimoji="1" lang="zh-CN" altLang="en-US"/>
              <a:t>分配律</a:t>
            </a:r>
            <a:r>
              <a:rPr kumimoji="1" lang="en-US" altLang="zh-CN"/>
              <a:t>: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(QR) 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Q)(PR),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(QR) 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Q)(PR) </a:t>
            </a:r>
            <a:endParaRPr kumimoji="1" lang="en-US" altLang="zh-CN" sz="400">
              <a:latin typeface="Times New Roman" pitchFamily="18" charset="0"/>
              <a:ea typeface="宋体" pitchFamily="2" charset="-122"/>
            </a:endParaRPr>
          </a:p>
          <a:p>
            <a:pPr algn="just"/>
            <a:r>
              <a:rPr lang="en-US" altLang="zh-CN"/>
              <a:t>f)</a:t>
            </a:r>
            <a:r>
              <a:rPr kumimoji="1" lang="en-US" altLang="zh-CN"/>
              <a:t> De Morgan</a:t>
            </a:r>
            <a:r>
              <a:rPr kumimoji="1" lang="zh-CN" altLang="en-US"/>
              <a:t>律</a:t>
            </a:r>
            <a:r>
              <a:rPr kumimoji="1" lang="en-US" altLang="zh-CN"/>
              <a:t>: </a:t>
            </a:r>
            <a:r>
              <a:rPr kumimoji="1" lang="en-US" altLang="zh-CN">
                <a:latin typeface="Times New Roman" pitchFamily="18" charset="0"/>
                <a:ea typeface="宋体" pitchFamily="2" charset="-122"/>
                <a:sym typeface="Symbol" pitchFamily="18" charset="2"/>
              </a:rPr>
              <a:t></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  PQ,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  PQ </a:t>
            </a:r>
            <a:endParaRPr lang="en-US" altLang="zh-CN" sz="400"/>
          </a:p>
          <a:p>
            <a:pPr algn="just"/>
            <a:r>
              <a:rPr lang="en-US" altLang="zh-CN"/>
              <a:t>g) </a:t>
            </a:r>
            <a:r>
              <a:rPr kumimoji="1" lang="zh-CN" altLang="en-US"/>
              <a:t>同一律</a:t>
            </a:r>
            <a:r>
              <a:rPr kumimoji="1" lang="en-US" altLang="zh-CN"/>
              <a:t>: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F  P ,  PT  P</a:t>
            </a:r>
            <a:endParaRPr lang="en-US" altLang="zh-CN"/>
          </a:p>
          <a:p>
            <a:pPr algn="just"/>
            <a:r>
              <a:rPr lang="en-US" altLang="zh-CN"/>
              <a:t>h) </a:t>
            </a:r>
            <a:r>
              <a:rPr kumimoji="1" lang="zh-CN" altLang="en-US"/>
              <a:t>零律</a:t>
            </a:r>
            <a:r>
              <a:rPr kumimoji="1" lang="en-US" altLang="zh-CN"/>
              <a:t>: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T  T ,  PF  F</a:t>
            </a:r>
            <a:endParaRPr lang="en-US" altLang="zh-CN"/>
          </a:p>
          <a:p>
            <a:pPr algn="just"/>
            <a:r>
              <a:rPr kumimoji="1" lang="en-US" altLang="zh-CN"/>
              <a:t>i) </a:t>
            </a:r>
            <a:r>
              <a:rPr kumimoji="1" lang="zh-CN" altLang="en-US"/>
              <a:t>否定律</a:t>
            </a:r>
            <a:r>
              <a:rPr kumimoji="1" lang="en-US" altLang="zh-CN"/>
              <a:t>: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P  T , PP  F</a:t>
            </a:r>
            <a:endParaRPr lang="en-US" altLang="zh-CN" sz="400"/>
          </a:p>
          <a:p>
            <a:pPr algn="just"/>
            <a:r>
              <a:rPr lang="en-US" altLang="zh-CN"/>
              <a:t>j) </a:t>
            </a:r>
            <a:r>
              <a:rPr kumimoji="1" lang="zh-CN" altLang="en-US"/>
              <a:t>联结词归约</a:t>
            </a:r>
            <a:r>
              <a:rPr kumimoji="1" lang="en-US" altLang="zh-CN"/>
              <a:t>: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  PQ, PQ  (</a:t>
            </a:r>
            <a:r>
              <a:rPr kumimoji="1" lang="en-US" altLang="zh-CN">
                <a:latin typeface="Times New Roman" pitchFamily="18" charset="0"/>
                <a:ea typeface="宋体" pitchFamily="2" charset="-122"/>
              </a:rPr>
              <a:t>P</a:t>
            </a:r>
            <a:r>
              <a:rPr kumimoji="1" lang="en-US" altLang="zh-CN">
                <a:latin typeface="Times New Roman" pitchFamily="18" charset="0"/>
                <a:ea typeface="宋体" pitchFamily="2" charset="-122"/>
                <a:sym typeface="Symbol" pitchFamily="18" charset="2"/>
              </a:rPr>
              <a:t>Q)(</a:t>
            </a:r>
            <a:r>
              <a:rPr kumimoji="1" lang="en-US" altLang="zh-CN">
                <a:latin typeface="Times New Roman" pitchFamily="18" charset="0"/>
                <a:ea typeface="宋体" pitchFamily="2" charset="-122"/>
              </a:rPr>
              <a:t>Q</a:t>
            </a:r>
            <a:r>
              <a:rPr kumimoji="1" lang="en-US" altLang="zh-CN">
                <a:latin typeface="Times New Roman" pitchFamily="18" charset="0"/>
                <a:ea typeface="宋体" pitchFamily="2" charset="-122"/>
                <a:sym typeface="Symbol" pitchFamily="18" charset="2"/>
              </a:rPr>
              <a:t>P) </a:t>
            </a:r>
          </a:p>
          <a:p>
            <a:pPr algn="just"/>
            <a:endParaRPr lang="zh-CN" altLang="en-US"/>
          </a:p>
          <a:p>
            <a:pPr algn="just"/>
            <a:endParaRPr lang="zh-CN" altLang="en-US"/>
          </a:p>
          <a:p>
            <a:pPr algn="just"/>
            <a:endParaRPr lang="zh-CN" altLang="en-US"/>
          </a:p>
          <a:p>
            <a:pPr algn="just"/>
            <a:endParaRPr lang="zh-CN" altLang="en-US">
              <a:ea typeface="楷体_GB2312" panose="02010609030101010101" pitchFamily="49" charset="-122"/>
            </a:endParaRPr>
          </a:p>
        </p:txBody>
      </p:sp>
    </p:spTree>
    <p:extLst>
      <p:ext uri="{BB962C8B-B14F-4D97-AF65-F5344CB8AC3E}">
        <p14:creationId xmlns:p14="http://schemas.microsoft.com/office/powerpoint/2010/main" val="52705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1.3.5</a:t>
            </a:r>
            <a:r>
              <a:rPr lang="zh-CN" altLang="en-US"/>
              <a:t>　范式</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a:t>定义</a:t>
            </a:r>
            <a:endParaRPr lang="en-US" altLang="zh-CN" b="1"/>
          </a:p>
          <a:p>
            <a:pPr algn="just">
              <a:spcBef>
                <a:spcPts val="600"/>
              </a:spcBef>
            </a:pPr>
            <a:r>
              <a:rPr lang="zh-CN" altLang="en-US"/>
              <a:t>设 </a:t>
            </a:r>
            <a:r>
              <a:rPr lang="zh-CN" altLang="en-US">
                <a:sym typeface="Symbol" panose="05050102010706020507" pitchFamily="18" charset="2"/>
              </a:rPr>
              <a:t> </a:t>
            </a:r>
            <a:r>
              <a:rPr lang="zh-CN" altLang="en-US"/>
              <a:t>是 </a:t>
            </a:r>
            <a:r>
              <a:rPr lang="en-US" altLang="zh-CN"/>
              <a:t>n </a:t>
            </a:r>
            <a:r>
              <a:rPr lang="zh-CN" altLang="en-US"/>
              <a:t>元命题公式。如果 </a:t>
            </a:r>
            <a:r>
              <a:rPr lang="zh-CN" altLang="en-US">
                <a:sym typeface="Symbol" panose="05050102010706020507" pitchFamily="18" charset="2"/>
              </a:rPr>
              <a:t> </a:t>
            </a:r>
            <a:r>
              <a:rPr lang="zh-CN" altLang="en-US"/>
              <a:t>具有下述形式</a:t>
            </a:r>
          </a:p>
          <a:p>
            <a:pPr algn="ctr">
              <a:spcBef>
                <a:spcPts val="600"/>
              </a:spcBef>
            </a:pPr>
            <a:r>
              <a:rPr lang="zh-CN" altLang="en-US">
                <a:sym typeface="Symbol" panose="05050102010706020507" pitchFamily="18" charset="2"/>
              </a:rPr>
              <a:t> </a:t>
            </a:r>
            <a:r>
              <a:rPr lang="en-US" altLang="zh-CN">
                <a:sym typeface="Symbol" panose="05050102010706020507" pitchFamily="18" charset="2"/>
              </a:rPr>
              <a:t>= </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 </a:t>
            </a:r>
            <a:r>
              <a:rPr lang="en-US" altLang="zh-CN">
                <a:sym typeface="Symbol" panose="05050102010706020507" pitchFamily="18" charset="2"/>
              </a:rPr>
              <a:t> …  </a:t>
            </a:r>
            <a:r>
              <a:rPr lang="en-US" altLang="zh-CN" baseline="-25000">
                <a:sym typeface="Symbol" panose="05050102010706020507" pitchFamily="18" charset="2"/>
              </a:rPr>
              <a:t>n</a:t>
            </a:r>
            <a:r>
              <a:rPr lang="en-US" altLang="zh-CN">
                <a:sym typeface="Symbol" panose="05050102010706020507" pitchFamily="18" charset="2"/>
              </a:rPr>
              <a:t> </a:t>
            </a:r>
            <a:endParaRPr lang="en-US" altLang="zh-CN"/>
          </a:p>
          <a:p>
            <a:pPr>
              <a:spcBef>
                <a:spcPts val="600"/>
              </a:spcBef>
            </a:pPr>
            <a:r>
              <a:rPr lang="zh-CN" altLang="en-US"/>
              <a:t>并且诸 </a:t>
            </a:r>
            <a:r>
              <a:rPr lang="zh-CN" altLang="en-US">
                <a:sym typeface="Symbol" panose="05050102010706020507" pitchFamily="18" charset="2"/>
              </a:rPr>
              <a:t></a:t>
            </a:r>
            <a:r>
              <a:rPr lang="en-US" altLang="zh-CN" baseline="-25000">
                <a:sym typeface="Symbol" panose="05050102010706020507" pitchFamily="18" charset="2"/>
              </a:rPr>
              <a:t>i </a:t>
            </a:r>
            <a:r>
              <a:rPr lang="zh-CN" altLang="en-US"/>
              <a:t>具有形式</a:t>
            </a:r>
            <a:endParaRPr lang="en-US" altLang="zh-CN"/>
          </a:p>
          <a:p>
            <a:pPr>
              <a:spcBef>
                <a:spcPts val="600"/>
              </a:spcBef>
            </a:pPr>
            <a:endParaRPr lang="zh-CN" altLang="en-US"/>
          </a:p>
          <a:p>
            <a:pPr algn="just">
              <a:spcBef>
                <a:spcPts val="600"/>
              </a:spcBef>
            </a:pPr>
            <a:r>
              <a:rPr lang="zh-CN" altLang="en-US"/>
              <a:t>其中   为</a:t>
            </a:r>
            <a:r>
              <a:rPr lang="en-US" altLang="zh-CN"/>
              <a:t>P</a:t>
            </a:r>
            <a:r>
              <a:rPr lang="en-US" altLang="zh-CN" baseline="-25000"/>
              <a:t>i </a:t>
            </a:r>
            <a:r>
              <a:rPr lang="zh-CN" altLang="en-US"/>
              <a:t>或</a:t>
            </a:r>
            <a:r>
              <a:rPr lang="zh-CN" altLang="en-US">
                <a:sym typeface="Symbol" panose="05050102010706020507" pitchFamily="18" charset="2"/>
              </a:rPr>
              <a:t></a:t>
            </a:r>
            <a:r>
              <a:rPr lang="en-US" altLang="zh-CN">
                <a:sym typeface="Symbol" panose="05050102010706020507" pitchFamily="18" charset="2"/>
              </a:rPr>
              <a:t>P</a:t>
            </a:r>
            <a:r>
              <a:rPr lang="en-US" altLang="zh-CN" baseline="-25000">
                <a:sym typeface="Symbol" panose="05050102010706020507" pitchFamily="18" charset="2"/>
              </a:rPr>
              <a:t>i  </a:t>
            </a:r>
            <a:r>
              <a:rPr lang="zh-CN" altLang="en-US"/>
              <a:t>，称</a:t>
            </a:r>
            <a:r>
              <a:rPr lang="zh-CN" altLang="en-US">
                <a:sym typeface="Symbol" panose="05050102010706020507" pitchFamily="18" charset="2"/>
              </a:rPr>
              <a:t>为</a:t>
            </a:r>
            <a:r>
              <a:rPr lang="zh-CN" altLang="en-US"/>
              <a:t>小项范式</a:t>
            </a:r>
            <a:r>
              <a:rPr lang="en-US" altLang="zh-CN"/>
              <a:t>(</a:t>
            </a:r>
            <a:r>
              <a:rPr lang="zh-CN" altLang="en-US"/>
              <a:t>主析取范式</a:t>
            </a:r>
            <a:r>
              <a:rPr lang="en-US" altLang="zh-CN"/>
              <a:t>)</a:t>
            </a:r>
            <a:r>
              <a:rPr lang="zh-CN" altLang="en-US"/>
              <a:t>，称</a:t>
            </a:r>
            <a:r>
              <a:rPr lang="zh-CN" altLang="en-US">
                <a:sym typeface="Symbol" panose="05050102010706020507" pitchFamily="18" charset="2"/>
              </a:rPr>
              <a:t></a:t>
            </a:r>
            <a:r>
              <a:rPr lang="en-US" altLang="zh-CN" baseline="-25000">
                <a:sym typeface="Symbol" panose="05050102010706020507" pitchFamily="18" charset="2"/>
              </a:rPr>
              <a:t>i </a:t>
            </a:r>
            <a:r>
              <a:rPr lang="zh-CN" altLang="en-US"/>
              <a:t>为小项。</a:t>
            </a:r>
          </a:p>
          <a:p>
            <a:pPr algn="just">
              <a:spcBef>
                <a:spcPts val="600"/>
              </a:spcBef>
            </a:pPr>
            <a:endParaRPr lang="en-US" altLang="zh-CN" b="1"/>
          </a:p>
          <a:p>
            <a:pPr algn="just">
              <a:spcBef>
                <a:spcPts val="600"/>
              </a:spcBef>
            </a:pPr>
            <a:r>
              <a:rPr lang="zh-CN" altLang="en-US" b="1"/>
              <a:t>定义</a:t>
            </a:r>
            <a:endParaRPr lang="en-US" altLang="zh-CN" b="1"/>
          </a:p>
          <a:p>
            <a:pPr algn="just">
              <a:spcBef>
                <a:spcPts val="600"/>
              </a:spcBef>
            </a:pPr>
            <a:r>
              <a:rPr lang="zh-CN" altLang="en-US"/>
              <a:t>设 </a:t>
            </a:r>
            <a:r>
              <a:rPr lang="zh-CN" altLang="en-US">
                <a:sym typeface="Symbol" panose="05050102010706020507" pitchFamily="18" charset="2"/>
              </a:rPr>
              <a:t> </a:t>
            </a:r>
            <a:r>
              <a:rPr lang="zh-CN" altLang="en-US"/>
              <a:t>是 </a:t>
            </a:r>
            <a:r>
              <a:rPr lang="en-US" altLang="zh-CN"/>
              <a:t>n </a:t>
            </a:r>
            <a:r>
              <a:rPr lang="zh-CN" altLang="en-US"/>
              <a:t>元命题公式。如果 </a:t>
            </a:r>
            <a:r>
              <a:rPr lang="zh-CN" altLang="en-US">
                <a:sym typeface="Symbol" panose="05050102010706020507" pitchFamily="18" charset="2"/>
              </a:rPr>
              <a:t> </a:t>
            </a:r>
            <a:r>
              <a:rPr lang="zh-CN" altLang="en-US"/>
              <a:t>具有下述形式</a:t>
            </a:r>
          </a:p>
          <a:p>
            <a:pPr algn="ctr">
              <a:spcBef>
                <a:spcPts val="600"/>
              </a:spcBef>
            </a:pPr>
            <a:r>
              <a:rPr lang="zh-CN" altLang="en-US">
                <a:sym typeface="Symbol" panose="05050102010706020507" pitchFamily="18" charset="2"/>
              </a:rPr>
              <a:t> </a:t>
            </a:r>
            <a:r>
              <a:rPr lang="en-US" altLang="zh-CN">
                <a:sym typeface="Symbol" panose="05050102010706020507" pitchFamily="18" charset="2"/>
              </a:rPr>
              <a:t>= </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  </a:t>
            </a:r>
            <a:r>
              <a:rPr lang="en-US" altLang="zh-CN">
                <a:sym typeface="Symbol" panose="05050102010706020507" pitchFamily="18" charset="2"/>
              </a:rPr>
              <a:t> …  </a:t>
            </a:r>
            <a:r>
              <a:rPr lang="en-US" altLang="zh-CN" baseline="-25000">
                <a:sym typeface="Symbol" panose="05050102010706020507" pitchFamily="18" charset="2"/>
              </a:rPr>
              <a:t>n</a:t>
            </a:r>
            <a:endParaRPr lang="en-US" altLang="zh-CN"/>
          </a:p>
          <a:p>
            <a:pPr algn="just">
              <a:spcBef>
                <a:spcPts val="600"/>
              </a:spcBef>
            </a:pPr>
            <a:r>
              <a:rPr lang="en-US" altLang="zh-CN"/>
              <a:t>   </a:t>
            </a:r>
            <a:r>
              <a:rPr lang="zh-CN" altLang="en-US"/>
              <a:t>并且诸 </a:t>
            </a:r>
            <a:r>
              <a:rPr lang="zh-CN" altLang="en-US">
                <a:sym typeface="Symbol" panose="05050102010706020507" pitchFamily="18" charset="2"/>
              </a:rPr>
              <a:t></a:t>
            </a:r>
            <a:r>
              <a:rPr lang="en-US" altLang="zh-CN" baseline="-25000">
                <a:sym typeface="Symbol" panose="05050102010706020507" pitchFamily="18" charset="2"/>
              </a:rPr>
              <a:t>i </a:t>
            </a:r>
            <a:r>
              <a:rPr lang="zh-CN" altLang="en-US"/>
              <a:t>具有形式</a:t>
            </a:r>
          </a:p>
          <a:p>
            <a:pPr algn="just">
              <a:spcBef>
                <a:spcPts val="600"/>
              </a:spcBef>
            </a:pPr>
            <a:r>
              <a:rPr lang="zh-CN" altLang="en-US"/>
              <a:t>   </a:t>
            </a:r>
          </a:p>
          <a:p>
            <a:pPr algn="just">
              <a:spcBef>
                <a:spcPts val="600"/>
              </a:spcBef>
            </a:pPr>
            <a:r>
              <a:rPr lang="zh-CN" altLang="en-US"/>
              <a:t>其中    为</a:t>
            </a:r>
            <a:r>
              <a:rPr lang="en-US" altLang="zh-CN"/>
              <a:t>P</a:t>
            </a:r>
            <a:r>
              <a:rPr lang="en-US" altLang="zh-CN" baseline="-25000"/>
              <a:t>i </a:t>
            </a:r>
            <a:r>
              <a:rPr lang="zh-CN" altLang="en-US"/>
              <a:t>或</a:t>
            </a:r>
            <a:r>
              <a:rPr lang="zh-CN" altLang="en-US">
                <a:sym typeface="Symbol" panose="05050102010706020507" pitchFamily="18" charset="2"/>
              </a:rPr>
              <a:t></a:t>
            </a:r>
            <a:r>
              <a:rPr lang="en-US" altLang="zh-CN">
                <a:sym typeface="Symbol" panose="05050102010706020507" pitchFamily="18" charset="2"/>
              </a:rPr>
              <a:t>P</a:t>
            </a:r>
            <a:r>
              <a:rPr lang="en-US" altLang="zh-CN" baseline="-25000">
                <a:sym typeface="Symbol" panose="05050102010706020507" pitchFamily="18" charset="2"/>
              </a:rPr>
              <a:t>i  </a:t>
            </a:r>
            <a:r>
              <a:rPr lang="zh-CN" altLang="en-US"/>
              <a:t>，称</a:t>
            </a:r>
            <a:r>
              <a:rPr lang="zh-CN" altLang="en-US">
                <a:sym typeface="Symbol" panose="05050102010706020507" pitchFamily="18" charset="2"/>
              </a:rPr>
              <a:t></a:t>
            </a:r>
            <a:r>
              <a:rPr lang="zh-CN" altLang="en-US"/>
              <a:t>为大项范式</a:t>
            </a:r>
            <a:r>
              <a:rPr lang="en-US" altLang="zh-CN"/>
              <a:t>(</a:t>
            </a:r>
            <a:r>
              <a:rPr lang="zh-CN" altLang="en-US"/>
              <a:t>主合取范式</a:t>
            </a:r>
            <a:r>
              <a:rPr lang="en-US" altLang="zh-CN"/>
              <a:t>)</a:t>
            </a:r>
            <a:r>
              <a:rPr lang="zh-CN" altLang="en-US"/>
              <a:t>，称</a:t>
            </a:r>
            <a:r>
              <a:rPr lang="zh-CN" altLang="en-US">
                <a:sym typeface="Symbol" panose="05050102010706020507" pitchFamily="18" charset="2"/>
              </a:rPr>
              <a:t></a:t>
            </a:r>
            <a:r>
              <a:rPr lang="en-US" altLang="zh-CN" baseline="-25000">
                <a:sym typeface="Symbol" panose="05050102010706020507" pitchFamily="18" charset="2"/>
              </a:rPr>
              <a:t>i</a:t>
            </a:r>
            <a:r>
              <a:rPr lang="zh-CN" altLang="en-US"/>
              <a:t>为大项。</a:t>
            </a:r>
          </a:p>
          <a:p>
            <a:pPr algn="just">
              <a:spcBef>
                <a:spcPts val="600"/>
              </a:spcBef>
            </a:pPr>
            <a:endParaRPr lang="zh-CN" altLang="en-US" b="1"/>
          </a:p>
          <a:p>
            <a:pPr algn="just">
              <a:spcBef>
                <a:spcPts val="600"/>
              </a:spcBef>
            </a:pPr>
            <a:r>
              <a:rPr lang="zh-CN" altLang="en-US" b="1"/>
              <a:t>例  </a:t>
            </a:r>
            <a:r>
              <a:rPr lang="en-US" altLang="zh-CN"/>
              <a:t>(P</a:t>
            </a:r>
            <a:r>
              <a:rPr lang="en-US" altLang="zh-CN">
                <a:sym typeface="Symbol" panose="05050102010706020507" pitchFamily="18" charset="2"/>
              </a:rPr>
              <a:t></a:t>
            </a:r>
            <a:r>
              <a:rPr lang="en-US" altLang="zh-CN"/>
              <a:t>Q</a:t>
            </a:r>
            <a:r>
              <a:rPr lang="en-US" altLang="zh-CN">
                <a:sym typeface="Symbol" panose="05050102010706020507" pitchFamily="18" charset="2"/>
              </a:rPr>
              <a:t></a:t>
            </a:r>
            <a:r>
              <a:rPr lang="en-US" altLang="zh-CN"/>
              <a:t>R)</a:t>
            </a:r>
            <a:r>
              <a:rPr lang="en-US" altLang="zh-CN">
                <a:sym typeface="Symbol" panose="05050102010706020507" pitchFamily="18" charset="2"/>
              </a:rPr>
              <a:t></a:t>
            </a:r>
            <a:r>
              <a:rPr lang="en-US" altLang="zh-CN"/>
              <a:t>(P</a:t>
            </a:r>
            <a:r>
              <a:rPr lang="en-US" altLang="zh-CN">
                <a:sym typeface="Symbol" panose="05050102010706020507" pitchFamily="18" charset="2"/>
              </a:rPr>
              <a:t></a:t>
            </a:r>
            <a:r>
              <a:rPr lang="en-US" altLang="zh-CN"/>
              <a:t>Q</a:t>
            </a:r>
            <a:r>
              <a:rPr lang="en-US" altLang="zh-CN">
                <a:sym typeface="Symbol" panose="05050102010706020507" pitchFamily="18" charset="2"/>
              </a:rPr>
              <a:t></a:t>
            </a:r>
            <a:r>
              <a:rPr lang="en-US" altLang="zh-CN"/>
              <a:t>R)</a:t>
            </a:r>
            <a:r>
              <a:rPr lang="en-US" altLang="zh-CN">
                <a:sym typeface="Symbol" panose="05050102010706020507" pitchFamily="18" charset="2"/>
              </a:rPr>
              <a:t></a:t>
            </a:r>
            <a:r>
              <a:rPr lang="en-US" altLang="zh-CN"/>
              <a:t>(</a:t>
            </a:r>
            <a:r>
              <a:rPr lang="en-US" altLang="zh-CN">
                <a:sym typeface="Symbol" panose="05050102010706020507" pitchFamily="18" charset="2"/>
              </a:rPr>
              <a:t></a:t>
            </a:r>
            <a:r>
              <a:rPr lang="en-US" altLang="zh-CN"/>
              <a:t>P</a:t>
            </a:r>
            <a:r>
              <a:rPr lang="en-US" altLang="zh-CN">
                <a:sym typeface="Symbol" panose="05050102010706020507" pitchFamily="18" charset="2"/>
              </a:rPr>
              <a:t></a:t>
            </a:r>
            <a:r>
              <a:rPr lang="en-US" altLang="zh-CN"/>
              <a:t>Q</a:t>
            </a:r>
            <a:r>
              <a:rPr lang="en-US" altLang="zh-CN">
                <a:sym typeface="Symbol" panose="05050102010706020507" pitchFamily="18" charset="2"/>
              </a:rPr>
              <a:t></a:t>
            </a:r>
            <a:r>
              <a:rPr lang="en-US" altLang="zh-CN"/>
              <a:t>R) </a:t>
            </a:r>
            <a:r>
              <a:rPr lang="zh-CN" altLang="en-US"/>
              <a:t>是主析取范式。</a:t>
            </a:r>
          </a:p>
          <a:p>
            <a:pPr algn="just">
              <a:spcBef>
                <a:spcPts val="600"/>
              </a:spcBef>
            </a:pPr>
            <a:r>
              <a:rPr lang="zh-CN" altLang="en-US"/>
              <a:t>      </a:t>
            </a:r>
            <a:r>
              <a:rPr lang="en-US" altLang="zh-CN"/>
              <a:t>(P</a:t>
            </a:r>
            <a:r>
              <a:rPr lang="en-US" altLang="zh-CN">
                <a:sym typeface="Symbol" panose="05050102010706020507" pitchFamily="18" charset="2"/>
              </a:rPr>
              <a:t></a:t>
            </a:r>
            <a:r>
              <a:rPr lang="en-US" altLang="zh-CN"/>
              <a:t>Q</a:t>
            </a:r>
            <a:r>
              <a:rPr lang="en-US" altLang="zh-CN">
                <a:sym typeface="Symbol" panose="05050102010706020507" pitchFamily="18" charset="2"/>
              </a:rPr>
              <a:t></a:t>
            </a:r>
            <a:r>
              <a:rPr lang="en-US" altLang="zh-CN"/>
              <a:t>R)</a:t>
            </a:r>
            <a:r>
              <a:rPr lang="en-US" altLang="zh-CN">
                <a:sym typeface="Symbol" panose="05050102010706020507" pitchFamily="18" charset="2"/>
              </a:rPr>
              <a:t></a:t>
            </a:r>
            <a:r>
              <a:rPr lang="en-US" altLang="zh-CN"/>
              <a:t>(P</a:t>
            </a:r>
            <a:r>
              <a:rPr lang="en-US" altLang="zh-CN">
                <a:sym typeface="Symbol" panose="05050102010706020507" pitchFamily="18" charset="2"/>
              </a:rPr>
              <a:t></a:t>
            </a:r>
            <a:r>
              <a:rPr lang="en-US" altLang="zh-CN"/>
              <a:t>Q</a:t>
            </a:r>
            <a:r>
              <a:rPr lang="en-US" altLang="zh-CN">
                <a:sym typeface="Symbol" panose="05050102010706020507" pitchFamily="18" charset="2"/>
              </a:rPr>
              <a:t></a:t>
            </a:r>
            <a:r>
              <a:rPr lang="en-US" altLang="zh-CN"/>
              <a:t>R)</a:t>
            </a:r>
            <a:r>
              <a:rPr lang="en-US" altLang="zh-CN">
                <a:sym typeface="Symbol" panose="05050102010706020507" pitchFamily="18" charset="2"/>
              </a:rPr>
              <a:t></a:t>
            </a:r>
            <a:r>
              <a:rPr lang="en-US" altLang="zh-CN"/>
              <a:t>(</a:t>
            </a:r>
            <a:r>
              <a:rPr lang="en-US" altLang="zh-CN">
                <a:sym typeface="Symbol" panose="05050102010706020507" pitchFamily="18" charset="2"/>
              </a:rPr>
              <a:t></a:t>
            </a:r>
            <a:r>
              <a:rPr lang="en-US" altLang="zh-CN"/>
              <a:t>P</a:t>
            </a:r>
            <a:r>
              <a:rPr lang="en-US" altLang="zh-CN">
                <a:sym typeface="Symbol" panose="05050102010706020507" pitchFamily="18" charset="2"/>
              </a:rPr>
              <a:t></a:t>
            </a:r>
            <a:r>
              <a:rPr lang="en-US" altLang="zh-CN"/>
              <a:t>Q</a:t>
            </a:r>
            <a:r>
              <a:rPr lang="en-US" altLang="zh-CN">
                <a:sym typeface="Symbol" panose="05050102010706020507" pitchFamily="18" charset="2"/>
              </a:rPr>
              <a:t></a:t>
            </a:r>
            <a:r>
              <a:rPr lang="en-US" altLang="zh-CN"/>
              <a:t>R) </a:t>
            </a:r>
            <a:r>
              <a:rPr lang="zh-CN" altLang="en-US"/>
              <a:t>是主合取范式。</a:t>
            </a:r>
          </a:p>
          <a:p>
            <a:pPr algn="just"/>
            <a:endParaRPr lang="zh-CN" altLang="en-US">
              <a:ea typeface="楷体_GB2312" panose="02010609030101010101" pitchFamily="49" charset="-122"/>
            </a:endParaRPr>
          </a:p>
        </p:txBody>
      </p:sp>
      <p:graphicFrame>
        <p:nvGraphicFramePr>
          <p:cNvPr id="4" name="对象 3">
            <a:extLst>
              <a:ext uri="{FF2B5EF4-FFF2-40B4-BE49-F238E27FC236}">
                <a16:creationId xmlns:a16="http://schemas.microsoft.com/office/drawing/2014/main" id="{ADB79B3E-F1ED-4778-A05C-6AFEF2B6AC19}"/>
              </a:ext>
            </a:extLst>
          </p:cNvPr>
          <p:cNvGraphicFramePr>
            <a:graphicFrameLocks noChangeAspect="1"/>
          </p:cNvGraphicFramePr>
          <p:nvPr>
            <p:extLst>
              <p:ext uri="{D42A27DB-BD31-4B8C-83A1-F6EECF244321}">
                <p14:modId xmlns:p14="http://schemas.microsoft.com/office/powerpoint/2010/main" val="1006115216"/>
              </p:ext>
            </p:extLst>
          </p:nvPr>
        </p:nvGraphicFramePr>
        <p:xfrm>
          <a:off x="3643314" y="2603332"/>
          <a:ext cx="2245253" cy="338835"/>
        </p:xfrm>
        <a:graphic>
          <a:graphicData uri="http://schemas.openxmlformats.org/presentationml/2006/ole">
            <mc:AlternateContent xmlns:mc="http://schemas.openxmlformats.org/markup-compatibility/2006">
              <mc:Choice xmlns:v="urn:schemas-microsoft-com:vml" Requires="v">
                <p:oleObj spid="_x0000_s2342" name="Equation" r:id="rId3" imgW="2871859" imgH="433524" progId="Equation.DSMT4">
                  <p:embed/>
                </p:oleObj>
              </mc:Choice>
              <mc:Fallback>
                <p:oleObj name="Equation" r:id="rId3" imgW="2871859" imgH="433524" progId="Equation.DSMT4">
                  <p:embed/>
                  <p:pic>
                    <p:nvPicPr>
                      <p:cNvPr id="0" name=""/>
                      <p:cNvPicPr/>
                      <p:nvPr/>
                    </p:nvPicPr>
                    <p:blipFill>
                      <a:blip r:embed="rId4"/>
                      <a:stretch>
                        <a:fillRect/>
                      </a:stretch>
                    </p:blipFill>
                    <p:spPr>
                      <a:xfrm>
                        <a:off x="3643314" y="2603332"/>
                        <a:ext cx="2245253" cy="338835"/>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802D8EFC-2ED9-4A67-959D-7073B864EB26}"/>
              </a:ext>
            </a:extLst>
          </p:cNvPr>
          <p:cNvGraphicFramePr>
            <a:graphicFrameLocks noChangeAspect="1"/>
          </p:cNvGraphicFramePr>
          <p:nvPr>
            <p:extLst>
              <p:ext uri="{D42A27DB-BD31-4B8C-83A1-F6EECF244321}">
                <p14:modId xmlns:p14="http://schemas.microsoft.com/office/powerpoint/2010/main" val="2939013187"/>
              </p:ext>
            </p:extLst>
          </p:nvPr>
        </p:nvGraphicFramePr>
        <p:xfrm>
          <a:off x="1238780" y="2942167"/>
          <a:ext cx="257175" cy="409575"/>
        </p:xfrm>
        <a:graphic>
          <a:graphicData uri="http://schemas.openxmlformats.org/presentationml/2006/ole">
            <mc:AlternateContent xmlns:mc="http://schemas.openxmlformats.org/markup-compatibility/2006">
              <mc:Choice xmlns:v="urn:schemas-microsoft-com:vml" Requires="v">
                <p:oleObj spid="_x0000_s2343" name="Equation" r:id="rId5" imgW="257319" imgH="409643" progId="Equation.DSMT4">
                  <p:embed/>
                </p:oleObj>
              </mc:Choice>
              <mc:Fallback>
                <p:oleObj name="Equation" r:id="rId5" imgW="257319" imgH="409643" progId="Equation.DSMT4">
                  <p:embed/>
                  <p:pic>
                    <p:nvPicPr>
                      <p:cNvPr id="0" name=""/>
                      <p:cNvPicPr/>
                      <p:nvPr/>
                    </p:nvPicPr>
                    <p:blipFill>
                      <a:blip r:embed="rId6"/>
                      <a:stretch>
                        <a:fillRect/>
                      </a:stretch>
                    </p:blipFill>
                    <p:spPr>
                      <a:xfrm>
                        <a:off x="1238780" y="2942167"/>
                        <a:ext cx="257175" cy="409575"/>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086FB507-C213-46B4-BF70-E17372E94B89}"/>
              </a:ext>
            </a:extLst>
          </p:cNvPr>
          <p:cNvGraphicFramePr>
            <a:graphicFrameLocks noChangeAspect="1"/>
          </p:cNvGraphicFramePr>
          <p:nvPr>
            <p:extLst>
              <p:ext uri="{D42A27DB-BD31-4B8C-83A1-F6EECF244321}">
                <p14:modId xmlns:p14="http://schemas.microsoft.com/office/powerpoint/2010/main" val="2803089294"/>
              </p:ext>
            </p:extLst>
          </p:nvPr>
        </p:nvGraphicFramePr>
        <p:xfrm>
          <a:off x="3699854" y="4873673"/>
          <a:ext cx="2216983" cy="377269"/>
        </p:xfrm>
        <a:graphic>
          <a:graphicData uri="http://schemas.openxmlformats.org/presentationml/2006/ole">
            <mc:AlternateContent xmlns:mc="http://schemas.openxmlformats.org/markup-compatibility/2006">
              <mc:Choice xmlns:v="urn:schemas-microsoft-com:vml" Requires="v">
                <p:oleObj spid="_x0000_s2344" name="Equation" r:id="rId7" imgW="2490783" imgH="423726" progId="Equation.DSMT4">
                  <p:embed/>
                </p:oleObj>
              </mc:Choice>
              <mc:Fallback>
                <p:oleObj name="Equation" r:id="rId7" imgW="2490783" imgH="423726" progId="Equation.DSMT4">
                  <p:embed/>
                  <p:pic>
                    <p:nvPicPr>
                      <p:cNvPr id="0" name=""/>
                      <p:cNvPicPr/>
                      <p:nvPr/>
                    </p:nvPicPr>
                    <p:blipFill>
                      <a:blip r:embed="rId8"/>
                      <a:stretch>
                        <a:fillRect/>
                      </a:stretch>
                    </p:blipFill>
                    <p:spPr>
                      <a:xfrm>
                        <a:off x="3699854" y="4873673"/>
                        <a:ext cx="2216983" cy="377269"/>
                      </a:xfrm>
                      <a:prstGeom prst="rect">
                        <a:avLst/>
                      </a:prstGeom>
                    </p:spPr>
                  </p:pic>
                </p:oleObj>
              </mc:Fallback>
            </mc:AlternateContent>
          </a:graphicData>
        </a:graphic>
      </p:graphicFrame>
      <p:graphicFrame>
        <p:nvGraphicFramePr>
          <p:cNvPr id="7" name="对象 6">
            <a:extLst>
              <a:ext uri="{FF2B5EF4-FFF2-40B4-BE49-F238E27FC236}">
                <a16:creationId xmlns:a16="http://schemas.microsoft.com/office/drawing/2014/main" id="{1B828090-65BD-459C-B12C-C8B9CD2E4E0A}"/>
              </a:ext>
            </a:extLst>
          </p:cNvPr>
          <p:cNvGraphicFramePr>
            <a:graphicFrameLocks noChangeAspect="1"/>
          </p:cNvGraphicFramePr>
          <p:nvPr>
            <p:extLst>
              <p:ext uri="{D42A27DB-BD31-4B8C-83A1-F6EECF244321}">
                <p14:modId xmlns:p14="http://schemas.microsoft.com/office/powerpoint/2010/main" val="270882409"/>
              </p:ext>
            </p:extLst>
          </p:nvPr>
        </p:nvGraphicFramePr>
        <p:xfrm>
          <a:off x="1243542" y="5185833"/>
          <a:ext cx="252413" cy="404813"/>
        </p:xfrm>
        <a:graphic>
          <a:graphicData uri="http://schemas.openxmlformats.org/presentationml/2006/ole">
            <mc:AlternateContent xmlns:mc="http://schemas.openxmlformats.org/markup-compatibility/2006">
              <mc:Choice xmlns:v="urn:schemas-microsoft-com:vml" Requires="v">
                <p:oleObj spid="_x0000_s2345" name="Equation" r:id="rId9" imgW="252417" imgH="404744" progId="Equation.DSMT4">
                  <p:embed/>
                </p:oleObj>
              </mc:Choice>
              <mc:Fallback>
                <p:oleObj name="Equation" r:id="rId9" imgW="252417" imgH="404744" progId="Equation.DSMT4">
                  <p:embed/>
                  <p:pic>
                    <p:nvPicPr>
                      <p:cNvPr id="0" name=""/>
                      <p:cNvPicPr/>
                      <p:nvPr/>
                    </p:nvPicPr>
                    <p:blipFill>
                      <a:blip r:embed="rId10"/>
                      <a:stretch>
                        <a:fillRect/>
                      </a:stretch>
                    </p:blipFill>
                    <p:spPr>
                      <a:xfrm>
                        <a:off x="1243542" y="5185833"/>
                        <a:ext cx="252413" cy="404813"/>
                      </a:xfrm>
                      <a:prstGeom prst="rect">
                        <a:avLst/>
                      </a:prstGeom>
                    </p:spPr>
                  </p:pic>
                </p:oleObj>
              </mc:Fallback>
            </mc:AlternateContent>
          </a:graphicData>
        </a:graphic>
      </p:graphicFrame>
      <p:sp>
        <p:nvSpPr>
          <p:cNvPr id="8" name="矩形 7">
            <a:extLst>
              <a:ext uri="{FF2B5EF4-FFF2-40B4-BE49-F238E27FC236}">
                <a16:creationId xmlns:a16="http://schemas.microsoft.com/office/drawing/2014/main" id="{1B0986E0-F9CC-4737-9810-6D6BC29706E1}"/>
              </a:ext>
            </a:extLst>
          </p:cNvPr>
          <p:cNvSpPr/>
          <p:nvPr/>
        </p:nvSpPr>
        <p:spPr>
          <a:xfrm>
            <a:off x="684259" y="1389179"/>
            <a:ext cx="8152169" cy="1962563"/>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8CAFE6D4-D5E0-4FC3-9960-F82F7A242487}"/>
              </a:ext>
            </a:extLst>
          </p:cNvPr>
          <p:cNvSpPr/>
          <p:nvPr/>
        </p:nvSpPr>
        <p:spPr>
          <a:xfrm>
            <a:off x="684259" y="3658246"/>
            <a:ext cx="8152169" cy="1962563"/>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62488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1.3.5</a:t>
            </a:r>
            <a:r>
              <a:rPr lang="zh-CN" altLang="en-US"/>
              <a:t>　范式</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a:t>求一个命题公式的主析取范式的步骤</a:t>
            </a:r>
            <a:r>
              <a:rPr lang="en-US" altLang="zh-CN"/>
              <a:t>(</a:t>
            </a:r>
            <a:r>
              <a:rPr lang="zh-CN" altLang="en-US"/>
              <a:t>求主合取范式的步骤类似</a:t>
            </a:r>
            <a:r>
              <a:rPr lang="en-US" altLang="zh-CN"/>
              <a:t>)</a:t>
            </a:r>
            <a:r>
              <a:rPr lang="zh-CN" altLang="en-US"/>
              <a:t>。</a:t>
            </a:r>
          </a:p>
          <a:p>
            <a:pPr algn="just">
              <a:spcBef>
                <a:spcPts val="600"/>
              </a:spcBef>
            </a:pPr>
            <a:r>
              <a:rPr lang="en-US" altLang="zh-CN"/>
              <a:t>1) </a:t>
            </a:r>
            <a:r>
              <a:rPr lang="zh-CN" altLang="en-US"/>
              <a:t>联结词归约：同前。</a:t>
            </a:r>
          </a:p>
          <a:p>
            <a:pPr algn="just">
              <a:spcBef>
                <a:spcPts val="600"/>
              </a:spcBef>
            </a:pPr>
            <a:r>
              <a:rPr lang="en-US" altLang="zh-CN"/>
              <a:t>2) </a:t>
            </a:r>
            <a:r>
              <a:rPr lang="zh-CN" altLang="en-US"/>
              <a:t>否定词深入：同前。</a:t>
            </a:r>
          </a:p>
          <a:p>
            <a:pPr algn="just">
              <a:spcBef>
                <a:spcPts val="600"/>
              </a:spcBef>
            </a:pPr>
            <a:r>
              <a:rPr lang="en-US" altLang="zh-CN"/>
              <a:t>3) </a:t>
            </a:r>
            <a:r>
              <a:rPr lang="zh-CN" altLang="en-US"/>
              <a:t>调整</a:t>
            </a:r>
            <a:r>
              <a:rPr lang="zh-CN" altLang="en-US">
                <a:sym typeface="Symbol" panose="05050102010706020507" pitchFamily="18" charset="2"/>
              </a:rPr>
              <a:t></a:t>
            </a:r>
            <a:r>
              <a:rPr lang="zh-CN" altLang="en-US"/>
              <a:t>与</a:t>
            </a:r>
            <a:r>
              <a:rPr lang="zh-CN" altLang="en-US">
                <a:sym typeface="Symbol" panose="05050102010706020507" pitchFamily="18" charset="2"/>
              </a:rPr>
              <a:t></a:t>
            </a:r>
            <a:r>
              <a:rPr lang="zh-CN" altLang="en-US"/>
              <a:t> ：同前。</a:t>
            </a:r>
          </a:p>
          <a:p>
            <a:pPr algn="just">
              <a:spcBef>
                <a:spcPts val="600"/>
              </a:spcBef>
            </a:pPr>
            <a:r>
              <a:rPr lang="en-US" altLang="zh-CN"/>
              <a:t>4) </a:t>
            </a:r>
            <a:r>
              <a:rPr lang="zh-CN" altLang="en-US"/>
              <a:t>消除永假项：若某个</a:t>
            </a:r>
            <a:r>
              <a:rPr lang="zh-CN" altLang="en-US">
                <a:sym typeface="Symbol" panose="05050102010706020507" pitchFamily="18" charset="2"/>
              </a:rPr>
              <a:t></a:t>
            </a:r>
            <a:r>
              <a:rPr lang="en-US" altLang="zh-CN" baseline="-25000">
                <a:sym typeface="Symbol" panose="05050102010706020507" pitchFamily="18" charset="2"/>
              </a:rPr>
              <a:t>i</a:t>
            </a:r>
            <a:r>
              <a:rPr lang="zh-CN" altLang="en-US"/>
              <a:t>中同时含有同一命题变元及其否定，则将此</a:t>
            </a:r>
            <a:r>
              <a:rPr lang="zh-CN" altLang="en-US">
                <a:sym typeface="Symbol" panose="05050102010706020507" pitchFamily="18" charset="2"/>
              </a:rPr>
              <a:t></a:t>
            </a:r>
            <a:r>
              <a:rPr lang="en-US" altLang="zh-CN" baseline="-25000">
                <a:sym typeface="Symbol" panose="05050102010706020507" pitchFamily="18" charset="2"/>
              </a:rPr>
              <a:t>i</a:t>
            </a:r>
            <a:r>
              <a:rPr lang="zh-CN" altLang="en-US"/>
              <a:t>去掉。</a:t>
            </a:r>
          </a:p>
          <a:p>
            <a:pPr algn="just">
              <a:spcBef>
                <a:spcPts val="600"/>
              </a:spcBef>
            </a:pPr>
            <a:r>
              <a:rPr lang="en-US" altLang="zh-CN"/>
              <a:t>5) </a:t>
            </a:r>
            <a:r>
              <a:rPr lang="zh-CN" altLang="en-US"/>
              <a:t>变元合并：若某个</a:t>
            </a:r>
            <a:r>
              <a:rPr lang="zh-CN" altLang="en-US">
                <a:sym typeface="Symbol" panose="05050102010706020507" pitchFamily="18" charset="2"/>
              </a:rPr>
              <a:t></a:t>
            </a:r>
            <a:r>
              <a:rPr lang="en-US" altLang="zh-CN" baseline="-25000">
                <a:sym typeface="Symbol" panose="05050102010706020507" pitchFamily="18" charset="2"/>
              </a:rPr>
              <a:t>i</a:t>
            </a:r>
            <a:r>
              <a:rPr lang="zh-CN" altLang="en-US"/>
              <a:t>中含有两个以上同名的命题变元，则只保留一个。</a:t>
            </a:r>
          </a:p>
          <a:p>
            <a:pPr algn="just">
              <a:spcBef>
                <a:spcPts val="600"/>
              </a:spcBef>
            </a:pPr>
            <a:r>
              <a:rPr lang="en-US" altLang="zh-CN"/>
              <a:t>6) </a:t>
            </a:r>
            <a:r>
              <a:rPr lang="zh-CN" altLang="en-US"/>
              <a:t>补足变元：若某个命题变元</a:t>
            </a:r>
            <a:r>
              <a:rPr lang="en-US" altLang="zh-CN"/>
              <a:t>P</a:t>
            </a:r>
            <a:r>
              <a:rPr lang="zh-CN" altLang="en-US"/>
              <a:t>在</a:t>
            </a:r>
            <a:r>
              <a:rPr lang="zh-CN" altLang="en-US">
                <a:sym typeface="Symbol" panose="05050102010706020507" pitchFamily="18" charset="2"/>
              </a:rPr>
              <a:t></a:t>
            </a:r>
            <a:r>
              <a:rPr lang="en-US" altLang="zh-CN" baseline="-25000">
                <a:sym typeface="Symbol" panose="05050102010706020507" pitchFamily="18" charset="2"/>
              </a:rPr>
              <a:t>i</a:t>
            </a:r>
            <a:r>
              <a:rPr lang="zh-CN" altLang="en-US"/>
              <a:t>中没有出现，则用</a:t>
            </a:r>
            <a:r>
              <a:rPr lang="zh-CN" altLang="en-US">
                <a:sym typeface="Symbol" panose="05050102010706020507" pitchFamily="18" charset="2"/>
              </a:rPr>
              <a:t></a:t>
            </a:r>
            <a:r>
              <a:rPr lang="en-US" altLang="zh-CN" baseline="-25000">
                <a:sym typeface="Symbol" panose="05050102010706020507" pitchFamily="18" charset="2"/>
              </a:rPr>
              <a:t>i </a:t>
            </a:r>
            <a:r>
              <a:rPr lang="en-US" altLang="zh-CN">
                <a:sym typeface="Symbol" panose="05050102010706020507" pitchFamily="18" charset="2"/>
              </a:rPr>
              <a:t>(PP)</a:t>
            </a:r>
            <a:r>
              <a:rPr lang="en-US" altLang="zh-CN"/>
              <a:t> </a:t>
            </a:r>
            <a:r>
              <a:rPr lang="zh-CN" altLang="en-US"/>
              <a:t>替换</a:t>
            </a:r>
            <a:r>
              <a:rPr lang="zh-CN" altLang="en-US">
                <a:sym typeface="Symbol" panose="05050102010706020507" pitchFamily="18" charset="2"/>
              </a:rPr>
              <a:t></a:t>
            </a:r>
            <a:r>
              <a:rPr lang="en-US" altLang="zh-CN" baseline="-25000">
                <a:sym typeface="Symbol" panose="05050102010706020507" pitchFamily="18" charset="2"/>
              </a:rPr>
              <a:t>i</a:t>
            </a:r>
            <a:r>
              <a:rPr lang="zh-CN" altLang="en-US"/>
              <a:t>，然后用分配律展开。</a:t>
            </a:r>
          </a:p>
          <a:p>
            <a:pPr algn="just">
              <a:spcBef>
                <a:spcPts val="600"/>
              </a:spcBef>
            </a:pPr>
            <a:r>
              <a:rPr lang="en-US" altLang="zh-CN"/>
              <a:t>7) </a:t>
            </a:r>
            <a:r>
              <a:rPr lang="zh-CN" altLang="en-US"/>
              <a:t>合并相同项：若</a:t>
            </a:r>
            <a:r>
              <a:rPr lang="zh-CN" altLang="en-US">
                <a:sym typeface="Symbol" panose="05050102010706020507" pitchFamily="18" charset="2"/>
              </a:rPr>
              <a:t></a:t>
            </a:r>
            <a:r>
              <a:rPr lang="en-US" altLang="zh-CN" baseline="-25000">
                <a:sym typeface="Symbol" panose="05050102010706020507" pitchFamily="18" charset="2"/>
              </a:rPr>
              <a:t>i</a:t>
            </a:r>
            <a:r>
              <a:rPr lang="zh-CN" altLang="en-US"/>
              <a:t>与</a:t>
            </a:r>
            <a:r>
              <a:rPr lang="zh-CN" altLang="en-US">
                <a:sym typeface="Symbol" panose="05050102010706020507" pitchFamily="18" charset="2"/>
              </a:rPr>
              <a:t></a:t>
            </a:r>
            <a:r>
              <a:rPr lang="en-US" altLang="zh-CN" baseline="-25000">
                <a:sym typeface="Symbol" panose="05050102010706020507" pitchFamily="18" charset="2"/>
              </a:rPr>
              <a:t>j</a:t>
            </a:r>
            <a:r>
              <a:rPr lang="zh-CN" altLang="en-US"/>
              <a:t>相同，则只保留</a:t>
            </a:r>
            <a:r>
              <a:rPr lang="zh-CN" altLang="en-US">
                <a:sym typeface="Symbol" panose="05050102010706020507" pitchFamily="18" charset="2"/>
              </a:rPr>
              <a:t></a:t>
            </a:r>
            <a:r>
              <a:rPr lang="en-US" altLang="zh-CN" baseline="-25000">
                <a:sym typeface="Symbol" panose="05050102010706020507" pitchFamily="18" charset="2"/>
              </a:rPr>
              <a:t>i</a:t>
            </a:r>
            <a:r>
              <a:rPr lang="en-US" altLang="zh-CN"/>
              <a:t> </a:t>
            </a:r>
            <a:r>
              <a:rPr lang="zh-CN" altLang="en-US"/>
              <a:t>。</a:t>
            </a:r>
          </a:p>
          <a:p>
            <a:pPr algn="just">
              <a:spcBef>
                <a:spcPts val="600"/>
              </a:spcBef>
            </a:pPr>
            <a:endParaRPr lang="zh-CN" altLang="en-US"/>
          </a:p>
        </p:txBody>
      </p:sp>
    </p:spTree>
    <p:extLst>
      <p:ext uri="{BB962C8B-B14F-4D97-AF65-F5344CB8AC3E}">
        <p14:creationId xmlns:p14="http://schemas.microsoft.com/office/powerpoint/2010/main" val="3578030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zh-CN" altLang="en-US"/>
              <a:t>回顾</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a:xfrm>
            <a:off x="684260" y="1389180"/>
            <a:ext cx="8152169" cy="5111294"/>
          </a:xfrm>
        </p:spPr>
        <p:txBody>
          <a:bodyPr/>
          <a:lstStyle/>
          <a:p>
            <a:pPr algn="just"/>
            <a:r>
              <a:rPr lang="zh-CN" altLang="en-US" b="1"/>
              <a:t>定义</a:t>
            </a:r>
            <a:endParaRPr lang="en-US" altLang="zh-CN" b="1"/>
          </a:p>
          <a:p>
            <a:pPr algn="just"/>
            <a:r>
              <a:rPr lang="zh-CN" altLang="en-US"/>
              <a:t>设</a:t>
            </a:r>
            <a:r>
              <a:rPr lang="zh-CN" altLang="en-US">
                <a:sym typeface="Symbol" panose="05050102010706020507" pitchFamily="18" charset="2"/>
              </a:rPr>
              <a:t></a:t>
            </a:r>
            <a:r>
              <a:rPr lang="zh-CN" altLang="en-US"/>
              <a:t>命题公式，</a:t>
            </a:r>
            <a:r>
              <a:rPr lang="zh-CN" altLang="en-US">
                <a:sym typeface="Symbol" panose="05050102010706020507" pitchFamily="18" charset="2"/>
              </a:rPr>
              <a:t></a:t>
            </a:r>
            <a:r>
              <a:rPr lang="zh-CN" altLang="en-US"/>
              <a:t>是命题公式</a:t>
            </a:r>
            <a:r>
              <a:rPr lang="zh-CN" altLang="en-US">
                <a:sym typeface="Symbol" panose="05050102010706020507" pitchFamily="18" charset="2"/>
              </a:rPr>
              <a:t></a:t>
            </a:r>
            <a:r>
              <a:rPr lang="zh-CN" altLang="en-US"/>
              <a:t>的一部分且</a:t>
            </a:r>
            <a:r>
              <a:rPr lang="zh-CN" altLang="en-US">
                <a:sym typeface="Symbol" panose="05050102010706020507" pitchFamily="18" charset="2"/>
              </a:rPr>
              <a:t></a:t>
            </a:r>
            <a:r>
              <a:rPr lang="zh-CN" altLang="en-US"/>
              <a:t>是命题公式，则称</a:t>
            </a:r>
            <a:r>
              <a:rPr lang="zh-CN" altLang="en-US">
                <a:sym typeface="Symbol" panose="05050102010706020507" pitchFamily="18" charset="2"/>
              </a:rPr>
              <a:t></a:t>
            </a:r>
            <a:r>
              <a:rPr lang="zh-CN" altLang="en-US"/>
              <a:t>是</a:t>
            </a:r>
            <a:r>
              <a:rPr lang="zh-CN" altLang="en-US">
                <a:sym typeface="Symbol" panose="05050102010706020507" pitchFamily="18" charset="2"/>
              </a:rPr>
              <a:t></a:t>
            </a:r>
            <a:r>
              <a:rPr lang="zh-CN" altLang="en-US"/>
              <a:t>的</a:t>
            </a:r>
            <a:r>
              <a:rPr lang="zh-CN" altLang="en-US" b="1">
                <a:solidFill>
                  <a:srgbClr val="0070C0"/>
                </a:solidFill>
              </a:rPr>
              <a:t>子命题公式</a:t>
            </a:r>
            <a:r>
              <a:rPr lang="zh-CN" altLang="en-US"/>
              <a:t>。</a:t>
            </a:r>
          </a:p>
          <a:p>
            <a:pPr indent="354013" algn="just"/>
            <a:endParaRPr lang="zh-CN" altLang="en-US" b="1"/>
          </a:p>
          <a:p>
            <a:pPr algn="just"/>
            <a:r>
              <a:rPr lang="zh-CN" altLang="en-US" b="1"/>
              <a:t>定义</a:t>
            </a:r>
            <a:endParaRPr lang="en-US" altLang="zh-CN" b="1"/>
          </a:p>
          <a:p>
            <a:pPr algn="just"/>
            <a:r>
              <a:rPr lang="zh-CN" altLang="en-US"/>
              <a:t>设</a:t>
            </a:r>
            <a:r>
              <a:rPr lang="zh-CN" altLang="en-US">
                <a:sym typeface="Symbol" panose="05050102010706020507" pitchFamily="18" charset="2"/>
              </a:rPr>
              <a:t></a:t>
            </a:r>
            <a:r>
              <a:rPr lang="zh-CN" altLang="en-US"/>
              <a:t>是命题公式，若将</a:t>
            </a:r>
            <a:r>
              <a:rPr lang="zh-CN" altLang="en-US">
                <a:sym typeface="Symbol" panose="05050102010706020507" pitchFamily="18" charset="2"/>
              </a:rPr>
              <a:t></a:t>
            </a:r>
            <a:r>
              <a:rPr lang="zh-CN" altLang="en-US"/>
              <a:t>的子命题公式</a:t>
            </a:r>
            <a:r>
              <a:rPr lang="zh-CN" altLang="en-US">
                <a:sym typeface="Symbol" panose="05050102010706020507" pitchFamily="18" charset="2"/>
              </a:rPr>
              <a:t></a:t>
            </a:r>
            <a:r>
              <a:rPr lang="zh-CN" altLang="en-US"/>
              <a:t>用另一命题公式</a:t>
            </a:r>
            <a:r>
              <a:rPr lang="zh-CN" altLang="en-US">
                <a:sym typeface="Symbol" panose="05050102010706020507" pitchFamily="18" charset="2"/>
              </a:rPr>
              <a:t></a:t>
            </a:r>
            <a:r>
              <a:rPr lang="zh-CN" altLang="en-US"/>
              <a:t>替换，则称替换后产生的命题公式</a:t>
            </a:r>
            <a:r>
              <a:rPr lang="zh-CN" altLang="en-US">
                <a:sym typeface="Symbol" panose="05050102010706020507" pitchFamily="18" charset="2"/>
              </a:rPr>
              <a:t></a:t>
            </a:r>
            <a:r>
              <a:rPr lang="zh-CN" altLang="en-US"/>
              <a:t>是</a:t>
            </a:r>
            <a:r>
              <a:rPr lang="zh-CN" altLang="en-US">
                <a:sym typeface="Symbol" panose="05050102010706020507" pitchFamily="18" charset="2"/>
              </a:rPr>
              <a:t></a:t>
            </a:r>
            <a:r>
              <a:rPr lang="zh-CN" altLang="en-US"/>
              <a:t>关于</a:t>
            </a:r>
            <a:r>
              <a:rPr lang="zh-CN" altLang="en-US">
                <a:sym typeface="Symbol" panose="05050102010706020507" pitchFamily="18" charset="2"/>
              </a:rPr>
              <a:t></a:t>
            </a:r>
            <a:r>
              <a:rPr lang="zh-CN" altLang="en-US"/>
              <a:t>替换为</a:t>
            </a:r>
            <a:r>
              <a:rPr lang="zh-CN" altLang="en-US">
                <a:sym typeface="Symbol" panose="05050102010706020507" pitchFamily="18" charset="2"/>
              </a:rPr>
              <a:t></a:t>
            </a:r>
            <a:r>
              <a:rPr lang="zh-CN" altLang="en-US"/>
              <a:t>的结果。</a:t>
            </a:r>
          </a:p>
          <a:p>
            <a:pPr indent="354013" algn="just"/>
            <a:endParaRPr lang="en-US" altLang="zh-CN"/>
          </a:p>
          <a:p>
            <a:pPr algn="just"/>
            <a:r>
              <a:rPr lang="zh-CN" altLang="en-US" b="1"/>
              <a:t>替换定理</a:t>
            </a:r>
            <a:r>
              <a:rPr lang="zh-CN" altLang="en-US"/>
              <a:t>　</a:t>
            </a:r>
            <a:endParaRPr lang="en-US" altLang="zh-CN"/>
          </a:p>
          <a:p>
            <a:pPr algn="just"/>
            <a:r>
              <a:rPr lang="zh-CN" altLang="en-US"/>
              <a:t>设</a:t>
            </a:r>
            <a:r>
              <a:rPr lang="zh-CN" altLang="en-US">
                <a:sym typeface="Symbol" panose="05050102010706020507" pitchFamily="18" charset="2"/>
              </a:rPr>
              <a:t></a:t>
            </a:r>
            <a:r>
              <a:rPr lang="zh-CN" altLang="en-US"/>
              <a:t>是</a:t>
            </a:r>
            <a:r>
              <a:rPr lang="zh-CN" altLang="en-US">
                <a:sym typeface="Symbol" panose="05050102010706020507" pitchFamily="18" charset="2"/>
              </a:rPr>
              <a:t></a:t>
            </a:r>
            <a:r>
              <a:rPr lang="zh-CN" altLang="en-US"/>
              <a:t>关于</a:t>
            </a:r>
            <a:r>
              <a:rPr lang="zh-CN" altLang="en-US">
                <a:sym typeface="Symbol" panose="05050102010706020507" pitchFamily="18" charset="2"/>
              </a:rPr>
              <a:t></a:t>
            </a:r>
            <a:r>
              <a:rPr lang="zh-CN" altLang="en-US"/>
              <a:t>替换为</a:t>
            </a:r>
            <a:r>
              <a:rPr lang="zh-CN" altLang="en-US">
                <a:sym typeface="Symbol" panose="05050102010706020507" pitchFamily="18" charset="2"/>
              </a:rPr>
              <a:t></a:t>
            </a:r>
            <a:r>
              <a:rPr lang="zh-CN" altLang="en-US"/>
              <a:t>的结果。如果 </a:t>
            </a:r>
            <a:r>
              <a:rPr lang="zh-CN" altLang="en-US">
                <a:sym typeface="Symbol" panose="05050102010706020507" pitchFamily="18" charset="2"/>
              </a:rPr>
              <a:t>   </a:t>
            </a:r>
            <a:r>
              <a:rPr lang="zh-CN" altLang="en-US"/>
              <a:t>，则</a:t>
            </a:r>
            <a:r>
              <a:rPr lang="zh-CN" altLang="en-US">
                <a:sym typeface="Symbol" panose="05050102010706020507" pitchFamily="18" charset="2"/>
              </a:rPr>
              <a:t> </a:t>
            </a:r>
            <a:r>
              <a:rPr lang="zh-CN" altLang="en-US"/>
              <a:t> </a:t>
            </a:r>
            <a:r>
              <a:rPr lang="zh-CN" altLang="en-US">
                <a:sym typeface="Symbol" panose="05050102010706020507" pitchFamily="18" charset="2"/>
              </a:rPr>
              <a:t></a:t>
            </a:r>
            <a:r>
              <a:rPr lang="zh-CN" altLang="en-US"/>
              <a:t> 。</a:t>
            </a:r>
            <a:endParaRPr lang="en-US" altLang="zh-CN"/>
          </a:p>
          <a:p>
            <a:pPr algn="just"/>
            <a:endParaRPr lang="en-US" altLang="zh-CN"/>
          </a:p>
          <a:p>
            <a:r>
              <a:rPr lang="zh-CN" altLang="en-US" b="1"/>
              <a:t>引理</a:t>
            </a:r>
            <a:r>
              <a:rPr lang="zh-CN" altLang="en-US"/>
              <a:t>  </a:t>
            </a:r>
            <a:endParaRPr lang="en-US" altLang="zh-CN"/>
          </a:p>
          <a:p>
            <a:r>
              <a:rPr lang="zh-CN" altLang="en-US"/>
              <a:t>设</a:t>
            </a:r>
            <a:r>
              <a:rPr lang="zh-CN" altLang="en-US">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a:t>
            </a:r>
            <a:r>
              <a:rPr lang="en-US" altLang="zh-CN" baseline="-25000">
                <a:sym typeface="Symbol" panose="05050102010706020507" pitchFamily="18" charset="2"/>
              </a:rPr>
              <a:t>2</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a:t>
            </a:r>
            <a:r>
              <a:rPr lang="en-US" altLang="zh-CN" baseline="-25000">
                <a:sym typeface="Symbol" panose="05050102010706020507" pitchFamily="18" charset="2"/>
              </a:rPr>
              <a:t>2</a:t>
            </a:r>
            <a:r>
              <a:rPr lang="zh-CN" altLang="en-US"/>
              <a:t>均为命题公式。若</a:t>
            </a:r>
            <a:r>
              <a:rPr lang="zh-CN" altLang="en-US">
                <a:sym typeface="Symbol" panose="05050102010706020507" pitchFamily="18" charset="2"/>
              </a:rPr>
              <a:t></a:t>
            </a:r>
            <a:r>
              <a:rPr lang="en-US" altLang="zh-CN" baseline="-25000">
                <a:sym typeface="Symbol" panose="05050102010706020507" pitchFamily="18" charset="2"/>
              </a:rPr>
              <a:t>1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baseline="-25000">
                <a:sym typeface="Symbol" panose="05050102010706020507" pitchFamily="18" charset="2"/>
              </a:rPr>
              <a:t>1</a:t>
            </a:r>
            <a:r>
              <a:rPr lang="en-US" altLang="zh-CN">
                <a:sym typeface="Symbol" panose="05050102010706020507" pitchFamily="18" charset="2"/>
              </a:rPr>
              <a:t> , </a:t>
            </a:r>
            <a:r>
              <a:rPr lang="en-US" altLang="zh-CN" baseline="-25000">
                <a:sym typeface="Symbol" panose="05050102010706020507" pitchFamily="18" charset="2"/>
              </a:rPr>
              <a:t>2 </a:t>
            </a:r>
            <a:r>
              <a:rPr lang="en-US" altLang="zh-CN">
                <a:sym typeface="Symbol" panose="05050102010706020507" pitchFamily="18" charset="2"/>
              </a:rPr>
              <a:t> </a:t>
            </a:r>
            <a:r>
              <a:rPr lang="en-US" altLang="zh-CN" baseline="-25000">
                <a:sym typeface="Symbol" panose="05050102010706020507" pitchFamily="18" charset="2"/>
              </a:rPr>
              <a:t>2 </a:t>
            </a:r>
            <a:r>
              <a:rPr lang="en-US" altLang="zh-CN">
                <a:sym typeface="Symbol" panose="05050102010706020507" pitchFamily="18" charset="2"/>
              </a:rPr>
              <a:t>, </a:t>
            </a:r>
            <a:r>
              <a:rPr lang="zh-CN" altLang="en-US"/>
              <a:t>则</a:t>
            </a:r>
          </a:p>
          <a:p>
            <a:r>
              <a:rPr lang="zh-CN" altLang="en-US"/>
              <a:t>    </a:t>
            </a:r>
            <a:r>
              <a:rPr lang="en-US" altLang="zh-CN"/>
              <a:t>1) </a:t>
            </a:r>
            <a:r>
              <a:rPr lang="en-US" altLang="zh-CN">
                <a:sym typeface="Symbol" panose="05050102010706020507" pitchFamily="18" charset="2"/>
              </a:rPr>
              <a:t> </a:t>
            </a:r>
            <a:r>
              <a:rPr lang="en-US" altLang="zh-CN" baseline="-25000">
                <a:sym typeface="Symbol" panose="05050102010706020507" pitchFamily="18" charset="2"/>
              </a:rPr>
              <a:t>1 </a:t>
            </a:r>
            <a:r>
              <a:rPr lang="en-US" altLang="zh-CN">
                <a:sym typeface="Symbol" panose="05050102010706020507" pitchFamily="18" charset="2"/>
              </a:rPr>
              <a:t>  </a:t>
            </a:r>
            <a:r>
              <a:rPr lang="en-US" altLang="zh-CN" baseline="-25000">
                <a:sym typeface="Symbol" panose="05050102010706020507" pitchFamily="18" charset="2"/>
              </a:rPr>
              <a:t>1</a:t>
            </a:r>
            <a:r>
              <a:rPr lang="en-US" altLang="zh-CN">
                <a:sym typeface="Symbol" panose="05050102010706020507" pitchFamily="18" charset="2"/>
              </a:rPr>
              <a:t>     </a:t>
            </a:r>
          </a:p>
          <a:p>
            <a:r>
              <a:rPr lang="en-US" altLang="zh-CN">
                <a:sym typeface="Symbol" panose="05050102010706020507" pitchFamily="18" charset="2"/>
              </a:rPr>
              <a:t>    2) </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 </a:t>
            </a:r>
            <a:r>
              <a:rPr lang="en-US" altLang="zh-CN">
                <a:sym typeface="Symbol" panose="05050102010706020507" pitchFamily="18" charset="2"/>
              </a:rPr>
              <a:t> </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 </a:t>
            </a:r>
            <a:r>
              <a:rPr lang="en-US" altLang="zh-CN">
                <a:sym typeface="Symbol" panose="05050102010706020507" pitchFamily="18" charset="2"/>
              </a:rPr>
              <a:t>       3) </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 </a:t>
            </a:r>
            <a:r>
              <a:rPr lang="en-US" altLang="zh-CN">
                <a:sym typeface="Symbol" panose="05050102010706020507" pitchFamily="18" charset="2"/>
              </a:rPr>
              <a:t> </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 </a:t>
            </a:r>
          </a:p>
          <a:p>
            <a:r>
              <a:rPr lang="en-US" altLang="zh-CN" baseline="-25000">
                <a:sym typeface="Symbol" panose="05050102010706020507" pitchFamily="18" charset="2"/>
              </a:rPr>
              <a:t>      </a:t>
            </a:r>
            <a:r>
              <a:rPr lang="en-US" altLang="zh-CN">
                <a:sym typeface="Symbol" panose="05050102010706020507" pitchFamily="18" charset="2"/>
              </a:rPr>
              <a:t>4) </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 </a:t>
            </a:r>
            <a:r>
              <a:rPr lang="en-US" altLang="zh-CN">
                <a:sym typeface="Symbol" panose="05050102010706020507" pitchFamily="18" charset="2"/>
              </a:rPr>
              <a:t> </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 </a:t>
            </a:r>
            <a:r>
              <a:rPr lang="en-US" altLang="zh-CN">
                <a:sym typeface="Symbol" panose="05050102010706020507" pitchFamily="18" charset="2"/>
              </a:rPr>
              <a:t>    5) </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 </a:t>
            </a:r>
            <a:r>
              <a:rPr lang="en-US" altLang="zh-CN">
                <a:sym typeface="Symbol" panose="05050102010706020507" pitchFamily="18" charset="2"/>
              </a:rPr>
              <a:t> </a:t>
            </a:r>
            <a:r>
              <a:rPr lang="en-US" altLang="zh-CN" baseline="-25000">
                <a:sym typeface="Symbol" panose="05050102010706020507" pitchFamily="18" charset="2"/>
              </a:rPr>
              <a:t>1 </a:t>
            </a:r>
            <a:r>
              <a:rPr lang="en-US" altLang="zh-CN">
                <a:sym typeface="Symbol" panose="05050102010706020507" pitchFamily="18" charset="2"/>
              </a:rPr>
              <a:t> </a:t>
            </a:r>
            <a:r>
              <a:rPr lang="en-US" altLang="zh-CN" baseline="-25000">
                <a:sym typeface="Symbol" panose="05050102010706020507" pitchFamily="18" charset="2"/>
              </a:rPr>
              <a:t>2 </a:t>
            </a:r>
          </a:p>
          <a:p>
            <a:pPr algn="just"/>
            <a:endParaRPr lang="zh-CN" altLang="en-US"/>
          </a:p>
          <a:p>
            <a:pPr algn="just"/>
            <a:endParaRPr lang="zh-CN" altLang="en-US">
              <a:ea typeface="楷体_GB2312" panose="02010609030101010101" pitchFamily="49" charset="-122"/>
            </a:endParaRPr>
          </a:p>
        </p:txBody>
      </p:sp>
      <p:sp>
        <p:nvSpPr>
          <p:cNvPr id="4" name="矩形 3">
            <a:extLst>
              <a:ext uri="{FF2B5EF4-FFF2-40B4-BE49-F238E27FC236}">
                <a16:creationId xmlns:a16="http://schemas.microsoft.com/office/drawing/2014/main" id="{42A8C299-6FFD-4DDF-91A7-3A4FA1B4B3F0}"/>
              </a:ext>
            </a:extLst>
          </p:cNvPr>
          <p:cNvSpPr/>
          <p:nvPr/>
        </p:nvSpPr>
        <p:spPr>
          <a:xfrm>
            <a:off x="684258" y="3692332"/>
            <a:ext cx="8152169" cy="762000"/>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3FEBBD8-D310-4C3D-A54F-E816C33C2E42}"/>
              </a:ext>
            </a:extLst>
          </p:cNvPr>
          <p:cNvSpPr/>
          <p:nvPr/>
        </p:nvSpPr>
        <p:spPr>
          <a:xfrm>
            <a:off x="684259" y="1389181"/>
            <a:ext cx="8152169" cy="71902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2FCE412E-5CF0-446C-8D60-7D213DB8EC6E}"/>
              </a:ext>
            </a:extLst>
          </p:cNvPr>
          <p:cNvSpPr/>
          <p:nvPr/>
        </p:nvSpPr>
        <p:spPr>
          <a:xfrm>
            <a:off x="684258" y="2439047"/>
            <a:ext cx="8152169" cy="917985"/>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56041163-6EA3-4A02-8156-0D9CAD08F03F}"/>
              </a:ext>
            </a:extLst>
          </p:cNvPr>
          <p:cNvSpPr/>
          <p:nvPr/>
        </p:nvSpPr>
        <p:spPr>
          <a:xfrm>
            <a:off x="684256" y="4789632"/>
            <a:ext cx="8152169" cy="1754178"/>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76693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9F1DE0A-8DE0-4789-B8E6-B78125D5C89A}"/>
              </a:ext>
            </a:extLst>
          </p:cNvPr>
          <p:cNvSpPr>
            <a:spLocks noGrp="1"/>
          </p:cNvSpPr>
          <p:nvPr>
            <p:ph type="body" sz="quarter" idx="13"/>
          </p:nvPr>
        </p:nvSpPr>
        <p:spPr/>
        <p:txBody>
          <a:bodyPr/>
          <a:lstStyle/>
          <a:p>
            <a:r>
              <a:rPr lang="zh-CN" altLang="en-US"/>
              <a:t>回顾</a:t>
            </a:r>
          </a:p>
        </p:txBody>
      </p:sp>
      <p:sp>
        <p:nvSpPr>
          <p:cNvPr id="5" name="文本占位符 4">
            <a:extLst>
              <a:ext uri="{FF2B5EF4-FFF2-40B4-BE49-F238E27FC236}">
                <a16:creationId xmlns:a16="http://schemas.microsoft.com/office/drawing/2014/main" id="{1229D33A-8453-4DAF-B279-049404D96B02}"/>
              </a:ext>
            </a:extLst>
          </p:cNvPr>
          <p:cNvSpPr>
            <a:spLocks noGrp="1"/>
          </p:cNvSpPr>
          <p:nvPr>
            <p:ph type="body" sz="quarter" idx="14"/>
          </p:nvPr>
        </p:nvSpPr>
        <p:spPr/>
        <p:txBody>
          <a:bodyPr/>
          <a:lstStyle/>
          <a:p>
            <a:pPr algn="just">
              <a:spcBef>
                <a:spcPts val="600"/>
              </a:spcBef>
              <a:defRPr/>
            </a:pPr>
            <a:r>
              <a:rPr lang="zh-CN" altLang="en-US" b="1"/>
              <a:t>定义</a:t>
            </a:r>
            <a:endParaRPr lang="en-US" altLang="zh-CN" b="1"/>
          </a:p>
          <a:p>
            <a:pPr algn="just">
              <a:spcBef>
                <a:spcPts val="600"/>
              </a:spcBef>
              <a:defRPr/>
            </a:pPr>
            <a:r>
              <a:rPr lang="zh-CN" altLang="en-US"/>
              <a:t>设</a:t>
            </a:r>
            <a:r>
              <a:rPr lang="zh-CN" altLang="en-US">
                <a:sym typeface="Symbol" pitchFamily="18" charset="2"/>
              </a:rPr>
              <a:t></a:t>
            </a:r>
            <a:r>
              <a:rPr lang="zh-CN" altLang="en-US"/>
              <a:t>为命题公式，</a:t>
            </a:r>
            <a:r>
              <a:rPr lang="en-US" altLang="zh-CN"/>
              <a:t>P</a:t>
            </a:r>
            <a:r>
              <a:rPr lang="zh-CN" altLang="en-US"/>
              <a:t>是中的命题变元，</a:t>
            </a:r>
            <a:r>
              <a:rPr lang="zh-CN" altLang="en-US">
                <a:sym typeface="Symbol" pitchFamily="18" charset="2"/>
              </a:rPr>
              <a:t></a:t>
            </a:r>
            <a:r>
              <a:rPr lang="zh-CN" altLang="en-US"/>
              <a:t>是任一命题公式。如果将</a:t>
            </a:r>
            <a:r>
              <a:rPr lang="zh-CN" altLang="en-US">
                <a:sym typeface="Symbol" pitchFamily="18" charset="2"/>
              </a:rPr>
              <a:t></a:t>
            </a:r>
            <a:r>
              <a:rPr lang="zh-CN" altLang="en-US"/>
              <a:t>中</a:t>
            </a:r>
            <a:r>
              <a:rPr lang="en-US" altLang="zh-CN"/>
              <a:t>P</a:t>
            </a:r>
            <a:r>
              <a:rPr lang="zh-CN" altLang="en-US"/>
              <a:t>的所有出现均用命题公式</a:t>
            </a:r>
            <a:r>
              <a:rPr lang="zh-CN" altLang="en-US">
                <a:sym typeface="Symbol" pitchFamily="18" charset="2"/>
              </a:rPr>
              <a:t></a:t>
            </a:r>
            <a:r>
              <a:rPr lang="zh-CN" altLang="en-US"/>
              <a:t>代替，则称代替后所得到的命题公式为</a:t>
            </a:r>
            <a:r>
              <a:rPr lang="zh-CN" altLang="en-US">
                <a:sym typeface="Symbol" pitchFamily="18" charset="2"/>
              </a:rPr>
              <a:t></a:t>
            </a:r>
            <a:r>
              <a:rPr lang="zh-CN" altLang="en-US"/>
              <a:t>关于</a:t>
            </a:r>
            <a:r>
              <a:rPr lang="en-US" altLang="zh-CN"/>
              <a:t>P</a:t>
            </a:r>
            <a:r>
              <a:rPr lang="zh-CN" altLang="en-US"/>
              <a:t>代入为</a:t>
            </a:r>
            <a:r>
              <a:rPr lang="zh-CN" altLang="en-US">
                <a:sym typeface="Symbol" pitchFamily="18" charset="2"/>
              </a:rPr>
              <a:t></a:t>
            </a:r>
            <a:r>
              <a:rPr lang="zh-CN" altLang="en-US"/>
              <a:t>的结果，简称</a:t>
            </a:r>
            <a:r>
              <a:rPr lang="zh-CN" altLang="en-US">
                <a:sym typeface="Symbol" pitchFamily="18" charset="2"/>
              </a:rPr>
              <a:t></a:t>
            </a:r>
            <a:r>
              <a:rPr lang="zh-CN" altLang="en-US"/>
              <a:t>的代入实例，记为</a:t>
            </a:r>
            <a:r>
              <a:rPr lang="zh-CN" altLang="en-US">
                <a:sym typeface="Symbol" pitchFamily="18" charset="2"/>
              </a:rPr>
              <a:t></a:t>
            </a:r>
            <a:r>
              <a:rPr lang="en-US" altLang="zh-CN"/>
              <a:t>[</a:t>
            </a:r>
            <a:r>
              <a:rPr lang="en-US" altLang="zh-CN">
                <a:sym typeface="Symbol" pitchFamily="18" charset="2"/>
              </a:rPr>
              <a:t></a:t>
            </a:r>
            <a:r>
              <a:rPr lang="en-US" altLang="zh-CN"/>
              <a:t>/P]</a:t>
            </a:r>
            <a:r>
              <a:rPr lang="zh-CN" altLang="en-US"/>
              <a:t>。</a:t>
            </a:r>
            <a:endParaRPr lang="en-US" altLang="zh-CN"/>
          </a:p>
          <a:p>
            <a:pPr algn="just">
              <a:spcBef>
                <a:spcPts val="600"/>
              </a:spcBef>
              <a:defRPr/>
            </a:pPr>
            <a:endParaRPr lang="en-US" altLang="zh-CN"/>
          </a:p>
          <a:p>
            <a:pPr algn="just">
              <a:spcBef>
                <a:spcPts val="600"/>
              </a:spcBef>
            </a:pPr>
            <a:r>
              <a:rPr lang="zh-CN" altLang="en-US" b="1"/>
              <a:t>代入定理</a:t>
            </a:r>
            <a:r>
              <a:rPr lang="zh-CN" altLang="en-US"/>
              <a:t>　</a:t>
            </a:r>
            <a:endParaRPr lang="en-US" altLang="zh-CN"/>
          </a:p>
          <a:p>
            <a:pPr algn="just">
              <a:spcBef>
                <a:spcPts val="600"/>
              </a:spcBef>
            </a:pPr>
            <a:r>
              <a:rPr lang="zh-CN" altLang="en-US"/>
              <a:t>设</a:t>
            </a:r>
            <a:r>
              <a:rPr lang="zh-CN" altLang="en-US">
                <a:sym typeface="Symbol" panose="05050102010706020507" pitchFamily="18" charset="2"/>
              </a:rPr>
              <a:t></a:t>
            </a:r>
            <a:r>
              <a:rPr lang="zh-CN" altLang="en-US"/>
              <a:t>为命题公式，</a:t>
            </a:r>
            <a:r>
              <a:rPr lang="en-US" altLang="zh-CN"/>
              <a:t>P</a:t>
            </a:r>
            <a:r>
              <a:rPr lang="zh-CN" altLang="en-US"/>
              <a:t>是</a:t>
            </a:r>
            <a:r>
              <a:rPr lang="zh-CN" altLang="en-US">
                <a:sym typeface="Symbol" panose="05050102010706020507" pitchFamily="18" charset="2"/>
              </a:rPr>
              <a:t></a:t>
            </a:r>
            <a:r>
              <a:rPr lang="zh-CN" altLang="en-US"/>
              <a:t>中的命题变元。如果</a:t>
            </a:r>
            <a:r>
              <a:rPr lang="zh-CN" altLang="en-US">
                <a:sym typeface="Symbol" panose="05050102010706020507" pitchFamily="18" charset="2"/>
              </a:rPr>
              <a:t></a:t>
            </a:r>
            <a:r>
              <a:rPr lang="zh-CN" altLang="en-US"/>
              <a:t>是永真公式，那么对任意命题公式</a:t>
            </a:r>
            <a:r>
              <a:rPr lang="zh-CN" altLang="en-US">
                <a:sym typeface="Symbol" panose="05050102010706020507" pitchFamily="18" charset="2"/>
              </a:rPr>
              <a:t></a:t>
            </a:r>
            <a:r>
              <a:rPr lang="zh-CN" altLang="en-US"/>
              <a:t> ，有</a:t>
            </a:r>
            <a:r>
              <a:rPr lang="zh-CN" altLang="en-US">
                <a:sym typeface="Symbol" panose="05050102010706020507" pitchFamily="18" charset="2"/>
              </a:rPr>
              <a:t></a:t>
            </a:r>
            <a:r>
              <a:rPr lang="en-US" altLang="zh-CN">
                <a:sym typeface="Symbol" panose="05050102010706020507" pitchFamily="18" charset="2"/>
              </a:rPr>
              <a:t>[/P]</a:t>
            </a:r>
            <a:r>
              <a:rPr lang="zh-CN" altLang="en-US"/>
              <a:t>为永真公式。</a:t>
            </a:r>
            <a:endParaRPr lang="en-US" altLang="zh-CN"/>
          </a:p>
          <a:p>
            <a:pPr algn="just">
              <a:spcBef>
                <a:spcPts val="600"/>
              </a:spcBef>
            </a:pPr>
            <a:endParaRPr lang="en-US" altLang="zh-CN"/>
          </a:p>
          <a:p>
            <a:pPr algn="just">
              <a:spcBef>
                <a:spcPts val="600"/>
              </a:spcBef>
            </a:pPr>
            <a:r>
              <a:rPr lang="zh-CN" altLang="en-US" b="1"/>
              <a:t>推论</a:t>
            </a:r>
            <a:endParaRPr lang="en-US" altLang="zh-CN" b="1"/>
          </a:p>
          <a:p>
            <a:pPr algn="just">
              <a:spcBef>
                <a:spcPts val="600"/>
              </a:spcBef>
            </a:pPr>
            <a:r>
              <a:rPr lang="zh-CN" altLang="en-US"/>
              <a:t>设 </a:t>
            </a:r>
            <a:r>
              <a:rPr lang="zh-CN" altLang="en-US">
                <a:sym typeface="Symbol" panose="05050102010706020507" pitchFamily="18" charset="2"/>
              </a:rPr>
              <a:t></a:t>
            </a:r>
            <a:r>
              <a:rPr lang="en-US" altLang="zh-CN">
                <a:sym typeface="Symbol" panose="05050102010706020507" pitchFamily="18" charset="2"/>
              </a:rPr>
              <a:t>, </a:t>
            </a:r>
            <a:r>
              <a:rPr lang="zh-CN" altLang="en-US"/>
              <a:t>是命题公式。若 </a:t>
            </a:r>
            <a:r>
              <a:rPr lang="zh-CN" altLang="en-US">
                <a:sym typeface="Symbol" panose="05050102010706020507" pitchFamily="18" charset="2"/>
              </a:rPr>
              <a:t> </a:t>
            </a:r>
            <a:r>
              <a:rPr lang="zh-CN" altLang="en-US"/>
              <a:t> </a:t>
            </a:r>
            <a:r>
              <a:rPr lang="zh-CN" altLang="en-US">
                <a:sym typeface="Symbol" panose="05050102010706020507" pitchFamily="18" charset="2"/>
              </a:rPr>
              <a:t></a:t>
            </a:r>
            <a:r>
              <a:rPr lang="zh-CN" altLang="en-US"/>
              <a:t> ，则 </a:t>
            </a:r>
            <a:r>
              <a:rPr lang="zh-CN" altLang="en-US">
                <a:sym typeface="Symbol" panose="05050102010706020507" pitchFamily="18" charset="2"/>
              </a:rPr>
              <a:t></a:t>
            </a:r>
            <a:r>
              <a:rPr lang="en-US" altLang="zh-CN"/>
              <a:t>[</a:t>
            </a:r>
            <a:r>
              <a:rPr lang="en-US" altLang="zh-CN">
                <a:sym typeface="Symbol" panose="05050102010706020507" pitchFamily="18" charset="2"/>
              </a:rPr>
              <a:t></a:t>
            </a:r>
            <a:r>
              <a:rPr lang="en-US" altLang="zh-CN"/>
              <a:t>/P]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a:t>[</a:t>
            </a:r>
            <a:r>
              <a:rPr lang="en-US" altLang="zh-CN">
                <a:sym typeface="Symbol" panose="05050102010706020507" pitchFamily="18" charset="2"/>
              </a:rPr>
              <a:t></a:t>
            </a:r>
            <a:r>
              <a:rPr lang="en-US" altLang="zh-CN"/>
              <a:t>/P] </a:t>
            </a:r>
            <a:r>
              <a:rPr lang="zh-CN" altLang="en-US"/>
              <a:t>。</a:t>
            </a:r>
            <a:endParaRPr lang="en-US" altLang="zh-CN"/>
          </a:p>
          <a:p>
            <a:pPr algn="just">
              <a:spcBef>
                <a:spcPts val="600"/>
              </a:spcBef>
            </a:pPr>
            <a:endParaRPr lang="zh-CN" altLang="en-US"/>
          </a:p>
          <a:p>
            <a:pPr algn="just">
              <a:spcBef>
                <a:spcPts val="600"/>
              </a:spcBef>
              <a:defRPr/>
            </a:pPr>
            <a:endParaRPr lang="zh-CN" altLang="en-US"/>
          </a:p>
          <a:p>
            <a:pPr algn="just"/>
            <a:endParaRPr lang="zh-CN" altLang="en-US"/>
          </a:p>
          <a:p>
            <a:endParaRPr lang="zh-CN" altLang="en-US"/>
          </a:p>
        </p:txBody>
      </p:sp>
      <p:sp>
        <p:nvSpPr>
          <p:cNvPr id="8" name="文本占位符 2">
            <a:extLst>
              <a:ext uri="{FF2B5EF4-FFF2-40B4-BE49-F238E27FC236}">
                <a16:creationId xmlns:a16="http://schemas.microsoft.com/office/drawing/2014/main" id="{A36A870B-D83C-4C87-A112-534E1402742B}"/>
              </a:ext>
            </a:extLst>
          </p:cNvPr>
          <p:cNvSpPr txBox="1">
            <a:spLocks/>
          </p:cNvSpPr>
          <p:nvPr/>
        </p:nvSpPr>
        <p:spPr>
          <a:xfrm>
            <a:off x="684260" y="1389180"/>
            <a:ext cx="8152169" cy="4762239"/>
          </a:xfrm>
          <a:prstGeom prst="rect">
            <a:avLst/>
          </a:prstGeom>
        </p:spPr>
        <p:txBody>
          <a:bodyPr/>
          <a:lstStyle>
            <a:lvl1pPr marL="0" indent="0" algn="l" defTabSz="685800" rtl="0" eaLnBrk="1" latinLnBrk="0" hangingPunct="1">
              <a:lnSpc>
                <a:spcPct val="90000"/>
              </a:lnSpc>
              <a:spcBef>
                <a:spcPts val="750"/>
              </a:spcBef>
              <a:buFont typeface="Arial" panose="020B0604020202020204" pitchFamily="34" charset="0"/>
              <a:buNone/>
              <a:defRPr sz="1800" kern="1200">
                <a:solidFill>
                  <a:schemeClr val="tx1"/>
                </a:solidFill>
                <a:latin typeface="+mn-ea"/>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spcBef>
                <a:spcPts val="600"/>
              </a:spcBef>
            </a:pPr>
            <a:endParaRPr lang="zh-CN" altLang="en-US"/>
          </a:p>
          <a:p>
            <a:pPr algn="just"/>
            <a:endParaRPr lang="zh-CN" altLang="en-US"/>
          </a:p>
        </p:txBody>
      </p:sp>
      <p:sp>
        <p:nvSpPr>
          <p:cNvPr id="11" name="矩形 10">
            <a:extLst>
              <a:ext uri="{FF2B5EF4-FFF2-40B4-BE49-F238E27FC236}">
                <a16:creationId xmlns:a16="http://schemas.microsoft.com/office/drawing/2014/main" id="{A81F5B45-69BC-4DD9-B1D9-7F33041D44D8}"/>
              </a:ext>
            </a:extLst>
          </p:cNvPr>
          <p:cNvSpPr/>
          <p:nvPr/>
        </p:nvSpPr>
        <p:spPr>
          <a:xfrm>
            <a:off x="684260" y="1334985"/>
            <a:ext cx="8152169" cy="1181100"/>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4466C69-2936-43C6-B871-C6A79FD54B00}"/>
              </a:ext>
            </a:extLst>
          </p:cNvPr>
          <p:cNvSpPr/>
          <p:nvPr/>
        </p:nvSpPr>
        <p:spPr>
          <a:xfrm>
            <a:off x="684259" y="2832711"/>
            <a:ext cx="8152169" cy="907228"/>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05730FC0-F675-4A09-9795-CCE76E71A941}"/>
              </a:ext>
            </a:extLst>
          </p:cNvPr>
          <p:cNvSpPr/>
          <p:nvPr/>
        </p:nvSpPr>
        <p:spPr>
          <a:xfrm>
            <a:off x="684259" y="4048981"/>
            <a:ext cx="8152169" cy="656959"/>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51831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zh-CN" altLang="en-US">
                <a:latin typeface="+mn-lt"/>
                <a:ea typeface="黑体" panose="02010609060101010101" pitchFamily="49" charset="-122"/>
              </a:rPr>
              <a:t>逻辑等价变换</a:t>
            </a:r>
            <a:endParaRPr lang="zh-CN" altLang="en-US">
              <a:latin typeface="+mn-lt"/>
            </a:endParaRP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r>
              <a:rPr lang="zh-CN" altLang="en-US"/>
              <a:t>利用代入定理、替换定理和基本逻辑等价式，可以十分方便地进行命题公式间的逻辑等价变换。</a:t>
            </a:r>
          </a:p>
          <a:p>
            <a:pPr algn="just"/>
            <a:endParaRPr lang="zh-CN" altLang="en-US" sz="2000">
              <a:ea typeface="楷体_GB2312" panose="02010609030101010101" pitchFamily="49" charset="-122"/>
            </a:endParaRPr>
          </a:p>
          <a:p>
            <a:pPr algn="just"/>
            <a:r>
              <a:rPr lang="zh-CN" altLang="en-US" b="1"/>
              <a:t>例</a:t>
            </a:r>
            <a:r>
              <a:rPr lang="zh-CN" altLang="en-US"/>
              <a:t>  证明 </a:t>
            </a:r>
            <a:r>
              <a:rPr lang="en-US" altLang="zh-CN"/>
              <a:t>P </a:t>
            </a:r>
            <a:r>
              <a:rPr lang="en-US" altLang="zh-CN">
                <a:sym typeface="Symbol" panose="05050102010706020507" pitchFamily="18" charset="2"/>
              </a:rPr>
              <a:t>Q  (PQ)(PQ)</a:t>
            </a:r>
          </a:p>
          <a:p>
            <a:pPr algn="just"/>
            <a:r>
              <a:rPr lang="zh-CN" altLang="en-US">
                <a:sym typeface="Symbol" panose="05050102010706020507" pitchFamily="18" charset="2"/>
              </a:rPr>
              <a:t>证：</a:t>
            </a:r>
            <a:endParaRPr lang="en-US" altLang="zh-CN">
              <a:sym typeface="Symbol" panose="05050102010706020507" pitchFamily="18" charset="2"/>
            </a:endParaRPr>
          </a:p>
          <a:p>
            <a:pPr algn="just"/>
            <a:r>
              <a:rPr lang="en-US" altLang="zh-CN"/>
              <a:t>P </a:t>
            </a:r>
            <a:r>
              <a:rPr lang="en-US" altLang="zh-CN">
                <a:sym typeface="Symbol" panose="05050102010706020507" pitchFamily="18" charset="2"/>
              </a:rPr>
              <a:t>Q</a:t>
            </a:r>
          </a:p>
          <a:p>
            <a:pPr marL="285750" indent="-285750" algn="just">
              <a:buFont typeface="Symbol" panose="05050102010706020507" pitchFamily="18" charset="2"/>
              <a:buChar char="Û"/>
            </a:pPr>
            <a:r>
              <a:rPr lang="en-US" altLang="zh-CN">
                <a:sym typeface="Symbol" panose="05050102010706020507" pitchFamily="18" charset="2"/>
              </a:rPr>
              <a:t>(</a:t>
            </a:r>
            <a:r>
              <a:rPr lang="en-US" altLang="zh-CN"/>
              <a:t>P </a:t>
            </a:r>
            <a:r>
              <a:rPr kumimoji="1" lang="en-US" altLang="zh-CN">
                <a:sym typeface="Symbol" pitchFamily="18" charset="2"/>
              </a:rPr>
              <a:t> </a:t>
            </a:r>
            <a:r>
              <a:rPr lang="en-US" altLang="zh-CN">
                <a:sym typeface="Symbol" panose="05050102010706020507" pitchFamily="18" charset="2"/>
              </a:rPr>
              <a:t>Q)  (Q</a:t>
            </a:r>
            <a:r>
              <a:rPr lang="en-US" altLang="zh-CN"/>
              <a:t> </a:t>
            </a:r>
            <a:r>
              <a:rPr kumimoji="1" lang="en-US" altLang="zh-CN">
                <a:sym typeface="Symbol" pitchFamily="18" charset="2"/>
              </a:rPr>
              <a:t> P</a:t>
            </a:r>
            <a:r>
              <a:rPr lang="en-US" altLang="zh-CN">
                <a:sym typeface="Symbol" panose="05050102010706020507" pitchFamily="18" charset="2"/>
              </a:rPr>
              <a:t>) </a:t>
            </a:r>
          </a:p>
          <a:p>
            <a:pPr marL="285750" indent="-285750" algn="just">
              <a:buFont typeface="Symbol" panose="05050102010706020507" pitchFamily="18" charset="2"/>
              <a:buChar char="Û"/>
            </a:pPr>
            <a:r>
              <a:rPr lang="en-US" altLang="zh-CN">
                <a:sym typeface="Symbol" panose="05050102010706020507" pitchFamily="18" charset="2"/>
              </a:rPr>
              <a:t>(P  Q)  (Q  P)                                        (</a:t>
            </a:r>
            <a:r>
              <a:rPr lang="zh-CN" altLang="en-US">
                <a:sym typeface="Symbol" panose="05050102010706020507" pitchFamily="18" charset="2"/>
              </a:rPr>
              <a:t>替换</a:t>
            </a:r>
            <a:r>
              <a:rPr lang="en-US" altLang="zh-CN">
                <a:sym typeface="Symbol" panose="05050102010706020507" pitchFamily="18" charset="2"/>
              </a:rPr>
              <a:t>)</a:t>
            </a:r>
          </a:p>
          <a:p>
            <a:pPr marL="285750" indent="-285750" algn="just">
              <a:buFont typeface="Symbol" panose="05050102010706020507" pitchFamily="18" charset="2"/>
              <a:buChar char="Û"/>
            </a:pPr>
            <a:r>
              <a:rPr lang="en-US" altLang="zh-CN">
                <a:sym typeface="Symbol" panose="05050102010706020507" pitchFamily="18" charset="2"/>
              </a:rPr>
              <a:t>((P  Q)  Q )  ((P  Q)  P)                    (</a:t>
            </a:r>
            <a:r>
              <a:rPr lang="zh-CN" altLang="en-US">
                <a:sym typeface="Symbol" panose="05050102010706020507" pitchFamily="18" charset="2"/>
              </a:rPr>
              <a:t>代入</a:t>
            </a:r>
            <a:r>
              <a:rPr lang="en-US" altLang="zh-CN">
                <a:sym typeface="Symbol" panose="05050102010706020507" pitchFamily="18" charset="2"/>
              </a:rPr>
              <a:t>)</a:t>
            </a:r>
          </a:p>
          <a:p>
            <a:pPr marL="285750" indent="-285750" algn="just">
              <a:buFont typeface="Symbol" panose="05050102010706020507" pitchFamily="18" charset="2"/>
              <a:buChar char="Û"/>
            </a:pPr>
            <a:r>
              <a:rPr lang="en-US" altLang="zh-CN">
                <a:sym typeface="Symbol" panose="05050102010706020507" pitchFamily="18" charset="2"/>
              </a:rPr>
              <a:t>((P  Q)  (Q Q))  ((P  P)  (Q  P))  (</a:t>
            </a:r>
            <a:r>
              <a:rPr lang="zh-CN" altLang="en-US">
                <a:sym typeface="Symbol" panose="05050102010706020507" pitchFamily="18" charset="2"/>
              </a:rPr>
              <a:t>代入</a:t>
            </a:r>
            <a:r>
              <a:rPr lang="en-US" altLang="zh-CN">
                <a:sym typeface="Symbol" panose="05050102010706020507" pitchFamily="18" charset="2"/>
              </a:rPr>
              <a:t>)</a:t>
            </a:r>
          </a:p>
          <a:p>
            <a:pPr marL="285750" indent="-285750" algn="just">
              <a:buFont typeface="Symbol" panose="05050102010706020507" pitchFamily="18" charset="2"/>
              <a:buChar char="Û"/>
            </a:pPr>
            <a:r>
              <a:rPr lang="en-US" altLang="zh-CN">
                <a:sym typeface="Symbol" panose="05050102010706020507" pitchFamily="18" charset="2"/>
              </a:rPr>
              <a:t>((P  Q)  F )  ( F (Q  P))                     </a:t>
            </a:r>
            <a:r>
              <a:rPr lang="zh-CN" altLang="en-US">
                <a:sym typeface="Symbol" panose="05050102010706020507" pitchFamily="18" charset="2"/>
              </a:rPr>
              <a:t>（否定律）</a:t>
            </a:r>
            <a:endParaRPr lang="en-US" altLang="zh-CN">
              <a:sym typeface="Symbol" panose="05050102010706020507" pitchFamily="18" charset="2"/>
            </a:endParaRPr>
          </a:p>
          <a:p>
            <a:pPr marL="285750" indent="-285750" algn="just">
              <a:buFont typeface="Symbol" panose="05050102010706020507" pitchFamily="18" charset="2"/>
              <a:buChar char="Û"/>
            </a:pPr>
            <a:r>
              <a:rPr lang="en-US" altLang="zh-CN">
                <a:sym typeface="Symbol" panose="05050102010706020507" pitchFamily="18" charset="2"/>
              </a:rPr>
              <a:t>(P  Q)  (Q  P))                                     </a:t>
            </a:r>
            <a:r>
              <a:rPr lang="zh-CN" altLang="en-US">
                <a:sym typeface="Symbol" panose="05050102010706020507" pitchFamily="18" charset="2"/>
              </a:rPr>
              <a:t>（代入）</a:t>
            </a:r>
            <a:endParaRPr lang="en-US" altLang="zh-CN">
              <a:sym typeface="Symbol" panose="05050102010706020507" pitchFamily="18" charset="2"/>
            </a:endParaRPr>
          </a:p>
          <a:p>
            <a:pPr marL="285750" indent="-285750" algn="just">
              <a:buFont typeface="Symbol" panose="05050102010706020507" pitchFamily="18" charset="2"/>
              <a:buChar char="Û"/>
            </a:pPr>
            <a:r>
              <a:rPr lang="en-US" altLang="zh-CN">
                <a:sym typeface="Symbol" panose="05050102010706020507" pitchFamily="18" charset="2"/>
              </a:rPr>
              <a:t>(PQ)(PQ)                                             </a:t>
            </a:r>
            <a:r>
              <a:rPr lang="zh-CN" altLang="en-US">
                <a:sym typeface="Symbol" panose="05050102010706020507" pitchFamily="18" charset="2"/>
              </a:rPr>
              <a:t>（代入）</a:t>
            </a:r>
            <a:endParaRPr lang="en-US" altLang="zh-CN">
              <a:sym typeface="Symbol" panose="05050102010706020507" pitchFamily="18" charset="2"/>
            </a:endParaRPr>
          </a:p>
          <a:p>
            <a:pPr algn="just"/>
            <a:endParaRPr lang="en-US" altLang="zh-CN">
              <a:sym typeface="Symbol" panose="05050102010706020507" pitchFamily="18" charset="2"/>
            </a:endParaRPr>
          </a:p>
          <a:p>
            <a:pPr marL="285750" indent="-285750" algn="just">
              <a:buFont typeface="Symbol" panose="05050102010706020507" pitchFamily="18" charset="2"/>
              <a:buChar char="Û"/>
            </a:pPr>
            <a:endParaRPr lang="zh-CN" altLang="en-US">
              <a:ea typeface="楷体_GB2312" panose="02010609030101010101" pitchFamily="49" charset="-122"/>
            </a:endParaRPr>
          </a:p>
        </p:txBody>
      </p:sp>
    </p:spTree>
    <p:extLst>
      <p:ext uri="{BB962C8B-B14F-4D97-AF65-F5344CB8AC3E}">
        <p14:creationId xmlns:p14="http://schemas.microsoft.com/office/powerpoint/2010/main" val="96503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A111341-BB73-40B4-B12D-C7E43E83ED13}"/>
              </a:ext>
            </a:extLst>
          </p:cNvPr>
          <p:cNvSpPr>
            <a:spLocks noGrp="1"/>
          </p:cNvSpPr>
          <p:nvPr>
            <p:ph type="body" sz="quarter" idx="11"/>
          </p:nvPr>
        </p:nvSpPr>
        <p:spPr/>
        <p:txBody>
          <a:bodyPr/>
          <a:lstStyle/>
          <a:p>
            <a:pPr algn="just">
              <a:lnSpc>
                <a:spcPct val="100000"/>
              </a:lnSpc>
              <a:spcBef>
                <a:spcPts val="1800"/>
              </a:spcBef>
            </a:pPr>
            <a:r>
              <a:rPr lang="en-US" altLang="zh-CN" sz="2400">
                <a:effectLst/>
              </a:rPr>
              <a:t>1.3.1</a:t>
            </a:r>
            <a:r>
              <a:rPr lang="zh-CN" altLang="en-US" sz="2400">
                <a:effectLst/>
              </a:rPr>
              <a:t>　基本概念</a:t>
            </a:r>
            <a:endParaRPr lang="en-US" altLang="zh-CN" sz="2400">
              <a:effectLst/>
            </a:endParaRPr>
          </a:p>
          <a:p>
            <a:pPr algn="just">
              <a:lnSpc>
                <a:spcPct val="100000"/>
              </a:lnSpc>
              <a:spcBef>
                <a:spcPts val="1800"/>
              </a:spcBef>
            </a:pPr>
            <a:r>
              <a:rPr lang="en-US" altLang="zh-CN" sz="2400">
                <a:effectLst/>
              </a:rPr>
              <a:t>1.3.2    </a:t>
            </a:r>
            <a:r>
              <a:rPr lang="zh-CN" altLang="en-US" sz="2400">
                <a:effectLst/>
              </a:rPr>
              <a:t>替换定理</a:t>
            </a:r>
          </a:p>
          <a:p>
            <a:pPr algn="just">
              <a:lnSpc>
                <a:spcPct val="100000"/>
              </a:lnSpc>
              <a:spcBef>
                <a:spcPts val="1800"/>
              </a:spcBef>
            </a:pPr>
            <a:r>
              <a:rPr lang="en-US" altLang="zh-CN" sz="2400">
                <a:effectLst/>
              </a:rPr>
              <a:t>1.3.3    </a:t>
            </a:r>
            <a:r>
              <a:rPr lang="zh-CN" altLang="en-US" sz="2400">
                <a:effectLst/>
              </a:rPr>
              <a:t>代入定理</a:t>
            </a:r>
            <a:endParaRPr lang="en-US" altLang="zh-CN" sz="2400">
              <a:effectLst/>
            </a:endParaRPr>
          </a:p>
          <a:p>
            <a:pPr algn="just">
              <a:lnSpc>
                <a:spcPct val="100000"/>
              </a:lnSpc>
              <a:spcBef>
                <a:spcPts val="1800"/>
              </a:spcBef>
            </a:pPr>
            <a:r>
              <a:rPr lang="en-US" altLang="zh-CN" sz="2400">
                <a:solidFill>
                  <a:srgbClr val="FF0000"/>
                </a:solidFill>
                <a:effectLst/>
              </a:rPr>
              <a:t>1.3.4    </a:t>
            </a:r>
            <a:r>
              <a:rPr lang="zh-CN" altLang="en-US" sz="2400">
                <a:solidFill>
                  <a:srgbClr val="FF0000"/>
                </a:solidFill>
                <a:effectLst/>
              </a:rPr>
              <a:t>全功能联结词</a:t>
            </a:r>
          </a:p>
          <a:p>
            <a:pPr algn="just">
              <a:lnSpc>
                <a:spcPct val="100000"/>
              </a:lnSpc>
              <a:spcBef>
                <a:spcPts val="1800"/>
              </a:spcBef>
            </a:pPr>
            <a:r>
              <a:rPr lang="en-US" altLang="zh-CN" sz="2400">
                <a:effectLst/>
              </a:rPr>
              <a:t>1.3.5    </a:t>
            </a:r>
            <a:r>
              <a:rPr lang="zh-CN" altLang="en-US" sz="2400">
                <a:effectLst/>
              </a:rPr>
              <a:t>范式</a:t>
            </a:r>
          </a:p>
          <a:p>
            <a:pPr>
              <a:lnSpc>
                <a:spcPct val="100000"/>
              </a:lnSpc>
              <a:spcBef>
                <a:spcPts val="1800"/>
              </a:spcBef>
            </a:pPr>
            <a:endParaRPr lang="zh-CN" altLang="en-US" sz="2400">
              <a:effectLst/>
            </a:endParaRPr>
          </a:p>
        </p:txBody>
      </p:sp>
      <p:sp>
        <p:nvSpPr>
          <p:cNvPr id="3" name="文本占位符 2">
            <a:extLst>
              <a:ext uri="{FF2B5EF4-FFF2-40B4-BE49-F238E27FC236}">
                <a16:creationId xmlns:a16="http://schemas.microsoft.com/office/drawing/2014/main" id="{010AF481-B142-4596-9008-8D5D593E3D0C}"/>
              </a:ext>
            </a:extLst>
          </p:cNvPr>
          <p:cNvSpPr>
            <a:spLocks noGrp="1"/>
          </p:cNvSpPr>
          <p:nvPr>
            <p:ph type="body" sz="quarter" idx="13"/>
          </p:nvPr>
        </p:nvSpPr>
        <p:spPr>
          <a:xfrm>
            <a:off x="1805939" y="440690"/>
            <a:ext cx="4897720" cy="514350"/>
          </a:xfrm>
        </p:spPr>
        <p:txBody>
          <a:bodyPr/>
          <a:lstStyle/>
          <a:p>
            <a:r>
              <a:rPr lang="en-US" altLang="zh-CN">
                <a:ea typeface="楷体_GB2312" pitchFamily="49" charset="-122"/>
              </a:rPr>
              <a:t>1.3</a:t>
            </a:r>
            <a:r>
              <a:rPr lang="zh-CN" altLang="en-US">
                <a:ea typeface="楷体_GB2312" pitchFamily="49" charset="-122"/>
              </a:rPr>
              <a:t>　</a:t>
            </a:r>
            <a:r>
              <a:rPr lang="zh-CN" altLang="en-US"/>
              <a:t>命题公式间的逻辑等价关系</a:t>
            </a:r>
          </a:p>
          <a:p>
            <a:endParaRPr lang="zh-CN" altLang="en-US"/>
          </a:p>
        </p:txBody>
      </p:sp>
    </p:spTree>
    <p:extLst>
      <p:ext uri="{BB962C8B-B14F-4D97-AF65-F5344CB8AC3E}">
        <p14:creationId xmlns:p14="http://schemas.microsoft.com/office/powerpoint/2010/main" val="3694921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1.3.4</a:t>
            </a:r>
            <a:r>
              <a:rPr lang="zh-CN" altLang="en-US"/>
              <a:t>　全功能联接词</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a:t>定义</a:t>
            </a:r>
            <a:endParaRPr lang="en-US" altLang="zh-CN" b="1"/>
          </a:p>
          <a:p>
            <a:pPr algn="just">
              <a:spcBef>
                <a:spcPts val="600"/>
              </a:spcBef>
            </a:pPr>
            <a:r>
              <a:rPr lang="zh-CN" altLang="en-US"/>
              <a:t>设 </a:t>
            </a:r>
            <a:r>
              <a:rPr lang="en-US" altLang="zh-CN"/>
              <a:t>P</a:t>
            </a:r>
            <a:r>
              <a:rPr lang="en-US" altLang="zh-CN" baseline="-25000"/>
              <a:t>1</a:t>
            </a:r>
            <a:r>
              <a:rPr lang="en-US" altLang="zh-CN"/>
              <a:t>, P</a:t>
            </a:r>
            <a:r>
              <a:rPr lang="en-US" altLang="zh-CN" baseline="-25000"/>
              <a:t>2</a:t>
            </a:r>
            <a:r>
              <a:rPr lang="en-US" altLang="zh-CN"/>
              <a:t>, …, P</a:t>
            </a:r>
            <a:r>
              <a:rPr lang="en-US" altLang="zh-CN" i="1" baseline="-25000"/>
              <a:t>n</a:t>
            </a:r>
            <a:r>
              <a:rPr lang="en-US" altLang="zh-CN" baseline="-25000"/>
              <a:t> </a:t>
            </a:r>
            <a:r>
              <a:rPr lang="zh-CN" altLang="en-US"/>
              <a:t>是 </a:t>
            </a:r>
            <a:r>
              <a:rPr lang="en-US" altLang="zh-CN" i="1"/>
              <a:t>n </a:t>
            </a:r>
            <a:r>
              <a:rPr lang="zh-CN" altLang="en-US"/>
              <a:t>个命题变元，</a:t>
            </a:r>
            <a:r>
              <a:rPr lang="en-US" altLang="zh-CN" i="1"/>
              <a:t>f </a:t>
            </a:r>
            <a:r>
              <a:rPr lang="zh-CN" altLang="en-US"/>
              <a:t>是从</a:t>
            </a:r>
            <a:r>
              <a:rPr lang="en-US" altLang="zh-CN"/>
              <a:t>{T, F}</a:t>
            </a:r>
            <a:r>
              <a:rPr lang="en-US" altLang="zh-CN" i="1" baseline="30000"/>
              <a:t>n</a:t>
            </a:r>
            <a:r>
              <a:rPr lang="en-US" altLang="zh-CN" baseline="30000"/>
              <a:t> </a:t>
            </a:r>
            <a:r>
              <a:rPr lang="zh-CN" altLang="en-US"/>
              <a:t>到</a:t>
            </a:r>
            <a:r>
              <a:rPr lang="en-US" altLang="zh-CN"/>
              <a:t>{T, F}</a:t>
            </a:r>
            <a:r>
              <a:rPr lang="zh-CN" altLang="en-US"/>
              <a:t>的对应关系。如果对于 </a:t>
            </a:r>
            <a:r>
              <a:rPr lang="en-US" altLang="zh-CN" i="1"/>
              <a:t>n </a:t>
            </a:r>
            <a:r>
              <a:rPr lang="zh-CN" altLang="en-US"/>
              <a:t>个命题变元的任一指派，通过 </a:t>
            </a:r>
            <a:r>
              <a:rPr lang="en-US" altLang="zh-CN" i="1"/>
              <a:t>f</a:t>
            </a:r>
            <a:r>
              <a:rPr lang="en-US" altLang="zh-CN"/>
              <a:t> </a:t>
            </a:r>
            <a:r>
              <a:rPr lang="zh-CN" altLang="en-US"/>
              <a:t>均有唯一的真假值与之对应，则称 </a:t>
            </a:r>
            <a:r>
              <a:rPr lang="en-US" altLang="zh-CN" i="1"/>
              <a:t>f </a:t>
            </a:r>
            <a:r>
              <a:rPr lang="zh-CN" altLang="en-US"/>
              <a:t>是 </a:t>
            </a:r>
            <a:r>
              <a:rPr lang="en-US" altLang="zh-CN" i="1"/>
              <a:t>n </a:t>
            </a:r>
            <a:r>
              <a:rPr lang="zh-CN" altLang="en-US"/>
              <a:t>元真值函数。</a:t>
            </a:r>
          </a:p>
          <a:p>
            <a:pPr algn="just">
              <a:spcBef>
                <a:spcPts val="600"/>
              </a:spcBef>
            </a:pPr>
            <a:endParaRPr lang="en-US" altLang="zh-CN" b="1"/>
          </a:p>
          <a:p>
            <a:pPr algn="just">
              <a:spcBef>
                <a:spcPts val="600"/>
              </a:spcBef>
            </a:pPr>
            <a:r>
              <a:rPr lang="en-US" altLang="zh-CN">
                <a:sym typeface="Symbol" panose="05050102010706020507" pitchFamily="18" charset="2"/>
              </a:rPr>
              <a:t></a:t>
            </a:r>
            <a:r>
              <a:rPr lang="zh-CN" altLang="en-US">
                <a:sym typeface="Symbol" panose="05050102010706020507" pitchFamily="18" charset="2"/>
              </a:rPr>
              <a:t>是一元真值函数，</a:t>
            </a:r>
            <a:r>
              <a:rPr lang="en-US" altLang="zh-CN">
                <a:sym typeface="Symbol" panose="05050102010706020507" pitchFamily="18" charset="2"/>
              </a:rPr>
              <a:t> , , </a:t>
            </a:r>
            <a:r>
              <a:rPr kumimoji="1" lang="en-US" altLang="zh-CN">
                <a:sym typeface="Symbol" pitchFamily="18" charset="2"/>
              </a:rPr>
              <a:t>,</a:t>
            </a:r>
            <a:r>
              <a:rPr kumimoji="1" lang="zh-CN" altLang="en-US">
                <a:sym typeface="Symbol" pitchFamily="18" charset="2"/>
              </a:rPr>
              <a:t> </a:t>
            </a:r>
            <a:r>
              <a:rPr kumimoji="1" lang="en-US" altLang="zh-CN">
                <a:sym typeface="Symbol" pitchFamily="18" charset="2"/>
              </a:rPr>
              <a:t>,</a:t>
            </a:r>
            <a:r>
              <a:rPr lang="en-US" altLang="zh-CN">
                <a:sym typeface="Symbol" panose="05050102010706020507" pitchFamily="18" charset="2"/>
              </a:rPr>
              <a:t> </a:t>
            </a:r>
            <a:r>
              <a:rPr lang="zh-CN" altLang="en-US">
                <a:sym typeface="Symbol" panose="05050102010706020507" pitchFamily="18" charset="2"/>
              </a:rPr>
              <a:t>均为二元真值函数。</a:t>
            </a:r>
            <a:endParaRPr lang="en-US" altLang="zh-CN">
              <a:sym typeface="Symbol" panose="05050102010706020507" pitchFamily="18" charset="2"/>
            </a:endParaRPr>
          </a:p>
          <a:p>
            <a:pPr algn="just">
              <a:spcBef>
                <a:spcPts val="600"/>
              </a:spcBef>
            </a:pPr>
            <a:endParaRPr lang="en-US" altLang="zh-CN" b="1"/>
          </a:p>
          <a:p>
            <a:pPr algn="just">
              <a:spcBef>
                <a:spcPts val="600"/>
              </a:spcBef>
            </a:pPr>
            <a:r>
              <a:rPr lang="zh-CN" altLang="en-US" b="1"/>
              <a:t>定义</a:t>
            </a:r>
            <a:endParaRPr lang="en-US" altLang="zh-CN" b="1"/>
          </a:p>
          <a:p>
            <a:pPr algn="just">
              <a:spcBef>
                <a:spcPts val="600"/>
              </a:spcBef>
            </a:pPr>
            <a:r>
              <a:rPr lang="zh-CN" altLang="en-US"/>
              <a:t>设</a:t>
            </a:r>
            <a:r>
              <a:rPr lang="en-US" altLang="zh-CN"/>
              <a:t>A</a:t>
            </a:r>
            <a:r>
              <a:rPr lang="zh-CN" altLang="en-US"/>
              <a:t>为真值函数集合的一个子集，称</a:t>
            </a:r>
            <a:r>
              <a:rPr lang="en-US" altLang="zh-CN"/>
              <a:t>A</a:t>
            </a:r>
            <a:r>
              <a:rPr lang="zh-CN" altLang="en-US"/>
              <a:t>为联结词集合</a:t>
            </a:r>
            <a:endParaRPr lang="en-US" altLang="zh-CN"/>
          </a:p>
          <a:p>
            <a:pPr algn="just">
              <a:spcBef>
                <a:spcPts val="600"/>
              </a:spcBef>
            </a:pPr>
            <a:endParaRPr lang="en-US" altLang="zh-CN"/>
          </a:p>
          <a:p>
            <a:pPr algn="just">
              <a:spcBef>
                <a:spcPts val="600"/>
              </a:spcBef>
            </a:pPr>
            <a:endParaRPr lang="en-US" altLang="zh-CN"/>
          </a:p>
          <a:p>
            <a:pPr algn="just">
              <a:spcBef>
                <a:spcPts val="600"/>
              </a:spcBef>
            </a:pPr>
            <a:r>
              <a:rPr lang="zh-CN" altLang="en-US" b="1"/>
              <a:t>定义</a:t>
            </a:r>
            <a:endParaRPr lang="en-US" altLang="zh-CN" b="1"/>
          </a:p>
          <a:p>
            <a:pPr algn="just">
              <a:spcBef>
                <a:spcPts val="600"/>
              </a:spcBef>
            </a:pPr>
            <a:r>
              <a:rPr lang="zh-CN" altLang="en-US"/>
              <a:t>设</a:t>
            </a:r>
            <a:r>
              <a:rPr lang="en-US" altLang="zh-CN"/>
              <a:t>A</a:t>
            </a:r>
            <a:r>
              <a:rPr lang="zh-CN" altLang="en-US"/>
              <a:t>是联结词集合。若任一真值函数都可以用</a:t>
            </a:r>
            <a:r>
              <a:rPr lang="en-US" altLang="zh-CN"/>
              <a:t>A</a:t>
            </a:r>
            <a:r>
              <a:rPr lang="zh-CN" altLang="en-US"/>
              <a:t>中的联结词表示，则称</a:t>
            </a:r>
            <a:r>
              <a:rPr lang="en-US" altLang="zh-CN"/>
              <a:t>A</a:t>
            </a:r>
            <a:r>
              <a:rPr lang="zh-CN" altLang="en-US"/>
              <a:t>是全功能</a:t>
            </a:r>
            <a:r>
              <a:rPr lang="en-US" altLang="zh-CN"/>
              <a:t>(</a:t>
            </a:r>
            <a:r>
              <a:rPr lang="zh-CN" altLang="en-US"/>
              <a:t>功能完备</a:t>
            </a:r>
            <a:r>
              <a:rPr lang="en-US" altLang="zh-CN"/>
              <a:t>)</a:t>
            </a:r>
            <a:r>
              <a:rPr lang="zh-CN" altLang="en-US"/>
              <a:t>的。</a:t>
            </a:r>
          </a:p>
          <a:p>
            <a:pPr algn="just">
              <a:spcBef>
                <a:spcPts val="600"/>
              </a:spcBef>
            </a:pPr>
            <a:endParaRPr lang="zh-CN" altLang="en-US"/>
          </a:p>
          <a:p>
            <a:pPr algn="just">
              <a:spcBef>
                <a:spcPts val="600"/>
              </a:spcBef>
            </a:pPr>
            <a:r>
              <a:rPr lang="zh-CN" altLang="en-US"/>
              <a:t>    </a:t>
            </a:r>
          </a:p>
          <a:p>
            <a:pPr algn="just"/>
            <a:endParaRPr lang="zh-CN" altLang="en-US">
              <a:ea typeface="楷体_GB2312" panose="02010609030101010101" pitchFamily="49" charset="-122"/>
            </a:endParaRPr>
          </a:p>
        </p:txBody>
      </p:sp>
      <p:sp>
        <p:nvSpPr>
          <p:cNvPr id="6" name="矩形 5">
            <a:extLst>
              <a:ext uri="{FF2B5EF4-FFF2-40B4-BE49-F238E27FC236}">
                <a16:creationId xmlns:a16="http://schemas.microsoft.com/office/drawing/2014/main" id="{032FA8BA-53A1-47B8-8E64-61DEF7976E00}"/>
              </a:ext>
            </a:extLst>
          </p:cNvPr>
          <p:cNvSpPr/>
          <p:nvPr/>
        </p:nvSpPr>
        <p:spPr>
          <a:xfrm>
            <a:off x="684259" y="1389181"/>
            <a:ext cx="8152169" cy="1158962"/>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1A365E1-8F29-4BF3-A762-2168D717841E}"/>
              </a:ext>
            </a:extLst>
          </p:cNvPr>
          <p:cNvSpPr/>
          <p:nvPr/>
        </p:nvSpPr>
        <p:spPr>
          <a:xfrm>
            <a:off x="684259" y="3509307"/>
            <a:ext cx="8152169" cy="701626"/>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4965900-399C-4D26-A084-1C48EB35977A}"/>
              </a:ext>
            </a:extLst>
          </p:cNvPr>
          <p:cNvSpPr/>
          <p:nvPr/>
        </p:nvSpPr>
        <p:spPr>
          <a:xfrm>
            <a:off x="715790" y="4773534"/>
            <a:ext cx="8152169" cy="926097"/>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18219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1.3.4</a:t>
            </a:r>
            <a:r>
              <a:rPr lang="zh-CN" altLang="en-US"/>
              <a:t>　全功能联接词</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a:xfrm>
            <a:off x="684260" y="1389180"/>
            <a:ext cx="8152169" cy="4762239"/>
          </a:xfrm>
        </p:spPr>
        <p:txBody>
          <a:bodyPr/>
          <a:lstStyle/>
          <a:p>
            <a:pPr algn="just">
              <a:spcBef>
                <a:spcPts val="600"/>
              </a:spcBef>
            </a:pPr>
            <a:r>
              <a:rPr lang="zh-CN" altLang="en-US" b="1"/>
              <a:t>定理</a:t>
            </a:r>
            <a:endParaRPr lang="en-US" altLang="zh-CN" b="1"/>
          </a:p>
          <a:p>
            <a:pPr algn="just">
              <a:spcBef>
                <a:spcPts val="600"/>
              </a:spcBef>
            </a:pPr>
            <a:r>
              <a:rPr lang="zh-CN" altLang="en-US"/>
              <a:t>联接词集合 </a:t>
            </a:r>
            <a:r>
              <a:rPr lang="en-US" altLang="zh-CN"/>
              <a:t>{</a:t>
            </a:r>
            <a:r>
              <a:rPr lang="en-US" altLang="zh-CN">
                <a:sym typeface="Symbol" panose="05050102010706020507" pitchFamily="18" charset="2"/>
              </a:rPr>
              <a:t>, ,} </a:t>
            </a:r>
            <a:r>
              <a:rPr lang="zh-CN" altLang="en-US"/>
              <a:t>是全功能的。</a:t>
            </a:r>
          </a:p>
          <a:p>
            <a:pPr>
              <a:spcBef>
                <a:spcPts val="600"/>
              </a:spcBef>
            </a:pPr>
            <a:endParaRPr lang="en-US" altLang="zh-CN" b="1"/>
          </a:p>
          <a:p>
            <a:pPr>
              <a:spcBef>
                <a:spcPts val="600"/>
              </a:spcBef>
            </a:pPr>
            <a:r>
              <a:rPr lang="zh-CN" altLang="en-US" b="1"/>
              <a:t>证</a:t>
            </a:r>
            <a:r>
              <a:rPr lang="zh-CN" altLang="en-US"/>
              <a:t>　对于任一</a:t>
            </a:r>
            <a:r>
              <a:rPr lang="en-US" altLang="zh-CN"/>
              <a:t>n</a:t>
            </a:r>
            <a:r>
              <a:rPr lang="zh-CN" altLang="en-US"/>
              <a:t>元真值函数 </a:t>
            </a:r>
            <a:r>
              <a:rPr lang="en-US" altLang="zh-CN" i="1"/>
              <a:t>f </a:t>
            </a:r>
            <a:r>
              <a:rPr lang="en-US" altLang="zh-CN"/>
              <a:t>(P</a:t>
            </a:r>
            <a:r>
              <a:rPr lang="en-US" altLang="zh-CN" baseline="-25000"/>
              <a:t>1</a:t>
            </a:r>
            <a:r>
              <a:rPr lang="en-US" altLang="zh-CN"/>
              <a:t>,P</a:t>
            </a:r>
            <a:r>
              <a:rPr lang="en-US" altLang="zh-CN" baseline="-25000"/>
              <a:t>2</a:t>
            </a:r>
            <a:r>
              <a:rPr lang="en-US" altLang="zh-CN"/>
              <a:t>,…P</a:t>
            </a:r>
            <a:r>
              <a:rPr lang="en-US" altLang="zh-CN" baseline="-25000"/>
              <a:t>n</a:t>
            </a:r>
            <a:r>
              <a:rPr lang="en-US" altLang="zh-CN"/>
              <a:t>)</a:t>
            </a:r>
            <a:r>
              <a:rPr lang="zh-CN" altLang="en-US"/>
              <a:t>，其所有的成真指派为 </a:t>
            </a:r>
          </a:p>
          <a:p>
            <a:pPr algn="ctr">
              <a:spcBef>
                <a:spcPts val="600"/>
              </a:spcBef>
            </a:pPr>
            <a:r>
              <a:rPr lang="en-US" altLang="zh-CN">
                <a:sym typeface="Symbol" panose="05050102010706020507" pitchFamily="18" charset="2"/>
              </a:rPr>
              <a:t>{ |  </a:t>
            </a:r>
            <a:r>
              <a:rPr lang="en-US" altLang="zh-CN" i="1">
                <a:sym typeface="Symbol" panose="05050102010706020507" pitchFamily="18" charset="2"/>
              </a:rPr>
              <a:t>f </a:t>
            </a:r>
            <a:r>
              <a:rPr lang="en-US" altLang="zh-CN">
                <a:sym typeface="Symbol" panose="05050102010706020507" pitchFamily="18" charset="2"/>
              </a:rPr>
              <a:t>() = T} = {</a:t>
            </a:r>
            <a:r>
              <a:rPr lang="en-US" altLang="zh-CN" baseline="-25000">
                <a:sym typeface="Symbol" panose="05050102010706020507" pitchFamily="18" charset="2"/>
              </a:rPr>
              <a:t>1</a:t>
            </a:r>
            <a:r>
              <a:rPr lang="en-US" altLang="zh-CN">
                <a:sym typeface="Symbol" panose="05050102010706020507" pitchFamily="18" charset="2"/>
              </a:rPr>
              <a:t>, </a:t>
            </a:r>
            <a:r>
              <a:rPr lang="en-US" altLang="zh-CN" baseline="-25000">
                <a:sym typeface="Symbol" panose="05050102010706020507" pitchFamily="18" charset="2"/>
              </a:rPr>
              <a:t>2</a:t>
            </a:r>
            <a:r>
              <a:rPr lang="en-US" altLang="zh-CN">
                <a:sym typeface="Symbol" panose="05050102010706020507" pitchFamily="18" charset="2"/>
              </a:rPr>
              <a:t>,…, </a:t>
            </a:r>
            <a:r>
              <a:rPr lang="en-US" altLang="zh-CN" baseline="-25000">
                <a:sym typeface="Symbol" panose="05050102010706020507" pitchFamily="18" charset="2"/>
              </a:rPr>
              <a:t>m</a:t>
            </a:r>
            <a:r>
              <a:rPr lang="en-US" altLang="zh-CN">
                <a:sym typeface="Symbol" panose="05050102010706020507" pitchFamily="18" charset="2"/>
              </a:rPr>
              <a:t>}</a:t>
            </a:r>
            <a:endParaRPr lang="en-US" altLang="zh-CN"/>
          </a:p>
          <a:p>
            <a:pPr algn="just">
              <a:spcBef>
                <a:spcPts val="600"/>
              </a:spcBef>
            </a:pPr>
            <a:r>
              <a:rPr lang="zh-CN" altLang="en-US"/>
              <a:t>其中</a:t>
            </a:r>
            <a:r>
              <a:rPr lang="zh-CN" altLang="en-US">
                <a:sym typeface="Symbol" panose="05050102010706020507" pitchFamily="18" charset="2"/>
              </a:rPr>
              <a:t></a:t>
            </a:r>
            <a:r>
              <a:rPr lang="en-US" altLang="zh-CN" baseline="-25000">
                <a:sym typeface="Symbol" panose="05050102010706020507" pitchFamily="18" charset="2"/>
              </a:rPr>
              <a:t>i </a:t>
            </a:r>
            <a:r>
              <a:rPr lang="en-US" altLang="zh-CN">
                <a:sym typeface="Symbol" panose="05050102010706020507" pitchFamily="18" charset="2"/>
              </a:rPr>
              <a:t>= (P</a:t>
            </a:r>
            <a:r>
              <a:rPr lang="en-US" altLang="zh-CN" baseline="-25000">
                <a:sym typeface="Symbol" panose="05050102010706020507" pitchFamily="18" charset="2"/>
              </a:rPr>
              <a:t>1</a:t>
            </a:r>
            <a:r>
              <a:rPr lang="en-US" altLang="zh-CN" baseline="30000">
                <a:sym typeface="Symbol" panose="05050102010706020507" pitchFamily="18" charset="2"/>
              </a:rPr>
              <a:t>i</a:t>
            </a:r>
            <a:r>
              <a:rPr lang="en-US" altLang="zh-CN">
                <a:sym typeface="Symbol" panose="05050102010706020507" pitchFamily="18" charset="2"/>
              </a:rPr>
              <a:t>, P</a:t>
            </a:r>
            <a:r>
              <a:rPr lang="en-US" altLang="zh-CN" baseline="-25000">
                <a:sym typeface="Symbol" panose="05050102010706020507" pitchFamily="18" charset="2"/>
              </a:rPr>
              <a:t>2</a:t>
            </a:r>
            <a:r>
              <a:rPr lang="en-US" altLang="zh-CN" baseline="30000">
                <a:sym typeface="Symbol" panose="05050102010706020507" pitchFamily="18" charset="2"/>
              </a:rPr>
              <a:t>i</a:t>
            </a:r>
            <a:r>
              <a:rPr lang="en-US" altLang="zh-CN">
                <a:sym typeface="Symbol" panose="05050102010706020507" pitchFamily="18" charset="2"/>
              </a:rPr>
              <a:t>, …, P</a:t>
            </a:r>
            <a:r>
              <a:rPr lang="en-US" altLang="zh-CN" baseline="-25000">
                <a:sym typeface="Symbol" panose="05050102010706020507" pitchFamily="18" charset="2"/>
              </a:rPr>
              <a:t>n</a:t>
            </a:r>
            <a:r>
              <a:rPr lang="en-US" altLang="zh-CN" baseline="30000">
                <a:sym typeface="Symbol" panose="05050102010706020507" pitchFamily="18" charset="2"/>
              </a:rPr>
              <a:t>i</a:t>
            </a:r>
            <a:r>
              <a:rPr lang="en-US" altLang="zh-CN">
                <a:sym typeface="Symbol" panose="05050102010706020507" pitchFamily="18" charset="2"/>
              </a:rPr>
              <a:t>),  i = 1, 2, 3,…, m.</a:t>
            </a:r>
            <a:endParaRPr lang="en-US" altLang="zh-CN"/>
          </a:p>
          <a:p>
            <a:pPr algn="just">
              <a:spcBef>
                <a:spcPts val="600"/>
              </a:spcBef>
            </a:pPr>
            <a:r>
              <a:rPr lang="zh-CN" altLang="en-US"/>
              <a:t>对于每个 </a:t>
            </a:r>
            <a:r>
              <a:rPr lang="en-US" altLang="zh-CN"/>
              <a:t>i</a:t>
            </a:r>
            <a:r>
              <a:rPr lang="zh-CN" altLang="en-US"/>
              <a:t>，通过下述方法给出相应的</a:t>
            </a:r>
            <a:r>
              <a:rPr lang="zh-CN" altLang="en-US">
                <a:sym typeface="Symbol" panose="05050102010706020507" pitchFamily="18" charset="2"/>
              </a:rPr>
              <a:t></a:t>
            </a:r>
            <a:r>
              <a:rPr lang="en-US" altLang="zh-CN" baseline="-25000">
                <a:sym typeface="Symbol" panose="05050102010706020507" pitchFamily="18" charset="2"/>
              </a:rPr>
              <a:t>i</a:t>
            </a:r>
            <a:endParaRPr lang="en-US" altLang="zh-CN"/>
          </a:p>
          <a:p>
            <a:pPr algn="just">
              <a:spcBef>
                <a:spcPts val="600"/>
              </a:spcBef>
            </a:pPr>
            <a:endParaRPr lang="en-US" altLang="zh-CN"/>
          </a:p>
          <a:p>
            <a:pPr algn="just">
              <a:spcBef>
                <a:spcPts val="600"/>
              </a:spcBef>
            </a:pPr>
            <a:r>
              <a:rPr lang="zh-CN" altLang="en-US"/>
              <a:t>其中</a:t>
            </a:r>
          </a:p>
          <a:p>
            <a:pPr algn="just">
              <a:spcBef>
                <a:spcPts val="600"/>
              </a:spcBef>
            </a:pPr>
            <a:endParaRPr lang="zh-CN" altLang="en-US"/>
          </a:p>
          <a:p>
            <a:pPr algn="just">
              <a:spcBef>
                <a:spcPts val="600"/>
              </a:spcBef>
            </a:pPr>
            <a:endParaRPr lang="zh-CN" altLang="en-US"/>
          </a:p>
          <a:p>
            <a:pPr algn="just">
              <a:spcBef>
                <a:spcPts val="600"/>
              </a:spcBef>
            </a:pPr>
            <a:r>
              <a:rPr lang="zh-CN" altLang="en-US"/>
              <a:t>于是对于每个 </a:t>
            </a:r>
            <a:r>
              <a:rPr lang="en-US" altLang="zh-CN"/>
              <a:t>i </a:t>
            </a:r>
            <a:r>
              <a:rPr lang="zh-CN" altLang="en-US"/>
              <a:t>有 </a:t>
            </a:r>
            <a:r>
              <a:rPr lang="en-US" altLang="zh-CN"/>
              <a:t>, </a:t>
            </a:r>
            <a:r>
              <a:rPr lang="en-US" altLang="zh-CN">
                <a:sym typeface="Symbol" panose="05050102010706020507" pitchFamily="18" charset="2"/>
              </a:rPr>
              <a:t></a:t>
            </a:r>
            <a:r>
              <a:rPr lang="en-US" altLang="zh-CN" baseline="-25000">
                <a:sym typeface="Symbol" panose="05050102010706020507" pitchFamily="18" charset="2"/>
              </a:rPr>
              <a:t>i</a:t>
            </a:r>
            <a:r>
              <a:rPr lang="en-US" altLang="zh-CN">
                <a:sym typeface="Symbol" panose="05050102010706020507" pitchFamily="18" charset="2"/>
              </a:rPr>
              <a:t>() = T </a:t>
            </a:r>
            <a:r>
              <a:rPr lang="zh-CN" altLang="en-US"/>
              <a:t>当且仅当 </a:t>
            </a:r>
            <a:r>
              <a:rPr lang="zh-CN" altLang="en-US">
                <a:sym typeface="Symbol" panose="05050102010706020507" pitchFamily="18" charset="2"/>
              </a:rPr>
              <a:t></a:t>
            </a:r>
            <a:r>
              <a:rPr lang="zh-CN" altLang="en-US"/>
              <a:t> </a:t>
            </a:r>
            <a:r>
              <a:rPr lang="en-US" altLang="zh-CN"/>
              <a:t>= </a:t>
            </a:r>
            <a:r>
              <a:rPr lang="en-US" altLang="zh-CN">
                <a:sym typeface="Symbol" panose="05050102010706020507" pitchFamily="18" charset="2"/>
              </a:rPr>
              <a:t></a:t>
            </a:r>
            <a:r>
              <a:rPr lang="en-US" altLang="zh-CN" baseline="-25000">
                <a:sym typeface="Symbol" panose="05050102010706020507" pitchFamily="18" charset="2"/>
              </a:rPr>
              <a:t>i</a:t>
            </a:r>
            <a:r>
              <a:rPr lang="en-US" altLang="zh-CN"/>
              <a:t> </a:t>
            </a:r>
            <a:r>
              <a:rPr lang="zh-CN" altLang="en-US"/>
              <a:t>。</a:t>
            </a:r>
          </a:p>
          <a:p>
            <a:pPr algn="just">
              <a:spcBef>
                <a:spcPts val="600"/>
              </a:spcBef>
            </a:pPr>
            <a:r>
              <a:rPr lang="zh-CN" altLang="en-US"/>
              <a:t>令 </a:t>
            </a:r>
            <a:r>
              <a:rPr lang="zh-CN" altLang="en-US">
                <a:sym typeface="Symbol" panose="05050102010706020507" pitchFamily="18" charset="2"/>
              </a:rPr>
              <a:t></a:t>
            </a:r>
            <a:r>
              <a:rPr lang="zh-CN" altLang="en-US"/>
              <a:t> </a:t>
            </a:r>
            <a:r>
              <a:rPr lang="en-US" altLang="zh-CN"/>
              <a:t>= </a:t>
            </a:r>
            <a:r>
              <a:rPr lang="en-US" altLang="zh-CN">
                <a:sym typeface="Symbol" panose="05050102010706020507" pitchFamily="18" charset="2"/>
              </a:rPr>
              <a:t></a:t>
            </a:r>
            <a:r>
              <a:rPr lang="en-US" altLang="zh-CN" baseline="-25000"/>
              <a:t>1</a:t>
            </a:r>
            <a:r>
              <a:rPr lang="en-US" altLang="zh-CN"/>
              <a:t>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a:t> </a:t>
            </a:r>
            <a:r>
              <a:rPr lang="en-US" altLang="zh-CN" baseline="-25000"/>
              <a:t>2</a:t>
            </a:r>
            <a:r>
              <a:rPr lang="en-US" altLang="zh-CN"/>
              <a:t> </a:t>
            </a:r>
            <a:r>
              <a:rPr lang="en-US" altLang="zh-CN">
                <a:sym typeface="Symbol" panose="05050102010706020507" pitchFamily="18" charset="2"/>
              </a:rPr>
              <a:t></a:t>
            </a:r>
            <a:r>
              <a:rPr lang="en-US" altLang="zh-CN"/>
              <a:t> … </a:t>
            </a:r>
            <a:r>
              <a:rPr lang="en-US" altLang="zh-CN">
                <a:sym typeface="Symbol" panose="05050102010706020507" pitchFamily="18" charset="2"/>
              </a:rPr>
              <a:t></a:t>
            </a:r>
            <a:r>
              <a:rPr lang="en-US" altLang="zh-CN"/>
              <a:t> </a:t>
            </a:r>
            <a:r>
              <a:rPr lang="en-US" altLang="zh-CN">
                <a:sym typeface="Symbol" panose="05050102010706020507" pitchFamily="18" charset="2"/>
              </a:rPr>
              <a:t></a:t>
            </a:r>
            <a:r>
              <a:rPr lang="en-US" altLang="zh-CN"/>
              <a:t> </a:t>
            </a:r>
            <a:r>
              <a:rPr lang="en-US" altLang="zh-CN" baseline="-25000"/>
              <a:t>m</a:t>
            </a:r>
            <a:r>
              <a:rPr lang="zh-CN" altLang="en-US"/>
              <a:t>，</a:t>
            </a:r>
          </a:p>
          <a:p>
            <a:pPr algn="just">
              <a:spcBef>
                <a:spcPts val="600"/>
              </a:spcBef>
            </a:pPr>
            <a:r>
              <a:rPr lang="zh-CN" altLang="en-US"/>
              <a:t>于是有</a:t>
            </a:r>
            <a:r>
              <a:rPr lang="zh-CN" altLang="en-US">
                <a:sym typeface="Symbol" panose="05050102010706020507" pitchFamily="18" charset="2"/>
              </a:rPr>
              <a:t></a:t>
            </a:r>
            <a:r>
              <a:rPr lang="en-US" altLang="zh-CN">
                <a:sym typeface="Symbol" panose="05050102010706020507" pitchFamily="18" charset="2"/>
              </a:rPr>
              <a:t>() = T</a:t>
            </a:r>
            <a:r>
              <a:rPr lang="en-US" altLang="zh-CN"/>
              <a:t> </a:t>
            </a:r>
            <a:r>
              <a:rPr lang="zh-CN" altLang="en-US"/>
              <a:t>当且仅当存在一个 </a:t>
            </a:r>
            <a:r>
              <a:rPr lang="en-US" altLang="zh-CN"/>
              <a:t>i</a:t>
            </a:r>
            <a:r>
              <a:rPr lang="zh-CN" altLang="en-US"/>
              <a:t>，使得 </a:t>
            </a:r>
            <a:r>
              <a:rPr lang="zh-CN" altLang="en-US">
                <a:sym typeface="Symbol" panose="05050102010706020507" pitchFamily="18" charset="2"/>
              </a:rPr>
              <a:t></a:t>
            </a:r>
            <a:r>
              <a:rPr lang="zh-CN" altLang="en-US"/>
              <a:t> </a:t>
            </a:r>
            <a:r>
              <a:rPr lang="en-US" altLang="zh-CN"/>
              <a:t>= </a:t>
            </a:r>
            <a:r>
              <a:rPr lang="en-US" altLang="zh-CN">
                <a:sym typeface="Symbol" panose="05050102010706020507" pitchFamily="18" charset="2"/>
              </a:rPr>
              <a:t></a:t>
            </a:r>
            <a:r>
              <a:rPr lang="en-US" altLang="zh-CN" baseline="-25000">
                <a:sym typeface="Symbol" panose="05050102010706020507" pitchFamily="18" charset="2"/>
              </a:rPr>
              <a:t>i</a:t>
            </a:r>
            <a:r>
              <a:rPr lang="en-US" altLang="zh-CN"/>
              <a:t> </a:t>
            </a:r>
            <a:r>
              <a:rPr lang="zh-CN" altLang="en-US"/>
              <a:t>。</a:t>
            </a:r>
          </a:p>
          <a:p>
            <a:pPr algn="just">
              <a:spcBef>
                <a:spcPts val="600"/>
              </a:spcBef>
            </a:pPr>
            <a:r>
              <a:rPr lang="zh-CN" altLang="en-US"/>
              <a:t>于是有 </a:t>
            </a:r>
            <a:r>
              <a:rPr lang="en-US" altLang="zh-CN" i="1">
                <a:sym typeface="Symbol" panose="05050102010706020507" pitchFamily="18" charset="2"/>
              </a:rPr>
              <a:t>f </a:t>
            </a:r>
            <a:r>
              <a:rPr lang="en-US" altLang="zh-CN">
                <a:sym typeface="Symbol" panose="05050102010706020507" pitchFamily="18" charset="2"/>
              </a:rPr>
              <a:t>() = T</a:t>
            </a:r>
            <a:r>
              <a:rPr lang="zh-CN" altLang="en-US"/>
              <a:t>当且仅当</a:t>
            </a:r>
            <a:r>
              <a:rPr lang="zh-CN" altLang="en-US">
                <a:sym typeface="Symbol" panose="05050102010706020507" pitchFamily="18" charset="2"/>
              </a:rPr>
              <a:t></a:t>
            </a:r>
            <a:r>
              <a:rPr lang="en-US" altLang="zh-CN">
                <a:sym typeface="Symbol" panose="05050102010706020507" pitchFamily="18" charset="2"/>
              </a:rPr>
              <a:t>() = T</a:t>
            </a:r>
            <a:r>
              <a:rPr lang="zh-CN" altLang="en-US"/>
              <a:t>。即 </a:t>
            </a:r>
            <a:r>
              <a:rPr lang="en-US" altLang="zh-CN" i="1"/>
              <a:t>f </a:t>
            </a:r>
            <a:r>
              <a:rPr lang="en-US" altLang="zh-CN"/>
              <a:t>(P</a:t>
            </a:r>
            <a:r>
              <a:rPr lang="en-US" altLang="zh-CN" baseline="-25000"/>
              <a:t>1</a:t>
            </a:r>
            <a:r>
              <a:rPr lang="en-US" altLang="zh-CN"/>
              <a:t>, P</a:t>
            </a:r>
            <a:r>
              <a:rPr lang="en-US" altLang="zh-CN" baseline="-25000"/>
              <a:t>2</a:t>
            </a:r>
            <a:r>
              <a:rPr lang="en-US" altLang="zh-CN"/>
              <a:t>, …, P</a:t>
            </a:r>
            <a:r>
              <a:rPr lang="en-US" altLang="zh-CN" baseline="-25000"/>
              <a:t>n</a:t>
            </a:r>
            <a:r>
              <a:rPr lang="en-US" altLang="zh-CN"/>
              <a:t>) </a:t>
            </a:r>
            <a:r>
              <a:rPr lang="en-US" altLang="zh-CN">
                <a:sym typeface="Symbol" panose="05050102010706020507" pitchFamily="18" charset="2"/>
              </a:rPr>
              <a:t> </a:t>
            </a:r>
            <a:r>
              <a:rPr lang="en-US" altLang="zh-CN"/>
              <a:t>(P</a:t>
            </a:r>
            <a:r>
              <a:rPr lang="en-US" altLang="zh-CN" baseline="-25000"/>
              <a:t>1</a:t>
            </a:r>
            <a:r>
              <a:rPr lang="en-US" altLang="zh-CN"/>
              <a:t>, P</a:t>
            </a:r>
            <a:r>
              <a:rPr lang="en-US" altLang="zh-CN" baseline="-25000"/>
              <a:t>2</a:t>
            </a:r>
            <a:r>
              <a:rPr lang="en-US" altLang="zh-CN"/>
              <a:t>, …, P</a:t>
            </a:r>
            <a:r>
              <a:rPr lang="en-US" altLang="zh-CN" baseline="-25000"/>
              <a:t>n</a:t>
            </a:r>
            <a:r>
              <a:rPr lang="en-US" altLang="zh-CN"/>
              <a:t>)</a:t>
            </a:r>
            <a:endParaRPr lang="en-US" altLang="zh-CN">
              <a:sym typeface="Symbol" panose="05050102010706020507" pitchFamily="18" charset="2"/>
            </a:endParaRPr>
          </a:p>
          <a:p>
            <a:pPr algn="just">
              <a:spcBef>
                <a:spcPts val="600"/>
              </a:spcBef>
            </a:pPr>
            <a:r>
              <a:rPr lang="zh-CN" altLang="en-US"/>
              <a:t>而</a:t>
            </a:r>
            <a:r>
              <a:rPr lang="zh-CN" altLang="en-US">
                <a:sym typeface="Symbol" panose="05050102010706020507" pitchFamily="18" charset="2"/>
              </a:rPr>
              <a:t></a:t>
            </a:r>
            <a:r>
              <a:rPr lang="zh-CN" altLang="en-US"/>
              <a:t>是仅含有</a:t>
            </a:r>
            <a:r>
              <a:rPr lang="en-US" altLang="zh-CN"/>
              <a:t>{</a:t>
            </a:r>
            <a:r>
              <a:rPr lang="en-US" altLang="zh-CN">
                <a:sym typeface="Symbol" panose="05050102010706020507" pitchFamily="18" charset="2"/>
              </a:rPr>
              <a:t>, , </a:t>
            </a:r>
            <a:r>
              <a:rPr lang="en-US" altLang="zh-CN"/>
              <a:t>}</a:t>
            </a:r>
            <a:r>
              <a:rPr lang="zh-CN" altLang="en-US"/>
              <a:t>的命题公式，故</a:t>
            </a:r>
            <a:r>
              <a:rPr lang="en-US" altLang="zh-CN"/>
              <a:t>{</a:t>
            </a:r>
            <a:r>
              <a:rPr lang="en-US" altLang="zh-CN">
                <a:sym typeface="Symbol" panose="05050102010706020507" pitchFamily="18" charset="2"/>
              </a:rPr>
              <a:t>, , </a:t>
            </a:r>
            <a:r>
              <a:rPr lang="en-US" altLang="zh-CN"/>
              <a:t> }</a:t>
            </a:r>
            <a:r>
              <a:rPr lang="zh-CN" altLang="en-US"/>
              <a:t>是全功能的。</a:t>
            </a:r>
          </a:p>
          <a:p>
            <a:pPr algn="just"/>
            <a:endParaRPr lang="zh-CN" altLang="en-US">
              <a:ea typeface="楷体_GB2312" panose="02010609030101010101" pitchFamily="49" charset="-122"/>
            </a:endParaRPr>
          </a:p>
        </p:txBody>
      </p:sp>
      <p:graphicFrame>
        <p:nvGraphicFramePr>
          <p:cNvPr id="4" name="Object 7">
            <a:extLst>
              <a:ext uri="{FF2B5EF4-FFF2-40B4-BE49-F238E27FC236}">
                <a16:creationId xmlns:a16="http://schemas.microsoft.com/office/drawing/2014/main" id="{8AFD7001-B01A-466A-AAEB-A07B04D0F569}"/>
              </a:ext>
            </a:extLst>
          </p:cNvPr>
          <p:cNvGraphicFramePr>
            <a:graphicFrameLocks noChangeAspect="1"/>
          </p:cNvGraphicFramePr>
          <p:nvPr>
            <p:extLst>
              <p:ext uri="{D42A27DB-BD31-4B8C-83A1-F6EECF244321}">
                <p14:modId xmlns:p14="http://schemas.microsoft.com/office/powerpoint/2010/main" val="1487460562"/>
              </p:ext>
            </p:extLst>
          </p:nvPr>
        </p:nvGraphicFramePr>
        <p:xfrm>
          <a:off x="3335756" y="3682637"/>
          <a:ext cx="2245237" cy="348575"/>
        </p:xfrm>
        <a:graphic>
          <a:graphicData uri="http://schemas.openxmlformats.org/presentationml/2006/ole">
            <mc:AlternateContent xmlns:mc="http://schemas.openxmlformats.org/markup-compatibility/2006">
              <mc:Choice xmlns:v="urn:schemas-microsoft-com:vml" Requires="v">
                <p:oleObj spid="_x0000_s1920" name="Equation" r:id="rId3" imgW="1447560" imgH="228600" progId="Equation.3">
                  <p:embed/>
                </p:oleObj>
              </mc:Choice>
              <mc:Fallback>
                <p:oleObj name="Equation" r:id="rId3" imgW="1447560" imgH="228600" progId="Equation.3">
                  <p:embed/>
                  <p:pic>
                    <p:nvPicPr>
                      <p:cNvPr id="1026" name="Object 7">
                        <a:extLst>
                          <a:ext uri="{FF2B5EF4-FFF2-40B4-BE49-F238E27FC236}">
                            <a16:creationId xmlns:a16="http://schemas.microsoft.com/office/drawing/2014/main" id="{060735B3-C768-478C-A08D-CB5E347EEB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5756" y="3682637"/>
                        <a:ext cx="2245237" cy="348575"/>
                      </a:xfrm>
                      <a:prstGeom prst="rect">
                        <a:avLst/>
                      </a:prstGeom>
                      <a:noFill/>
                      <a:ln>
                        <a:noFill/>
                      </a:ln>
                      <a:effectLst/>
                      <a:extLst/>
                    </p:spPr>
                  </p:pic>
                </p:oleObj>
              </mc:Fallback>
            </mc:AlternateContent>
          </a:graphicData>
        </a:graphic>
      </p:graphicFrame>
      <p:graphicFrame>
        <p:nvGraphicFramePr>
          <p:cNvPr id="5" name="Object 8">
            <a:extLst>
              <a:ext uri="{FF2B5EF4-FFF2-40B4-BE49-F238E27FC236}">
                <a16:creationId xmlns:a16="http://schemas.microsoft.com/office/drawing/2014/main" id="{D5639AF5-3426-4DCC-9539-D26BC6277CCD}"/>
              </a:ext>
            </a:extLst>
          </p:cNvPr>
          <p:cNvGraphicFramePr>
            <a:graphicFrameLocks noChangeAspect="1"/>
          </p:cNvGraphicFramePr>
          <p:nvPr>
            <p:extLst>
              <p:ext uri="{D42A27DB-BD31-4B8C-83A1-F6EECF244321}">
                <p14:modId xmlns:p14="http://schemas.microsoft.com/office/powerpoint/2010/main" val="1094848092"/>
              </p:ext>
            </p:extLst>
          </p:nvPr>
        </p:nvGraphicFramePr>
        <p:xfrm>
          <a:off x="3335755" y="4202636"/>
          <a:ext cx="2177561" cy="751495"/>
        </p:xfrm>
        <a:graphic>
          <a:graphicData uri="http://schemas.openxmlformats.org/presentationml/2006/ole">
            <mc:AlternateContent xmlns:mc="http://schemas.openxmlformats.org/markup-compatibility/2006">
              <mc:Choice xmlns:v="urn:schemas-microsoft-com:vml" Requires="v">
                <p:oleObj spid="_x0000_s1921" name="Equation" r:id="rId5" imgW="1625400" imgH="558720" progId="Equation.3">
                  <p:embed/>
                </p:oleObj>
              </mc:Choice>
              <mc:Fallback>
                <p:oleObj name="Equation" r:id="rId5" imgW="1625400" imgH="558720" progId="Equation.3">
                  <p:embed/>
                  <p:pic>
                    <p:nvPicPr>
                      <p:cNvPr id="1027" name="Object 8">
                        <a:extLst>
                          <a:ext uri="{FF2B5EF4-FFF2-40B4-BE49-F238E27FC236}">
                            <a16:creationId xmlns:a16="http://schemas.microsoft.com/office/drawing/2014/main" id="{AC13C354-0A65-4059-BE22-4E3A69F7EE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35755" y="4202636"/>
                        <a:ext cx="2177561" cy="751495"/>
                      </a:xfrm>
                      <a:prstGeom prst="rect">
                        <a:avLst/>
                      </a:prstGeom>
                      <a:noFill/>
                      <a:ln>
                        <a:noFill/>
                      </a:ln>
                      <a:effectLst/>
                      <a:extLst/>
                    </p:spPr>
                  </p:pic>
                </p:oleObj>
              </mc:Fallback>
            </mc:AlternateContent>
          </a:graphicData>
        </a:graphic>
      </p:graphicFrame>
      <p:sp>
        <p:nvSpPr>
          <p:cNvPr id="6" name="矩形 5">
            <a:extLst>
              <a:ext uri="{FF2B5EF4-FFF2-40B4-BE49-F238E27FC236}">
                <a16:creationId xmlns:a16="http://schemas.microsoft.com/office/drawing/2014/main" id="{36B4DE5C-BBB0-45FE-9B75-596EE6F20C24}"/>
              </a:ext>
            </a:extLst>
          </p:cNvPr>
          <p:cNvSpPr/>
          <p:nvPr/>
        </p:nvSpPr>
        <p:spPr>
          <a:xfrm>
            <a:off x="684260" y="1389180"/>
            <a:ext cx="8152169" cy="656959"/>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29296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05603A3-1F91-4A5C-B9AF-DB9A74945600}"/>
              </a:ext>
            </a:extLst>
          </p:cNvPr>
          <p:cNvSpPr>
            <a:spLocks noGrp="1"/>
          </p:cNvSpPr>
          <p:nvPr>
            <p:ph type="body" sz="quarter" idx="13"/>
          </p:nvPr>
        </p:nvSpPr>
        <p:spPr/>
        <p:txBody>
          <a:bodyPr/>
          <a:lstStyle/>
          <a:p>
            <a:r>
              <a:rPr lang="en-US" altLang="zh-CN"/>
              <a:t>1.3.4</a:t>
            </a:r>
            <a:r>
              <a:rPr lang="zh-CN" altLang="en-US"/>
              <a:t>　全功能联接词</a:t>
            </a:r>
          </a:p>
        </p:txBody>
      </p:sp>
      <p:sp>
        <p:nvSpPr>
          <p:cNvPr id="3" name="文本占位符 2">
            <a:extLst>
              <a:ext uri="{FF2B5EF4-FFF2-40B4-BE49-F238E27FC236}">
                <a16:creationId xmlns:a16="http://schemas.microsoft.com/office/drawing/2014/main" id="{41692208-AE5D-49A8-B9A8-E7C0E5DFB496}"/>
              </a:ext>
            </a:extLst>
          </p:cNvPr>
          <p:cNvSpPr>
            <a:spLocks noGrp="1"/>
          </p:cNvSpPr>
          <p:nvPr>
            <p:ph type="body" sz="quarter" idx="14"/>
          </p:nvPr>
        </p:nvSpPr>
        <p:spPr/>
        <p:txBody>
          <a:bodyPr/>
          <a:lstStyle/>
          <a:p>
            <a:pPr algn="just">
              <a:spcBef>
                <a:spcPts val="600"/>
              </a:spcBef>
            </a:pPr>
            <a:r>
              <a:rPr lang="zh-CN" altLang="en-US" b="1"/>
              <a:t>定义</a:t>
            </a:r>
            <a:endParaRPr lang="en-US" altLang="zh-CN" b="1"/>
          </a:p>
          <a:p>
            <a:pPr algn="just">
              <a:spcBef>
                <a:spcPts val="600"/>
              </a:spcBef>
            </a:pPr>
            <a:r>
              <a:rPr lang="zh-CN" altLang="en-US"/>
              <a:t>设</a:t>
            </a:r>
            <a:r>
              <a:rPr lang="en-US" altLang="zh-CN"/>
              <a:t>A</a:t>
            </a:r>
            <a:r>
              <a:rPr lang="zh-CN" altLang="en-US"/>
              <a:t>是全功能联结词集合。若</a:t>
            </a:r>
            <a:r>
              <a:rPr lang="en-US" altLang="zh-CN"/>
              <a:t>A</a:t>
            </a:r>
            <a:r>
              <a:rPr lang="zh-CN" altLang="en-US"/>
              <a:t>中的任一联结词不能用其它联结词来表示，则称</a:t>
            </a:r>
            <a:r>
              <a:rPr lang="en-US" altLang="zh-CN"/>
              <a:t>A</a:t>
            </a:r>
            <a:r>
              <a:rPr lang="zh-CN" altLang="en-US"/>
              <a:t>是极小全功能的。</a:t>
            </a:r>
            <a:endParaRPr lang="en-US" altLang="zh-CN"/>
          </a:p>
          <a:p>
            <a:pPr algn="just">
              <a:spcBef>
                <a:spcPts val="600"/>
              </a:spcBef>
            </a:pPr>
            <a:endParaRPr lang="zh-CN" altLang="en-US"/>
          </a:p>
          <a:p>
            <a:pPr algn="just">
              <a:spcBef>
                <a:spcPts val="600"/>
              </a:spcBef>
            </a:pPr>
            <a:r>
              <a:rPr lang="zh-CN" altLang="en-US" b="1"/>
              <a:t>定理</a:t>
            </a:r>
            <a:endParaRPr lang="en-US" altLang="zh-CN" b="1"/>
          </a:p>
          <a:p>
            <a:pPr algn="just">
              <a:spcBef>
                <a:spcPts val="600"/>
              </a:spcBef>
            </a:pPr>
            <a:r>
              <a:rPr lang="zh-CN" altLang="en-US"/>
              <a:t>下面的联结词集合都是极小全功能的。</a:t>
            </a:r>
          </a:p>
          <a:p>
            <a:pPr algn="ctr">
              <a:spcBef>
                <a:spcPts val="600"/>
              </a:spcBef>
            </a:pPr>
            <a:r>
              <a:rPr lang="en-US" altLang="zh-CN">
                <a:sym typeface="Symbol" panose="05050102010706020507" pitchFamily="18" charset="2"/>
              </a:rPr>
              <a:t>{ , } , { , } , { , }</a:t>
            </a:r>
          </a:p>
          <a:p>
            <a:pPr algn="ctr">
              <a:spcBef>
                <a:spcPts val="600"/>
              </a:spcBef>
            </a:pPr>
            <a:endParaRPr lang="en-US" altLang="zh-CN">
              <a:sym typeface="Symbol" panose="05050102010706020507" pitchFamily="18" charset="2"/>
            </a:endParaRPr>
          </a:p>
          <a:p>
            <a:pPr>
              <a:spcBef>
                <a:spcPts val="600"/>
              </a:spcBef>
            </a:pPr>
            <a:r>
              <a:rPr lang="zh-CN" altLang="en-US">
                <a:sym typeface="Symbol" panose="05050102010706020507" pitchFamily="18" charset="2"/>
              </a:rPr>
              <a:t>证</a:t>
            </a:r>
            <a:endParaRPr lang="en-US" altLang="zh-CN">
              <a:sym typeface="Symbol" panose="05050102010706020507" pitchFamily="18" charset="2"/>
            </a:endParaRPr>
          </a:p>
          <a:p>
            <a:pPr>
              <a:spcBef>
                <a:spcPts val="600"/>
              </a:spcBef>
            </a:pPr>
            <a:r>
              <a:rPr lang="en-US" altLang="zh-CN">
                <a:ea typeface="楷体_GB2312" panose="02010609030101010101" pitchFamily="49" charset="-122"/>
                <a:sym typeface="Symbol" panose="05050102010706020507" pitchFamily="18" charset="2"/>
              </a:rPr>
              <a:t>P </a:t>
            </a:r>
            <a:r>
              <a:rPr lang="en-US" altLang="zh-CN">
                <a:sym typeface="Symbol" panose="05050102010706020507" pitchFamily="18" charset="2"/>
              </a:rPr>
              <a:t></a:t>
            </a:r>
            <a:r>
              <a:rPr lang="en-US" altLang="zh-CN">
                <a:ea typeface="楷体_GB2312" panose="02010609030101010101" pitchFamily="49" charset="-122"/>
                <a:sym typeface="Symbol" panose="05050102010706020507" pitchFamily="18" charset="2"/>
              </a:rPr>
              <a:t> Q  </a:t>
            </a:r>
            <a:r>
              <a:rPr lang="en-US" altLang="zh-CN">
                <a:sym typeface="Symbol" panose="05050102010706020507" pitchFamily="18" charset="2"/>
              </a:rPr>
              <a:t>(</a:t>
            </a:r>
            <a:r>
              <a:rPr lang="en-US" altLang="zh-CN">
                <a:ea typeface="楷体_GB2312" panose="02010609030101010101" pitchFamily="49" charset="-122"/>
                <a:sym typeface="Symbol" panose="05050102010706020507" pitchFamily="18" charset="2"/>
              </a:rPr>
              <a:t>P </a:t>
            </a:r>
            <a:r>
              <a:rPr lang="en-US" altLang="zh-CN">
                <a:sym typeface="Symbol" panose="05050102010706020507" pitchFamily="18" charset="2"/>
              </a:rPr>
              <a:t></a:t>
            </a:r>
            <a:r>
              <a:rPr lang="en-US" altLang="zh-CN">
                <a:ea typeface="楷体_GB2312" panose="02010609030101010101" pitchFamily="49" charset="-122"/>
                <a:sym typeface="Symbol" panose="05050102010706020507" pitchFamily="18" charset="2"/>
              </a:rPr>
              <a:t> </a:t>
            </a:r>
            <a:r>
              <a:rPr lang="en-US" altLang="zh-CN">
                <a:sym typeface="Symbol" panose="05050102010706020507" pitchFamily="18" charset="2"/>
              </a:rPr>
              <a:t></a:t>
            </a:r>
            <a:r>
              <a:rPr lang="en-US" altLang="zh-CN">
                <a:ea typeface="楷体_GB2312" panose="02010609030101010101" pitchFamily="49" charset="-122"/>
                <a:sym typeface="Symbol" panose="05050102010706020507" pitchFamily="18" charset="2"/>
              </a:rPr>
              <a:t>Q </a:t>
            </a:r>
            <a:r>
              <a:rPr lang="en-US" altLang="zh-CN">
                <a:sym typeface="Symbol" panose="05050102010706020507" pitchFamily="18" charset="2"/>
              </a:rPr>
              <a:t>)</a:t>
            </a:r>
            <a:endParaRPr lang="zh-CN" altLang="en-US">
              <a:ea typeface="楷体_GB2312" panose="02010609030101010101" pitchFamily="49" charset="-122"/>
            </a:endParaRPr>
          </a:p>
        </p:txBody>
      </p:sp>
      <p:sp>
        <p:nvSpPr>
          <p:cNvPr id="4" name="矩形 3">
            <a:extLst>
              <a:ext uri="{FF2B5EF4-FFF2-40B4-BE49-F238E27FC236}">
                <a16:creationId xmlns:a16="http://schemas.microsoft.com/office/drawing/2014/main" id="{83B315F3-41B9-4B2C-B3C6-70A32FAB8909}"/>
              </a:ext>
            </a:extLst>
          </p:cNvPr>
          <p:cNvSpPr/>
          <p:nvPr/>
        </p:nvSpPr>
        <p:spPr>
          <a:xfrm>
            <a:off x="684259" y="1389181"/>
            <a:ext cx="8152169" cy="890062"/>
          </a:xfrm>
          <a:prstGeom prst="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1FE2342A-AF5D-43A4-9279-77C7487F1D85}"/>
              </a:ext>
            </a:extLst>
          </p:cNvPr>
          <p:cNvSpPr/>
          <p:nvPr/>
        </p:nvSpPr>
        <p:spPr>
          <a:xfrm>
            <a:off x="684258" y="2627899"/>
            <a:ext cx="8152169" cy="1020692"/>
          </a:xfrm>
          <a:prstGeom prst="rect">
            <a:avLst/>
          </a:prstGeom>
          <a:noFill/>
          <a:ln w="19050">
            <a:solidFill>
              <a:srgbClr val="00B0F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105325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主题2">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自定义 2">
      <a:majorFont>
        <a:latin typeface="Broadway"/>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2" id="{A26D4636-0247-4EB1-9B54-FF60AD818FF0}" vid="{56C87730-94CB-48DE-9FF9-651C7E97111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主题2</Template>
  <TotalTime>3871</TotalTime>
  <Words>1819</Words>
  <Application>Microsoft Office PowerPoint</Application>
  <PresentationFormat>全屏显示(4:3)</PresentationFormat>
  <Paragraphs>350</Paragraphs>
  <Slides>21</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21</vt:i4>
      </vt:variant>
    </vt:vector>
  </HeadingPairs>
  <TitlesOfParts>
    <vt:vector size="32" baseType="lpstr">
      <vt:lpstr>等线</vt:lpstr>
      <vt:lpstr>黑体</vt:lpstr>
      <vt:lpstr>楷体_GB2312</vt:lpstr>
      <vt:lpstr>宋体</vt:lpstr>
      <vt:lpstr>微软雅黑</vt:lpstr>
      <vt:lpstr>Arial</vt:lpstr>
      <vt:lpstr>Cambria Math</vt:lpstr>
      <vt:lpstr>Symbol</vt:lpstr>
      <vt:lpstr>Times New Roman</vt:lpstr>
      <vt:lpstr>主题2</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KEWEI</dc:creator>
  <cp:lastModifiedBy>Wei Ke</cp:lastModifiedBy>
  <cp:revision>539</cp:revision>
  <dcterms:created xsi:type="dcterms:W3CDTF">2021-08-31T07:59:58Z</dcterms:created>
  <dcterms:modified xsi:type="dcterms:W3CDTF">2022-09-21T13:16:57Z</dcterms:modified>
</cp:coreProperties>
</file>