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474" r:id="rId3"/>
    <p:sldId id="480" r:id="rId4"/>
    <p:sldId id="476" r:id="rId5"/>
    <p:sldId id="477" r:id="rId6"/>
    <p:sldId id="478" r:id="rId7"/>
    <p:sldId id="481" r:id="rId8"/>
    <p:sldId id="472" r:id="rId9"/>
    <p:sldId id="531" r:id="rId10"/>
    <p:sldId id="468" r:id="rId11"/>
    <p:sldId id="534" r:id="rId12"/>
    <p:sldId id="469" r:id="rId13"/>
    <p:sldId id="470" r:id="rId14"/>
    <p:sldId id="535" r:id="rId15"/>
    <p:sldId id="471" r:id="rId16"/>
    <p:sldId id="533" r:id="rId17"/>
    <p:sldId id="537" r:id="rId18"/>
    <p:sldId id="324" r:id="rId19"/>
    <p:sldId id="393" r:id="rId20"/>
    <p:sldId id="394" r:id="rId21"/>
    <p:sldId id="405" r:id="rId22"/>
    <p:sldId id="407" r:id="rId23"/>
    <p:sldId id="397" r:id="rId24"/>
    <p:sldId id="412" r:id="rId25"/>
    <p:sldId id="398" r:id="rId26"/>
    <p:sldId id="395" r:id="rId27"/>
    <p:sldId id="411" r:id="rId28"/>
    <p:sldId id="400" r:id="rId29"/>
    <p:sldId id="408" r:id="rId30"/>
    <p:sldId id="409" r:id="rId31"/>
    <p:sldId id="410" r:id="rId32"/>
    <p:sldId id="403" r:id="rId33"/>
    <p:sldId id="39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115" d="100"/>
          <a:sy n="115" d="100"/>
        </p:scale>
        <p:origin x="9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</a:t>
            </a:r>
          </a:p>
          <a:p>
            <a:pPr>
              <a:spcBef>
                <a:spcPts val="600"/>
              </a:spcBef>
            </a:pPr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X)(x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b)</a:t>
            </a:r>
            <a:r>
              <a:rPr lang="zh-CN" altLang="en-US"/>
              <a:t>，则称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上的最大元。</a:t>
            </a:r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a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X)(a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x)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上的最小元。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若半序集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有最大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元，则最大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元唯一。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）任取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</a:t>
            </a:r>
            <a:r>
              <a:rPr lang="zh-CN" altLang="en-US"/>
              <a:t>中不存在元素</a:t>
            </a:r>
            <a:r>
              <a:rPr lang="en-US" altLang="zh-CN"/>
              <a:t>x</a:t>
            </a:r>
            <a:r>
              <a:rPr lang="zh-CN" altLang="en-US"/>
              <a:t>，使 </a:t>
            </a:r>
            <a:r>
              <a:rPr lang="en-US" altLang="zh-CN"/>
              <a:t>b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x </a:t>
            </a:r>
            <a:r>
              <a:rPr lang="zh-CN" altLang="en-US"/>
              <a:t>且 </a:t>
            </a:r>
            <a:r>
              <a:rPr lang="en-US" altLang="zh-CN"/>
              <a:t>b≠x</a:t>
            </a:r>
            <a:r>
              <a:rPr lang="zh-CN" altLang="en-US"/>
              <a:t>，则称 </a:t>
            </a:r>
            <a:r>
              <a:rPr lang="en-US" altLang="zh-CN"/>
              <a:t>b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中的极大元。</a:t>
            </a:r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>
                <a:sym typeface="Symbol" panose="05050102010706020507" pitchFamily="18" charset="2"/>
              </a:rPr>
              <a:t>）任取</a:t>
            </a:r>
            <a:r>
              <a:rPr lang="en-US" altLang="zh-CN">
                <a:sym typeface="Symbol" panose="05050102010706020507" pitchFamily="18" charset="2"/>
              </a:rPr>
              <a:t>a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</a:t>
            </a:r>
            <a:r>
              <a:rPr lang="zh-CN" altLang="en-US"/>
              <a:t>中不存在元素</a:t>
            </a:r>
            <a:r>
              <a:rPr lang="en-US" altLang="zh-CN"/>
              <a:t>x</a:t>
            </a:r>
            <a:r>
              <a:rPr lang="zh-CN" altLang="en-US"/>
              <a:t>，使 </a:t>
            </a:r>
            <a:r>
              <a:rPr lang="en-US" altLang="zh-CN"/>
              <a:t>x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a </a:t>
            </a:r>
            <a:r>
              <a:rPr lang="zh-CN" altLang="en-US"/>
              <a:t>且 </a:t>
            </a:r>
            <a:r>
              <a:rPr lang="en-US" altLang="zh-CN"/>
              <a:t>a≠x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中的极小元。</a:t>
            </a:r>
          </a:p>
          <a:p>
            <a:endParaRPr lang="zh-CN" altLang="en-US"/>
          </a:p>
          <a:p>
            <a:r>
              <a:rPr lang="zh-CN" altLang="en-US"/>
              <a:t>可比的</a:t>
            </a:r>
            <a:r>
              <a:rPr lang="en-US" altLang="zh-CN"/>
              <a:t>b</a:t>
            </a:r>
            <a:r>
              <a:rPr lang="zh-CN" altLang="en-US"/>
              <a:t>最大，</a:t>
            </a:r>
            <a:r>
              <a:rPr lang="en-US" altLang="zh-CN"/>
              <a:t>a</a:t>
            </a:r>
            <a:r>
              <a:rPr lang="zh-CN" altLang="en-US"/>
              <a:t>最小，不可比的不用管。</a:t>
            </a:r>
          </a:p>
        </p:txBody>
      </p:sp>
      <p:sp>
        <p:nvSpPr>
          <p:cNvPr id="4" name="矩形 3"/>
          <p:cNvSpPr/>
          <p:nvPr/>
        </p:nvSpPr>
        <p:spPr>
          <a:xfrm>
            <a:off x="684259" y="1415550"/>
            <a:ext cx="8152169" cy="137058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2988919"/>
            <a:ext cx="8152169" cy="68585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257" y="3965567"/>
            <a:ext cx="8152169" cy="13089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</a:t>
            </a:r>
            <a:r>
              <a:rPr lang="zh-CN" altLang="en-US">
                <a:sym typeface="+mn-ea"/>
              </a:rPr>
              <a:t> 半序关系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 fontAlgn="auto">
              <a:lnSpc>
                <a:spcPct val="100000"/>
              </a:lnSpc>
              <a:spcBef>
                <a:spcPts val="1300"/>
              </a:spcBef>
              <a:buFont typeface="Wingdings" panose="05000000000000000000" charset="0"/>
              <a:buChar char="Ø"/>
            </a:pPr>
            <a:r>
              <a:rPr lang="zh-CN" altLang="en-US"/>
              <a:t>最小(大)元是</a:t>
            </a:r>
            <a:r>
              <a:rPr lang="en-US" altLang="zh-CN"/>
              <a:t>X</a:t>
            </a:r>
            <a:r>
              <a:rPr lang="zh-CN" altLang="en-US"/>
              <a:t>中最小(大)的元素，它与</a:t>
            </a:r>
            <a:r>
              <a:rPr lang="en-US" altLang="zh-CN"/>
              <a:t>X</a:t>
            </a:r>
            <a:r>
              <a:rPr lang="zh-CN" altLang="en-US"/>
              <a:t>中其它元素都可比；而极小(大) 元不一定与</a:t>
            </a:r>
            <a:r>
              <a:rPr lang="en-US" altLang="zh-CN"/>
              <a:t>X</a:t>
            </a:r>
            <a:r>
              <a:rPr lang="zh-CN" altLang="en-US"/>
              <a:t>中元素都可比，只要没有比它小(大)的元素，它就是极小(大) 元。</a:t>
            </a:r>
          </a:p>
          <a:p>
            <a:pPr marL="285750" indent="-285750" fontAlgn="auto">
              <a:lnSpc>
                <a:spcPct val="100000"/>
              </a:lnSpc>
              <a:spcBef>
                <a:spcPts val="1300"/>
              </a:spcBef>
              <a:buFont typeface="Wingdings" panose="05000000000000000000" charset="0"/>
              <a:buChar char="Ø"/>
            </a:pPr>
            <a:r>
              <a:rPr lang="zh-CN" altLang="en-US"/>
              <a:t>不同的极小(大)元是不可比的。因为如果可比，那么其中之一就不是极小(大)元了。</a:t>
            </a:r>
          </a:p>
          <a:p>
            <a:pPr marL="285750" indent="-285750" fontAlgn="auto">
              <a:lnSpc>
                <a:spcPct val="100000"/>
              </a:lnSpc>
              <a:spcBef>
                <a:spcPts val="1300"/>
              </a:spcBef>
              <a:buFont typeface="Wingdings" panose="05000000000000000000" charset="0"/>
              <a:buChar char="Ø"/>
            </a:pPr>
            <a:r>
              <a:rPr lang="en-US" altLang="zh-CN"/>
              <a:t>X</a:t>
            </a:r>
            <a:r>
              <a:rPr lang="zh-CN" altLang="en-US"/>
              <a:t>的最小(大)元一定是</a:t>
            </a:r>
            <a:r>
              <a:rPr lang="en-US" altLang="zh-CN"/>
              <a:t>X</a:t>
            </a:r>
            <a:r>
              <a:rPr lang="zh-CN" altLang="en-US"/>
              <a:t>的极小(大)元。</a:t>
            </a:r>
          </a:p>
          <a:p>
            <a:pPr marL="285750" indent="-285750" fontAlgn="auto">
              <a:lnSpc>
                <a:spcPct val="100000"/>
              </a:lnSpc>
              <a:spcBef>
                <a:spcPts val="1300"/>
              </a:spcBef>
              <a:buFont typeface="Wingdings" panose="05000000000000000000" charset="0"/>
              <a:buChar char="Ø"/>
            </a:pPr>
            <a:r>
              <a:rPr lang="zh-CN" altLang="en-US"/>
              <a:t>若</a:t>
            </a:r>
            <a:r>
              <a:rPr lang="en-US" altLang="zh-CN"/>
              <a:t>X</a:t>
            </a:r>
            <a:r>
              <a:rPr lang="zh-CN" altLang="en-US"/>
              <a:t>中只有一个极小(大)元，则它一定是</a:t>
            </a:r>
            <a:r>
              <a:rPr lang="en-US" altLang="zh-CN"/>
              <a:t>X</a:t>
            </a:r>
            <a:r>
              <a:rPr lang="zh-CN" altLang="en-US"/>
              <a:t>的最小(大)元。</a:t>
            </a:r>
          </a:p>
          <a:p>
            <a:pPr marL="285750" indent="-285750" fontAlgn="auto">
              <a:lnSpc>
                <a:spcPct val="100000"/>
              </a:lnSpc>
              <a:spcBef>
                <a:spcPts val="1300"/>
              </a:spcBef>
              <a:buFont typeface="Wingdings" panose="05000000000000000000" charset="0"/>
              <a:buChar char="Ø"/>
            </a:pPr>
            <a:r>
              <a:rPr lang="zh-CN" altLang="en-US"/>
              <a:t>在偏序集</a:t>
            </a:r>
            <a:r>
              <a:rPr lang="en-US" altLang="zh-CN">
                <a:sym typeface="+mn-ea"/>
              </a:rPr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中，极大元和极小元一定存在，但是不一定存在着最小(大) 元。</a:t>
            </a:r>
          </a:p>
          <a:p>
            <a:pPr marL="285750" indent="-285750" fontAlgn="auto">
              <a:lnSpc>
                <a:spcPct val="100000"/>
              </a:lnSpc>
              <a:spcBef>
                <a:spcPts val="1300"/>
              </a:spcBef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在偏序集</a:t>
            </a:r>
            <a:r>
              <a:rPr lang="en-US" altLang="zh-CN">
                <a:sym typeface="+mn-ea"/>
              </a:rPr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中，</a:t>
            </a:r>
            <a:r>
              <a:rPr lang="zh-CN" altLang="en-US"/>
              <a:t>若存在最小(大)元, 一定是惟一的。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</a:t>
            </a:r>
            <a:r>
              <a:rPr lang="en-US" altLang="zh-CN"/>
              <a:t>B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</a:t>
            </a:r>
          </a:p>
          <a:p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B</a:t>
            </a:r>
            <a:r>
              <a:rPr lang="en-US" altLang="zh-CN"/>
              <a:t>)(x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b)</a:t>
            </a:r>
            <a:r>
              <a:rPr lang="zh-CN" altLang="en-US"/>
              <a:t>，则称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的上界；</a:t>
            </a:r>
          </a:p>
          <a:p>
            <a:r>
              <a:rPr lang="en-US" altLang="zh-CN"/>
              <a:t>2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a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B</a:t>
            </a:r>
            <a:r>
              <a:rPr lang="en-US" altLang="zh-CN"/>
              <a:t>)(a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x)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的下界。</a:t>
            </a:r>
          </a:p>
          <a:p>
            <a:endParaRPr lang="zh-CN" altLang="en-US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</a:t>
            </a:r>
            <a:r>
              <a:rPr lang="en-US" altLang="zh-CN"/>
              <a:t>B </a:t>
            </a:r>
            <a:r>
              <a:rPr lang="en-US" altLang="zh-CN" baseline="20000">
                <a:sym typeface="Symbol" panose="05050102010706020507" pitchFamily="18" charset="2"/>
              </a:rPr>
              <a:t> </a:t>
            </a:r>
            <a:r>
              <a:rPr lang="en-US" altLang="zh-CN"/>
              <a:t>X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</a:t>
            </a:r>
          </a:p>
          <a:p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）设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的一个上界，若对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的任一上界</a:t>
            </a:r>
            <a:r>
              <a:rPr lang="en-US" altLang="zh-CN">
                <a:sym typeface="Symbol" panose="05050102010706020507" pitchFamily="18" charset="2"/>
              </a:rPr>
              <a:t>b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en-US" altLang="zh-CN"/>
              <a:t>≤b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  <a:r>
              <a:rPr lang="zh-CN" altLang="en-US"/>
              <a:t>，则称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的最小上界</a:t>
            </a:r>
            <a:r>
              <a:rPr lang="en-US" altLang="zh-CN"/>
              <a:t>(</a:t>
            </a:r>
            <a:r>
              <a:rPr lang="zh-CN" altLang="en-US"/>
              <a:t>上确界</a:t>
            </a:r>
            <a:r>
              <a:rPr lang="en-US" altLang="zh-CN"/>
              <a:t>)</a:t>
            </a:r>
            <a:r>
              <a:rPr lang="zh-CN" altLang="en-US"/>
              <a:t>，记为</a:t>
            </a:r>
            <a:r>
              <a:rPr lang="en-US" altLang="zh-CN"/>
              <a:t>LUB(B)</a:t>
            </a:r>
            <a:r>
              <a:rPr lang="zh-CN" altLang="en-US"/>
              <a:t>。</a:t>
            </a:r>
          </a:p>
          <a:p>
            <a:r>
              <a:rPr lang="en-US" altLang="zh-CN"/>
              <a:t>2</a:t>
            </a:r>
            <a:r>
              <a:rPr lang="zh-CN" altLang="en-US">
                <a:sym typeface="Symbol" panose="05050102010706020507" pitchFamily="18" charset="2"/>
              </a:rPr>
              <a:t>）设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的一个下界，若对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的任一下界</a:t>
            </a:r>
            <a:r>
              <a:rPr lang="en-US" altLang="zh-CN">
                <a:sym typeface="Symbol" panose="05050102010706020507" pitchFamily="18" charset="2"/>
              </a:rPr>
              <a:t>a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  <a:r>
              <a:rPr lang="en-US" altLang="zh-CN">
                <a:sym typeface="Symbol" panose="05050102010706020507" pitchFamily="18" charset="2"/>
              </a:rPr>
              <a:t>a </a:t>
            </a:r>
            <a:r>
              <a:rPr lang="en-US" altLang="zh-CN"/>
              <a:t>≤a </a:t>
            </a:r>
            <a:r>
              <a:rPr lang="zh-CN" altLang="en-US"/>
              <a:t>，则称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的最大下界</a:t>
            </a:r>
            <a:r>
              <a:rPr lang="en-US" altLang="zh-CN"/>
              <a:t>(</a:t>
            </a:r>
            <a:r>
              <a:rPr lang="zh-CN" altLang="en-US"/>
              <a:t>下确界</a:t>
            </a:r>
            <a:r>
              <a:rPr lang="en-US" altLang="zh-CN"/>
              <a:t>)</a:t>
            </a:r>
            <a:r>
              <a:rPr lang="zh-CN" altLang="en-US"/>
              <a:t>，记为</a:t>
            </a:r>
            <a:r>
              <a:rPr lang="en-US" altLang="zh-CN"/>
              <a:t>GLB(B)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Symbol" panose="05050102010706020507" pitchFamily="18" charset="2"/>
              </a:rPr>
              <a:t>讨论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的最小上界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最大下界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的前提是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的上界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下界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存在。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的最小上界和最大下界未必存在。若存在，则唯一。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的最小上界和最大下界可以在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中，也可以不在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中。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ym typeface="Symbol" panose="05050102010706020507" pitchFamily="18" charset="2"/>
              </a:rPr>
              <a:t>如果有最小元和最大元，那么一定是它的下确界和上确界。反之不成立。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59" y="1415550"/>
            <a:ext cx="8152169" cy="137058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3121242"/>
            <a:ext cx="8152169" cy="189722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A = { 2, 3, 4, 6, 7, 8, 12, 36, 60 }</a:t>
            </a:r>
          </a:p>
          <a:p>
            <a:r>
              <a:rPr lang="en-US" altLang="zh-CN"/>
              <a:t>            R = { 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 |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| </a:t>
            </a:r>
            <a:r>
              <a:rPr lang="en-US" altLang="zh-CN" i="1"/>
              <a:t>b</a:t>
            </a:r>
            <a:r>
              <a:rPr lang="en-US" altLang="zh-CN"/>
              <a:t> }</a:t>
            </a:r>
          </a:p>
          <a:p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上的整除关系， 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上的半序关系。</a:t>
            </a:r>
          </a:p>
          <a:p>
            <a:endParaRPr lang="zh-CN" altLang="en-US"/>
          </a:p>
        </p:txBody>
      </p:sp>
      <p:grpSp>
        <p:nvGrpSpPr>
          <p:cNvPr id="4" name="Group 32"/>
          <p:cNvGrpSpPr/>
          <p:nvPr/>
        </p:nvGrpSpPr>
        <p:grpSpPr bwMode="auto">
          <a:xfrm>
            <a:off x="5187905" y="1164241"/>
            <a:ext cx="3200400" cy="2851150"/>
            <a:chOff x="1248" y="1824"/>
            <a:chExt cx="2016" cy="179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9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4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6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5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96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68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4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19" y="2025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968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95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89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9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65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6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16" y="2487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6" y="289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24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60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36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400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92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17" y="281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400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824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728" y="28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680" y="23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12</a:t>
              </a:r>
            </a:p>
          </p:txBody>
        </p:sp>
      </p:grpSp>
      <p:graphicFrame>
        <p:nvGraphicFramePr>
          <p:cNvPr id="32" name="Group 16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550" y="4149725"/>
          <a:ext cx="6762749" cy="1981200"/>
        </p:xfrm>
        <a:graphic>
          <a:graphicData uri="http://schemas.openxmlformats.org/drawingml/2006/table">
            <a:tbl>
              <a:tblPr/>
              <a:tblGrid>
                <a:gridCol w="169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集合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上界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最小上界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下界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最大下界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B1 = {8,12}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B2 = {2,3}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B3 = {7,8}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B4 = {2,4,12}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A = { 2, 3, 4, 6, 7, 8, 12, 36, 60 }</a:t>
            </a:r>
          </a:p>
          <a:p>
            <a:r>
              <a:rPr lang="en-US" altLang="zh-CN"/>
              <a:t>            R = { 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 |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| </a:t>
            </a:r>
            <a:r>
              <a:rPr lang="en-US" altLang="zh-CN" i="1"/>
              <a:t>b</a:t>
            </a:r>
            <a:r>
              <a:rPr lang="en-US" altLang="zh-CN"/>
              <a:t> }</a:t>
            </a:r>
          </a:p>
          <a:p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上的整除关系， 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上的半序关系。</a:t>
            </a:r>
          </a:p>
          <a:p>
            <a:endParaRPr lang="zh-CN" altLang="en-US"/>
          </a:p>
        </p:txBody>
      </p:sp>
      <p:grpSp>
        <p:nvGrpSpPr>
          <p:cNvPr id="4" name="Group 32"/>
          <p:cNvGrpSpPr/>
          <p:nvPr/>
        </p:nvGrpSpPr>
        <p:grpSpPr bwMode="auto">
          <a:xfrm>
            <a:off x="5187905" y="1164241"/>
            <a:ext cx="3200400" cy="2851150"/>
            <a:chOff x="1248" y="1824"/>
            <a:chExt cx="2016" cy="179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9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4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6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5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96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68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4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19" y="2025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968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95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89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9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65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6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16" y="2487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6" y="289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24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60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36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400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92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17" y="281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400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824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728" y="28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680" y="23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12</a:t>
              </a:r>
            </a:p>
          </p:txBody>
        </p:sp>
      </p:grpSp>
      <p:graphicFrame>
        <p:nvGraphicFramePr>
          <p:cNvPr id="32" name="Group 16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550" y="4149725"/>
          <a:ext cx="6762749" cy="1981200"/>
        </p:xfrm>
        <a:graphic>
          <a:graphicData uri="http://schemas.openxmlformats.org/drawingml/2006/table">
            <a:tbl>
              <a:tblPr/>
              <a:tblGrid>
                <a:gridCol w="169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集合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上界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最小上界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下界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最大下界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B1 = {8,12}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{4,2}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4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B2 = {2,3}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{6,12,36,60}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6 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B3 = {7,8}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B4 = {2,4,12}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{12,36,60}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{2}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2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是半序集，若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            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bX</a:t>
            </a:r>
            <a:r>
              <a:rPr lang="en-US" altLang="zh-CN"/>
              <a:t>)(a≤b∨b≤a)</a:t>
            </a:r>
          </a:p>
          <a:p>
            <a:pPr>
              <a:spcBef>
                <a:spcPts val="600"/>
              </a:spcBef>
            </a:pPr>
            <a:r>
              <a:rPr lang="zh-CN" altLang="en-US"/>
              <a:t>则称 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是全序集，同时称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/>
              <a:t>是全序关系。也称为线序或链序。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en-US" altLang="zh-CN"/>
              <a:t>  </a:t>
            </a:r>
            <a:r>
              <a:rPr lang="zh-CN" altLang="en-US"/>
              <a:t>整数之间的小于等于关系是全序关系。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 </a:t>
            </a:r>
            <a:r>
              <a:rPr lang="zh-CN" altLang="en-US"/>
              <a:t>有理数之间的小于等于关系是全序关系。</a:t>
            </a:r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en-US" altLang="zh-CN"/>
              <a:t>  </a:t>
            </a:r>
            <a:r>
              <a:rPr lang="zh-CN" altLang="en-US"/>
              <a:t>实数之间的小于等于关系是全序关系。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/>
              <a:t>全序关系</a:t>
            </a:r>
            <a:r>
              <a:rPr lang="zh-CN"/>
              <a:t>是</a:t>
            </a:r>
            <a:r>
              <a:rPr lang="zh-CN" b="1">
                <a:solidFill>
                  <a:srgbClr val="0070C0"/>
                </a:solidFill>
              </a:rPr>
              <a:t>线性的</a:t>
            </a:r>
            <a:r>
              <a:rPr lang="zh-CN">
                <a:solidFill>
                  <a:schemeClr val="tx1"/>
                </a:solidFill>
              </a:rPr>
              <a:t>，它的</a:t>
            </a:r>
            <a:r>
              <a:rPr lang="en-US" altLang="zh-CN">
                <a:solidFill>
                  <a:schemeClr val="tx1"/>
                </a:solidFill>
              </a:rPr>
              <a:t>Hasse</a:t>
            </a:r>
            <a:r>
              <a:rPr lang="zh-CN" altLang="en-US">
                <a:solidFill>
                  <a:schemeClr val="tx1"/>
                </a:solidFill>
              </a:rPr>
              <a:t>图是一条直线。</a:t>
            </a: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259" y="1415549"/>
            <a:ext cx="8152169" cy="1297599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r>
              <a:rPr lang="en-US" altLang="zh-CN"/>
              <a:t>  </a:t>
            </a:r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是半序集，若</a:t>
            </a:r>
            <a:r>
              <a:rPr lang="en-US" altLang="zh-CN"/>
              <a:t>X</a:t>
            </a:r>
            <a:r>
              <a:rPr lang="zh-CN" altLang="en-US"/>
              <a:t>的每个非空子集都有最小元素，则称</a:t>
            </a:r>
            <a:r>
              <a:rPr lang="en-US" altLang="zh-CN"/>
              <a:t>(X, ≤)</a:t>
            </a:r>
            <a:r>
              <a:rPr lang="zh-CN" altLang="en-US"/>
              <a:t>是良序集，同时称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/>
              <a:t>是良序关系。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例</a:t>
            </a:r>
            <a:r>
              <a:rPr lang="en-US" altLang="zh-CN"/>
              <a:t>  </a:t>
            </a:r>
            <a:r>
              <a:rPr lang="zh-CN" altLang="en-US"/>
              <a:t>自然数之间的小于等于关系是良序关系。</a:t>
            </a:r>
          </a:p>
          <a:p>
            <a:pPr>
              <a:spcBef>
                <a:spcPts val="600"/>
              </a:spcBef>
            </a:pPr>
            <a:r>
              <a:rPr lang="zh-CN" altLang="en-US" b="1">
                <a:sym typeface="+mn-ea"/>
              </a:rPr>
              <a:t>例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整数之间的小于等于关系是良序关系。</a:t>
            </a:r>
          </a:p>
          <a:p>
            <a:pPr>
              <a:spcBef>
                <a:spcPts val="600"/>
              </a:spcBef>
            </a:pPr>
            <a:r>
              <a:rPr lang="zh-CN" altLang="en-US" b="1">
                <a:sym typeface="+mn-ea"/>
              </a:rPr>
              <a:t>例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实数之间的小于等于关系不是良序关系。</a:t>
            </a:r>
            <a:endParaRPr lang="zh-CN" altLang="en-US"/>
          </a:p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643" y="1389095"/>
            <a:ext cx="8152169" cy="89835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r>
              <a:rPr lang="en-US" altLang="zh-CN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上的二元关系，若</a:t>
            </a:r>
            <a:r>
              <a:rPr lang="en-US" altLang="zh-CN"/>
              <a:t>R</a:t>
            </a:r>
            <a:r>
              <a:rPr lang="zh-CN" altLang="en-US"/>
              <a:t>即是等价关系又是半序关系，当且仅当</a:t>
            </a:r>
            <a:r>
              <a:rPr lang="en-US" altLang="zh-CN"/>
              <a:t>R</a:t>
            </a:r>
            <a:r>
              <a:rPr lang="zh-CN" altLang="en-US"/>
              <a:t>是幺关系。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证：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即是等价关系又是半序关系，所以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</a:p>
          <a:p>
            <a:pPr>
              <a:spcBef>
                <a:spcPts val="600"/>
              </a:spcBef>
            </a:pPr>
            <a:r>
              <a:rPr lang="zh-CN" altLang="en-US"/>
              <a:t>再证</a:t>
            </a:r>
            <a:r>
              <a:rPr lang="en-US" altLang="zh-CN"/>
              <a:t>R</a:t>
            </a:r>
            <a:r>
              <a:rPr lang="en-US" altLang="zh-CN" baseline="20000">
                <a:sym typeface="Symbol" panose="05050102010706020507" pitchFamily="18" charset="2"/>
              </a:rPr>
              <a:t> 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/>
              <a:t> </a:t>
            </a:r>
          </a:p>
          <a:p>
            <a:pPr>
              <a:spcBef>
                <a:spcPts val="600"/>
              </a:spcBef>
            </a:pPr>
            <a:r>
              <a:rPr lang="en-US" altLang="zh-CN">
                <a:sym typeface="Symbol" panose="05050102010706020507" pitchFamily="18" charset="2"/>
              </a:rPr>
              <a:t>(a,b)R 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202122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 ((a,b)</a:t>
            </a:r>
            <a:r>
              <a:rPr lang="en-US" altLang="zh-CN">
                <a:sym typeface="Symbol" panose="05050102010706020507" pitchFamily="18" charset="2"/>
              </a:rPr>
              <a:t>R </a:t>
            </a:r>
            <a:r>
              <a:rPr lang="en-US" altLang="zh-CN">
                <a:solidFill>
                  <a:srgbClr val="202122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∧ (b,a)</a:t>
            </a:r>
            <a:r>
              <a:rPr lang="en-US" altLang="zh-CN">
                <a:sym typeface="Symbol" panose="05050102010706020507" pitchFamily="18" charset="2"/>
              </a:rPr>
              <a:t>R)               R</a:t>
            </a:r>
            <a:r>
              <a:rPr lang="zh-CN" altLang="en-US">
                <a:sym typeface="Symbol" panose="05050102010706020507" pitchFamily="18" charset="2"/>
              </a:rPr>
              <a:t>是等价关系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         </a:t>
            </a:r>
            <a:r>
              <a:rPr lang="en-US" altLang="zh-CN">
                <a:solidFill>
                  <a:srgbClr val="202122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 a=b</a:t>
            </a:r>
            <a:r>
              <a:rPr lang="en-US" altLang="zh-CN">
                <a:sym typeface="Symbol" panose="05050102010706020507" pitchFamily="18" charset="2"/>
              </a:rPr>
              <a:t>                                      R</a:t>
            </a:r>
            <a:r>
              <a:rPr lang="zh-CN" altLang="en-US">
                <a:sym typeface="Symbol" panose="05050102010706020507" pitchFamily="18" charset="2"/>
              </a:rPr>
              <a:t>是半序关系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sym typeface="Symbol" panose="05050102010706020507" pitchFamily="18" charset="2"/>
              </a:rPr>
              <a:t>             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202122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(a,b)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4E8CE-B9F2-48A3-9029-71CB15109F17}"/>
              </a:ext>
            </a:extLst>
          </p:cNvPr>
          <p:cNvSpPr/>
          <p:nvPr/>
        </p:nvSpPr>
        <p:spPr>
          <a:xfrm>
            <a:off x="684259" y="1389180"/>
            <a:ext cx="8152169" cy="9009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2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2E2D5D-CD95-45D6-8CE5-F433217AF499}"/>
              </a:ext>
            </a:extLst>
          </p:cNvPr>
          <p:cNvSpPr txBox="1"/>
          <p:nvPr/>
        </p:nvSpPr>
        <p:spPr>
          <a:xfrm>
            <a:off x="2050542" y="2084832"/>
            <a:ext cx="504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函数</a:t>
            </a:r>
          </a:p>
        </p:txBody>
      </p:sp>
    </p:spTree>
    <p:extLst>
      <p:ext uri="{BB962C8B-B14F-4D97-AF65-F5344CB8AC3E}">
        <p14:creationId xmlns:p14="http://schemas.microsoft.com/office/powerpoint/2010/main" val="207390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5.1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函数的基本概念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5.2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函数的基本性质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函数</a:t>
            </a:r>
          </a:p>
        </p:txBody>
      </p:sp>
    </p:spTree>
    <p:extLst>
      <p:ext uri="{BB962C8B-B14F-4D97-AF65-F5344CB8AC3E}">
        <p14:creationId xmlns:p14="http://schemas.microsoft.com/office/powerpoint/2010/main" val="2968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 dirty="0"/>
              <a:t>定义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上的二元关系。若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b="1" dirty="0"/>
              <a:t>自反的、对称的、传递的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上的等价关系。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xX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en-US" altLang="zh-CN">
                <a:sym typeface="Symbol" panose="05050102010706020507" pitchFamily="18" charset="2"/>
              </a:rPr>
              <a:t>{y|(y,x)R}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的等价类，记为 </a:t>
            </a:r>
            <a:r>
              <a:rPr lang="en-US" altLang="zh-CN">
                <a:sym typeface="Symbol" panose="05050102010706020507" pitchFamily="18" charset="2"/>
              </a:rPr>
              <a:t>x</a:t>
            </a:r>
            <a:r>
              <a:rPr lang="en-US" altLang="zh-CN" baseline="-25000">
                <a:sym typeface="Symbol" panose="05050102010706020507" pitchFamily="18" charset="2"/>
              </a:rPr>
              <a:t>R.</a:t>
            </a:r>
            <a:r>
              <a:rPr lang="zh-CN" altLang="en-US">
                <a:sym typeface="Symbol" panose="05050102010706020507" pitchFamily="18" charset="2"/>
              </a:rPr>
              <a:t>。同时称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为等价类 </a:t>
            </a:r>
            <a:r>
              <a:rPr lang="en-US" altLang="zh-CN">
                <a:sym typeface="Symbol" panose="05050102010706020507" pitchFamily="18" charset="2"/>
              </a:rPr>
              <a:t>x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的代表元素。</a:t>
            </a:r>
          </a:p>
          <a:p>
            <a:pPr>
              <a:spcBef>
                <a:spcPts val="600"/>
              </a:spcBef>
            </a:pP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= { 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xX }</a:t>
            </a:r>
            <a:r>
              <a:rPr lang="zh-CN" altLang="en-US">
                <a:sym typeface="Symbol" panose="05050102010706020507" pitchFamily="18" charset="2"/>
              </a:rPr>
              <a:t>，称 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为集合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关于等价关系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的商集，记为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。称</a:t>
            </a:r>
            <a:r>
              <a:rPr lang="en-US" altLang="zh-CN">
                <a:sym typeface="Symbol" panose="05050102010706020507" pitchFamily="18" charset="2"/>
              </a:rPr>
              <a:t>X/R</a:t>
            </a:r>
            <a:r>
              <a:rPr lang="zh-CN" altLang="en-US">
                <a:sym typeface="Symbol" panose="05050102010706020507" pitchFamily="18" charset="2"/>
              </a:rPr>
              <a:t>中元素的个数为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的秩。</a:t>
            </a:r>
          </a:p>
          <a:p>
            <a:pPr>
              <a:spcBef>
                <a:spcPts val="600"/>
              </a:spcBef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259" y="1397766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7C0D4C-5BE3-4E23-904F-EA52D85B341D}"/>
              </a:ext>
            </a:extLst>
          </p:cNvPr>
          <p:cNvSpPr/>
          <p:nvPr/>
        </p:nvSpPr>
        <p:spPr>
          <a:xfrm>
            <a:off x="684259" y="2615310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1A24F-5C8B-4471-91C1-2FDBE76FC812}"/>
              </a:ext>
            </a:extLst>
          </p:cNvPr>
          <p:cNvSpPr/>
          <p:nvPr/>
        </p:nvSpPr>
        <p:spPr>
          <a:xfrm>
            <a:off x="684258" y="3826041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函数的基本概念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/>
              <a:t>变量与常量</a:t>
            </a:r>
          </a:p>
          <a:p>
            <a:r>
              <a:rPr lang="zh-CN" altLang="en-US"/>
              <a:t>在某一变化过程中，可以取不同数值的量叫做变量，保持不变的量叫做常量。</a:t>
            </a:r>
          </a:p>
          <a:p>
            <a:r>
              <a:rPr lang="zh-CN" altLang="en-US"/>
              <a:t>注意：变量和常量往往是相对而言的，如在解决运动问题时，路程</a:t>
            </a:r>
            <a:r>
              <a:rPr lang="en-US" altLang="zh-CN"/>
              <a:t>s</a:t>
            </a:r>
            <a:r>
              <a:rPr lang="zh-CN" altLang="en-US"/>
              <a:t>、速度</a:t>
            </a:r>
            <a:r>
              <a:rPr lang="en-US" altLang="zh-CN"/>
              <a:t>v</a:t>
            </a:r>
            <a:r>
              <a:rPr lang="zh-CN" altLang="en-US"/>
              <a:t>、时间</a:t>
            </a:r>
            <a:r>
              <a:rPr lang="en-US" altLang="zh-CN"/>
              <a:t>t</a:t>
            </a:r>
            <a:r>
              <a:rPr lang="zh-CN" altLang="en-US"/>
              <a:t>三者之间，在不同的研究过程中，常量和变量的身份是可以相互转换的。</a:t>
            </a:r>
          </a:p>
          <a:p>
            <a:endParaRPr lang="en-US" altLang="zh-CN" b="1"/>
          </a:p>
          <a:p>
            <a:r>
              <a:rPr lang="zh-CN" altLang="en-US" b="1"/>
              <a:t>函数与自变量</a:t>
            </a:r>
          </a:p>
          <a:p>
            <a:r>
              <a:rPr lang="zh-CN" altLang="en-US"/>
              <a:t>一般地，如果在一个变化过程中，有两个变量，例如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，对于</a:t>
            </a:r>
            <a:r>
              <a:rPr lang="en-US" altLang="zh-CN"/>
              <a:t>x</a:t>
            </a:r>
            <a:r>
              <a:rPr lang="zh-CN" altLang="en-US"/>
              <a:t>的每一个值，</a:t>
            </a:r>
            <a:r>
              <a:rPr lang="en-US" altLang="zh-CN"/>
              <a:t>y</a:t>
            </a:r>
            <a:r>
              <a:rPr lang="zh-CN" altLang="en-US"/>
              <a:t>都有唯一的值与之对应，我们就说</a:t>
            </a:r>
            <a:r>
              <a:rPr lang="en-US" altLang="zh-CN"/>
              <a:t>x</a:t>
            </a:r>
            <a:r>
              <a:rPr lang="zh-CN" altLang="en-US"/>
              <a:t>是自变量，</a:t>
            </a:r>
            <a:r>
              <a:rPr lang="en-US" altLang="zh-CN"/>
              <a:t>y</a:t>
            </a:r>
            <a:r>
              <a:rPr lang="zh-CN" altLang="en-US"/>
              <a:t>是因变量，此时也称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的函数。</a:t>
            </a:r>
          </a:p>
          <a:p>
            <a:r>
              <a:rPr lang="zh-CN" altLang="en-US"/>
              <a:t>注意：函数体现的是一个变化的过程，在这一变化的过程中，着重要把握以下三点：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）只能有两个变量，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）一个变量的数值随另一个变量的数值变化而变化。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）对于自变量的每一个确定的值，函数都有唯一的值与之对应。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函数的基本概念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f</a:t>
            </a:r>
            <a:r>
              <a:rPr lang="zh-CN" altLang="en-US"/>
              <a:t>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的一个二元关系。若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xX</a:t>
            </a:r>
            <a:r>
              <a:rPr lang="zh-CN" altLang="en-US">
                <a:sym typeface="Symbol" panose="05050102010706020507" pitchFamily="18" charset="2"/>
              </a:rPr>
              <a:t>，存在唯一的</a:t>
            </a:r>
            <a:r>
              <a:rPr lang="en-US" altLang="zh-CN">
                <a:sym typeface="Symbol" panose="05050102010706020507" pitchFamily="18" charset="2"/>
              </a:rPr>
              <a:t>yY</a:t>
            </a:r>
            <a:r>
              <a:rPr lang="zh-CN" altLang="en-US">
                <a:sym typeface="Symbol" panose="05050102010706020507" pitchFamily="18" charset="2"/>
              </a:rPr>
              <a:t>，使得</a:t>
            </a:r>
            <a:r>
              <a:rPr lang="en-US" altLang="zh-CN">
                <a:sym typeface="Symbol" panose="05050102010706020507" pitchFamily="18" charset="2"/>
              </a:rPr>
              <a:t>(x,y)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的函数。</a:t>
            </a:r>
          </a:p>
          <a:p>
            <a:pPr>
              <a:spcBef>
                <a:spcPct val="0"/>
              </a:spcBef>
            </a:pPr>
            <a:r>
              <a:rPr lang="zh-CN" altLang="en-US"/>
              <a:t>记为𝑓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，𝑓</a:t>
            </a:r>
            <a:r>
              <a:rPr lang="en-US" altLang="zh-CN"/>
              <a:t>(x) = y</a:t>
            </a:r>
            <a:r>
              <a:rPr lang="zh-CN" altLang="en-US"/>
              <a:t>。称</a:t>
            </a:r>
            <a:r>
              <a:rPr lang="en-US" altLang="zh-CN"/>
              <a:t>x</a:t>
            </a:r>
            <a:r>
              <a:rPr lang="zh-CN" altLang="en-US"/>
              <a:t>为𝑓的原象，</a:t>
            </a:r>
            <a:r>
              <a:rPr lang="en-US" altLang="zh-CN"/>
              <a:t>y</a:t>
            </a:r>
            <a:r>
              <a:rPr lang="zh-CN" altLang="en-US"/>
              <a:t>为𝑓的象。</a:t>
            </a:r>
          </a:p>
          <a:p>
            <a:pPr>
              <a:spcBef>
                <a:spcPct val="0"/>
              </a:spcBef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ym typeface="Symbol" panose="05050102010706020507" pitchFamily="18" charset="2"/>
              </a:rPr>
              <a:t></a:t>
            </a:r>
            <a:r>
              <a:rPr lang="en-US" altLang="zh-CN">
                <a:sym typeface="Symbol" panose="05050102010706020507" pitchFamily="18" charset="2"/>
              </a:rPr>
              <a:t>(R)=X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ym typeface="Symbol" panose="05050102010706020507" pitchFamily="18" charset="2"/>
              </a:rPr>
              <a:t>后者唯一，即如果</a:t>
            </a:r>
            <a:r>
              <a:rPr lang="en-US" altLang="zh-CN">
                <a:sym typeface="Symbol" panose="05050102010706020507" pitchFamily="18" charset="2"/>
              </a:rPr>
              <a:t>(x,y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 </a:t>
            </a:r>
            <a:r>
              <a:rPr lang="zh-CN" altLang="en-US"/>
              <a:t>𝑓且</a:t>
            </a:r>
            <a:r>
              <a:rPr lang="en-US" altLang="zh-CN">
                <a:sym typeface="Symbol" panose="05050102010706020507" pitchFamily="18" charset="2"/>
              </a:rPr>
              <a:t>(x,y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 </a:t>
            </a:r>
            <a:r>
              <a:rPr lang="zh-CN" altLang="en-US"/>
              <a:t>𝑓，那么</a:t>
            </a:r>
            <a:r>
              <a:rPr lang="en-US" altLang="zh-CN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= y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</a:p>
          <a:p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是实数集合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𝑓</a:t>
            </a:r>
            <a:r>
              <a:rPr lang="en-US" altLang="zh-CN"/>
              <a:t>= { (x,y) | </a:t>
            </a:r>
            <a:r>
              <a:rPr lang="en-US" altLang="zh-CN">
                <a:sym typeface="Symbol" panose="05050102010706020507" pitchFamily="18" charset="2"/>
              </a:rPr>
              <a:t>xR∧yR∧y = sin(x) }    </a:t>
            </a:r>
            <a:r>
              <a:rPr lang="zh-CN" altLang="en-US">
                <a:sym typeface="Symbol" panose="05050102010706020507" pitchFamily="18" charset="2"/>
              </a:rPr>
              <a:t>正弦函数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𝑓</a:t>
            </a:r>
            <a:r>
              <a:rPr lang="en-US" altLang="zh-CN"/>
              <a:t>= { (x,y) | </a:t>
            </a:r>
            <a:r>
              <a:rPr lang="en-US" altLang="zh-CN">
                <a:sym typeface="Symbol" panose="05050102010706020507" pitchFamily="18" charset="2"/>
              </a:rPr>
              <a:t>xR∧yR∧y = | x | }    </a:t>
            </a:r>
            <a:r>
              <a:rPr lang="zh-CN" altLang="en-US">
                <a:sym typeface="Symbol" panose="05050102010706020507" pitchFamily="18" charset="2"/>
              </a:rPr>
              <a:t>绝对值函数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X = {A,B,C,…,Z}   ,  Y = {65,66,67,…,90}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Y, f (A)=65, f (B)=66, f (C)=67, …, f (Z)=90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𝑓是</a:t>
            </a:r>
            <a:r>
              <a:rPr lang="en-US" altLang="zh-CN"/>
              <a:t>ASCII</a:t>
            </a:r>
            <a:r>
              <a:rPr lang="zh-CN" altLang="en-US"/>
              <a:t>码函数。</a:t>
            </a:r>
            <a:endParaRPr lang="en-US" altLang="zh-CN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3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N</a:t>
            </a:r>
            <a:r>
              <a:rPr lang="zh-CN" altLang="en-US"/>
              <a:t>是自然数集合，</a:t>
            </a:r>
            <a:r>
              <a:rPr lang="en-US" altLang="zh-CN"/>
              <a:t>P : N</a:t>
            </a:r>
            <a:r>
              <a:rPr lang="en-US" altLang="zh-CN">
                <a:sym typeface="Symbol" panose="05050102010706020507" pitchFamily="18" charset="2"/>
              </a:rPr>
              <a:t>N,  P(n) = n+1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        P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Peano </a:t>
            </a:r>
            <a:r>
              <a:rPr lang="zh-CN" altLang="en-US">
                <a:sym typeface="Symbol" panose="05050102010706020507" pitchFamily="18" charset="2"/>
              </a:rPr>
              <a:t>后继函数。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3B4309-B40F-469A-9DAC-3EDB2BBC87C8}"/>
              </a:ext>
            </a:extLst>
          </p:cNvPr>
          <p:cNvSpPr/>
          <p:nvPr/>
        </p:nvSpPr>
        <p:spPr>
          <a:xfrm>
            <a:off x="684260" y="1380594"/>
            <a:ext cx="8152169" cy="109244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函数的基本概念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f</a:t>
            </a:r>
            <a:r>
              <a:rPr lang="zh-CN" altLang="en-US"/>
              <a:t>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的一个二元关系。若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xX</a:t>
            </a:r>
            <a:r>
              <a:rPr lang="zh-CN" altLang="en-US">
                <a:sym typeface="Symbol" panose="05050102010706020507" pitchFamily="18" charset="2"/>
              </a:rPr>
              <a:t>，存在唯一的</a:t>
            </a:r>
            <a:r>
              <a:rPr lang="en-US" altLang="zh-CN">
                <a:sym typeface="Symbol" panose="05050102010706020507" pitchFamily="18" charset="2"/>
              </a:rPr>
              <a:t>yY</a:t>
            </a:r>
            <a:r>
              <a:rPr lang="zh-CN" altLang="en-US">
                <a:sym typeface="Symbol" panose="05050102010706020507" pitchFamily="18" charset="2"/>
              </a:rPr>
              <a:t>，使得</a:t>
            </a:r>
            <a:r>
              <a:rPr lang="en-US" altLang="zh-CN">
                <a:sym typeface="Symbol" panose="05050102010706020507" pitchFamily="18" charset="2"/>
              </a:rPr>
              <a:t>(x,y)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的函数。</a:t>
            </a:r>
          </a:p>
          <a:p>
            <a:pPr>
              <a:spcBef>
                <a:spcPct val="0"/>
              </a:spcBef>
            </a:pPr>
            <a:r>
              <a:rPr lang="zh-CN" altLang="en-US"/>
              <a:t>记为𝑓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，𝑓</a:t>
            </a:r>
            <a:r>
              <a:rPr lang="en-US" altLang="zh-CN"/>
              <a:t>(x) = y</a:t>
            </a:r>
            <a:r>
              <a:rPr lang="zh-CN" altLang="en-US"/>
              <a:t>。称</a:t>
            </a:r>
            <a:r>
              <a:rPr lang="en-US" altLang="zh-CN"/>
              <a:t>x</a:t>
            </a:r>
            <a:r>
              <a:rPr lang="zh-CN" altLang="en-US"/>
              <a:t>为𝑓的原象，</a:t>
            </a:r>
            <a:r>
              <a:rPr lang="en-US" altLang="zh-CN"/>
              <a:t>y</a:t>
            </a:r>
            <a:r>
              <a:rPr lang="zh-CN" altLang="en-US"/>
              <a:t>为𝑓的象。</a:t>
            </a:r>
          </a:p>
          <a:p>
            <a:pPr>
              <a:spcBef>
                <a:spcPct val="0"/>
              </a:spcBef>
            </a:pPr>
            <a:endParaRPr lang="en-US" altLang="zh-CN" b="1"/>
          </a:p>
          <a:p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X,Y</a:t>
            </a:r>
            <a:r>
              <a:rPr lang="zh-CN" altLang="en-US"/>
              <a:t>是实数集合，</a:t>
            </a:r>
            <a:r>
              <a:rPr lang="en-US" altLang="zh-CN"/>
              <a:t>P : X x Y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X,  P(x,y) = x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P</a:t>
            </a:r>
            <a:r>
              <a:rPr lang="zh-CN" altLang="en-US"/>
              <a:t>是投影函数。</a:t>
            </a:r>
            <a:endParaRPr lang="en-US" altLang="zh-CN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X,Y</a:t>
            </a:r>
            <a:r>
              <a:rPr lang="zh-CN" altLang="en-US"/>
              <a:t>是实数集合，𝑓</a:t>
            </a:r>
            <a:r>
              <a:rPr lang="en-US" altLang="zh-CN"/>
              <a:t>: X </a:t>
            </a:r>
            <a:r>
              <a:rPr lang="en-US" altLang="zh-CN">
                <a:sym typeface="Symbol" panose="05050102010706020507" pitchFamily="18" charset="2"/>
              </a:rPr>
              <a:t>2</a:t>
            </a:r>
            <a:r>
              <a:rPr lang="en-US" altLang="zh-CN" baseline="30000">
                <a:sym typeface="Symbol" panose="05050102010706020507" pitchFamily="18" charset="2"/>
              </a:rPr>
              <a:t>X×Y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/>
              <a:t>𝑓</a:t>
            </a:r>
            <a:r>
              <a:rPr lang="en-US" altLang="zh-CN"/>
              <a:t>(x) = {x}×Y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𝑓是截痕函数。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6 </a:t>
            </a:r>
            <a:r>
              <a:rPr lang="zh-CN" altLang="en-US">
                <a:sym typeface="Symbol" panose="05050102010706020507" pitchFamily="18" charset="2"/>
              </a:rPr>
              <a:t>关系</a:t>
            </a:r>
            <a:r>
              <a:rPr lang="en-US" altLang="zh-CN">
                <a:sym typeface="Symbol" panose="05050102010706020507" pitchFamily="18" charset="2"/>
              </a:rPr>
              <a:t>R={(x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), (x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)}</a:t>
            </a:r>
            <a:r>
              <a:rPr lang="zh-CN" altLang="en-US">
                <a:sym typeface="Symbol" panose="05050102010706020507" pitchFamily="18" charset="2"/>
              </a:rPr>
              <a:t>不是函数。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3B4309-B40F-469A-9DAC-3EDB2BBC87C8}"/>
              </a:ext>
            </a:extLst>
          </p:cNvPr>
          <p:cNvSpPr/>
          <p:nvPr/>
        </p:nvSpPr>
        <p:spPr>
          <a:xfrm>
            <a:off x="684260" y="1380594"/>
            <a:ext cx="8152169" cy="109244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函数的基本概念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f</a:t>
            </a:r>
            <a:r>
              <a:rPr lang="zh-CN" altLang="en-US"/>
              <a:t>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的一个二元关系。若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xX</a:t>
            </a:r>
            <a:r>
              <a:rPr lang="zh-CN" altLang="en-US">
                <a:sym typeface="Symbol" panose="05050102010706020507" pitchFamily="18" charset="2"/>
              </a:rPr>
              <a:t>，存在</a:t>
            </a:r>
            <a:r>
              <a:rPr lang="zh-CN" altLang="en-US" b="1">
                <a:sym typeface="Symbol" panose="05050102010706020507" pitchFamily="18" charset="2"/>
              </a:rPr>
              <a:t>唯一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en-US" altLang="zh-CN">
                <a:sym typeface="Symbol" panose="05050102010706020507" pitchFamily="18" charset="2"/>
              </a:rPr>
              <a:t>yY</a:t>
            </a:r>
            <a:r>
              <a:rPr lang="zh-CN" altLang="en-US">
                <a:sym typeface="Symbol" panose="05050102010706020507" pitchFamily="18" charset="2"/>
              </a:rPr>
              <a:t>，使得</a:t>
            </a:r>
            <a:r>
              <a:rPr lang="en-US" altLang="zh-CN">
                <a:sym typeface="Symbol" panose="05050102010706020507" pitchFamily="18" charset="2"/>
              </a:rPr>
              <a:t>(x,y)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的函数。</a:t>
            </a:r>
          </a:p>
          <a:p>
            <a:pPr>
              <a:spcBef>
                <a:spcPct val="0"/>
              </a:spcBef>
            </a:pPr>
            <a:r>
              <a:rPr lang="zh-CN" altLang="en-US"/>
              <a:t>记为𝑓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，𝑓</a:t>
            </a:r>
            <a:r>
              <a:rPr lang="en-US" altLang="zh-CN"/>
              <a:t>(x) = y</a:t>
            </a:r>
            <a:r>
              <a:rPr lang="zh-CN" altLang="en-US"/>
              <a:t>。称</a:t>
            </a:r>
            <a:r>
              <a:rPr lang="en-US" altLang="zh-CN"/>
              <a:t>x</a:t>
            </a:r>
            <a:r>
              <a:rPr lang="zh-CN" altLang="en-US"/>
              <a:t>为𝑓的原象，</a:t>
            </a:r>
            <a:r>
              <a:rPr lang="en-US" altLang="zh-CN"/>
              <a:t>y</a:t>
            </a:r>
            <a:r>
              <a:rPr lang="zh-CN" altLang="en-US"/>
              <a:t>为𝑓的象。</a:t>
            </a:r>
          </a:p>
          <a:p>
            <a:pPr>
              <a:spcBef>
                <a:spcPct val="0"/>
              </a:spcBef>
            </a:pPr>
            <a:endParaRPr lang="en-US" altLang="zh-CN" b="1"/>
          </a:p>
          <a:p>
            <a:pPr>
              <a:spcBef>
                <a:spcPct val="0"/>
              </a:spcBef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集合论将函数的概念推广到对离散量的讨论</a:t>
            </a:r>
            <a:r>
              <a:rPr lang="en-US" altLang="zh-CN"/>
              <a:t>, </a:t>
            </a:r>
            <a:r>
              <a:rPr lang="zh-CN" altLang="en-US"/>
              <a:t>将函数看作是一种特殊的二元关系</a:t>
            </a:r>
            <a:r>
              <a:rPr lang="en-US" altLang="zh-CN"/>
              <a:t>, </a:t>
            </a:r>
            <a:r>
              <a:rPr lang="zh-CN" altLang="en-US"/>
              <a:t>其定义域和值域可以是各类集合。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两个集合上的二元关系是一个意义相当广泛的概念</a:t>
            </a:r>
            <a:r>
              <a:rPr lang="en-US" altLang="zh-CN"/>
              <a:t>, </a:t>
            </a:r>
            <a:r>
              <a:rPr lang="zh-CN" altLang="en-US"/>
              <a:t>没有对两个集合的元素作任何特殊的限制。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函数作为特殊的二元关系</a:t>
            </a:r>
            <a:r>
              <a:rPr lang="en-US" altLang="zh-CN"/>
              <a:t>, </a:t>
            </a:r>
            <a:r>
              <a:rPr lang="zh-CN" altLang="en-US"/>
              <a:t>函数概念表明了两个集合元素之间的多对一关系。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函数是特殊的二元关系</a:t>
            </a:r>
            <a:r>
              <a:rPr lang="en-US" altLang="zh-CN"/>
              <a:t>, </a:t>
            </a:r>
            <a:r>
              <a:rPr lang="zh-CN" altLang="en-US"/>
              <a:t>二元关系是特殊的集合</a:t>
            </a:r>
            <a:r>
              <a:rPr lang="en-US" altLang="zh-CN"/>
              <a:t>, </a:t>
            </a:r>
            <a:r>
              <a:rPr lang="zh-CN" altLang="en-US"/>
              <a:t>所以函数也是特殊的集合</a:t>
            </a:r>
            <a:r>
              <a:rPr lang="en-US" altLang="zh-CN"/>
              <a:t>, </a:t>
            </a:r>
            <a:r>
              <a:rPr lang="zh-CN" altLang="en-US"/>
              <a:t>集合相等的定义同样适用于函数，即 </a:t>
            </a:r>
            <a:r>
              <a:rPr lang="en-US" altLang="zh-CN"/>
              <a:t>F</a:t>
            </a:r>
            <a:r>
              <a:rPr lang="zh-CN" altLang="en-US"/>
              <a:t> </a:t>
            </a:r>
            <a:r>
              <a:rPr lang="en-US" altLang="zh-CN"/>
              <a:t>= G</a:t>
            </a:r>
            <a:r>
              <a:rPr lang="zh-CN" altLang="en-US"/>
              <a:t> ⇔ </a:t>
            </a:r>
            <a:r>
              <a:rPr lang="en-US" altLang="zh-CN"/>
              <a:t>F</a:t>
            </a:r>
            <a:r>
              <a:rPr lang="zh-CN" altLang="en-US"/>
              <a:t> ⊆ </a:t>
            </a:r>
            <a:r>
              <a:rPr lang="en-US" altLang="zh-CN"/>
              <a:t>G</a:t>
            </a:r>
            <a:r>
              <a:rPr lang="zh-CN" altLang="en-US"/>
              <a:t> ∧ </a:t>
            </a:r>
            <a:r>
              <a:rPr lang="en-US" altLang="zh-CN"/>
              <a:t>G</a:t>
            </a:r>
            <a:r>
              <a:rPr lang="zh-CN" altLang="en-US"/>
              <a:t> ⊆ </a:t>
            </a:r>
            <a:r>
              <a:rPr lang="en-US" altLang="zh-CN"/>
              <a:t>F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 b="1"/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3B4309-B40F-469A-9DAC-3EDB2BBC87C8}"/>
              </a:ext>
            </a:extLst>
          </p:cNvPr>
          <p:cNvSpPr/>
          <p:nvPr/>
        </p:nvSpPr>
        <p:spPr>
          <a:xfrm>
            <a:off x="684260" y="1380594"/>
            <a:ext cx="8152169" cy="109244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函数的基本概念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常函数</a:t>
            </a:r>
            <a:endParaRPr lang="en-US" altLang="zh-CN" b="1"/>
          </a:p>
          <a:p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zh-CN" altLang="en-US"/>
              <a:t>𝑓：</a:t>
            </a:r>
            <a:r>
              <a:rPr lang="en-US" altLang="zh-CN"/>
              <a:t>A </a:t>
            </a:r>
            <a:r>
              <a:rPr lang="zh-CN" altLang="en-US"/>
              <a:t>→ 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B</a:t>
            </a:r>
            <a:r>
              <a:rPr lang="zh-CN" altLang="en-US"/>
              <a:t>，使得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xA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/>
              <a:t>𝑓</a:t>
            </a:r>
            <a:r>
              <a:rPr lang="en-US" altLang="zh-CN"/>
              <a:t>(x) = b</a:t>
            </a:r>
          </a:p>
          <a:p>
            <a:endParaRPr lang="en-US" altLang="zh-CN" b="1"/>
          </a:p>
          <a:p>
            <a:r>
              <a:rPr lang="zh-CN" altLang="en-US" b="1"/>
              <a:t>幺函数</a:t>
            </a:r>
            <a:endParaRPr lang="en-US" altLang="zh-CN" b="1"/>
          </a:p>
          <a:p>
            <a:r>
              <a:rPr lang="zh-CN" altLang="en-US"/>
              <a:t>幺关系定义的函数称为幺函数。即</a:t>
            </a:r>
            <a:r>
              <a:rPr lang="en-US" altLang="zh-CN" i="1"/>
              <a:t>I</a:t>
            </a:r>
            <a:r>
              <a:rPr lang="en-US" altLang="zh-CN" baseline="-25000"/>
              <a:t>X </a:t>
            </a:r>
            <a:r>
              <a:rPr lang="zh-CN" altLang="en-US"/>
              <a:t>：</a:t>
            </a:r>
            <a:r>
              <a:rPr lang="en-US" altLang="zh-CN"/>
              <a:t>X</a:t>
            </a:r>
            <a:r>
              <a:rPr lang="zh-CN" altLang="en-US"/>
              <a:t> → </a:t>
            </a:r>
            <a:r>
              <a:rPr lang="en-US" altLang="zh-CN"/>
              <a:t>X</a:t>
            </a:r>
            <a:r>
              <a:rPr lang="zh-CN" altLang="en-US"/>
              <a:t>，定义为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xX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 i="1"/>
              <a:t> I</a:t>
            </a:r>
            <a:r>
              <a:rPr lang="en-US" altLang="zh-CN" baseline="-25000"/>
              <a:t>X </a:t>
            </a:r>
            <a:r>
              <a:rPr lang="en-US" altLang="zh-CN"/>
              <a:t>(x) = x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特征函数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为集合</a:t>
            </a:r>
            <a:r>
              <a:rPr lang="en-US" altLang="zh-CN"/>
              <a:t>, </a:t>
            </a:r>
            <a:r>
              <a:rPr lang="zh-CN" altLang="en-US"/>
              <a:t>对于任意的</a:t>
            </a:r>
            <a:r>
              <a:rPr lang="en-US" altLang="zh-CN"/>
              <a:t>A′ </a:t>
            </a:r>
            <a:r>
              <a:rPr lang="zh-CN" altLang="en-US"/>
              <a:t>⊆ </a:t>
            </a:r>
            <a:r>
              <a:rPr lang="en-US" altLang="zh-CN"/>
              <a:t>A, A ′</a:t>
            </a:r>
            <a:r>
              <a:rPr lang="zh-CN" altLang="en-US"/>
              <a:t>的特征函数𝒳</a:t>
            </a:r>
            <a:r>
              <a:rPr lang="zh-CN" altLang="en-US" baseline="-25000"/>
              <a:t>𝐴</a:t>
            </a:r>
            <a:r>
              <a:rPr lang="en-US" altLang="zh-CN" baseline="-25000"/>
              <a:t>′ </a:t>
            </a:r>
            <a:r>
              <a:rPr lang="en-US" altLang="zh-CN"/>
              <a:t>(</a:t>
            </a:r>
            <a:r>
              <a:rPr lang="zh-CN" altLang="en-US"/>
              <a:t>𝑎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: A</a:t>
            </a:r>
            <a:r>
              <a:rPr lang="zh-CN" altLang="en-US"/>
              <a:t> → </a:t>
            </a:r>
            <a:r>
              <a:rPr lang="en-US" altLang="zh-CN"/>
              <a:t>{0,1}</a:t>
            </a:r>
            <a:r>
              <a:rPr lang="zh-CN" altLang="en-US"/>
              <a:t>，定义为：</a:t>
            </a:r>
            <a:endParaRPr lang="en-US" altLang="zh-CN"/>
          </a:p>
          <a:p>
            <a:r>
              <a:rPr lang="zh-CN" altLang="en-US"/>
              <a:t>𝒳</a:t>
            </a:r>
            <a:r>
              <a:rPr lang="en-US" altLang="zh-CN" baseline="-25000"/>
              <a:t>A′ </a:t>
            </a:r>
            <a:r>
              <a:rPr lang="en-US" altLang="zh-CN"/>
              <a:t>(</a:t>
            </a:r>
            <a:r>
              <a:rPr lang="zh-CN" altLang="en-US"/>
              <a:t>𝑎</a:t>
            </a:r>
            <a:r>
              <a:rPr lang="en-US" altLang="zh-CN"/>
              <a:t>)=1, </a:t>
            </a:r>
            <a:r>
              <a:rPr lang="zh-CN" altLang="en-US"/>
              <a:t>当𝑎 ∈</a:t>
            </a:r>
            <a:r>
              <a:rPr lang="en-US" altLang="zh-CN"/>
              <a:t>A′ ;</a:t>
            </a:r>
            <a:r>
              <a:rPr lang="zh-CN" altLang="en-US"/>
              <a:t>或者𝒳</a:t>
            </a:r>
            <a:r>
              <a:rPr lang="en-US" altLang="zh-CN" baseline="-25000"/>
              <a:t>A′ </a:t>
            </a:r>
            <a:r>
              <a:rPr lang="en-US" altLang="zh-CN"/>
              <a:t>(</a:t>
            </a:r>
            <a:r>
              <a:rPr lang="zh-CN" altLang="en-US"/>
              <a:t>𝑎</a:t>
            </a:r>
            <a:r>
              <a:rPr lang="en-US" altLang="zh-CN"/>
              <a:t>)= 0, </a:t>
            </a:r>
            <a:r>
              <a:rPr lang="zh-CN" altLang="en-US"/>
              <a:t>𝑎 ∈ </a:t>
            </a:r>
            <a:r>
              <a:rPr lang="en-US" altLang="zh-CN"/>
              <a:t>A</a:t>
            </a:r>
            <a:r>
              <a:rPr lang="zh-CN" altLang="en-US"/>
              <a:t> −</a:t>
            </a:r>
            <a:r>
              <a:rPr lang="en-US" altLang="zh-CN"/>
              <a:t>A′ 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自然映射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zh-CN" altLang="en-US"/>
              <a:t>定义函数𝑔</a:t>
            </a:r>
            <a:r>
              <a:rPr lang="en-US" altLang="zh-CN"/>
              <a:t>: A</a:t>
            </a:r>
            <a:r>
              <a:rPr lang="zh-CN" altLang="en-US"/>
              <a:t> → </a:t>
            </a:r>
            <a:r>
              <a:rPr lang="en-US" altLang="zh-CN"/>
              <a:t>A/R(</a:t>
            </a:r>
            <a:r>
              <a:rPr lang="zh-CN" altLang="en-US"/>
              <a:t>商集</a:t>
            </a:r>
            <a:r>
              <a:rPr lang="en-US" altLang="zh-CN"/>
              <a:t>), </a:t>
            </a:r>
            <a:r>
              <a:rPr lang="zh-CN" altLang="en-US"/>
              <a:t>使得𝑔</a:t>
            </a:r>
            <a:r>
              <a:rPr lang="en-US" altLang="zh-CN"/>
              <a:t>(</a:t>
            </a:r>
            <a:r>
              <a:rPr lang="zh-CN" altLang="en-US"/>
              <a:t>𝑎</a:t>
            </a:r>
            <a:r>
              <a:rPr lang="en-US" altLang="zh-CN"/>
              <a:t>) =[</a:t>
            </a:r>
            <a:r>
              <a:rPr lang="zh-CN" altLang="en-US"/>
              <a:t>𝑎</a:t>
            </a:r>
            <a:r>
              <a:rPr lang="en-US" altLang="zh-CN"/>
              <a:t>]</a:t>
            </a:r>
            <a:r>
              <a:rPr lang="en-US" altLang="zh-CN" baseline="-25000"/>
              <a:t>R</a:t>
            </a:r>
            <a:r>
              <a:rPr lang="en-US" altLang="zh-CN"/>
              <a:t>, </a:t>
            </a:r>
            <a:r>
              <a:rPr lang="zh-CN" altLang="en-US"/>
              <a:t>𝑔把元素𝑎映射到𝑎的等价类</a:t>
            </a:r>
            <a:r>
              <a:rPr lang="en-US" altLang="zh-CN"/>
              <a:t>, </a:t>
            </a:r>
            <a:r>
              <a:rPr lang="zh-CN" altLang="en-US"/>
              <a:t>称𝑔是从𝐴到商集𝐴</a:t>
            </a:r>
            <a:r>
              <a:rPr lang="en-US" altLang="zh-CN"/>
              <a:t>/</a:t>
            </a:r>
            <a:r>
              <a:rPr lang="zh-CN" altLang="en-US"/>
              <a:t>𝑅的自然映射。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8980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函数的基本概念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所有从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的函数的集合记作</a:t>
            </a:r>
            <a:r>
              <a:rPr lang="en-US" altLang="zh-CN"/>
              <a:t>B</a:t>
            </a:r>
            <a:r>
              <a:rPr lang="en-US" altLang="zh-CN" baseline="30000"/>
              <a:t>A</a:t>
            </a:r>
            <a:r>
              <a:rPr lang="zh-CN" altLang="en-US"/>
              <a:t>或𝐴 → </a:t>
            </a:r>
            <a:r>
              <a:rPr lang="en-US" altLang="zh-CN"/>
              <a:t>B, </a:t>
            </a:r>
            <a:r>
              <a:rPr lang="zh-CN" altLang="en-US"/>
              <a:t>读作“</a:t>
            </a:r>
            <a:r>
              <a:rPr lang="en-US" altLang="zh-CN"/>
              <a:t>B</a:t>
            </a:r>
            <a:r>
              <a:rPr lang="zh-CN" altLang="en-US"/>
              <a:t>上</a:t>
            </a:r>
            <a:r>
              <a:rPr lang="en-US" altLang="zh-CN"/>
              <a:t>A</a:t>
            </a:r>
            <a:r>
              <a:rPr lang="zh-CN" altLang="en-US"/>
              <a:t>”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B</a:t>
            </a:r>
            <a:r>
              <a:rPr lang="en-US" altLang="zh-CN" baseline="30000"/>
              <a:t>A</a:t>
            </a:r>
            <a:r>
              <a:rPr lang="zh-CN" altLang="en-US"/>
              <a:t> </a:t>
            </a:r>
            <a:r>
              <a:rPr lang="en-US" altLang="zh-CN"/>
              <a:t>= {</a:t>
            </a:r>
            <a:r>
              <a:rPr lang="zh-CN" altLang="en-US"/>
              <a:t>𝑓 </a:t>
            </a:r>
            <a:r>
              <a:rPr lang="en-US" altLang="zh-CN"/>
              <a:t>| </a:t>
            </a:r>
            <a:r>
              <a:rPr lang="zh-CN" altLang="en-US"/>
              <a:t>𝑓</a:t>
            </a:r>
            <a:r>
              <a:rPr lang="en-US" altLang="zh-CN"/>
              <a:t>: A</a:t>
            </a:r>
            <a:r>
              <a:rPr lang="zh-CN" altLang="en-US"/>
              <a:t> → </a:t>
            </a:r>
            <a:r>
              <a:rPr lang="en-US" altLang="zh-CN"/>
              <a:t>B}.</a:t>
            </a:r>
          </a:p>
          <a:p>
            <a:endParaRPr lang="en-US" altLang="zh-CN"/>
          </a:p>
          <a:p>
            <a:r>
              <a:rPr lang="zh-CN" altLang="en-US" b="1"/>
              <a:t>定理</a:t>
            </a:r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均为有限集合</a:t>
            </a:r>
            <a:r>
              <a:rPr lang="en-US" altLang="zh-CN"/>
              <a:t>, </a:t>
            </a:r>
            <a:r>
              <a:rPr lang="zh-CN" altLang="en-US"/>
              <a:t>则从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共有</a:t>
            </a:r>
            <a:r>
              <a:rPr lang="en-US" altLang="zh-CN"/>
              <a:t>|B|</a:t>
            </a:r>
            <a:r>
              <a:rPr lang="en-US" altLang="zh-CN" baseline="30000"/>
              <a:t>|A|</a:t>
            </a:r>
            <a:r>
              <a:rPr lang="zh-CN" altLang="en-US"/>
              <a:t>个不同的函数。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函数是一种关系</a:t>
            </a:r>
            <a:r>
              <a:rPr lang="en-US" altLang="zh-CN"/>
              <a:t>, </a:t>
            </a:r>
            <a:r>
              <a:rPr lang="zh-CN" altLang="en-US"/>
              <a:t>而任一从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的关系未必是函数。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函数的定义域是𝐴</a:t>
            </a:r>
            <a:r>
              <a:rPr lang="en-US" altLang="zh-CN"/>
              <a:t>, </a:t>
            </a:r>
            <a:r>
              <a:rPr lang="zh-CN" altLang="en-US"/>
              <a:t>它必须对𝐴中每个元素都有定义</a:t>
            </a:r>
            <a:r>
              <a:rPr lang="en-US" altLang="zh-CN"/>
              <a:t>, </a:t>
            </a:r>
            <a:r>
              <a:rPr lang="zh-CN" altLang="en-US"/>
              <a:t>即其中有二元组的前者取遍了</a:t>
            </a:r>
            <a:r>
              <a:rPr lang="en-US" altLang="zh-CN"/>
              <a:t>A</a:t>
            </a:r>
            <a:r>
              <a:rPr lang="zh-CN" altLang="en-US"/>
              <a:t>中所有元素。关系中二元组的前者可能只对</a:t>
            </a:r>
            <a:r>
              <a:rPr lang="en-US" altLang="zh-CN"/>
              <a:t>A</a:t>
            </a:r>
            <a:r>
              <a:rPr lang="zh-CN" altLang="en-US"/>
              <a:t>的某个真子集有定义。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函数要求</a:t>
            </a:r>
            <a:r>
              <a:rPr lang="en-US" altLang="zh-CN"/>
              <a:t>A</a:t>
            </a:r>
            <a:r>
              <a:rPr lang="zh-CN" altLang="en-US"/>
              <a:t>中一个元素只对应一个象。关系中一个元素可以对应多个象。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7345CA-862F-4E07-B904-70F83B74D1B2}"/>
              </a:ext>
            </a:extLst>
          </p:cNvPr>
          <p:cNvSpPr/>
          <p:nvPr/>
        </p:nvSpPr>
        <p:spPr>
          <a:xfrm>
            <a:off x="684260" y="1380594"/>
            <a:ext cx="8152169" cy="95112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141041-AAD2-419A-B73A-411A87967FFA}"/>
              </a:ext>
            </a:extLst>
          </p:cNvPr>
          <p:cNvSpPr/>
          <p:nvPr/>
        </p:nvSpPr>
        <p:spPr>
          <a:xfrm>
            <a:off x="684259" y="2668385"/>
            <a:ext cx="8152169" cy="760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5.1  </a:t>
            </a:r>
            <a:r>
              <a:rPr lang="zh-CN" altLang="en-US" sz="2400">
                <a:effectLst/>
              </a:rPr>
              <a:t>函数的基本概念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5.2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函数的基本性质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函数</a:t>
            </a:r>
          </a:p>
        </p:txBody>
      </p:sp>
    </p:spTree>
    <p:extLst>
      <p:ext uri="{BB962C8B-B14F-4D97-AF65-F5344CB8AC3E}">
        <p14:creationId xmlns:p14="http://schemas.microsoft.com/office/powerpoint/2010/main" val="273299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1774087"/>
          </a:xfrm>
        </p:spPr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的函数，𝑓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，𝑓</a:t>
            </a:r>
            <a:r>
              <a:rPr lang="en-US" altLang="zh-CN"/>
              <a:t>(x) = y</a:t>
            </a:r>
          </a:p>
          <a:p>
            <a:r>
              <a:rPr lang="en-US" altLang="zh-CN"/>
              <a:t>1</a:t>
            </a:r>
            <a:r>
              <a:rPr lang="zh-CN" altLang="en-US"/>
              <a:t>）若 </a:t>
            </a:r>
            <a:r>
              <a:rPr lang="zh-CN" altLang="en-US">
                <a:sym typeface="Symbol" panose="05050102010706020507" pitchFamily="18" charset="2"/>
              </a:rPr>
              <a:t>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/>
              <a:t>𝑓</a:t>
            </a:r>
            <a:r>
              <a:rPr lang="en-US" altLang="zh-CN">
                <a:sym typeface="Symbol" panose="05050102010706020507" pitchFamily="18" charset="2"/>
              </a:rPr>
              <a:t>)=Y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是满射的。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）若当 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≠x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>
                <a:sym typeface="Symbol" panose="05050102010706020507" pitchFamily="18" charset="2"/>
              </a:rPr>
              <a:t>时，有</a:t>
            </a:r>
            <a:r>
              <a:rPr lang="zh-CN" altLang="en-US"/>
              <a:t>𝑓</a:t>
            </a:r>
            <a:r>
              <a:rPr lang="en-US" altLang="zh-CN">
                <a:sym typeface="Symbol" panose="05050102010706020507" pitchFamily="18" charset="2"/>
              </a:rPr>
              <a:t>(x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)≠</a:t>
            </a:r>
            <a:r>
              <a:rPr lang="zh-CN" altLang="en-US"/>
              <a:t>𝑓</a:t>
            </a:r>
            <a:r>
              <a:rPr lang="en-US" altLang="zh-CN">
                <a:sym typeface="Symbol" panose="05050102010706020507" pitchFamily="18" charset="2"/>
              </a:rPr>
              <a:t>(x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是单射的。</a:t>
            </a:r>
          </a:p>
          <a:p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既是满射的又是单射的，则称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是双射的。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F41AFC-EDE6-41DD-9135-864F600B38FB}"/>
              </a:ext>
            </a:extLst>
          </p:cNvPr>
          <p:cNvSpPr/>
          <p:nvPr/>
        </p:nvSpPr>
        <p:spPr>
          <a:xfrm>
            <a:off x="684260" y="1380594"/>
            <a:ext cx="8152169" cy="177408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7B8CD6-2E7B-464B-A75B-F387E003C09A}"/>
              </a:ext>
            </a:extLst>
          </p:cNvPr>
          <p:cNvSpPr txBox="1"/>
          <p:nvPr/>
        </p:nvSpPr>
        <p:spPr>
          <a:xfrm>
            <a:off x="599371" y="3524597"/>
            <a:ext cx="3285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函数可能既不满足满射、也不满足单射和双射。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𝑓满射的等价定义为∀𝑦 ∈ </a:t>
            </a:r>
            <a:r>
              <a:rPr lang="en-US" altLang="zh-CN"/>
              <a:t>B, </a:t>
            </a:r>
            <a:r>
              <a:rPr lang="zh-CN" altLang="en-US"/>
              <a:t>∃𝑥 ∈ </a:t>
            </a:r>
            <a:r>
              <a:rPr lang="en-US" altLang="zh-CN"/>
              <a:t>A, </a:t>
            </a:r>
            <a:r>
              <a:rPr lang="zh-CN" altLang="en-US"/>
              <a:t>使得𝑓</a:t>
            </a:r>
            <a:r>
              <a:rPr lang="en-US" altLang="zh-CN"/>
              <a:t>(</a:t>
            </a:r>
            <a:r>
              <a:rPr lang="zh-CN" altLang="en-US"/>
              <a:t>𝑥</a:t>
            </a:r>
            <a:r>
              <a:rPr lang="en-US" altLang="zh-CN"/>
              <a:t>) = </a:t>
            </a:r>
            <a:r>
              <a:rPr lang="zh-CN" altLang="en-US"/>
              <a:t>𝑦。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𝑓单射的等价定义为∀𝑥</a:t>
            </a:r>
            <a:r>
              <a:rPr lang="zh-CN" altLang="en-US" baseline="-25000"/>
              <a:t>𝑖</a:t>
            </a:r>
            <a:r>
              <a:rPr lang="zh-CN" altLang="en-US"/>
              <a:t>，𝑥</a:t>
            </a:r>
            <a:r>
              <a:rPr lang="zh-CN" altLang="en-US" baseline="-25000"/>
              <a:t>𝑗</a:t>
            </a:r>
            <a:r>
              <a:rPr lang="zh-CN" altLang="en-US"/>
              <a:t> ∈ 𝐴且𝑥</a:t>
            </a:r>
            <a:r>
              <a:rPr lang="zh-CN" altLang="en-US" baseline="-25000"/>
              <a:t>𝑖 </a:t>
            </a:r>
            <a:r>
              <a:rPr lang="zh-CN" altLang="en-US"/>
              <a:t>≠ 𝑥</a:t>
            </a:r>
            <a:r>
              <a:rPr lang="zh-CN" altLang="en-US" baseline="-25000"/>
              <a:t>𝑗</a:t>
            </a:r>
            <a:r>
              <a:rPr lang="en-US" altLang="zh-CN"/>
              <a:t>, </a:t>
            </a:r>
            <a:r>
              <a:rPr lang="zh-CN" altLang="en-US"/>
              <a:t>必有𝑓</a:t>
            </a:r>
            <a:r>
              <a:rPr lang="en-US" altLang="zh-CN"/>
              <a:t>(</a:t>
            </a:r>
            <a:r>
              <a:rPr lang="zh-CN" altLang="en-US"/>
              <a:t>𝑥</a:t>
            </a:r>
            <a:r>
              <a:rPr lang="zh-CN" altLang="en-US" baseline="-25000"/>
              <a:t>𝑖 </a:t>
            </a:r>
            <a:r>
              <a:rPr lang="en-US" altLang="zh-CN"/>
              <a:t>) ≠ </a:t>
            </a:r>
            <a:r>
              <a:rPr lang="zh-CN" altLang="en-US"/>
              <a:t>𝑓</a:t>
            </a:r>
            <a:r>
              <a:rPr lang="en-US" altLang="zh-CN"/>
              <a:t>(</a:t>
            </a:r>
            <a:r>
              <a:rPr lang="zh-CN" altLang="en-US"/>
              <a:t>𝑥</a:t>
            </a:r>
            <a:r>
              <a:rPr lang="zh-CN" altLang="en-US" baseline="-25000"/>
              <a:t>𝑗</a:t>
            </a:r>
            <a:r>
              <a:rPr lang="en-US" altLang="zh-CN"/>
              <a:t>)</a:t>
            </a:r>
            <a:endParaRPr lang="zh-CN" altLang="en-US">
              <a:sym typeface="Symbol" panose="050501020107060205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1F08-E0C8-4120-9F8C-F31A810F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85" y="3429000"/>
            <a:ext cx="4567844" cy="29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的函数，𝑓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</a:t>
            </a:r>
            <a:r>
              <a:rPr lang="zh-CN" altLang="en-US"/>
              <a:t>，𝑓</a:t>
            </a:r>
            <a:r>
              <a:rPr lang="en-US" altLang="zh-CN"/>
              <a:t>(x) = y</a:t>
            </a:r>
          </a:p>
          <a:p>
            <a:r>
              <a:rPr lang="en-US" altLang="zh-CN"/>
              <a:t>1</a:t>
            </a:r>
            <a:r>
              <a:rPr lang="zh-CN" altLang="en-US"/>
              <a:t>）若 </a:t>
            </a:r>
            <a:r>
              <a:rPr lang="zh-CN" altLang="en-US">
                <a:sym typeface="Symbol" panose="05050102010706020507" pitchFamily="18" charset="2"/>
              </a:rPr>
              <a:t>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/>
              <a:t>𝑓</a:t>
            </a:r>
            <a:r>
              <a:rPr lang="en-US" altLang="zh-CN">
                <a:sym typeface="Symbol" panose="05050102010706020507" pitchFamily="18" charset="2"/>
              </a:rPr>
              <a:t>)=Y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是满射的。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）若当 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≠x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>
                <a:sym typeface="Symbol" panose="05050102010706020507" pitchFamily="18" charset="2"/>
              </a:rPr>
              <a:t>时，有</a:t>
            </a:r>
            <a:r>
              <a:rPr lang="zh-CN" altLang="en-US"/>
              <a:t>𝑓</a:t>
            </a:r>
            <a:r>
              <a:rPr lang="en-US" altLang="zh-CN">
                <a:sym typeface="Symbol" panose="05050102010706020507" pitchFamily="18" charset="2"/>
              </a:rPr>
              <a:t>(x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)≠</a:t>
            </a:r>
            <a:r>
              <a:rPr lang="zh-CN" altLang="en-US"/>
              <a:t>𝑓</a:t>
            </a:r>
            <a:r>
              <a:rPr lang="en-US" altLang="zh-CN">
                <a:sym typeface="Symbol" panose="05050102010706020507" pitchFamily="18" charset="2"/>
              </a:rPr>
              <a:t>(x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是单射的。</a:t>
            </a:r>
          </a:p>
          <a:p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既是满射的又是单射的，则称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是双射的。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𝑓是满射的必要条件是</a:t>
            </a:r>
            <a:r>
              <a:rPr lang="en-US" altLang="zh-CN"/>
              <a:t>|A|</a:t>
            </a:r>
            <a:r>
              <a:rPr lang="zh-CN" altLang="en-US"/>
              <a:t> ⩾</a:t>
            </a:r>
            <a:r>
              <a:rPr lang="en-US" altLang="zh-CN"/>
              <a:t> |B|</a:t>
            </a:r>
            <a:r>
              <a:rPr lang="zh-CN" altLang="en-US"/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𝑓是单射的必要条件是</a:t>
            </a:r>
            <a:r>
              <a:rPr lang="en-US" altLang="zh-CN"/>
              <a:t>|A|</a:t>
            </a:r>
            <a:r>
              <a:rPr lang="zh-CN" altLang="en-US"/>
              <a:t> ⩽</a:t>
            </a:r>
            <a:r>
              <a:rPr lang="en-US" altLang="zh-CN"/>
              <a:t> |B|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𝑓是满射的必要条件是</a:t>
            </a:r>
            <a:r>
              <a:rPr lang="en-US" altLang="zh-CN"/>
              <a:t>|A|</a:t>
            </a:r>
            <a:r>
              <a:rPr lang="zh-CN" altLang="en-US"/>
              <a:t> </a:t>
            </a:r>
            <a:r>
              <a:rPr lang="en-US" altLang="zh-CN"/>
              <a:t>= |B|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>
              <a:sym typeface="Symbol" panose="050501020107060205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>
              <a:sym typeface="Symbol" panose="05050102010706020507" pitchFamily="18" charset="2"/>
            </a:endParaRPr>
          </a:p>
          <a:p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F41AFC-EDE6-41DD-9135-864F600B38FB}"/>
              </a:ext>
            </a:extLst>
          </p:cNvPr>
          <p:cNvSpPr/>
          <p:nvPr/>
        </p:nvSpPr>
        <p:spPr>
          <a:xfrm>
            <a:off x="684260" y="1380594"/>
            <a:ext cx="8152169" cy="177408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CAD12-7E4E-4836-ABC3-B16A0197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85" y="3429000"/>
            <a:ext cx="4567844" cy="29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 b="1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X={a,b,c,d} 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Y={1,2,3,4}</a:t>
            </a:r>
          </a:p>
          <a:p>
            <a:r>
              <a:rPr lang="zh-CN" altLang="en-US"/>
              <a:t>       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Y, </a:t>
            </a:r>
            <a:r>
              <a:rPr lang="zh-CN" altLang="en-US"/>
              <a:t>𝑓</a:t>
            </a:r>
            <a:r>
              <a:rPr lang="en-US" altLang="zh-CN"/>
              <a:t>(a)=1, </a:t>
            </a:r>
            <a:r>
              <a:rPr lang="zh-CN" altLang="en-US"/>
              <a:t>𝑓</a:t>
            </a:r>
            <a:r>
              <a:rPr lang="en-US" altLang="zh-CN"/>
              <a:t>(b)=2, </a:t>
            </a:r>
            <a:r>
              <a:rPr lang="zh-CN" altLang="en-US"/>
              <a:t>𝑓</a:t>
            </a:r>
            <a:r>
              <a:rPr lang="en-US" altLang="zh-CN"/>
              <a:t>(c)=3, </a:t>
            </a:r>
            <a:r>
              <a:rPr lang="zh-CN" altLang="en-US"/>
              <a:t>𝑓</a:t>
            </a:r>
            <a:r>
              <a:rPr lang="en-US" altLang="zh-CN"/>
              <a:t>(d)=4</a:t>
            </a:r>
          </a:p>
          <a:p>
            <a:r>
              <a:rPr lang="en-US" altLang="zh-CN"/>
              <a:t>       </a:t>
            </a:r>
            <a:r>
              <a:rPr lang="zh-CN" altLang="en-US"/>
              <a:t>则𝑓是从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的双射函数。</a:t>
            </a:r>
            <a:endParaRPr lang="en-US" altLang="zh-CN"/>
          </a:p>
          <a:p>
            <a:endParaRPr lang="zh-CN" altLang="en-US"/>
          </a:p>
          <a:p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en-US" altLang="zh-CN"/>
              <a:t>  </a:t>
            </a:r>
            <a:r>
              <a:rPr lang="zh-CN" altLang="en-US"/>
              <a:t>设 </a:t>
            </a:r>
            <a:r>
              <a:rPr lang="en-US" altLang="zh-CN"/>
              <a:t>X, Y </a:t>
            </a:r>
            <a:r>
              <a:rPr lang="zh-CN" altLang="en-US"/>
              <a:t>是实数集合，</a:t>
            </a:r>
          </a:p>
          <a:p>
            <a:r>
              <a:rPr lang="zh-CN" altLang="en-US"/>
              <a:t>        𝑓</a:t>
            </a:r>
            <a:r>
              <a:rPr lang="en-US" altLang="zh-CN"/>
              <a:t>: X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Y,  </a:t>
            </a:r>
            <a:r>
              <a:rPr lang="zh-CN" altLang="en-US"/>
              <a:t>𝑓</a:t>
            </a:r>
            <a:r>
              <a:rPr lang="en-US" altLang="zh-CN"/>
              <a:t>= { (x,y) | </a:t>
            </a:r>
            <a:r>
              <a:rPr lang="en-US" altLang="zh-CN">
                <a:sym typeface="Symbol" panose="05050102010706020507" pitchFamily="18" charset="2"/>
              </a:rPr>
              <a:t>x 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 ∧y </a:t>
            </a:r>
            <a:r>
              <a:rPr lang="en-US" altLang="zh-CN"/>
              <a:t>Y</a:t>
            </a:r>
            <a:r>
              <a:rPr lang="en-US" altLang="zh-CN">
                <a:sym typeface="Symbol" panose="05050102010706020507" pitchFamily="18" charset="2"/>
              </a:rPr>
              <a:t> ∧y = sin(x) }</a:t>
            </a:r>
          </a:p>
          <a:p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zh-CN" altLang="en-US">
                <a:sym typeface="Symbol" panose="05050102010706020507" pitchFamily="18" charset="2"/>
              </a:rPr>
              <a:t>正弦函数 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既不是满射的也不是单射的。</a:t>
            </a:r>
          </a:p>
          <a:p>
            <a:r>
              <a:rPr lang="zh-CN" altLang="en-US">
                <a:sym typeface="Symbol" panose="05050102010706020507" pitchFamily="18" charset="2"/>
              </a:rPr>
              <a:t>        若将</a:t>
            </a:r>
            <a:r>
              <a:rPr lang="en-US" altLang="zh-CN">
                <a:sym typeface="Symbol" panose="05050102010706020507" pitchFamily="18" charset="2"/>
              </a:rPr>
              <a:t>Y</a:t>
            </a:r>
            <a:r>
              <a:rPr lang="zh-CN" altLang="en-US">
                <a:sym typeface="Symbol" panose="05050102010706020507" pitchFamily="18" charset="2"/>
              </a:rPr>
              <a:t>限制在 </a:t>
            </a:r>
            <a:r>
              <a:rPr lang="en-US" altLang="zh-CN">
                <a:sym typeface="Symbol" panose="05050102010706020507" pitchFamily="18" charset="2"/>
              </a:rPr>
              <a:t>[-1,1] </a:t>
            </a:r>
            <a:r>
              <a:rPr lang="zh-CN" altLang="en-US">
                <a:sym typeface="Symbol" panose="05050102010706020507" pitchFamily="18" charset="2"/>
              </a:rPr>
              <a:t>之间，则 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是满射函数。</a:t>
            </a:r>
          </a:p>
          <a:p>
            <a:r>
              <a:rPr lang="zh-CN" altLang="en-US">
                <a:sym typeface="Symbol" panose="05050102010706020507" pitchFamily="18" charset="2"/>
              </a:rPr>
              <a:t>        若将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限制在 </a:t>
            </a:r>
            <a:r>
              <a:rPr lang="en-US" altLang="zh-CN">
                <a:sym typeface="Symbol" panose="05050102010706020507" pitchFamily="18" charset="2"/>
              </a:rPr>
              <a:t>[- /2,/2] </a:t>
            </a:r>
            <a:r>
              <a:rPr lang="zh-CN" altLang="en-US">
                <a:sym typeface="Symbol" panose="05050102010706020507" pitchFamily="18" charset="2"/>
              </a:rPr>
              <a:t>之间，则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是单射函数。</a:t>
            </a:r>
          </a:p>
          <a:p>
            <a:r>
              <a:rPr lang="zh-CN" altLang="en-US">
                <a:sym typeface="Symbol" panose="05050102010706020507" pitchFamily="18" charset="2"/>
              </a:rPr>
              <a:t>        若将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限制在 </a:t>
            </a:r>
            <a:r>
              <a:rPr lang="en-US" altLang="zh-CN">
                <a:sym typeface="Symbol" panose="05050102010706020507" pitchFamily="18" charset="2"/>
              </a:rPr>
              <a:t>[- /2,/2] </a:t>
            </a:r>
            <a:r>
              <a:rPr lang="zh-CN" altLang="en-US">
                <a:sym typeface="Symbol" panose="05050102010706020507" pitchFamily="18" charset="2"/>
              </a:rPr>
              <a:t>之间且</a:t>
            </a:r>
            <a:r>
              <a:rPr lang="en-US" altLang="zh-CN">
                <a:sym typeface="Symbol" panose="05050102010706020507" pitchFamily="18" charset="2"/>
              </a:rPr>
              <a:t>Y</a:t>
            </a:r>
            <a:r>
              <a:rPr lang="zh-CN" altLang="en-US">
                <a:sym typeface="Symbol" panose="05050102010706020507" pitchFamily="18" charset="2"/>
              </a:rPr>
              <a:t>限制在 </a:t>
            </a:r>
            <a:r>
              <a:rPr lang="en-US" altLang="zh-CN">
                <a:sym typeface="Symbol" panose="05050102010706020507" pitchFamily="18" charset="2"/>
              </a:rPr>
              <a:t>[-1,1] </a:t>
            </a:r>
            <a:r>
              <a:rPr lang="zh-CN" altLang="en-US">
                <a:sym typeface="Symbol" panose="05050102010706020507" pitchFamily="18" charset="2"/>
              </a:rPr>
              <a:t>之间，则</a:t>
            </a:r>
            <a:r>
              <a:rPr lang="zh-CN" altLang="en-US"/>
              <a:t>𝑓</a:t>
            </a:r>
            <a:r>
              <a:rPr lang="zh-CN" altLang="en-US">
                <a:sym typeface="Symbol" panose="05050102010706020507" pitchFamily="18" charset="2"/>
              </a:rPr>
              <a:t>是双射函数。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定理</a:t>
            </a:r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上的等价关系, 则∀</a:t>
            </a:r>
            <a:r>
              <a:rPr lang="en-US" altLang="zh-CN"/>
              <a:t>x</a:t>
            </a:r>
            <a:r>
              <a:rPr lang="zh-CN" altLang="en-US"/>
              <a:t> ∈ </a:t>
            </a:r>
            <a:r>
              <a:rPr lang="en-US" altLang="zh-CN"/>
              <a:t>X</a:t>
            </a:r>
            <a:r>
              <a:rPr lang="zh-CN" altLang="en-US"/>
              <a:t>, </a:t>
            </a:r>
            <a:r>
              <a:rPr lang="en-US" altLang="zh-CN">
                <a:sym typeface="Symbol" panose="05050102010706020507" pitchFamily="18" charset="2"/>
              </a:rPr>
              <a:t>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的非空子集。</a:t>
            </a:r>
          </a:p>
          <a:p>
            <a:pPr>
              <a:spcBef>
                <a:spcPct val="0"/>
              </a:spcBef>
            </a:pPr>
            <a:endParaRPr lang="zh-CN" altLang="en-US" b="1"/>
          </a:p>
          <a:p>
            <a:pPr>
              <a:spcBef>
                <a:spcPct val="0"/>
              </a:spcBef>
            </a:pPr>
            <a:endParaRPr lang="zh-CN" altLang="en-US" b="1"/>
          </a:p>
          <a:p>
            <a:pPr>
              <a:spcBef>
                <a:spcPct val="0"/>
              </a:spcBef>
            </a:pPr>
            <a:r>
              <a:rPr lang="zh-CN" altLang="en-US" b="1"/>
              <a:t>定理</a:t>
            </a:r>
            <a:r>
              <a:rPr lang="en-US" altLang="zh-CN" b="1"/>
              <a:t>1</a:t>
            </a:r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上的等价关系。对任意的</a:t>
            </a:r>
            <a:r>
              <a:rPr lang="en-US" altLang="zh-CN"/>
              <a:t>a, b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a  a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(a,b)  R </a:t>
            </a:r>
            <a:r>
              <a:rPr lang="zh-CN" altLang="en-US">
                <a:sym typeface="Symbol" panose="05050102010706020507" pitchFamily="18" charset="2"/>
              </a:rPr>
              <a:t>当且仅当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b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）若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∩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b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≠</a:t>
            </a:r>
            <a:r>
              <a:rPr lang="zh-CN" altLang="en-US">
                <a:sym typeface="Symbol" panose="05050102010706020507" pitchFamily="18" charset="2"/>
              </a:rPr>
              <a:t>，则 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b</a:t>
            </a:r>
            <a:r>
              <a:rPr lang="en-US" altLang="zh-CN" baseline="-25000">
                <a:sym typeface="Symbol" panose="05050102010706020507" pitchFamily="18" charset="2"/>
              </a:rPr>
              <a:t>R 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）</a:t>
            </a:r>
            <a:r>
              <a:rPr lang="en-US" altLang="zh-CN">
                <a:sym typeface="Symbol" panose="05050102010706020507" pitchFamily="18" charset="2"/>
              </a:rPr>
              <a:t>aX</a:t>
            </a:r>
            <a:r>
              <a:rPr lang="zh-CN" altLang="en-US">
                <a:sym typeface="Symbol" panose="05050102010706020507" pitchFamily="18" charset="2"/>
              </a:rPr>
              <a:t>，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X </a:t>
            </a:r>
          </a:p>
          <a:p>
            <a:pPr>
              <a:spcBef>
                <a:spcPts val="6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530" y="1389380"/>
            <a:ext cx="8152130" cy="6457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530" y="2391410"/>
            <a:ext cx="8152130" cy="15601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104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的函数。若𝑓是双射函数，则𝑓的逆关系𝑓</a:t>
            </a:r>
            <a:r>
              <a:rPr lang="en-US" altLang="zh-CN" baseline="30000"/>
              <a:t>–1 </a:t>
            </a:r>
            <a:r>
              <a:rPr lang="zh-CN" altLang="en-US"/>
              <a:t>是从</a:t>
            </a:r>
            <a:r>
              <a:rPr lang="en-US" altLang="zh-CN"/>
              <a:t>Y</a:t>
            </a:r>
            <a:r>
              <a:rPr lang="zh-CN" altLang="en-US"/>
              <a:t>到</a:t>
            </a:r>
            <a:r>
              <a:rPr lang="en-US" altLang="zh-CN"/>
              <a:t>X</a:t>
            </a:r>
            <a:r>
              <a:rPr lang="zh-CN" altLang="en-US"/>
              <a:t>的双射函数。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不是所有函数都有逆函数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的双射函数，𝑓</a:t>
            </a:r>
            <a:r>
              <a:rPr lang="en-US" altLang="zh-CN" baseline="30000"/>
              <a:t>–1</a:t>
            </a:r>
            <a:r>
              <a:rPr lang="zh-CN" altLang="en-US"/>
              <a:t>是𝑓的逆函数，则</a:t>
            </a:r>
            <a:r>
              <a:rPr lang="en-US" altLang="zh-CN"/>
              <a:t>(</a:t>
            </a:r>
            <a:r>
              <a:rPr lang="zh-CN" altLang="en-US"/>
              <a:t>𝑓</a:t>
            </a:r>
            <a:r>
              <a:rPr lang="en-US" altLang="zh-CN" baseline="30000"/>
              <a:t>–1 </a:t>
            </a:r>
            <a:r>
              <a:rPr lang="en-US" altLang="zh-CN"/>
              <a:t>)</a:t>
            </a:r>
            <a:r>
              <a:rPr lang="en-US" altLang="zh-CN" baseline="30000"/>
              <a:t>–1</a:t>
            </a:r>
            <a:r>
              <a:rPr lang="en-US" altLang="zh-CN"/>
              <a:t>= </a:t>
            </a:r>
            <a:r>
              <a:rPr lang="zh-CN" altLang="en-US"/>
              <a:t>𝑓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CD9360-A94E-4E23-8B76-723CF22EBECD}"/>
              </a:ext>
            </a:extLst>
          </p:cNvPr>
          <p:cNvSpPr/>
          <p:nvPr/>
        </p:nvSpPr>
        <p:spPr>
          <a:xfrm>
            <a:off x="680104" y="1389180"/>
            <a:ext cx="8152169" cy="760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655CD9-C146-4C3C-B274-0BAFC66C2CF0}"/>
              </a:ext>
            </a:extLst>
          </p:cNvPr>
          <p:cNvSpPr/>
          <p:nvPr/>
        </p:nvSpPr>
        <p:spPr>
          <a:xfrm>
            <a:off x="680103" y="3090517"/>
            <a:ext cx="8152169" cy="760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104" y="1389180"/>
            <a:ext cx="8152169" cy="4762239"/>
          </a:xfrm>
          <a:ln>
            <a:noFill/>
          </a:ln>
        </p:spPr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</a:t>
            </a:r>
            <a:r>
              <a:rPr lang="zh-CN" altLang="en-US" i="1"/>
              <a:t>，</a:t>
            </a:r>
            <a:r>
              <a:rPr lang="zh-CN" altLang="en-US"/>
              <a:t>𝑔是从</a:t>
            </a:r>
            <a:r>
              <a:rPr lang="en-US" altLang="zh-CN"/>
              <a:t>Y</a:t>
            </a:r>
            <a:r>
              <a:rPr lang="zh-CN" altLang="en-US"/>
              <a:t>到</a:t>
            </a:r>
            <a:r>
              <a:rPr lang="en-US" altLang="zh-CN"/>
              <a:t>Z</a:t>
            </a:r>
            <a:r>
              <a:rPr lang="zh-CN" altLang="en-US"/>
              <a:t>的函数，则复合关系𝑓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Z</a:t>
            </a:r>
            <a:r>
              <a:rPr lang="zh-CN" altLang="en-US"/>
              <a:t>的函数，将复合关系𝑓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𝑔记为函数𝑔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𝑓。</a:t>
            </a:r>
          </a:p>
          <a:p>
            <a:r>
              <a:rPr lang="zh-CN" altLang="en-US" b="1"/>
              <a:t>证：</a:t>
            </a:r>
            <a:r>
              <a:rPr lang="zh-CN" altLang="en-US"/>
              <a:t>任取</a:t>
            </a:r>
            <a:r>
              <a:rPr lang="en-US" altLang="zh-CN"/>
              <a:t>x</a:t>
            </a:r>
            <a:r>
              <a:rPr lang="zh-CN" altLang="en-US"/>
              <a:t> ∈</a:t>
            </a:r>
            <a:r>
              <a:rPr lang="zh-CN" altLang="en-US" i="1">
                <a:sym typeface="Symbol" panose="05050102010706020507" pitchFamily="18" charset="2"/>
              </a:rPr>
              <a:t> 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/>
              <a:t>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</a:t>
            </a:r>
            <a:r>
              <a:rPr lang="en-US" altLang="zh-CN"/>
              <a:t>)</a:t>
            </a:r>
            <a:r>
              <a:rPr lang="zh-CN" altLang="en-US"/>
              <a:t>，设</a:t>
            </a:r>
            <a:r>
              <a:rPr lang="en-US" altLang="zh-CN"/>
              <a:t>(x,y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 ∈𝑓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𝑔且</a:t>
            </a:r>
            <a:r>
              <a:rPr lang="en-US" altLang="zh-CN"/>
              <a:t>(x,y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 ∈𝑓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𝑔。</a:t>
            </a:r>
            <a:endParaRPr lang="en-US" altLang="zh-CN"/>
          </a:p>
          <a:p>
            <a:r>
              <a:rPr lang="en-US" altLang="zh-CN" b="1"/>
              <a:t>       </a:t>
            </a:r>
            <a:r>
              <a:rPr lang="zh-CN" altLang="en-US"/>
              <a:t>即∃𝑡</a:t>
            </a:r>
            <a:r>
              <a:rPr lang="en-US" altLang="zh-CN" baseline="-25000"/>
              <a:t>1</a:t>
            </a:r>
            <a:r>
              <a:rPr lang="en-US" altLang="zh-CN"/>
              <a:t>((</a:t>
            </a:r>
            <a:r>
              <a:rPr lang="zh-CN" altLang="en-US"/>
              <a:t>𝑥</a:t>
            </a:r>
            <a:r>
              <a:rPr lang="en-US" altLang="zh-CN"/>
              <a:t>,</a:t>
            </a:r>
            <a:r>
              <a:rPr lang="zh-CN" altLang="en-US"/>
              <a:t>𝑡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∈𝑓∧ </a:t>
            </a:r>
            <a:r>
              <a:rPr lang="en-US" altLang="zh-CN"/>
              <a:t>(</a:t>
            </a:r>
            <a:r>
              <a:rPr lang="zh-CN" altLang="en-US"/>
              <a:t>𝑡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zh-CN" altLang="en-US"/>
              <a:t>𝑦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∈𝑔</a:t>
            </a:r>
            <a:r>
              <a:rPr lang="en-US" altLang="zh-CN"/>
              <a:t>) ∧ ∃</a:t>
            </a:r>
            <a:r>
              <a:rPr lang="zh-CN" altLang="en-US"/>
              <a:t>𝑡</a:t>
            </a:r>
            <a:r>
              <a:rPr lang="en-US" altLang="zh-CN" baseline="-25000"/>
              <a:t>2</a:t>
            </a:r>
            <a:r>
              <a:rPr lang="en-US" altLang="zh-CN"/>
              <a:t> ((</a:t>
            </a:r>
            <a:r>
              <a:rPr lang="zh-CN" altLang="en-US"/>
              <a:t>𝑥</a:t>
            </a:r>
            <a:r>
              <a:rPr lang="en-US" altLang="zh-CN"/>
              <a:t>,</a:t>
            </a:r>
            <a:r>
              <a:rPr lang="zh-CN" altLang="en-US"/>
              <a:t>𝑡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∈𝑓∧ </a:t>
            </a:r>
            <a:r>
              <a:rPr lang="en-US" altLang="zh-CN"/>
              <a:t>(</a:t>
            </a:r>
            <a:r>
              <a:rPr lang="zh-CN" altLang="en-US"/>
              <a:t>𝑡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zh-CN" altLang="en-US"/>
              <a:t>𝑦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∈𝑔</a:t>
            </a:r>
            <a:r>
              <a:rPr lang="en-US" altLang="zh-CN"/>
              <a:t>) ,</a:t>
            </a:r>
          </a:p>
          <a:p>
            <a:r>
              <a:rPr lang="en-US" altLang="zh-CN"/>
              <a:t>       </a:t>
            </a:r>
            <a:r>
              <a:rPr lang="zh-CN" altLang="en-US"/>
              <a:t>由于𝑓是函数，所以∃𝑡</a:t>
            </a:r>
            <a:r>
              <a:rPr lang="en-US" altLang="zh-CN" baseline="-25000"/>
              <a:t>1</a:t>
            </a:r>
            <a:r>
              <a:rPr lang="en-US" altLang="zh-CN"/>
              <a:t>∃</a:t>
            </a:r>
            <a:r>
              <a:rPr lang="zh-CN" altLang="en-US"/>
              <a:t>𝑡</a:t>
            </a:r>
            <a:r>
              <a:rPr lang="en-US" altLang="zh-CN" baseline="-25000"/>
              <a:t>2</a:t>
            </a:r>
            <a:r>
              <a:rPr lang="en-US" altLang="zh-CN"/>
              <a:t>(</a:t>
            </a:r>
            <a:r>
              <a:rPr lang="zh-CN" altLang="en-US"/>
              <a:t>𝑡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zh-CN" altLang="en-US"/>
              <a:t>𝑡</a:t>
            </a:r>
            <a:r>
              <a:rPr lang="en-US" altLang="zh-CN" baseline="-25000"/>
              <a:t>2 </a:t>
            </a:r>
            <a:r>
              <a:rPr lang="en-US" altLang="zh-CN"/>
              <a:t>∧ (</a:t>
            </a:r>
            <a:r>
              <a:rPr lang="zh-CN" altLang="en-US"/>
              <a:t>𝑡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zh-CN" altLang="en-US"/>
              <a:t>𝑦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∈𝑔 ∧ </a:t>
            </a:r>
            <a:r>
              <a:rPr lang="en-US" altLang="zh-CN"/>
              <a:t>(</a:t>
            </a:r>
            <a:r>
              <a:rPr lang="zh-CN" altLang="en-US"/>
              <a:t>𝑡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zh-CN" altLang="en-US"/>
              <a:t>𝑦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∈𝑔</a:t>
            </a:r>
            <a:r>
              <a:rPr lang="en-US" altLang="zh-CN"/>
              <a:t>)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又由于𝑔是函数，所以𝑦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zh-CN" altLang="en-US"/>
              <a:t>𝑦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 即合关系𝑓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𝑔满足函数的定义，是一个函数。</a:t>
            </a:r>
            <a:endParaRPr lang="en-US" altLang="zh-CN"/>
          </a:p>
          <a:p>
            <a:endParaRPr lang="zh-CN" altLang="en-US"/>
          </a:p>
          <a:p>
            <a:r>
              <a:rPr lang="zh-CN" altLang="en-US" b="1"/>
              <a:t>例   </a:t>
            </a:r>
            <a:r>
              <a:rPr lang="zh-CN" altLang="en-US"/>
              <a:t>设</a:t>
            </a:r>
            <a:r>
              <a:rPr lang="en-US" altLang="zh-CN"/>
              <a:t>A={1,2,3}</a:t>
            </a:r>
            <a:r>
              <a:rPr lang="zh-CN" altLang="en-US"/>
              <a:t>，𝑓</a:t>
            </a:r>
            <a:r>
              <a:rPr lang="en-US" altLang="zh-CN"/>
              <a:t>: {(1,2),(2,3),(3,1)}</a:t>
            </a:r>
            <a:r>
              <a:rPr lang="zh-CN" altLang="en-US"/>
              <a:t>，𝑔</a:t>
            </a:r>
            <a:r>
              <a:rPr lang="en-US" altLang="zh-CN"/>
              <a:t>: {(1,2), (2,1), (3,3)}</a:t>
            </a:r>
          </a:p>
          <a:p>
            <a:r>
              <a:rPr lang="zh-CN" altLang="en-US"/>
              <a:t>      函数𝑓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𝑔</a:t>
            </a:r>
            <a:r>
              <a:rPr lang="en-US" altLang="zh-CN"/>
              <a:t>: {(1,3),(2,2),(3,1)}    </a:t>
            </a:r>
            <a:r>
              <a:rPr lang="zh-CN" altLang="en-US"/>
              <a:t>函数𝑔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</a:t>
            </a:r>
            <a:r>
              <a:rPr lang="en-US" altLang="zh-CN"/>
              <a:t>: {(1,1),(2,3),(3,2)}</a:t>
            </a:r>
          </a:p>
          <a:p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复合函数不能调换次序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复合函数满足结合律</a:t>
            </a:r>
          </a:p>
          <a:p>
            <a:endParaRPr lang="zh-CN" altLang="en-US" b="1"/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CD9360-A94E-4E23-8B76-723CF22EBECD}"/>
              </a:ext>
            </a:extLst>
          </p:cNvPr>
          <p:cNvSpPr/>
          <p:nvPr/>
        </p:nvSpPr>
        <p:spPr>
          <a:xfrm>
            <a:off x="680104" y="1389181"/>
            <a:ext cx="8152169" cy="9176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的函数，𝑔是从</a:t>
            </a:r>
            <a:r>
              <a:rPr lang="en-US" altLang="zh-CN"/>
              <a:t>Y</a:t>
            </a:r>
            <a:r>
              <a:rPr lang="zh-CN" altLang="en-US"/>
              <a:t>到</a:t>
            </a:r>
            <a:r>
              <a:rPr lang="en-US" altLang="zh-CN"/>
              <a:t>Z</a:t>
            </a:r>
            <a:r>
              <a:rPr lang="zh-CN" altLang="en-US"/>
              <a:t>的函数</a:t>
            </a:r>
            <a:r>
              <a:rPr lang="zh-CN" altLang="en-US" i="1"/>
              <a:t>，</a:t>
            </a:r>
            <a:r>
              <a:rPr lang="zh-CN" altLang="en-US"/>
              <a:t>𝑔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𝑓是𝑓和𝑔的复合函数。</a:t>
            </a:r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）若𝑓和𝑔是满射函数，则𝑔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𝑓是满射函数；</a:t>
            </a:r>
          </a:p>
          <a:p>
            <a:r>
              <a:rPr lang="zh-CN" altLang="en-US"/>
              <a:t>    </a:t>
            </a:r>
            <a:r>
              <a:rPr lang="en-US" altLang="zh-CN"/>
              <a:t>2</a:t>
            </a:r>
            <a:r>
              <a:rPr lang="zh-CN" altLang="en-US"/>
              <a:t>）若𝑓和𝑔是单射函数，则𝑔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𝑓是单射函数；</a:t>
            </a:r>
          </a:p>
          <a:p>
            <a:r>
              <a:rPr lang="zh-CN" altLang="en-US"/>
              <a:t>    </a:t>
            </a:r>
            <a:r>
              <a:rPr lang="en-US" altLang="zh-CN"/>
              <a:t>3</a:t>
            </a:r>
            <a:r>
              <a:rPr lang="zh-CN" altLang="en-US"/>
              <a:t>）若𝑓和𝑔是双射函数，则𝑔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𝑓是双射函数。</a:t>
            </a:r>
          </a:p>
          <a:p>
            <a:endParaRPr lang="en-US" altLang="zh-CN" b="1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设𝑓是从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的双射函数，𝑓</a:t>
            </a:r>
            <a:r>
              <a:rPr lang="en-US" altLang="zh-CN" baseline="30000"/>
              <a:t>–1</a:t>
            </a:r>
            <a:r>
              <a:rPr lang="zh-CN" altLang="en-US"/>
              <a:t>是𝑓的逆函数，则</a:t>
            </a:r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）𝑓</a:t>
            </a:r>
            <a:r>
              <a:rPr lang="en-US" altLang="zh-CN" baseline="30000"/>
              <a:t>–1</a:t>
            </a:r>
            <a:r>
              <a:rPr lang="en-US" altLang="zh-CN" baseline="-10000">
                <a:sym typeface="Symbol" panose="05050102010706020507" pitchFamily="18" charset="2"/>
              </a:rPr>
              <a:t> </a:t>
            </a:r>
            <a:r>
              <a:rPr lang="zh-CN" altLang="en-US"/>
              <a:t>𝑓</a:t>
            </a:r>
            <a:r>
              <a:rPr lang="en-US" altLang="zh-CN"/>
              <a:t>= </a:t>
            </a:r>
            <a:r>
              <a:rPr lang="en-US" altLang="zh-CN" i="1"/>
              <a:t>I</a:t>
            </a:r>
            <a:r>
              <a:rPr lang="en-US" altLang="zh-CN" baseline="-25000"/>
              <a:t>X </a:t>
            </a:r>
          </a:p>
          <a:p>
            <a:r>
              <a:rPr lang="en-US" altLang="zh-CN"/>
              <a:t>    2)  </a:t>
            </a:r>
            <a:r>
              <a:rPr lang="zh-CN" altLang="en-US"/>
              <a:t>𝑓</a:t>
            </a:r>
            <a:r>
              <a:rPr lang="en-US" altLang="zh-CN" baseline="-10000">
                <a:sym typeface="Symbol" panose="05050102010706020507" pitchFamily="18" charset="2"/>
              </a:rPr>
              <a:t></a:t>
            </a:r>
            <a:r>
              <a:rPr lang="zh-CN" altLang="en-US"/>
              <a:t>𝑓</a:t>
            </a:r>
            <a:r>
              <a:rPr lang="en-US" altLang="zh-CN" baseline="30000"/>
              <a:t>–1 </a:t>
            </a:r>
            <a:r>
              <a:rPr lang="en-US" altLang="zh-CN"/>
              <a:t>= </a:t>
            </a:r>
            <a:r>
              <a:rPr lang="en-US" altLang="zh-CN" i="1"/>
              <a:t>I</a:t>
            </a:r>
            <a:r>
              <a:rPr lang="en-US" altLang="zh-CN" baseline="-25000"/>
              <a:t>Y</a:t>
            </a:r>
            <a:r>
              <a:rPr lang="en-US" altLang="zh-CN"/>
              <a:t> </a:t>
            </a:r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C0CB4E-3C04-4B60-BEB8-88EF7E3666FB}"/>
              </a:ext>
            </a:extLst>
          </p:cNvPr>
          <p:cNvSpPr/>
          <p:nvPr/>
        </p:nvSpPr>
        <p:spPr>
          <a:xfrm>
            <a:off x="684260" y="1389180"/>
            <a:ext cx="8152169" cy="17294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E2120-7D1A-440F-AB44-F722DFAA0CA8}"/>
              </a:ext>
            </a:extLst>
          </p:cNvPr>
          <p:cNvSpPr/>
          <p:nvPr/>
        </p:nvSpPr>
        <p:spPr>
          <a:xfrm>
            <a:off x="684260" y="3429001"/>
            <a:ext cx="8152169" cy="14838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42C94C-F77F-42FA-BFB3-B7157B866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5.2  </a:t>
            </a:r>
            <a:r>
              <a:rPr lang="zh-CN" altLang="en-US"/>
              <a:t>函数的基本性质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A23F-6AF6-4BBB-85F4-AE17D2CD6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总结：</a:t>
            </a:r>
            <a:endParaRPr lang="en-US" altLang="zh-CN" b="1"/>
          </a:p>
          <a:p>
            <a:pPr marL="342900" indent="-342900">
              <a:buAutoNum type="arabicPeriod"/>
            </a:pPr>
            <a:r>
              <a:rPr lang="zh-CN" altLang="en-US"/>
              <a:t>证明一个关系是函数：前域等于原象的集合，前值对应只对应一个象。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证明一个函数是单射、满射和双射的：通过定义证明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证明一个函数不是单射的：找出两个不同原象有相同的项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证明一个函数不是满射的：找出</a:t>
            </a:r>
            <a:r>
              <a:rPr lang="en-US" altLang="zh-CN"/>
              <a:t>B</a:t>
            </a:r>
            <a:r>
              <a:rPr lang="zh-CN" altLang="en-US"/>
              <a:t>中一个点</a:t>
            </a:r>
            <a:r>
              <a:rPr lang="en-US" altLang="zh-CN"/>
              <a:t>y</a:t>
            </a:r>
            <a:r>
              <a:rPr lang="zh-CN" altLang="en-US"/>
              <a:t>，说明不存在𝑓</a:t>
            </a:r>
            <a:r>
              <a:rPr lang="en-US" altLang="zh-CN"/>
              <a:t>(</a:t>
            </a:r>
            <a:r>
              <a:rPr lang="zh-CN" altLang="en-US"/>
              <a:t>𝑥</a:t>
            </a:r>
            <a:r>
              <a:rPr lang="en-US" altLang="zh-CN"/>
              <a:t>) = </a:t>
            </a:r>
            <a:r>
              <a:rPr lang="zh-CN" altLang="en-US"/>
              <a:t>𝑦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r>
              <a:rPr lang="en-US" altLang="zh-CN" b="1"/>
              <a:t>2</a:t>
            </a:r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上的两个等价关系。若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zh-CN" altLang="en-US"/>
              <a:t>，则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aX</a:t>
            </a:r>
            <a:r>
              <a:rPr lang="zh-CN" altLang="en-US">
                <a:sym typeface="Symbol" panose="05050102010706020507" pitchFamily="18" charset="2"/>
              </a:rPr>
              <a:t>，有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R1 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baseline="-25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a</a:t>
            </a:r>
            <a:r>
              <a:rPr lang="en-US" altLang="zh-CN" baseline="-25000">
                <a:sym typeface="Symbol" panose="05050102010706020507" pitchFamily="18" charset="2"/>
              </a:rPr>
              <a:t>R2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由定理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知，若两个等价关系相等，则每个元素所对应的等价类也相同。</a:t>
            </a:r>
          </a:p>
          <a:p>
            <a:pPr>
              <a:spcBef>
                <a:spcPts val="600"/>
              </a:spcBef>
            </a:pPr>
            <a:endParaRPr lang="en-US" altLang="zh-CN" b="1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r>
              <a:rPr lang="en-US" altLang="zh-CN" b="1">
                <a:sym typeface="Symbol" panose="05050102010706020507" pitchFamily="18" charset="2"/>
              </a:rPr>
              <a:t>3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上的两个等价关系。若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aX</a:t>
            </a:r>
            <a:r>
              <a:rPr lang="zh-CN" altLang="en-US">
                <a:sym typeface="Symbol" panose="05050102010706020507" pitchFamily="18" charset="2"/>
              </a:rPr>
              <a:t>，有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R1 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baseline="-25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a</a:t>
            </a:r>
            <a:r>
              <a:rPr lang="en-US" altLang="zh-CN" baseline="-25000">
                <a:sym typeface="Symbol" panose="05050102010706020507" pitchFamily="18" charset="2"/>
              </a:rPr>
              <a:t>R2 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zh-CN" altLang="en-US"/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/>
              <a:t>由</a:t>
            </a: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知，若两个等价关系的等价类集合相等，则两个等价关系相同。</a:t>
            </a:r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/>
              <a:t>由</a:t>
            </a: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和定理</a:t>
            </a: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知，等价关系与等价类集合一一对应。</a:t>
            </a:r>
          </a:p>
          <a:p>
            <a:pPr marL="285750" indent="-285750"/>
            <a:endParaRPr lang="zh-CN" altLang="en-US"/>
          </a:p>
          <a:p>
            <a:pPr marL="285750" indent="-285750"/>
            <a:endParaRPr lang="zh-CN" altLang="en-US"/>
          </a:p>
          <a:p>
            <a:pPr marL="285750" indent="-285750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1389181"/>
            <a:ext cx="8152169" cy="9418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6237A1-EFF0-4D74-8135-E0A594622FF9}"/>
              </a:ext>
            </a:extLst>
          </p:cNvPr>
          <p:cNvSpPr/>
          <p:nvPr/>
        </p:nvSpPr>
        <p:spPr>
          <a:xfrm>
            <a:off x="684259" y="3229064"/>
            <a:ext cx="8152169" cy="9418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97139" y="1384887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是一非空集合，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 </a:t>
            </a:r>
            <a:r>
              <a:rPr lang="en-US" altLang="zh-CN">
                <a:sym typeface="Symbol" panose="05050102010706020507" pitchFamily="18" charset="2"/>
              </a:rPr>
              <a:t> ∧ 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 </a:t>
            </a:r>
            <a:r>
              <a:rPr lang="zh-CN" altLang="en-US">
                <a:sym typeface="Symbol" panose="05050102010706020507" pitchFamily="18" charset="2"/>
              </a:rPr>
              <a:t>，若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en-US" altLang="zh-CN" baseline="20000">
                <a:sym typeface="Symbol" panose="05050102010706020507" pitchFamily="18" charset="2"/>
              </a:rPr>
              <a:t>  </a:t>
            </a:r>
            <a:r>
              <a:rPr lang="en-US" altLang="zh-CN">
                <a:sym typeface="Symbol" panose="05050102010706020507" pitchFamily="18" charset="2"/>
              </a:rPr>
              <a:t> </a:t>
            </a:r>
            <a:r>
              <a:rPr lang="en-US" altLang="zh-CN"/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</a:t>
            </a:r>
            <a:r>
              <a:rPr lang="zh-CN" altLang="en-US"/>
              <a:t>，则称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 b="1">
                <a:solidFill>
                  <a:srgbClr val="0070C0"/>
                </a:solidFill>
              </a:rPr>
              <a:t>覆盖</a:t>
            </a:r>
            <a:r>
              <a:rPr lang="zh-CN" altLang="en-US"/>
              <a:t>。</a:t>
            </a:r>
          </a:p>
          <a:p>
            <a:pPr>
              <a:spcBef>
                <a:spcPts val="600"/>
              </a:spcBef>
              <a:defRPr/>
            </a:pP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是一非空集合，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 </a:t>
            </a:r>
            <a:r>
              <a:rPr lang="en-US" altLang="zh-CN">
                <a:sym typeface="Symbol" panose="05050102010706020507" pitchFamily="18" charset="2"/>
              </a:rPr>
              <a:t>∧ 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 </a:t>
            </a:r>
            <a:r>
              <a:rPr lang="zh-CN" altLang="en-US">
                <a:sym typeface="Symbol" panose="05050102010706020507" pitchFamily="18" charset="2"/>
              </a:rPr>
              <a:t>。若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Symbol" panose="05050102010706020507" pitchFamily="18" charset="2"/>
              </a:rPr>
              <a:t>      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aseline="20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 </a:t>
            </a:r>
            <a:r>
              <a:rPr lang="en-US" altLang="zh-CN"/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>
                <a:sym typeface="Symbol" panose="05050102010706020507" pitchFamily="18" charset="2"/>
              </a:rPr>
              <a:t>      2</a:t>
            </a:r>
            <a:r>
              <a:rPr lang="zh-CN" altLang="en-US">
                <a:sym typeface="Symbol" panose="05050102010706020507" pitchFamily="18" charset="2"/>
              </a:rPr>
              <a:t>）当 </a:t>
            </a:r>
            <a:r>
              <a:rPr lang="en-US" altLang="zh-CN" baseline="-25000">
                <a:sym typeface="Symbol" panose="05050102010706020507" pitchFamily="18" charset="2"/>
              </a:rPr>
              <a:t>1 </a:t>
            </a:r>
            <a:r>
              <a:rPr lang="en-US" altLang="zh-CN">
                <a:sym typeface="Symbol" panose="05050102010706020507" pitchFamily="18" charset="2"/>
              </a:rPr>
              <a:t>≠ 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时，有 </a:t>
            </a:r>
            <a:r>
              <a:rPr lang="en-US" altLang="zh-CN"/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1</a:t>
            </a:r>
            <a:r>
              <a:rPr lang="en-US" altLang="zh-CN"/>
              <a:t>∩A</a:t>
            </a:r>
            <a:r>
              <a:rPr lang="en-US" altLang="zh-CN" baseline="-25000">
                <a:sym typeface="Symbol" panose="05050102010706020507" pitchFamily="18" charset="2"/>
              </a:rPr>
              <a:t>2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Symbol" panose="05050102010706020507" pitchFamily="18" charset="2"/>
              </a:rPr>
              <a:t>则称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上的一个</a:t>
            </a:r>
            <a:r>
              <a:rPr lang="zh-CN" altLang="en-US" b="1">
                <a:solidFill>
                  <a:srgbClr val="0070C0"/>
                </a:solidFill>
              </a:rPr>
              <a:t>划分</a:t>
            </a:r>
            <a:r>
              <a:rPr lang="zh-CN" altLang="en-US"/>
              <a:t>。称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 </a:t>
            </a:r>
            <a:r>
              <a:rPr lang="zh-CN" altLang="en-US">
                <a:sym typeface="Symbol" panose="05050102010706020507" pitchFamily="18" charset="2"/>
              </a:rPr>
              <a:t>是一个划分块。</a:t>
            </a:r>
            <a:endParaRPr lang="zh-CN" altLang="en-US"/>
          </a:p>
          <a:p>
            <a:pPr>
              <a:spcBef>
                <a:spcPts val="600"/>
              </a:spcBef>
              <a:defRPr/>
            </a:pPr>
            <a:endParaRPr lang="en-US" altLang="zh-CN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由划分的定义知，</a:t>
            </a:r>
            <a:r>
              <a:rPr lang="en-US" altLang="zh-CN"/>
              <a:t>A</a:t>
            </a:r>
            <a:r>
              <a:rPr lang="zh-CN" altLang="en-US"/>
              <a:t>上的划分一定是</a:t>
            </a:r>
            <a:r>
              <a:rPr lang="en-US" altLang="zh-CN"/>
              <a:t>A</a:t>
            </a:r>
            <a:r>
              <a:rPr lang="zh-CN" altLang="en-US"/>
              <a:t>上的覆盖。</a:t>
            </a:r>
          </a:p>
          <a:p>
            <a:pPr>
              <a:spcBef>
                <a:spcPts val="600"/>
              </a:spcBef>
              <a:defRPr/>
            </a:pPr>
            <a:endParaRPr lang="zh-CN" altLang="en-US"/>
          </a:p>
          <a:p>
            <a:pPr>
              <a:spcBef>
                <a:spcPts val="600"/>
              </a:spcBef>
              <a:defRPr/>
            </a:pPr>
            <a:endParaRPr lang="en-US" altLang="zh-CN"/>
          </a:p>
          <a:p>
            <a:pPr>
              <a:spcBef>
                <a:spcPts val="600"/>
              </a:spcBef>
              <a:defRPr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7138" y="1384887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7137" y="2612672"/>
            <a:ext cx="8152169" cy="159013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b="1">
                <a:sym typeface="+mn-ea"/>
              </a:rPr>
              <a:t>定理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是非空集合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= { 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xX }</a:t>
            </a:r>
            <a:r>
              <a:rPr lang="zh-CN" altLang="en-US">
                <a:sym typeface="Symbol" panose="05050102010706020507" pitchFamily="18" charset="2"/>
              </a:rPr>
              <a:t>，则称 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上的一个划分。</a:t>
            </a:r>
          </a:p>
          <a:p>
            <a:pPr>
              <a:spcBef>
                <a:spcPts val="600"/>
              </a:spcBef>
              <a:defRPr/>
            </a:pPr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>
                <a:sym typeface="+mn-ea"/>
              </a:rPr>
              <a:t>定理表明由集合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上的等价关系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产生的等价类集合构成集合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上的一个划分。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上的一个划分，则由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可产生 </a:t>
            </a:r>
            <a:r>
              <a:rPr lang="en-US" altLang="zh-CN"/>
              <a:t>A </a:t>
            </a:r>
            <a:r>
              <a:rPr lang="zh-CN" altLang="en-US"/>
              <a:t>上的等价关系。</a:t>
            </a:r>
            <a:endParaRPr lang="en-US" altLang="zh-CN"/>
          </a:p>
          <a:p>
            <a:endParaRPr lang="zh-CN" altLang="en-US"/>
          </a:p>
          <a:p>
            <a:endParaRPr lang="zh-CN" altLang="en-US" b="1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530" y="1389380"/>
            <a:ext cx="8152130" cy="8731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530" y="3303270"/>
            <a:ext cx="8152130" cy="6635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上的等价关系，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>
                <a:sym typeface="Symbol" panose="05050102010706020507" pitchFamily="18" charset="2"/>
              </a:rPr>
              <a:t>= { 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xX }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/>
              <a:t>R</a:t>
            </a:r>
            <a:r>
              <a:rPr lang="zh-CN" altLang="en-US"/>
              <a:t>产生的</a:t>
            </a:r>
            <a:r>
              <a:rPr lang="en-US" altLang="zh-CN"/>
              <a:t>X</a:t>
            </a:r>
            <a:r>
              <a:rPr lang="zh-CN" altLang="en-US"/>
              <a:t>上的等价类集合。由此集合产生的等价关系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zh-CN" altLang="en-US"/>
              <a:t>为</a:t>
            </a:r>
            <a:r>
              <a:rPr lang="en-US" altLang="zh-CN"/>
              <a:t> {(x,y) | (</a:t>
            </a:r>
            <a:r>
              <a:rPr lang="en-US" altLang="zh-CN">
                <a:sym typeface="Symbol" panose="05050102010706020507" pitchFamily="18" charset="2"/>
              </a:rPr>
              <a:t>zX</a:t>
            </a:r>
            <a:r>
              <a:rPr lang="en-US" altLang="zh-CN"/>
              <a:t> )(x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[z]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 baseline="-25000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[z]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/>
              <a:t>}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R = R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r>
              <a:rPr lang="zh-CN" altLang="en-US">
                <a:sym typeface="Symbol" panose="05050102010706020507" pitchFamily="18" charset="2"/>
              </a:rPr>
              <a:t>由定理知可由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推出 ，再由推出</a:t>
            </a:r>
            <a:r>
              <a:rPr lang="en-US" altLang="zh-CN">
                <a:sym typeface="Symbol" panose="05050102010706020507" pitchFamily="18" charset="2"/>
              </a:rPr>
              <a:t>R</a:t>
            </a:r>
            <a:r>
              <a:rPr lang="zh-CN" altLang="en-US">
                <a:sym typeface="Symbol" panose="05050102010706020507" pitchFamily="18" charset="2"/>
              </a:rPr>
              <a:t>，且</a:t>
            </a:r>
            <a:r>
              <a:rPr lang="en-US" altLang="zh-CN">
                <a:sym typeface="Symbol" panose="05050102010706020507" pitchFamily="18" charset="2"/>
              </a:rPr>
              <a:t>R = R</a:t>
            </a:r>
            <a:r>
              <a:rPr lang="zh-CN" altLang="en-US">
                <a:sym typeface="Symbol" panose="05050102010706020507" pitchFamily="18" charset="2"/>
              </a:rPr>
              <a:t>，故等价关系与划分是一一对应的。</a:t>
            </a:r>
            <a:endParaRPr lang="en-US" altLang="zh-CN">
              <a:sym typeface="Symbol" panose="05050102010706020507" pitchFamily="18" charset="2"/>
            </a:endParaRPr>
          </a:p>
          <a:p>
            <a:pPr algn="just"/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</a:t>
            </a:r>
            <a:r>
              <a:rPr lang="en-US" altLang="zh-CN">
                <a:sym typeface="Symbol" panose="05050102010706020507" pitchFamily="18" charset="2"/>
              </a:rPr>
              <a:t>∧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上的一个划分，</a:t>
            </a:r>
            <a:r>
              <a:rPr lang="en-US" altLang="zh-CN"/>
              <a:t>R={ (a,b) | (</a:t>
            </a:r>
            <a:r>
              <a:rPr lang="en-US" altLang="zh-CN">
                <a:sym typeface="Symbol" panose="05050102010706020507" pitchFamily="18" charset="2"/>
              </a:rPr>
              <a:t>  )(a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∧b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) }</a:t>
            </a:r>
            <a:r>
              <a:rPr lang="zh-CN" altLang="en-US"/>
              <a:t>是由</a:t>
            </a:r>
            <a:r>
              <a:rPr lang="zh-CN" altLang="en-US">
                <a:sym typeface="Symbol" panose="05050102010706020507" pitchFamily="18" charset="2"/>
              </a:rPr>
              <a:t>产生的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上的等价关系，  </a:t>
            </a:r>
            <a:r>
              <a:rPr lang="en-US" altLang="zh-CN">
                <a:sym typeface="Symbol" panose="05050102010706020507" pitchFamily="18" charset="2"/>
              </a:rPr>
              <a:t>= { a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aA }</a:t>
            </a:r>
            <a:r>
              <a:rPr lang="zh-CN" altLang="en-US">
                <a:sym typeface="Symbol" panose="05050102010706020507" pitchFamily="18" charset="2"/>
              </a:rPr>
              <a:t>是由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产生的等价类集合，则</a:t>
            </a:r>
            <a:r>
              <a:rPr lang="en-US" altLang="zh-CN">
                <a:sym typeface="Symbol" panose="05050102010706020507" pitchFamily="18" charset="2"/>
              </a:rPr>
              <a:t>= 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由定理知可由推出 </a:t>
            </a:r>
            <a:r>
              <a:rPr lang="en-US" altLang="zh-CN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，再由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推出，且 </a:t>
            </a:r>
            <a:r>
              <a:rPr lang="en-US" altLang="zh-CN">
                <a:sym typeface="Symbol" panose="05050102010706020507" pitchFamily="18" charset="2"/>
              </a:rPr>
              <a:t>=  </a:t>
            </a:r>
            <a:r>
              <a:rPr lang="zh-CN" altLang="en-US">
                <a:sym typeface="Symbol" panose="05050102010706020507" pitchFamily="18" charset="2"/>
              </a:rPr>
              <a:t>，故划分与等价关系是一一对应的。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1415550"/>
            <a:ext cx="8152169" cy="93695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4AB19-1D75-4229-A8E8-5C65BA99C241}"/>
              </a:ext>
            </a:extLst>
          </p:cNvPr>
          <p:cNvSpPr/>
          <p:nvPr/>
        </p:nvSpPr>
        <p:spPr>
          <a:xfrm>
            <a:off x="684259" y="3666239"/>
            <a:ext cx="8152169" cy="11651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上的二元关系，若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b="1" dirty="0"/>
              <a:t>自反的、反对称的、传递的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上的半序关系。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/>
              <a:t>通常将半序关系</a:t>
            </a:r>
            <a:r>
              <a:rPr lang="en-US" altLang="zh-CN" dirty="0"/>
              <a:t>R</a:t>
            </a:r>
            <a:r>
              <a:rPr lang="zh-CN" altLang="en-US" dirty="0"/>
              <a:t>记为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 dirty="0"/>
              <a:t>，称</a:t>
            </a:r>
            <a:r>
              <a:rPr lang="en-US" altLang="zh-CN" dirty="0"/>
              <a:t>(X,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 dirty="0"/>
              <a:t>)</a:t>
            </a:r>
            <a:r>
              <a:rPr lang="zh-CN" altLang="en-US" dirty="0"/>
              <a:t>为半序集</a:t>
            </a:r>
            <a:r>
              <a:rPr lang="en-US" altLang="zh-CN" dirty="0"/>
              <a:t>(</a:t>
            </a:r>
            <a:r>
              <a:rPr lang="en-US" altLang="zh-CN" dirty="0" err="1"/>
              <a:t>Poset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/>
              <a:t>由于半序关系是自反的，故有</a:t>
            </a:r>
            <a:r>
              <a:rPr lang="zh-CN" altLang="en-US" dirty="0">
                <a:sym typeface="Symbol" panose="05050102010706020507" pitchFamily="18" charset="2"/>
              </a:rPr>
              <a:t></a:t>
            </a:r>
            <a:r>
              <a:rPr lang="en-US" altLang="zh-CN" dirty="0">
                <a:sym typeface="Symbol" panose="05050102010706020507" pitchFamily="18" charset="2"/>
              </a:rPr>
              <a:t>(R) = (R) =X 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dirty="0" err="1"/>
              <a:t>这里的“小于等于”不是指元素的大小</a:t>
            </a:r>
            <a:r>
              <a:t>, 而是指在</a:t>
            </a:r>
            <a:r>
              <a:rPr lang="zh-CN" altLang="en-US"/>
              <a:t>半</a:t>
            </a:r>
            <a:r>
              <a:t>序关系中的顺序</a:t>
            </a:r>
            <a:r>
              <a:rPr lang="zh-CN" dirty="0"/>
              <a:t>。</a:t>
            </a:r>
            <a:r>
              <a:rPr lang="en-US" dirty="0" err="1"/>
              <a:t>x</a:t>
            </a:r>
            <a:r>
              <a:rPr dirty="0" err="1"/>
              <a:t>“小于等于”</a:t>
            </a:r>
            <a:r>
              <a:rPr lang="en-US" dirty="0" err="1"/>
              <a:t>y</a:t>
            </a:r>
            <a:r>
              <a:rPr dirty="0" err="1"/>
              <a:t>的含义是</a:t>
            </a:r>
            <a:r>
              <a:rPr lang="en-US" dirty="0" err="1"/>
              <a:t>x</a:t>
            </a:r>
            <a:r>
              <a:rPr dirty="0" err="1"/>
              <a:t>在顺序上排在</a:t>
            </a:r>
            <a:r>
              <a:rPr lang="en-US" dirty="0" err="1"/>
              <a:t>y</a:t>
            </a:r>
            <a:r>
              <a:rPr dirty="0" err="1"/>
              <a:t>前面或者</a:t>
            </a:r>
            <a:r>
              <a:rPr lang="en-US" dirty="0" err="1"/>
              <a:t>x</a:t>
            </a:r>
            <a:r>
              <a:rPr dirty="0" err="1"/>
              <a:t>就是</a:t>
            </a:r>
            <a:r>
              <a:rPr lang="en-US" dirty="0" err="1"/>
              <a:t>y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dirty="0"/>
              <a:t>半序关系是</a:t>
            </a:r>
            <a:r>
              <a:rPr lang="zh-CN" b="1" dirty="0">
                <a:solidFill>
                  <a:srgbClr val="0070C0"/>
                </a:solidFill>
              </a:rPr>
              <a:t>层次关系</a:t>
            </a:r>
            <a:r>
              <a:rPr lang="zh-CN" dirty="0"/>
              <a:t>。</a:t>
            </a:r>
            <a:endParaRPr lang="zh-CN" altLang="en-US" dirty="0"/>
          </a:p>
          <a:p>
            <a:pPr marL="285750" indent="-285750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84259" y="1415550"/>
            <a:ext cx="8152169" cy="89835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半序关系是</a:t>
            </a:r>
            <a:r>
              <a:rPr lang="zh-CN" b="1">
                <a:solidFill>
                  <a:srgbClr val="0070C0"/>
                </a:solidFill>
                <a:sym typeface="+mn-ea"/>
              </a:rPr>
              <a:t>层次关系</a:t>
            </a:r>
            <a:r>
              <a:rPr lang="zh-CN">
                <a:sym typeface="+mn-ea"/>
              </a:rPr>
              <a:t>。</a:t>
            </a:r>
          </a:p>
          <a:p>
            <a:r>
              <a:rPr lang="zh-CN" altLang="en-US"/>
              <a:t>半序关系通常用</a:t>
            </a:r>
            <a:r>
              <a:rPr lang="en-US" altLang="zh-CN"/>
              <a:t>Hasse</a:t>
            </a:r>
            <a:r>
              <a:rPr lang="zh-CN" altLang="en-US"/>
              <a:t>图表示半序关系。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半序关系是自反的，每个元素都有一个对应的环，将自环省略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半序关系是反对称的，不同元素间只有单向狐，令箭头一律朝上，省略箭头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半序关系是传递的，可以通过传递建立关系的元素就不再单独画连接狐</a:t>
            </a:r>
          </a:p>
          <a:p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zh-CN" altLang="en-US">
                <a:sym typeface="Symbol" panose="05050102010706020507" pitchFamily="18" charset="2"/>
              </a:rPr>
              <a:t>  设</a:t>
            </a:r>
            <a:r>
              <a:rPr lang="en-US" altLang="zh-CN">
                <a:sym typeface="Symbol" panose="05050102010706020507" pitchFamily="18" charset="2"/>
              </a:rPr>
              <a:t>A = {a,b,c},2</a:t>
            </a:r>
            <a:r>
              <a:rPr lang="en-US" altLang="zh-CN" baseline="30000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= {,{a},{b},{c},{a,b},{a,c},{b,c},{a,b,c}} </a:t>
            </a:r>
          </a:p>
          <a:p>
            <a:r>
              <a:rPr lang="zh-CN" altLang="en-US">
                <a:sym typeface="Symbol" panose="05050102010706020507" pitchFamily="18" charset="2"/>
              </a:rPr>
              <a:t>由于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上的包含关系是自反的</a:t>
            </a:r>
            <a:r>
              <a:rPr lang="zh-CN" altLang="en-US"/>
              <a:t>、反对称的、传递的，故</a:t>
            </a:r>
            <a:r>
              <a:rPr lang="zh-CN" altLang="en-US">
                <a:sym typeface="Symbol" panose="05050102010706020507" pitchFamily="18" charset="2"/>
              </a:rPr>
              <a:t>包含关系是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</a:t>
            </a:r>
            <a:r>
              <a:rPr lang="zh-CN" altLang="en-US"/>
              <a:t>半序关系。</a:t>
            </a:r>
          </a:p>
          <a:p>
            <a:r>
              <a:rPr lang="en-US" altLang="zh-CN">
                <a:sym typeface="+mn-ea"/>
              </a:rPr>
              <a:t>Hasse</a:t>
            </a:r>
            <a:r>
              <a:rPr lang="zh-CN" altLang="en-US">
                <a:sym typeface="+mn-ea"/>
              </a:rPr>
              <a:t>图：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组合 37"/>
          <p:cNvGrpSpPr/>
          <p:nvPr/>
        </p:nvGrpSpPr>
        <p:grpSpPr bwMode="auto">
          <a:xfrm>
            <a:off x="3191557" y="4225711"/>
            <a:ext cx="2957830" cy="1941809"/>
            <a:chOff x="4830798" y="3820855"/>
            <a:chExt cx="3545734" cy="2776497"/>
          </a:xfrm>
        </p:grpSpPr>
        <p:grpSp>
          <p:nvGrpSpPr>
            <p:cNvPr id="5" name="组合 36"/>
            <p:cNvGrpSpPr/>
            <p:nvPr/>
          </p:nvGrpSpPr>
          <p:grpSpPr bwMode="auto">
            <a:xfrm>
              <a:off x="5588001" y="4293096"/>
              <a:ext cx="1902419" cy="1978000"/>
              <a:chOff x="5588001" y="4216896"/>
              <a:chExt cx="1902419" cy="1978000"/>
            </a:xfrm>
          </p:grpSpPr>
          <p:grpSp>
            <p:nvGrpSpPr>
              <p:cNvPr id="14" name="组合 35"/>
              <p:cNvGrpSpPr/>
              <p:nvPr/>
            </p:nvGrpSpPr>
            <p:grpSpPr bwMode="auto">
              <a:xfrm>
                <a:off x="5588001" y="4255368"/>
                <a:ext cx="1864319" cy="1896195"/>
                <a:chOff x="5588001" y="4255368"/>
                <a:chExt cx="1864319" cy="1896195"/>
              </a:xfrm>
            </p:grpSpPr>
            <p:sp>
              <p:nvSpPr>
                <p:cNvPr id="23" name="Line 77"/>
                <p:cNvSpPr>
                  <a:spLocks noChangeShapeType="1"/>
                </p:cNvSpPr>
                <p:nvPr/>
              </p:nvSpPr>
              <p:spPr bwMode="auto">
                <a:xfrm>
                  <a:off x="6516216" y="4255368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78"/>
                <p:cNvSpPr>
                  <a:spLocks noChangeShapeType="1"/>
                </p:cNvSpPr>
                <p:nvPr/>
              </p:nvSpPr>
              <p:spPr bwMode="auto">
                <a:xfrm>
                  <a:off x="6541616" y="5457924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79"/>
                <p:cNvSpPr>
                  <a:spLocks noChangeShapeType="1"/>
                </p:cNvSpPr>
                <p:nvPr/>
              </p:nvSpPr>
              <p:spPr bwMode="auto">
                <a:xfrm>
                  <a:off x="5605512" y="5529932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80"/>
                <p:cNvSpPr>
                  <a:spLocks noChangeShapeType="1"/>
                </p:cNvSpPr>
                <p:nvPr/>
              </p:nvSpPr>
              <p:spPr bwMode="auto">
                <a:xfrm>
                  <a:off x="5605512" y="4862810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81"/>
                <p:cNvSpPr>
                  <a:spLocks noChangeShapeType="1"/>
                </p:cNvSpPr>
                <p:nvPr/>
              </p:nvSpPr>
              <p:spPr bwMode="auto">
                <a:xfrm>
                  <a:off x="6516216" y="4259560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82"/>
                <p:cNvSpPr>
                  <a:spLocks noChangeShapeType="1"/>
                </p:cNvSpPr>
                <p:nvPr/>
              </p:nvSpPr>
              <p:spPr bwMode="auto">
                <a:xfrm>
                  <a:off x="6535738" y="49323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5588001" y="4260851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6528916" y="4861024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6535738" y="55419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5601816" y="49323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87"/>
                <p:cNvSpPr>
                  <a:spLocks noChangeShapeType="1"/>
                </p:cNvSpPr>
                <p:nvPr/>
              </p:nvSpPr>
              <p:spPr bwMode="auto">
                <a:xfrm>
                  <a:off x="5599162" y="4869160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88"/>
                <p:cNvSpPr>
                  <a:spLocks noChangeShapeType="1"/>
                </p:cNvSpPr>
                <p:nvPr/>
              </p:nvSpPr>
              <p:spPr bwMode="auto">
                <a:xfrm>
                  <a:off x="7452320" y="4869160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Oval 69"/>
              <p:cNvSpPr>
                <a:spLocks noChangeArrowheads="1"/>
              </p:cNvSpPr>
              <p:nvPr/>
            </p:nvSpPr>
            <p:spPr bwMode="auto">
              <a:xfrm>
                <a:off x="6469608" y="4216896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70"/>
              <p:cNvSpPr>
                <a:spLocks noChangeArrowheads="1"/>
              </p:cNvSpPr>
              <p:nvPr/>
            </p:nvSpPr>
            <p:spPr bwMode="auto">
              <a:xfrm>
                <a:off x="5594970" y="481836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71"/>
              <p:cNvSpPr>
                <a:spLocks noChangeArrowheads="1"/>
              </p:cNvSpPr>
              <p:nvPr/>
            </p:nvSpPr>
            <p:spPr bwMode="auto">
              <a:xfrm>
                <a:off x="6499324" y="544103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72"/>
              <p:cNvSpPr>
                <a:spLocks noChangeArrowheads="1"/>
              </p:cNvSpPr>
              <p:nvPr/>
            </p:nvSpPr>
            <p:spPr bwMode="auto">
              <a:xfrm>
                <a:off x="7412062" y="4852268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73"/>
              <p:cNvSpPr>
                <a:spLocks noChangeArrowheads="1"/>
              </p:cNvSpPr>
              <p:nvPr/>
            </p:nvSpPr>
            <p:spPr bwMode="auto">
              <a:xfrm>
                <a:off x="6480274" y="4877668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Oval 74"/>
              <p:cNvSpPr>
                <a:spLocks noChangeArrowheads="1"/>
              </p:cNvSpPr>
              <p:nvPr/>
            </p:nvSpPr>
            <p:spPr bwMode="auto">
              <a:xfrm>
                <a:off x="5594970" y="549818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75"/>
              <p:cNvSpPr>
                <a:spLocks noChangeArrowheads="1"/>
              </p:cNvSpPr>
              <p:nvPr/>
            </p:nvSpPr>
            <p:spPr bwMode="auto">
              <a:xfrm>
                <a:off x="7414220" y="549183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76"/>
              <p:cNvSpPr>
                <a:spLocks noChangeArrowheads="1"/>
              </p:cNvSpPr>
              <p:nvPr/>
            </p:nvSpPr>
            <p:spPr bwMode="auto">
              <a:xfrm>
                <a:off x="6503516" y="6118696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Text Box 89"/>
            <p:cNvSpPr txBox="1">
              <a:spLocks noChangeArrowheads="1"/>
            </p:cNvSpPr>
            <p:nvPr/>
          </p:nvSpPr>
          <p:spPr bwMode="auto">
            <a:xfrm>
              <a:off x="5114528" y="5373216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{a}</a:t>
              </a:r>
            </a:p>
          </p:txBody>
        </p:sp>
        <p:sp>
          <p:nvSpPr>
            <p:cNvPr id="7" name="Text Box 90"/>
            <p:cNvSpPr txBox="1">
              <a:spLocks noChangeArrowheads="1"/>
            </p:cNvSpPr>
            <p:nvPr/>
          </p:nvSpPr>
          <p:spPr bwMode="auto">
            <a:xfrm>
              <a:off x="7380312" y="5389563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{c}</a:t>
              </a: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7452419" y="4725178"/>
              <a:ext cx="924113" cy="570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{b,c}</a:t>
              </a: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5974060" y="3820855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{a,b,c}</a:t>
              </a:r>
            </a:p>
          </p:txBody>
        </p:sp>
        <p:sp>
          <p:nvSpPr>
            <p:cNvPr id="10" name="Text Box 93"/>
            <p:cNvSpPr txBox="1">
              <a:spLocks noChangeArrowheads="1"/>
            </p:cNvSpPr>
            <p:nvPr/>
          </p:nvSpPr>
          <p:spPr bwMode="auto">
            <a:xfrm>
              <a:off x="4830798" y="4725553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{a,b}</a:t>
              </a:r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6230938" y="6200477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  }</a:t>
              </a:r>
            </a:p>
          </p:txBody>
        </p:sp>
        <p:sp>
          <p:nvSpPr>
            <p:cNvPr id="12" name="Text Box 95"/>
            <p:cNvSpPr txBox="1">
              <a:spLocks noChangeArrowheads="1"/>
            </p:cNvSpPr>
            <p:nvPr/>
          </p:nvSpPr>
          <p:spPr bwMode="auto">
            <a:xfrm>
              <a:off x="6444777" y="4575945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{a,c}</a:t>
              </a:r>
            </a:p>
          </p:txBody>
        </p:sp>
        <p:sp>
          <p:nvSpPr>
            <p:cNvPr id="13" name="Text Box 96"/>
            <p:cNvSpPr txBox="1">
              <a:spLocks noChangeArrowheads="1"/>
            </p:cNvSpPr>
            <p:nvPr/>
          </p:nvSpPr>
          <p:spPr bwMode="auto">
            <a:xfrm>
              <a:off x="6499016" y="5361692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{b}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c125aa-c375-4481-b7b7-e6a45c1af6d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c125aa-c375-4481-b7b7-e6a45c1af6d8}"/>
</p:tagLst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337</TotalTime>
  <Words>4543</Words>
  <Application>Microsoft Office PowerPoint</Application>
  <PresentationFormat>全屏显示(4:3)</PresentationFormat>
  <Paragraphs>375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楷体_GB2312</vt:lpstr>
      <vt:lpstr>宋体</vt:lpstr>
      <vt:lpstr>微软雅黑</vt:lpstr>
      <vt:lpstr>Arial</vt:lpstr>
      <vt:lpstr>Calibri</vt:lpstr>
      <vt:lpstr>Euclid Math Two</vt:lpstr>
      <vt:lpstr>Symbol</vt:lpstr>
      <vt:lpstr>Times New Roman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1176</cp:revision>
  <dcterms:created xsi:type="dcterms:W3CDTF">2021-08-31T07:59:00Z</dcterms:created>
  <dcterms:modified xsi:type="dcterms:W3CDTF">2022-11-22T11:19:33Z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2052-11.1.0.11115</vt:lpwstr>
  </property>
</Properties>
</file>