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62" r:id="rId4"/>
    <p:sldId id="261" r:id="rId5"/>
    <p:sldId id="258" r:id="rId6"/>
    <p:sldId id="259" r:id="rId7"/>
    <p:sldId id="260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210A1E-E3A2-42F7-888F-F6E688E8592F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5B4F2E-5A47-471B-AD30-28065438FA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050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5B4F2E-5A47-471B-AD30-28065438FA1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17448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35E22-86E4-43B4-BA20-3686855FDB6C}" type="datetime1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A5467-D05A-4AE5-AF13-5B03ED176A3D}" type="datetime1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B7BEE-915A-4596-A266-D20519928DE3}" type="datetime1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BCB40-FEA9-4F79-93D1-9A8AA63D08C4}" type="datetime1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F4F91-83F6-45ED-8FF6-FBEF7B307AB2}" type="datetime1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B4B48-7255-44DF-A7D5-C50EAC2D6CE2}" type="datetime1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04115E-2EB5-4C52-8B45-27A039406736}" type="datetime1">
              <a:rPr lang="en-US" smtClean="0"/>
              <a:t>8/30/2020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46BFC-DD90-47A5-8FDD-F5C55FB51030}" type="datetime1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B0E0D2-170C-40E3-8C30-3418DAC4319A}" type="datetime1">
              <a:rPr lang="en-US" smtClean="0"/>
              <a:t>8/30/2020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AC63E-8289-4588-B262-7FCDA62B06A1}" type="datetime1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36268-F378-4C32-9888-502BA42ED08B}" type="datetime1">
              <a:rPr lang="en-US" smtClean="0"/>
              <a:t>8/30/2020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397575-BF4D-4D00-B195-C997ADD9CE9B}" type="datetime1">
              <a:rPr lang="en-US" smtClean="0"/>
              <a:t>8/30/2020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files.fosswire.com/2007/08/fwunixref.pdf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First Lab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Ground rules +</a:t>
            </a:r>
          </a:p>
          <a:p>
            <a:r>
              <a:rPr lang="en-US" dirty="0"/>
              <a:t>Basic compilation in Linux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4582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 for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some instruction up front</a:t>
            </a:r>
          </a:p>
          <a:p>
            <a:pPr lvl="1"/>
            <a:r>
              <a:rPr lang="en-US" dirty="0"/>
              <a:t>Be on time!</a:t>
            </a:r>
          </a:p>
          <a:p>
            <a:pPr lvl="1"/>
            <a:r>
              <a:rPr lang="en-US" dirty="0"/>
              <a:t>Be ready to listen for a few minutes</a:t>
            </a:r>
          </a:p>
          <a:p>
            <a:r>
              <a:rPr lang="en-US" dirty="0"/>
              <a:t>Typically you will work in teams</a:t>
            </a:r>
          </a:p>
          <a:p>
            <a:pPr lvl="1"/>
            <a:r>
              <a:rPr lang="en-US" dirty="0"/>
              <a:t>You’re each responsible for knowing how to do the activities we cover</a:t>
            </a:r>
          </a:p>
          <a:p>
            <a:pPr lvl="1"/>
            <a:r>
              <a:rPr lang="en-US" dirty="0"/>
              <a:t>Future labs build on past labs, so this is important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16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On-line you have access to both </a:t>
            </a:r>
            <a:r>
              <a:rPr lang="en-US" dirty="0" err="1"/>
              <a:t>vLinux</a:t>
            </a:r>
            <a:r>
              <a:rPr lang="en-US" dirty="0"/>
              <a:t> and nrs-labs.humboldt.edu (technically same machine)</a:t>
            </a:r>
          </a:p>
          <a:p>
            <a:r>
              <a:rPr lang="en-US" dirty="0"/>
              <a:t>Your login/password are your HSU accounts</a:t>
            </a:r>
          </a:p>
          <a:p>
            <a:pPr lvl="1"/>
            <a:r>
              <a:rPr lang="en-US" dirty="0"/>
              <a:t>If you have trouble logging in with your current account, it may be a server sync issue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724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Terminal Host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Clicking on the terminal window icon gets you a shell window </a:t>
            </a:r>
          </a:p>
          <a:p>
            <a:pPr lvl="1"/>
            <a:r>
              <a:rPr lang="en-US" dirty="0"/>
              <a:t>Most actions taken from here</a:t>
            </a:r>
          </a:p>
          <a:p>
            <a:r>
              <a:rPr lang="en-US" dirty="0"/>
              <a:t>When you get a prompt, you are in your home directory by default</a:t>
            </a:r>
          </a:p>
          <a:p>
            <a:r>
              <a:rPr lang="en-US" dirty="0"/>
              <a:t>The prompt is from a program called a </a:t>
            </a:r>
            <a:r>
              <a:rPr lang="en-US" b="1" dirty="0"/>
              <a:t>shell</a:t>
            </a:r>
            <a:r>
              <a:rPr lang="en-US" dirty="0"/>
              <a:t>: a shell is just a program you can type commands into, including the names of files you wish to execute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54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Understanding 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Linux can be thought of as a flavor of Unix</a:t>
            </a:r>
          </a:p>
          <a:p>
            <a:pPr lvl="1"/>
            <a:r>
              <a:rPr lang="en-US" dirty="0"/>
              <a:t>Not exactly true, but close from a user’s perspective</a:t>
            </a:r>
          </a:p>
          <a:p>
            <a:r>
              <a:rPr lang="en-US" dirty="0"/>
              <a:t>We need to review editing and compiling a file under Linux</a:t>
            </a:r>
          </a:p>
          <a:p>
            <a:pPr lvl="1"/>
            <a:r>
              <a:rPr lang="en-US" dirty="0"/>
              <a:t>Some of you may not have seen this</a:t>
            </a:r>
          </a:p>
          <a:p>
            <a:pPr lvl="1"/>
            <a:r>
              <a:rPr lang="en-US" dirty="0"/>
              <a:t>Linux command sheets are widely available on the web for free; if you’re unfamiliar with Linux (or rusty) I recommend you grab one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https://files.fosswire.com/2007/08/fwunixref.pdf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7270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Share the format: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2800" dirty="0" err="1">
                <a:latin typeface="Courier New" pitchFamily="49" charset="0"/>
                <a:cs typeface="Courier New" pitchFamily="49" charset="0"/>
              </a:rPr>
              <a:t>commandname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 [-options] [arguments]</a:t>
            </a:r>
          </a:p>
          <a:p>
            <a:r>
              <a:rPr lang="en-US" b="1" dirty="0"/>
              <a:t>Options</a:t>
            </a:r>
            <a:r>
              <a:rPr lang="en-US" dirty="0"/>
              <a:t> are typically written as a hyphen (or two) followed by a sequence of letters, each of which acts as a switch</a:t>
            </a:r>
          </a:p>
          <a:p>
            <a:r>
              <a:rPr lang="en-US" b="1" dirty="0"/>
              <a:t>Arguments</a:t>
            </a:r>
            <a:r>
              <a:rPr lang="en-US" dirty="0"/>
              <a:t> are typically a list of filenames, directory names, or both to which the command is to be applied</a:t>
            </a:r>
          </a:p>
          <a:p>
            <a:r>
              <a:rPr lang="en-US" dirty="0"/>
              <a:t>&gt;  is just the prompt in these notes, okay?</a:t>
            </a:r>
          </a:p>
          <a:p>
            <a:r>
              <a:rPr lang="en-US" dirty="0"/>
              <a:t>Everything is </a:t>
            </a:r>
            <a:r>
              <a:rPr lang="en-US" i="1" dirty="0"/>
              <a:t>space delimited</a:t>
            </a:r>
            <a:r>
              <a:rPr lang="en-US" dirty="0"/>
              <a:t> for the </a:t>
            </a:r>
            <a:r>
              <a:rPr lang="en-US" i="1" dirty="0"/>
              <a:t>command line interpreter</a:t>
            </a:r>
            <a:r>
              <a:rPr lang="en-US" dirty="0"/>
              <a:t> which is part of the </a:t>
            </a:r>
            <a:r>
              <a:rPr lang="en-US" i="1" dirty="0"/>
              <a:t>shell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2957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7244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ls</a:t>
            </a:r>
            <a:r>
              <a:rPr lang="en-US" dirty="0"/>
              <a:t> -al	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b="1" dirty="0"/>
              <a:t>l</a:t>
            </a:r>
            <a:r>
              <a:rPr lang="en-US" dirty="0"/>
              <a:t>i</a:t>
            </a:r>
            <a:r>
              <a:rPr lang="en-US" b="1" dirty="0"/>
              <a:t>s</a:t>
            </a:r>
            <a:r>
              <a:rPr lang="en-US" dirty="0"/>
              <a:t>t </a:t>
            </a:r>
            <a:r>
              <a:rPr lang="en-US" b="1" dirty="0"/>
              <a:t>a</a:t>
            </a:r>
            <a:r>
              <a:rPr lang="en-US" dirty="0"/>
              <a:t>ll files in current directory, </a:t>
            </a:r>
            <a:r>
              <a:rPr lang="en-US" b="1" dirty="0"/>
              <a:t>l</a:t>
            </a:r>
            <a:r>
              <a:rPr lang="en-US" dirty="0"/>
              <a:t>ong format)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cd ..	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b="1" dirty="0"/>
              <a:t>c</a:t>
            </a:r>
            <a:r>
              <a:rPr lang="en-US" dirty="0"/>
              <a:t>hange </a:t>
            </a:r>
            <a:r>
              <a:rPr lang="en-US" b="1" dirty="0"/>
              <a:t>d</a:t>
            </a:r>
            <a:r>
              <a:rPr lang="en-US" dirty="0"/>
              <a:t>irectory to parent of current)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</a:t>
            </a:r>
            <a:r>
              <a:rPr lang="en-US" dirty="0" err="1"/>
              <a:t>rm</a:t>
            </a:r>
            <a:r>
              <a:rPr lang="en-US" dirty="0"/>
              <a:t> -</a:t>
            </a:r>
            <a:r>
              <a:rPr lang="en-US" dirty="0" err="1"/>
              <a:t>i</a:t>
            </a:r>
            <a:r>
              <a:rPr lang="en-US" dirty="0"/>
              <a:t> programx.exe  </a:t>
            </a:r>
          </a:p>
          <a:p>
            <a:pPr marL="0" indent="0">
              <a:buNone/>
            </a:pPr>
            <a:r>
              <a:rPr lang="en-US" dirty="0"/>
              <a:t>(</a:t>
            </a:r>
            <a:r>
              <a:rPr lang="en-US" b="1" dirty="0"/>
              <a:t>r</a:t>
            </a:r>
            <a:r>
              <a:rPr lang="en-US" dirty="0"/>
              <a:t>e</a:t>
            </a:r>
            <a:r>
              <a:rPr lang="en-US" b="1" dirty="0"/>
              <a:t>m</a:t>
            </a:r>
            <a:r>
              <a:rPr lang="en-US" dirty="0"/>
              <a:t>ove file, prompt user to conf</a:t>
            </a:r>
            <a:r>
              <a:rPr lang="en-US" b="1" dirty="0"/>
              <a:t>i</a:t>
            </a:r>
            <a:r>
              <a:rPr lang="en-US" dirty="0"/>
              <a:t>rm)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less </a:t>
            </a:r>
            <a:r>
              <a:rPr lang="en-US" dirty="0" err="1"/>
              <a:t>myprog.c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(display the file </a:t>
            </a:r>
            <a:r>
              <a:rPr lang="en-US" dirty="0" err="1"/>
              <a:t>myprog.c</a:t>
            </a:r>
            <a:r>
              <a:rPr lang="en-US" dirty="0"/>
              <a:t> on screen with scroll up/down enabled)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man &lt;</a:t>
            </a:r>
            <a:r>
              <a:rPr lang="en-US" dirty="0" err="1"/>
              <a:t>commandname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(looks up the command’s info in the system </a:t>
            </a:r>
            <a:r>
              <a:rPr lang="en-US" b="1" dirty="0"/>
              <a:t>man</a:t>
            </a:r>
            <a:r>
              <a:rPr lang="en-US" dirty="0"/>
              <a:t>ual and displays)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&gt; apropos &lt;</a:t>
            </a:r>
            <a:r>
              <a:rPr lang="en-US" dirty="0" err="1"/>
              <a:t>commandname</a:t>
            </a:r>
            <a:r>
              <a:rPr lang="en-US" dirty="0"/>
              <a:t>&gt;</a:t>
            </a:r>
          </a:p>
          <a:p>
            <a:pPr marL="0" indent="0">
              <a:buNone/>
            </a:pPr>
            <a:r>
              <a:rPr lang="en-US" dirty="0"/>
              <a:t>(looks at the headers of the manual pages for all matches!)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6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5202"/>
            <a:ext cx="8229600" cy="1143000"/>
          </a:xfrm>
        </p:spPr>
        <p:txBody>
          <a:bodyPr/>
          <a:lstStyle/>
          <a:p>
            <a:r>
              <a:rPr lang="en-US" dirty="0"/>
              <a:t>Execution of Utilities and Programs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1295400" y="5862308"/>
            <a:ext cx="67462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Note: this protects your login (shell) session from a crashing program!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166846" y="1701272"/>
            <a:ext cx="4276336" cy="3812863"/>
            <a:chOff x="2166846" y="1701272"/>
            <a:chExt cx="4276336" cy="3812863"/>
          </a:xfrm>
        </p:grpSpPr>
        <p:grpSp>
          <p:nvGrpSpPr>
            <p:cNvPr id="30" name="Group 29"/>
            <p:cNvGrpSpPr/>
            <p:nvPr/>
          </p:nvGrpSpPr>
          <p:grpSpPr>
            <a:xfrm>
              <a:off x="2286000" y="1701272"/>
              <a:ext cx="4157182" cy="3812863"/>
              <a:chOff x="1047180" y="1292537"/>
              <a:chExt cx="4157182" cy="3812863"/>
            </a:xfrm>
          </p:grpSpPr>
          <p:sp>
            <p:nvSpPr>
              <p:cNvPr id="5" name="Oval 4"/>
              <p:cNvSpPr/>
              <p:nvPr/>
            </p:nvSpPr>
            <p:spPr>
              <a:xfrm>
                <a:off x="1537720" y="1782409"/>
                <a:ext cx="76200" cy="106362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24000" y="2479698"/>
                <a:ext cx="103641" cy="128027"/>
              </a:xfrm>
              <a:prstGeom prst="rect">
                <a:avLst/>
              </a:prstGeom>
            </p:spPr>
          </p:pic>
          <p:pic>
            <p:nvPicPr>
              <p:cNvPr id="8" name="Picture 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524000" y="4495800"/>
                <a:ext cx="103641" cy="128027"/>
              </a:xfrm>
              <a:prstGeom prst="rect">
                <a:avLst/>
              </a:prstGeom>
            </p:spPr>
          </p:pic>
          <p:pic>
            <p:nvPicPr>
              <p:cNvPr id="9" name="Picture 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43400" y="2476766"/>
                <a:ext cx="103641" cy="128027"/>
              </a:xfrm>
              <a:prstGeom prst="rect">
                <a:avLst/>
              </a:prstGeom>
            </p:spPr>
          </p:pic>
          <p:pic>
            <p:nvPicPr>
              <p:cNvPr id="10" name="Picture 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4343399" y="4495799"/>
                <a:ext cx="103641" cy="128027"/>
              </a:xfrm>
              <a:prstGeom prst="rect">
                <a:avLst/>
              </a:prstGeom>
            </p:spPr>
          </p:pic>
          <p:sp>
            <p:nvSpPr>
              <p:cNvPr id="11" name="TextBox 10"/>
              <p:cNvSpPr txBox="1"/>
              <p:nvPr/>
            </p:nvSpPr>
            <p:spPr>
              <a:xfrm>
                <a:off x="3689717" y="1292537"/>
                <a:ext cx="151464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program or </a:t>
                </a:r>
              </a:p>
              <a:p>
                <a:r>
                  <a:rPr lang="en-US" dirty="0"/>
                  <a:t>utility process</a:t>
                </a:r>
              </a:p>
            </p:txBody>
          </p:sp>
          <p:cxnSp>
            <p:nvCxnSpPr>
              <p:cNvPr id="14" name="Straight Arrow Connector 13"/>
              <p:cNvCxnSpPr>
                <a:stCxn id="5" idx="4"/>
                <a:endCxn id="7" idx="0"/>
              </p:cNvCxnSpPr>
              <p:nvPr/>
            </p:nvCxnSpPr>
            <p:spPr>
              <a:xfrm>
                <a:off x="1575820" y="1888771"/>
                <a:ext cx="1" cy="590927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7" idx="3"/>
                <a:endCxn id="9" idx="1"/>
              </p:cNvCxnSpPr>
              <p:nvPr/>
            </p:nvCxnSpPr>
            <p:spPr>
              <a:xfrm flipV="1">
                <a:off x="1627641" y="2540780"/>
                <a:ext cx="2715759" cy="2932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/>
              <p:cNvCxnSpPr>
                <a:stCxn id="9" idx="2"/>
                <a:endCxn id="10" idx="0"/>
              </p:cNvCxnSpPr>
              <p:nvPr/>
            </p:nvCxnSpPr>
            <p:spPr>
              <a:xfrm flipH="1">
                <a:off x="4395220" y="2604793"/>
                <a:ext cx="1" cy="1891006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>
                <a:stCxn id="10" idx="1"/>
                <a:endCxn id="8" idx="3"/>
              </p:cNvCxnSpPr>
              <p:nvPr/>
            </p:nvCxnSpPr>
            <p:spPr>
              <a:xfrm flipH="1">
                <a:off x="1627641" y="4559813"/>
                <a:ext cx="2715758" cy="1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8" idx="2"/>
              </p:cNvCxnSpPr>
              <p:nvPr/>
            </p:nvCxnSpPr>
            <p:spPr>
              <a:xfrm flipH="1">
                <a:off x="1575820" y="4623827"/>
                <a:ext cx="1" cy="481573"/>
              </a:xfrm>
              <a:prstGeom prst="straightConnector1">
                <a:avLst/>
              </a:prstGeom>
              <a:ln w="254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1047180" y="3303082"/>
                <a:ext cx="10572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{blocked}</a:t>
                </a:r>
              </a:p>
            </p:txBody>
          </p:sp>
        </p:grpSp>
        <p:sp>
          <p:nvSpPr>
            <p:cNvPr id="32" name="TextBox 31"/>
            <p:cNvSpPr txBox="1"/>
            <p:nvPr/>
          </p:nvSpPr>
          <p:spPr>
            <a:xfrm>
              <a:off x="2166846" y="1778985"/>
              <a:ext cx="13831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shell process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2804CD-EC72-461A-B6C6-82B402DAC7BE}"/>
              </a:ext>
            </a:extLst>
          </p:cNvPr>
          <p:cNvSpPr txBox="1"/>
          <p:nvPr/>
        </p:nvSpPr>
        <p:spPr>
          <a:xfrm>
            <a:off x="3153197" y="2591879"/>
            <a:ext cx="16849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new process created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95AF3-0E3F-446E-AA41-AA3120A07ABA}"/>
              </a:ext>
            </a:extLst>
          </p:cNvPr>
          <p:cNvSpPr txBox="1"/>
          <p:nvPr/>
        </p:nvSpPr>
        <p:spPr>
          <a:xfrm>
            <a:off x="3153197" y="4558220"/>
            <a:ext cx="210519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srgbClr val="FF0000"/>
                </a:solidFill>
              </a:rPr>
              <a:t>process termination signal</a:t>
            </a:r>
          </a:p>
        </p:txBody>
      </p:sp>
    </p:spTree>
    <p:extLst>
      <p:ext uri="{BB962C8B-B14F-4D97-AF65-F5344CB8AC3E}">
        <p14:creationId xmlns:p14="http://schemas.microsoft.com/office/powerpoint/2010/main" val="17694865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483</Words>
  <Application>Microsoft Office PowerPoint</Application>
  <PresentationFormat>On-screen Show (4:3)</PresentationFormat>
  <Paragraphs>68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Courier New</vt:lpstr>
      <vt:lpstr>Office Theme</vt:lpstr>
      <vt:lpstr>First Lab</vt:lpstr>
      <vt:lpstr>Pattern for labs</vt:lpstr>
      <vt:lpstr>Remote Labs</vt:lpstr>
      <vt:lpstr>Terminal Host</vt:lpstr>
      <vt:lpstr>Understanding Linux</vt:lpstr>
      <vt:lpstr>Linux commands</vt:lpstr>
      <vt:lpstr>Example commands</vt:lpstr>
      <vt:lpstr>Execution of Utilities and Programs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First Lab</dc:title>
  <dc:creator>Scott A. Burgess</dc:creator>
  <cp:lastModifiedBy>Scott</cp:lastModifiedBy>
  <cp:revision>14</cp:revision>
  <dcterms:created xsi:type="dcterms:W3CDTF">2006-08-16T00:00:00Z</dcterms:created>
  <dcterms:modified xsi:type="dcterms:W3CDTF">2020-08-31T05:02:18Z</dcterms:modified>
</cp:coreProperties>
</file>