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8" r:id="rId4"/>
    <p:sldId id="258" r:id="rId5"/>
    <p:sldId id="271" r:id="rId6"/>
    <p:sldId id="272" r:id="rId7"/>
    <p:sldId id="273" r:id="rId8"/>
    <p:sldId id="274" r:id="rId9"/>
    <p:sldId id="275" r:id="rId10"/>
    <p:sldId id="267" r:id="rId11"/>
    <p:sldId id="268" r:id="rId12"/>
    <p:sldId id="270" r:id="rId13"/>
    <p:sldId id="263" r:id="rId14"/>
    <p:sldId id="265" r:id="rId15"/>
    <p:sldId id="277" r:id="rId16"/>
    <p:sldId id="269" r:id="rId17"/>
    <p:sldId id="264" r:id="rId18"/>
    <p:sldId id="276" r:id="rId19"/>
    <p:sldId id="279" r:id="rId20"/>
    <p:sldId id="280" r:id="rId21"/>
    <p:sldId id="281" r:id="rId22"/>
    <p:sldId id="266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6" autoAdjust="0"/>
    <p:restoredTop sz="95717" autoAdjust="0"/>
  </p:normalViewPr>
  <p:slideViewPr>
    <p:cSldViewPr>
      <p:cViewPr varScale="1">
        <p:scale>
          <a:sx n="168" d="100"/>
          <a:sy n="168" d="100"/>
        </p:scale>
        <p:origin x="14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604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C-4339-8CE0-3F624D119C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C-4339-8CE0-3F624D119C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1C-4339-8CE0-3F624D119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5157496"/>
        <c:axId val="175225760"/>
        <c:axId val="131531704"/>
      </c:bar3DChart>
      <c:catAx>
        <c:axId val="175157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225760"/>
        <c:crosses val="autoZero"/>
        <c:auto val="1"/>
        <c:lblAlgn val="ctr"/>
        <c:lblOffset val="100"/>
        <c:noMultiLvlLbl val="0"/>
      </c:catAx>
      <c:valAx>
        <c:axId val="175225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157496"/>
        <c:crosses val="autoZero"/>
        <c:crossBetween val="between"/>
      </c:valAx>
      <c:serAx>
        <c:axId val="131531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522576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FDF2BF-F3EA-4703-9E0A-6312EA94B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4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5A93F9-79FE-49AF-AFA7-D0F80696FFD1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37E9952-3F7E-456A-B55C-7EA50CEF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9952-3F7E-456A-B55C-7EA50CEFA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0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58455-0332-4081-9B8D-E8B36D402F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0C850-A15C-41E7-A0CF-F8FFAEBCC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1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55CCA-3209-4FB4-8292-FE6126CD1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3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42546-187D-47CB-9F3C-E7E12ACD57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42546-187D-47CB-9F3C-E7E12ACD57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205417868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9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897C9-9829-4BEA-8437-46191EAEF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79B76-9661-4D79-BC92-BA0DD5262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5B9E9-09C8-4BB0-8E23-82113BBEB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10F58-3726-427B-BE1B-F2319E1D0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3F8A7-EC47-40DF-93F6-3E72F92AA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B5F12-82D9-45DA-BFD6-6B5989AD7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5B25-6557-4EF9-BF55-A7F447FE3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ACF1A-8713-483E-9E38-9644E39FF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B542546-187D-47CB-9F3C-E7E12ACD5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Some Perspective</a:t>
            </a:r>
            <a:br>
              <a:rPr lang="en-US"/>
            </a:br>
            <a:r>
              <a:rPr lang="en-US"/>
              <a:t>on</a:t>
            </a:r>
            <a:br>
              <a:rPr lang="en-US"/>
            </a:br>
            <a:r>
              <a:rPr lang="en-US"/>
              <a:t>Operating Systems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374  Operating Systems</a:t>
            </a:r>
          </a:p>
          <a:p>
            <a:r>
              <a:rPr lang="en-US" dirty="0"/>
              <a:t>Lecture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58455-0332-4081-9B8D-E8B36D402F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Machine Instructions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Are very simple, primitive commands; e.g.:</a:t>
            </a:r>
          </a:p>
          <a:p>
            <a:pPr lvl="1">
              <a:defRPr/>
            </a:pPr>
            <a:r>
              <a:rPr lang="en-US" dirty="0"/>
              <a:t>load a register with a value</a:t>
            </a:r>
          </a:p>
          <a:p>
            <a:pPr lvl="1">
              <a:defRPr/>
            </a:pPr>
            <a:r>
              <a:rPr lang="en-US" dirty="0"/>
              <a:t>add values in two registers</a:t>
            </a:r>
          </a:p>
          <a:p>
            <a:pPr>
              <a:defRPr/>
            </a:pPr>
            <a:r>
              <a:rPr lang="en-US" dirty="0"/>
              <a:t>Problems:</a:t>
            </a:r>
          </a:p>
          <a:p>
            <a:pPr lvl="1">
              <a:defRPr/>
            </a:pPr>
            <a:r>
              <a:rPr lang="en-US" dirty="0"/>
              <a:t>too complex for programmers</a:t>
            </a:r>
          </a:p>
          <a:p>
            <a:pPr lvl="1">
              <a:defRPr/>
            </a:pPr>
            <a:r>
              <a:rPr lang="en-US" dirty="0"/>
              <a:t>far too intricate for most computer users</a:t>
            </a:r>
          </a:p>
          <a:p>
            <a:pPr>
              <a:defRPr/>
            </a:pPr>
            <a:r>
              <a:rPr lang="en-US" dirty="0"/>
              <a:t>We resolve these problems by using compilers and interpreters most of the time for programming, and operating systems to interact with users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Three Key Concepts in Operating Systems (</a:t>
            </a:r>
            <a:r>
              <a:rPr lang="en-US" i="1" u="sng"/>
              <a:t>key point for the day</a:t>
            </a:r>
            <a:r>
              <a:rPr lang="en-US"/>
              <a:t>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572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/>
              <a:t>Abstraction</a:t>
            </a:r>
          </a:p>
          <a:p>
            <a:pPr lvl="1">
              <a:defRPr/>
            </a:pPr>
            <a:r>
              <a:rPr lang="en-US" dirty="0"/>
              <a:t>Helps </a:t>
            </a:r>
            <a:r>
              <a:rPr lang="en-US"/>
              <a:t>us </a:t>
            </a:r>
            <a:r>
              <a:rPr lang="en-US" i="1"/>
              <a:t>hide</a:t>
            </a:r>
            <a:r>
              <a:rPr lang="en-US"/>
              <a:t> </a:t>
            </a:r>
            <a:r>
              <a:rPr lang="en-US" i="1" dirty="0"/>
              <a:t>complexity;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programming (and compilers)</a:t>
            </a:r>
          </a:p>
          <a:p>
            <a:pPr lvl="1">
              <a:defRPr/>
            </a:pPr>
            <a:r>
              <a:rPr lang="en-US" dirty="0"/>
              <a:t>Do so by hiding low level details</a:t>
            </a:r>
          </a:p>
          <a:p>
            <a:pPr>
              <a:defRPr/>
            </a:pPr>
            <a:r>
              <a:rPr lang="en-US" b="1" dirty="0"/>
              <a:t>Virtualization</a:t>
            </a:r>
          </a:p>
          <a:p>
            <a:pPr lvl="1">
              <a:defRPr/>
            </a:pPr>
            <a:r>
              <a:rPr lang="en-US" dirty="0"/>
              <a:t>Helps us </a:t>
            </a:r>
            <a:r>
              <a:rPr lang="en-US" i="1" dirty="0"/>
              <a:t>share resources;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u="sng" dirty="0"/>
              <a:t>spooling</a:t>
            </a:r>
          </a:p>
          <a:p>
            <a:pPr lvl="1">
              <a:defRPr/>
            </a:pPr>
            <a:r>
              <a:rPr lang="en-US" dirty="0"/>
              <a:t>Do so by creating an illusion of one or more dedicated resources that don’t need sharing</a:t>
            </a:r>
          </a:p>
          <a:p>
            <a:pPr>
              <a:defRPr/>
            </a:pPr>
            <a:r>
              <a:rPr lang="en-US" b="1" dirty="0"/>
              <a:t>Resource Management</a:t>
            </a:r>
          </a:p>
          <a:p>
            <a:pPr lvl="1">
              <a:defRPr/>
            </a:pPr>
            <a:r>
              <a:rPr lang="en-US" dirty="0"/>
              <a:t>Helps us </a:t>
            </a:r>
            <a:r>
              <a:rPr lang="en-US" i="1" dirty="0"/>
              <a:t>maximize performance; </a:t>
            </a:r>
            <a:r>
              <a:rPr lang="en-US" dirty="0" err="1"/>
              <a:t>eg</a:t>
            </a:r>
            <a:r>
              <a:rPr lang="en-US" dirty="0"/>
              <a:t>: hard drives</a:t>
            </a:r>
          </a:p>
          <a:p>
            <a:pPr lvl="1">
              <a:defRPr/>
            </a:pPr>
            <a:r>
              <a:rPr lang="en-US" dirty="0"/>
              <a:t>Do so by balancing different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Operating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Thus, </a:t>
            </a:r>
            <a:r>
              <a:rPr lang="en-US" u="sng"/>
              <a:t>operating systems</a:t>
            </a:r>
            <a:r>
              <a:rPr lang="en-US"/>
              <a:t> and </a:t>
            </a:r>
            <a:r>
              <a:rPr lang="en-US" u="sng"/>
              <a:t>compilers</a:t>
            </a:r>
            <a:r>
              <a:rPr lang="en-US"/>
              <a:t> both serve a role in helping people get more use out of computers by letting the computers do repetitive, simple tasks</a:t>
            </a:r>
          </a:p>
          <a:p>
            <a:r>
              <a:rPr lang="en-US"/>
              <a:t>Operating systems help us use the computer most efficiently for whatever purpose it is designed for—but there are many purposes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an Operating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Good definition</a:t>
            </a:r>
            <a:r>
              <a:rPr lang="en-US"/>
              <a:t>: the software which manages the computers devices and provides users with a simpler interface to the hardware.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Kinds of 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Mainframe systems</a:t>
            </a:r>
          </a:p>
          <a:p>
            <a:r>
              <a:rPr lang="en-US"/>
              <a:t>Servers</a:t>
            </a:r>
          </a:p>
          <a:p>
            <a:r>
              <a:rPr lang="en-US"/>
              <a:t>Multiprocessor machines</a:t>
            </a:r>
          </a:p>
          <a:p>
            <a:r>
              <a:rPr lang="en-US"/>
              <a:t>Personal computers</a:t>
            </a:r>
          </a:p>
          <a:p>
            <a:r>
              <a:rPr lang="en-US"/>
              <a:t>Real-time systems</a:t>
            </a:r>
          </a:p>
          <a:p>
            <a:r>
              <a:rPr lang="en-US"/>
              <a:t>Embedded systems</a:t>
            </a:r>
          </a:p>
          <a:p>
            <a:r>
              <a:rPr lang="en-US"/>
              <a:t>Smart cards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Development of Operating Systems Relative to Application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r>
              <a:rPr lang="en-US" dirty="0"/>
              <a:t>“Ontogeny recapitulates phylogeny,” an important (</a:t>
            </a:r>
            <a:r>
              <a:rPr lang="en-US" i="1" dirty="0"/>
              <a:t>discredited</a:t>
            </a:r>
            <a:r>
              <a:rPr lang="en-US" dirty="0"/>
              <a:t>) biology theory</a:t>
            </a:r>
          </a:p>
          <a:p>
            <a:endParaRPr lang="en-US" dirty="0"/>
          </a:p>
        </p:txBody>
      </p:sp>
      <p:pic>
        <p:nvPicPr>
          <p:cNvPr id="15364" name="Picture 4" descr="Haeckel_draw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2590800"/>
            <a:ext cx="43465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Organization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Monolithic structure—the entire OS is one big program; must be completely recompiled to effect changes (advantage: speed)</a:t>
            </a:r>
          </a:p>
          <a:p>
            <a:pPr>
              <a:lnSpc>
                <a:spcPct val="80000"/>
              </a:lnSpc>
            </a:pPr>
            <a:r>
              <a:rPr lang="en-US" sz="2800"/>
              <a:t>Microkernel structure—the core functions of the OS are one program; other features are added to the outside of this (advantage: security)</a:t>
            </a:r>
          </a:p>
          <a:p>
            <a:pPr>
              <a:lnSpc>
                <a:spcPct val="80000"/>
              </a:lnSpc>
            </a:pPr>
            <a:r>
              <a:rPr lang="en-US" sz="2800"/>
              <a:t>Modular structure—the OS comprises many modules; parts can be changed and replaced without altering the whole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eg: device drivers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Generations of Operating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ONE: Vacuum tubes and plugboards</a:t>
            </a:r>
          </a:p>
          <a:p>
            <a:pPr>
              <a:lnSpc>
                <a:spcPct val="90000"/>
              </a:lnSpc>
            </a:pPr>
            <a:r>
              <a:rPr lang="en-US" sz="2800"/>
              <a:t>TWO: Transistors and batch systems</a:t>
            </a:r>
          </a:p>
          <a:p>
            <a:pPr>
              <a:lnSpc>
                <a:spcPct val="90000"/>
              </a:lnSpc>
            </a:pPr>
            <a:r>
              <a:rPr lang="en-US" sz="2800"/>
              <a:t>THREE: Integrated circuits and multiprogramming</a:t>
            </a:r>
          </a:p>
          <a:p>
            <a:pPr>
              <a:lnSpc>
                <a:spcPct val="90000"/>
              </a:lnSpc>
            </a:pPr>
            <a:r>
              <a:rPr lang="en-US" sz="2800"/>
              <a:t>FOUR: Personal Computers</a:t>
            </a:r>
          </a:p>
          <a:p>
            <a:pPr>
              <a:lnSpc>
                <a:spcPct val="90000"/>
              </a:lnSpc>
            </a:pPr>
            <a:r>
              <a:rPr lang="en-US" sz="2800"/>
              <a:t>FIVE: Massive Parallelism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(Note: there are other ways to break up the history—this is just one to get us started)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The Role of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343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Interrupts and traps help us change programs that are running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interrupt</a:t>
            </a:r>
            <a:r>
              <a:rPr lang="en-US" dirty="0"/>
              <a:t> is a hardware signal from an external device (external to the CPU)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trap</a:t>
            </a:r>
            <a:r>
              <a:rPr lang="en-US" dirty="0"/>
              <a:t> is an internal CPU signal (</a:t>
            </a:r>
            <a:r>
              <a:rPr lang="en-US" dirty="0" err="1"/>
              <a:t>ie</a:t>
            </a:r>
            <a:r>
              <a:rPr lang="en-US" dirty="0"/>
              <a:t>: an </a:t>
            </a:r>
            <a:r>
              <a:rPr lang="en-US" i="1" dirty="0"/>
              <a:t>instruction</a:t>
            </a:r>
            <a:r>
              <a:rPr lang="en-US" dirty="0"/>
              <a:t>, so that the currently running program can say it wants to stop)</a:t>
            </a:r>
          </a:p>
          <a:p>
            <a:pPr>
              <a:defRPr/>
            </a:pPr>
            <a:r>
              <a:rPr lang="en-US" dirty="0"/>
              <a:t>Both send program control to an </a:t>
            </a:r>
            <a:r>
              <a:rPr lang="en-US" b="1" dirty="0"/>
              <a:t>interrupt handler</a:t>
            </a:r>
            <a:r>
              <a:rPr lang="en-US" dirty="0"/>
              <a:t> in the operating system—it is this programs responsibility to decide what happens next</a:t>
            </a:r>
          </a:p>
          <a:p>
            <a:pPr lvl="1">
              <a:defRPr/>
            </a:pPr>
            <a:r>
              <a:rPr lang="en-US" dirty="0"/>
              <a:t>Some CS folks casually refer to a trap as an interrupt—but you </a:t>
            </a:r>
            <a:r>
              <a:rPr lang="en-US" u="sng" dirty="0"/>
              <a:t>won’t</a:t>
            </a:r>
            <a:r>
              <a:rPr lang="en-US" dirty="0"/>
              <a:t>, right?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z="2800" dirty="0"/>
              <a:t>A database is configured on a server so that students on remote machines think they have private copies of the database.  This is an example of: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0"/>
              </a:spcAft>
              <a:buAutoNum type="alphaUcPeriod"/>
            </a:pPr>
            <a:r>
              <a:rPr lang="en-US" dirty="0"/>
              <a:t>Abstraction</a:t>
            </a:r>
          </a:p>
          <a:p>
            <a:pPr marL="514350" indent="-514350">
              <a:spcAft>
                <a:spcPts val="0"/>
              </a:spcAft>
              <a:buAutoNum type="alphaUcPeriod"/>
            </a:pPr>
            <a:r>
              <a:rPr lang="en-US" dirty="0"/>
              <a:t>Virtualization</a:t>
            </a:r>
          </a:p>
          <a:p>
            <a:pPr marL="514350" indent="-514350">
              <a:spcAft>
                <a:spcPts val="0"/>
              </a:spcAft>
              <a:buAutoNum type="alphaUcPeriod"/>
            </a:pPr>
            <a:r>
              <a:rPr lang="en-US" dirty="0"/>
              <a:t>Resource Management</a:t>
            </a:r>
          </a:p>
          <a:p>
            <a:pPr marL="514350" indent="-514350">
              <a:spcAft>
                <a:spcPts val="0"/>
              </a:spcAft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42546-187D-47CB-9F3C-E7E12ACD57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2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class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overview of operating systems</a:t>
            </a:r>
          </a:p>
          <a:p>
            <a:pPr lvl="1"/>
            <a:r>
              <a:rPr lang="en-US" dirty="0"/>
              <a:t>read chapter 1</a:t>
            </a:r>
          </a:p>
          <a:p>
            <a:pPr lvl="1"/>
            <a:r>
              <a:rPr lang="en-US" dirty="0"/>
              <a:t>take note of bold faced terms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Suppose a hard drive completion results in a signal to the CPU.  This is an example of _____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2438400"/>
            <a:ext cx="3886200" cy="36576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Virtualization</a:t>
            </a:r>
          </a:p>
          <a:p>
            <a:pPr marL="514350" indent="-514350">
              <a:buAutoNum type="alphaUcPeriod"/>
            </a:pPr>
            <a:r>
              <a:rPr lang="en-US" dirty="0"/>
              <a:t>A trap</a:t>
            </a:r>
          </a:p>
          <a:p>
            <a:pPr marL="514350" indent="-514350">
              <a:buAutoNum type="alphaUcPeriod"/>
            </a:pPr>
            <a:r>
              <a:rPr lang="en-US" dirty="0"/>
              <a:t>An interrupt</a:t>
            </a:r>
          </a:p>
          <a:p>
            <a:pPr marL="514350" indent="-514350">
              <a:buAutoNum type="alphaUcPeriod"/>
            </a:pPr>
            <a:r>
              <a:rPr lang="en-US" dirty="0"/>
              <a:t>A batch system</a:t>
            </a:r>
          </a:p>
          <a:p>
            <a:pPr marL="514350" indent="-514350">
              <a:buAutoNum type="alphaUcPeriod"/>
            </a:pPr>
            <a:r>
              <a:rPr lang="en-US" dirty="0"/>
              <a:t>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42546-187D-47CB-9F3C-E7E12ACD57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66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A0B7-27BA-4957-AB0D-6DC4B3C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1A50-3389-4487-8091-BBFDEF74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Multiprogramming simply means running more than one program on the computer</a:t>
            </a:r>
          </a:p>
          <a:p>
            <a:pPr lvl="1"/>
            <a:r>
              <a:rPr lang="en-US" dirty="0"/>
              <a:t>Can be done sequentially even on single CPU</a:t>
            </a:r>
          </a:p>
          <a:p>
            <a:pPr lvl="1"/>
            <a:r>
              <a:rPr lang="en-US" dirty="0"/>
              <a:t>Can be done by having completing processes call the scheduler</a:t>
            </a:r>
          </a:p>
          <a:p>
            <a:pPr lvl="2"/>
            <a:r>
              <a:rPr lang="en-US" dirty="0"/>
              <a:t>Why is this dangerous?</a:t>
            </a:r>
          </a:p>
          <a:p>
            <a:r>
              <a:rPr lang="en-US" dirty="0"/>
              <a:t>Time-sharing is one form of multiprogramming used a lot in modern computers</a:t>
            </a:r>
          </a:p>
          <a:p>
            <a:pPr lvl="1"/>
            <a:r>
              <a:rPr lang="en-US" dirty="0"/>
              <a:t>Clock interrupt timer is used to give fixed chunks of time to processes</a:t>
            </a:r>
          </a:p>
          <a:p>
            <a:pPr lvl="1"/>
            <a:r>
              <a:rPr lang="en-US" dirty="0"/>
              <a:t>This fast switching makes it look to a user as though programs are running simultaneously, even with one CPU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11AD9-779F-471A-AD72-55C84A3E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C54D1-6E90-4820-AB82-54891AE0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42546-187D-47CB-9F3C-E7E12ACD57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Onward…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lecture will start on </a:t>
            </a:r>
            <a:r>
              <a:rPr lang="en-US"/>
              <a:t>processor management—go </a:t>
            </a:r>
            <a:r>
              <a:rPr lang="en-US" dirty="0"/>
              <a:t>over the introduction and begin reading about process instantiation and interaction!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Operating Systems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for one thing, they let a user control the machine’s hardware</a:t>
            </a:r>
          </a:p>
          <a:p>
            <a:r>
              <a:rPr lang="en-US" dirty="0"/>
              <a:t>So what does hardware look like?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Structure</a:t>
            </a:r>
            <a:br>
              <a:rPr lang="en-US" dirty="0"/>
            </a:br>
            <a:r>
              <a:rPr lang="en-US" sz="2400" dirty="0"/>
              <a:t>von Neumann model</a:t>
            </a: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auto">
          <a:xfrm>
            <a:off x="8153400" y="57912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N-1</a:t>
            </a:r>
          </a:p>
        </p:txBody>
      </p:sp>
      <p:grpSp>
        <p:nvGrpSpPr>
          <p:cNvPr id="4100" name="Group 15"/>
          <p:cNvGrpSpPr>
            <a:grpSpLocks/>
          </p:cNvGrpSpPr>
          <p:nvPr/>
        </p:nvGrpSpPr>
        <p:grpSpPr bwMode="auto">
          <a:xfrm>
            <a:off x="1066800" y="1905000"/>
            <a:ext cx="7346950" cy="4038600"/>
            <a:chOff x="912" y="1248"/>
            <a:chExt cx="4628" cy="2544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912" y="1392"/>
              <a:ext cx="1824" cy="12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(Program Counter,</a:t>
              </a:r>
            </a:p>
            <a:p>
              <a:r>
                <a:rPr lang="en-US"/>
                <a:t>Instruction Register,</a:t>
              </a:r>
            </a:p>
            <a:p>
              <a:r>
                <a:rPr lang="en-US"/>
                <a:t>Memory Register,</a:t>
              </a:r>
            </a:p>
            <a:p>
              <a:r>
                <a:rPr lang="en-US"/>
                <a:t>Execution Unit)</a:t>
              </a:r>
            </a:p>
          </p:txBody>
        </p:sp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912" y="2928"/>
              <a:ext cx="1824" cy="86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I/O Module</a:t>
              </a:r>
            </a:p>
            <a:p>
              <a:r>
                <a:rPr lang="en-US"/>
                <a:t>(Buffers connect</a:t>
              </a:r>
            </a:p>
            <a:p>
              <a:r>
                <a:rPr lang="en-US"/>
                <a:t>to Devices)</a:t>
              </a: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3936" y="1392"/>
              <a:ext cx="1344" cy="2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Main Memory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/>
                <a:t>(Instructions</a:t>
              </a:r>
            </a:p>
            <a:p>
              <a:r>
                <a:rPr lang="en-US"/>
                <a:t>And Data)</a:t>
              </a:r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3408" y="1824"/>
              <a:ext cx="0" cy="15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>
              <a:off x="2736" y="1824"/>
              <a:ext cx="67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>
              <a:off x="2736" y="3360"/>
              <a:ext cx="67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3408" y="2688"/>
              <a:ext cx="52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5328" y="1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0</a:t>
              </a:r>
            </a:p>
          </p:txBody>
        </p:sp>
        <p:sp>
          <p:nvSpPr>
            <p:cNvPr id="4109" name="Text Box 14"/>
            <p:cNvSpPr txBox="1">
              <a:spLocks noChangeArrowheads="1"/>
            </p:cNvSpPr>
            <p:nvPr/>
          </p:nvSpPr>
          <p:spPr bwMode="auto">
            <a:xfrm>
              <a:off x="2945" y="139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Buses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3F8A7-EC47-40DF-93F6-3E72F92AA5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Parallel Architectures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Processor arrays</a:t>
            </a:r>
          </a:p>
          <a:p>
            <a:pPr lvl="1"/>
            <a:r>
              <a:rPr lang="en-US"/>
              <a:t>Have one central CPU and lots of synchronized processing elements (ALUs or similar, usually)</a:t>
            </a:r>
          </a:p>
          <a:p>
            <a:pPr lvl="1"/>
            <a:r>
              <a:rPr lang="en-US"/>
              <a:t>Data and instructions are fed on separate buses from the CPU to the processing elements</a:t>
            </a:r>
          </a:p>
          <a:p>
            <a:pPr lvl="1"/>
            <a:r>
              <a:rPr lang="en-US"/>
              <a:t>Example: Connection Machine CM-200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Classifying, Continued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dirty="0"/>
              <a:t>Multiprocessors</a:t>
            </a:r>
          </a:p>
          <a:p>
            <a:pPr lvl="1"/>
            <a:r>
              <a:rPr lang="en-US" dirty="0"/>
              <a:t>Have many CPUs, but share a </a:t>
            </a:r>
            <a:r>
              <a:rPr lang="en-US" b="1" i="1" dirty="0"/>
              <a:t>single memory</a:t>
            </a:r>
          </a:p>
          <a:p>
            <a:pPr lvl="1"/>
            <a:r>
              <a:rPr lang="en-US" dirty="0"/>
              <a:t>Two types: UMA and NUMA</a:t>
            </a:r>
          </a:p>
          <a:p>
            <a:pPr lvl="2"/>
            <a:r>
              <a:rPr lang="en-US" dirty="0"/>
              <a:t>UMA (Uniform memory access) (YOU-ma)</a:t>
            </a:r>
          </a:p>
          <a:p>
            <a:pPr lvl="2"/>
            <a:r>
              <a:rPr lang="en-US" dirty="0"/>
              <a:t>EXAMPLE: Sequent Symmetry</a:t>
            </a:r>
          </a:p>
        </p:txBody>
      </p:sp>
      <p:grpSp>
        <p:nvGrpSpPr>
          <p:cNvPr id="6148" name="Group 22"/>
          <p:cNvGrpSpPr>
            <a:grpSpLocks/>
          </p:cNvGrpSpPr>
          <p:nvPr/>
        </p:nvGrpSpPr>
        <p:grpSpPr bwMode="auto">
          <a:xfrm>
            <a:off x="1600200" y="3962400"/>
            <a:ext cx="5943600" cy="2209800"/>
            <a:chOff x="1344" y="2880"/>
            <a:chExt cx="3744" cy="1248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1344" y="288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1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208" y="288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2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072" y="288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3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464" y="288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 </a:t>
              </a:r>
              <a:r>
                <a:rPr lang="en-US" i="1"/>
                <a:t>N</a:t>
              </a: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3830" y="2906"/>
              <a:ext cx="30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…</a:t>
              </a: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344" y="3408"/>
              <a:ext cx="374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TO RESOURCE SWITCH MECHANISM</a:t>
              </a: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1536" y="3888"/>
              <a:ext cx="139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DEVICES</a:t>
              </a: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3552" y="3888"/>
              <a:ext cx="139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MEMORY</a:t>
              </a:r>
            </a:p>
          </p:txBody>
        </p:sp>
        <p:sp>
          <p:nvSpPr>
            <p:cNvPr id="6157" name="Line 16"/>
            <p:cNvSpPr>
              <a:spLocks noChangeShapeType="1"/>
            </p:cNvSpPr>
            <p:nvPr/>
          </p:nvSpPr>
          <p:spPr bwMode="auto">
            <a:xfrm>
              <a:off x="1680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7"/>
            <p:cNvSpPr>
              <a:spLocks noChangeShapeType="1"/>
            </p:cNvSpPr>
            <p:nvPr/>
          </p:nvSpPr>
          <p:spPr bwMode="auto">
            <a:xfrm>
              <a:off x="254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8"/>
            <p:cNvSpPr>
              <a:spLocks noChangeShapeType="1"/>
            </p:cNvSpPr>
            <p:nvPr/>
          </p:nvSpPr>
          <p:spPr bwMode="auto">
            <a:xfrm>
              <a:off x="3408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9"/>
            <p:cNvSpPr>
              <a:spLocks noChangeShapeType="1"/>
            </p:cNvSpPr>
            <p:nvPr/>
          </p:nvSpPr>
          <p:spPr bwMode="auto">
            <a:xfrm>
              <a:off x="4800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20"/>
            <p:cNvSpPr>
              <a:spLocks noChangeShapeType="1"/>
            </p:cNvSpPr>
            <p:nvPr/>
          </p:nvSpPr>
          <p:spPr bwMode="auto">
            <a:xfrm>
              <a:off x="4128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21"/>
            <p:cNvSpPr>
              <a:spLocks noChangeShapeType="1"/>
            </p:cNvSpPr>
            <p:nvPr/>
          </p:nvSpPr>
          <p:spPr bwMode="auto">
            <a:xfrm>
              <a:off x="2112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Still More Architectures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4114800"/>
          </a:xfrm>
        </p:spPr>
        <p:txBody>
          <a:bodyPr/>
          <a:lstStyle/>
          <a:p>
            <a:r>
              <a:rPr lang="en-US" dirty="0"/>
              <a:t>Multiprocessors,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NUMA (</a:t>
            </a:r>
            <a:r>
              <a:rPr lang="en-US" dirty="0" err="1"/>
              <a:t>Nonuniform</a:t>
            </a:r>
            <a:r>
              <a:rPr lang="en-US" dirty="0"/>
              <a:t> memory access) (NEW-ma)</a:t>
            </a:r>
          </a:p>
          <a:p>
            <a:pPr lvl="2"/>
            <a:r>
              <a:rPr lang="en-US" dirty="0"/>
              <a:t>NUMA machines have local memory with each CPU, which </a:t>
            </a:r>
            <a:r>
              <a:rPr lang="en-US" i="1" dirty="0"/>
              <a:t>combined</a:t>
            </a:r>
            <a:r>
              <a:rPr lang="en-US" dirty="0"/>
              <a:t> creates the complete address space (EXAMPLE: TC 2000 made by BBN, AMD Infinity Fabric)</a:t>
            </a:r>
          </a:p>
        </p:txBody>
      </p: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1676400" y="3733800"/>
            <a:ext cx="5943600" cy="2133600"/>
            <a:chOff x="1056" y="2784"/>
            <a:chExt cx="3744" cy="1152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056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1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920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2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784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3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4176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 </a:t>
              </a:r>
              <a:r>
                <a:rPr lang="en-US" i="1"/>
                <a:t>N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542" y="3146"/>
              <a:ext cx="3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…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056" y="3648"/>
              <a:ext cx="374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RESOURCE SWITCH MECHANISM</a:t>
              </a:r>
            </a:p>
          </p:txBody>
        </p:sp>
        <p:sp>
          <p:nvSpPr>
            <p:cNvPr id="7179" name="Line 13"/>
            <p:cNvSpPr>
              <a:spLocks noChangeShapeType="1"/>
            </p:cNvSpPr>
            <p:nvPr/>
          </p:nvSpPr>
          <p:spPr bwMode="auto">
            <a:xfrm>
              <a:off x="139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4"/>
            <p:cNvSpPr>
              <a:spLocks noChangeShapeType="1"/>
            </p:cNvSpPr>
            <p:nvPr/>
          </p:nvSpPr>
          <p:spPr bwMode="auto">
            <a:xfrm>
              <a:off x="22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5"/>
            <p:cNvSpPr>
              <a:spLocks noChangeShapeType="1"/>
            </p:cNvSpPr>
            <p:nvPr/>
          </p:nvSpPr>
          <p:spPr bwMode="auto">
            <a:xfrm>
              <a:off x="312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>
              <a:off x="451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Rectangle 30"/>
            <p:cNvSpPr>
              <a:spLocks noChangeArrowheads="1"/>
            </p:cNvSpPr>
            <p:nvPr/>
          </p:nvSpPr>
          <p:spPr bwMode="auto">
            <a:xfrm>
              <a:off x="1056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0-127</a:t>
              </a:r>
            </a:p>
          </p:txBody>
        </p:sp>
        <p:sp>
          <p:nvSpPr>
            <p:cNvPr id="7184" name="Rectangle 31"/>
            <p:cNvSpPr>
              <a:spLocks noChangeArrowheads="1"/>
            </p:cNvSpPr>
            <p:nvPr/>
          </p:nvSpPr>
          <p:spPr bwMode="auto">
            <a:xfrm>
              <a:off x="1920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128-255</a:t>
              </a:r>
            </a:p>
          </p:txBody>
        </p:sp>
        <p:sp>
          <p:nvSpPr>
            <p:cNvPr id="7185" name="Rectangle 32"/>
            <p:cNvSpPr>
              <a:spLocks noChangeArrowheads="1"/>
            </p:cNvSpPr>
            <p:nvPr/>
          </p:nvSpPr>
          <p:spPr bwMode="auto">
            <a:xfrm>
              <a:off x="2784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256-383</a:t>
              </a:r>
            </a:p>
          </p:txBody>
        </p:sp>
        <p:sp>
          <p:nvSpPr>
            <p:cNvPr id="7186" name="Rectangle 33"/>
            <p:cNvSpPr>
              <a:spLocks noChangeArrowheads="1"/>
            </p:cNvSpPr>
            <p:nvPr/>
          </p:nvSpPr>
          <p:spPr bwMode="auto">
            <a:xfrm>
              <a:off x="4176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…-…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/>
              <a:t>Last of Architectures…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r>
              <a:rPr lang="en-US" dirty="0" err="1"/>
              <a:t>Multicomputers</a:t>
            </a:r>
            <a:endParaRPr lang="en-US" dirty="0"/>
          </a:p>
          <a:p>
            <a:pPr lvl="1"/>
            <a:r>
              <a:rPr lang="en-US" dirty="0"/>
              <a:t>Identical processors, </a:t>
            </a:r>
            <a:r>
              <a:rPr lang="en-US" b="1" i="1" dirty="0"/>
              <a:t>each with its own memory</a:t>
            </a:r>
          </a:p>
          <a:p>
            <a:pPr lvl="1"/>
            <a:r>
              <a:rPr lang="en-US" dirty="0"/>
              <a:t>Usually high-speed </a:t>
            </a:r>
            <a:r>
              <a:rPr lang="en-US" u="sng" dirty="0"/>
              <a:t>backplane</a:t>
            </a:r>
            <a:r>
              <a:rPr lang="en-US" dirty="0"/>
              <a:t> to allow fast communication between processors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447800" y="3810000"/>
            <a:ext cx="5943600" cy="1828800"/>
            <a:chOff x="1056" y="2784"/>
            <a:chExt cx="3744" cy="115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056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1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920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2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784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3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4176" y="3120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CPU  </a:t>
              </a:r>
              <a:r>
                <a:rPr lang="en-US" i="1"/>
                <a:t>N</a:t>
              </a: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3542" y="314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…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056" y="3648"/>
              <a:ext cx="374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HIGH SPEED COMMUNICATIONS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139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2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12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451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1056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MEM 1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920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MEM 2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784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MEM 3</a:t>
              </a:r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4176" y="2784"/>
              <a:ext cx="624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MEM </a:t>
              </a:r>
              <a:r>
                <a:rPr lang="en-US" i="1"/>
                <a:t> 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Instruction Execution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</a:t>
            </a:r>
            <a:r>
              <a:rPr lang="en-US" b="1"/>
              <a:t>von Neumann </a:t>
            </a:r>
            <a:r>
              <a:rPr lang="en-US"/>
              <a:t>architectures do the following fetch-and-execute loop:</a:t>
            </a:r>
          </a:p>
          <a:p>
            <a:pPr lvl="1"/>
            <a:r>
              <a:rPr lang="en-US"/>
              <a:t>Fetch a machine instruction</a:t>
            </a:r>
          </a:p>
          <a:p>
            <a:pPr lvl="1"/>
            <a:r>
              <a:rPr lang="en-US"/>
              <a:t>Increment the program counter</a:t>
            </a:r>
          </a:p>
          <a:p>
            <a:pPr lvl="1"/>
            <a:r>
              <a:rPr lang="en-US"/>
              <a:t>Decode the instruction and operands</a:t>
            </a:r>
          </a:p>
          <a:p>
            <a:pPr lvl="1"/>
            <a:r>
              <a:rPr lang="en-US"/>
              <a:t>Fetch operands if necessary</a:t>
            </a:r>
          </a:p>
          <a:p>
            <a:pPr lvl="1"/>
            <a:r>
              <a:rPr lang="en-US"/>
              <a:t>Execute the instruction, saving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897C9-9829-4BEA-8437-46191EAEF0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28753c52-93e9-4d58-b533-c8051af8add4"/>
  <p:tag name="WASPOLLED" val="6F598E6B358849FA90913F6EAFC843CE"/>
  <p:tag name="TPVERSION" val="6"/>
  <p:tag name="TPFULLVERSION" val="7.4.0.111"/>
  <p:tag name="PPTVERSION" val="15"/>
  <p:tag name="TPOS" val="2"/>
  <p:tag name="TPLASTSAVEVERSION" val="6.2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A database is configured on a server so that students on remote machines think they have private copies of the database.  This is an example of:[;crlf;]34[;]34[;]34[;]False[;]33[;][;crlf;]1.97058823529412[;]2[;]0.168957724898177[;]0.0285467128027682[;crlf;]1[;]-1[;]Abstraction1[;]Abstraction[;][;crlf;]33[;]1[;]Virtualization2[;]Virtualization[;][;crlf;]0[;]-1[;]Resource Management3[;]Resource Management[;][;crlf;]0[;]-1[;]None of the above4[;]None of the above[;]"/>
  <p:tag name="HASRESULTS" val="True"/>
  <p:tag name="LIVECHARTING" val="False"/>
  <p:tag name="TPQUESTIONXML" val="﻿&lt;?xml version=&quot;1.0&quot; encoding=&quot;utf-8&quot;?&gt;&#10;&lt;questionlist&gt;&#10;    &lt;properties&gt;&#10;        &lt;guid&gt;B7E8B86E1CDA44478FDFE5C7C7932531&lt;/guid&gt;&#10;        &lt;description /&gt;&#10;        &lt;date&gt;8/26/2015 8:37:4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9DD7DDD71844FC6969494DA74094491&lt;/guid&gt;&#10;            &lt;repollguid&gt;76E1FFE83FB34EFAA6513751C43DF3DE&lt;/repollguid&gt;&#10;            &lt;sourceid&gt;2BA43B8FDEF64A3EB43F0813C49DC739&lt;/sourceid&gt;&#10;            &lt;questiontext&gt;A database is configured on a server so that students on remote machines think they have private copies of the database.  This is an example of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D7183AD7ED8841FE9564E0068E7847B3&lt;/guid&gt;&#10;                    &lt;answertext&gt;Abstraction&lt;/answertext&gt;&#10;                    &lt;valuetype&gt;-1&lt;/valuetype&gt;&#10;                &lt;/answer&gt;&#10;                &lt;answer&gt;&#10;                    &lt;guid&gt;1B17448DD46647E88B36B4A9C0E7CAE9&lt;/guid&gt;&#10;                    &lt;answertext&gt;Virtualization&lt;/answertext&gt;&#10;                    &lt;valuetype&gt;1&lt;/valuetype&gt;&#10;                &lt;/answer&gt;&#10;                &lt;answer&gt;&#10;                    &lt;guid&gt;E23C051F71A54E6FB2BD0915104FEAA6&lt;/guid&gt;&#10;                    &lt;answertext&gt;Resource Management&lt;/answertext&gt;&#10;                    &lt;valuetype&gt;-1&lt;/valuetype&gt;&#10;                &lt;/answer&gt;&#10;                &lt;answer&gt;&#10;                    &lt;guid&gt;622BDD8B68884E429DE74521F0F87D6A&lt;/guid&gt;&#10;                    &lt;answertext&gt;None of the abov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5992012061C14D8C8A57C3ECB0414A67&lt;/guid&gt;&#10;        &lt;description /&gt;&#10;        &lt;date&gt;8/22/2017 8:34:3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2EB3782C9964E78BF84952A14D280D5&lt;/guid&gt;&#10;            &lt;repollguid&gt;2CA4795E2E5C4930B8F2C8AACEBCB8FD&lt;/repollguid&gt;&#10;            &lt;sourceid&gt;4EECA77413FC4A70BD97716FDA4FBE16&lt;/sourceid&gt;&#10;            &lt;questiontext&gt;Suppose a hard drive completion results in a signal to the CPU.  This is an example of _____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9EFC26F2D55A43EA9E441635336376D4&lt;/guid&gt;&#10;                    &lt;answertext&gt;Virtualization&lt;/answertext&gt;&#10;                    &lt;valuetype&gt;-1&lt;/valuetype&gt;&#10;                &lt;/answer&gt;&#10;                &lt;answer&gt;&#10;                    &lt;guid&gt;7936D94D4C534FF48FFF31330CD17CC4&lt;/guid&gt;&#10;                    &lt;answertext&gt;A trap&lt;/answertext&gt;&#10;                    &lt;valuetype&gt;-1&lt;/valuetype&gt;&#10;                &lt;/answer&gt;&#10;                &lt;answer&gt;&#10;                    &lt;guid&gt;6FC0E28E774641B4943919721F0A623D&lt;/guid&gt;&#10;                    &lt;answertext&gt;An interrupt&lt;/answertext&gt;&#10;                    &lt;valuetype&gt;1&lt;/valuetype&gt;&#10;                &lt;/answer&gt;&#10;                &lt;answer&gt;&#10;                    &lt;guid&gt;4F8CD18F2A634C4D906E7D959BEDE452&lt;/guid&gt;&#10;                    &lt;answertext&gt;A batch system&lt;/answertext&gt;&#10;                    &lt;valuetype&gt;-1&lt;/valuetype&gt;&#10;                &lt;/answer&gt;&#10;                &lt;answer&gt;&#10;                    &lt;guid&gt;A84BB3EC6B5544C180A21857BDF09456&lt;/guid&gt;&#10;                    &lt;answertext&gt;Abstraction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1044</Words>
  <Application>Microsoft Office PowerPoint</Application>
  <PresentationFormat>On-screen Show (4:3)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Times New Roman</vt:lpstr>
      <vt:lpstr>Default Design</vt:lpstr>
      <vt:lpstr>Some Perspective on Operating Systems  </vt:lpstr>
      <vt:lpstr>Today’s class</vt:lpstr>
      <vt:lpstr>What Do Operating Systems Do?</vt:lpstr>
      <vt:lpstr>Basic Computer Structure von Neumann model</vt:lpstr>
      <vt:lpstr>Classifying Parallel Architectures</vt:lpstr>
      <vt:lpstr>Classifying, Continued</vt:lpstr>
      <vt:lpstr>Still More Architectures</vt:lpstr>
      <vt:lpstr>Last of Architectures…</vt:lpstr>
      <vt:lpstr>Basic Instruction Execution</vt:lpstr>
      <vt:lpstr>Machine Instructions</vt:lpstr>
      <vt:lpstr>Three Key Concepts in Operating Systems (key point for the day)</vt:lpstr>
      <vt:lpstr>Role of Operating Systems</vt:lpstr>
      <vt:lpstr>So what is an Operating System?</vt:lpstr>
      <vt:lpstr>Some Kinds of Operating Systems</vt:lpstr>
      <vt:lpstr>Development of Operating Systems Relative to Application</vt:lpstr>
      <vt:lpstr>Operating System Organization</vt:lpstr>
      <vt:lpstr>Generations of Operating Systems</vt:lpstr>
      <vt:lpstr>The Role of Interrupts</vt:lpstr>
      <vt:lpstr>A database is configured on a server so that students on remote machines think they have private copies of the database.  This is an example of:</vt:lpstr>
      <vt:lpstr>Suppose a hard drive completion results in a signal to the CPU.  This is an example of _____</vt:lpstr>
      <vt:lpstr>Multiprogramming and Interrupts</vt:lpstr>
      <vt:lpstr>And Onward…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Processor Management</dc:title>
  <dc:creator>Scott</dc:creator>
  <cp:lastModifiedBy>Scott</cp:lastModifiedBy>
  <cp:revision>49</cp:revision>
  <dcterms:created xsi:type="dcterms:W3CDTF">1996-09-30T18:28:10Z</dcterms:created>
  <dcterms:modified xsi:type="dcterms:W3CDTF">2021-08-24T19:38:47Z</dcterms:modified>
</cp:coreProperties>
</file>