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7" r:id="rId2"/>
    <p:sldId id="283" r:id="rId3"/>
    <p:sldId id="328" r:id="rId4"/>
    <p:sldId id="329" r:id="rId5"/>
    <p:sldId id="330" r:id="rId6"/>
    <p:sldId id="258" r:id="rId7"/>
    <p:sldId id="259" r:id="rId8"/>
    <p:sldId id="264" r:id="rId9"/>
    <p:sldId id="265" r:id="rId10"/>
    <p:sldId id="324" r:id="rId11"/>
    <p:sldId id="261" r:id="rId12"/>
    <p:sldId id="282" r:id="rId13"/>
    <p:sldId id="325" r:id="rId14"/>
    <p:sldId id="285" r:id="rId15"/>
    <p:sldId id="287" r:id="rId16"/>
    <p:sldId id="266" r:id="rId17"/>
    <p:sldId id="288" r:id="rId18"/>
    <p:sldId id="326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</p:sldIdLst>
  <p:sldSz cx="9144000" cy="6858000" type="screen4x3"/>
  <p:notesSz cx="7010400" cy="929640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700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604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3-42B6-B167-3304F7F116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03-42B6-B167-3304F7F116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03-42B6-B167-3304F7F11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447912"/>
        <c:axId val="142447520"/>
        <c:axId val="120294280"/>
      </c:bar3DChart>
      <c:catAx>
        <c:axId val="142447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447520"/>
        <c:crosses val="autoZero"/>
        <c:auto val="1"/>
        <c:lblAlgn val="ctr"/>
        <c:lblOffset val="100"/>
        <c:noMultiLvlLbl val="0"/>
      </c:catAx>
      <c:valAx>
        <c:axId val="14244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447912"/>
        <c:crosses val="autoZero"/>
        <c:crossBetween val="between"/>
      </c:valAx>
      <c:serAx>
        <c:axId val="120294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4244752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5C11F4-865D-43C6-9909-7D3A23E33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1E1B97-C8DF-4F3C-98CD-4C3C5D3559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8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B50AD-FAD7-4C6B-B766-64161F2165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71782-84FD-4F22-B44E-007C3AAC6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A258F-8D19-43FC-BD09-80AEF4EB9C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F4BEC-8915-4A39-852E-0E6EEE1C94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2B72-AFA0-461F-B285-20BEA5B48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2B72-AFA0-461F-B285-20BEA5B4885F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11670466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182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99BF4-B3C7-4E39-947C-B6E118088B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5CEAD-735D-4DE4-BE26-510855E2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EB812-E15D-4FBB-9E82-0A2C84774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94E10-34B4-471B-AA66-2F606B6DD9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1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864EE-3FE4-462B-87C5-6DB375740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D00A8-F3A1-4908-B06A-BFC3BB8A3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2628A-9A26-4A6C-91FF-E592D8495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8E971-1F22-49A9-A42F-7801BBE81A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4A2B72-AFA0-461F-B285-20BEA5B488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B0180F-A306-4845-98C7-5D57D929E7E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module…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elements of an OS: </a:t>
            </a:r>
            <a:r>
              <a:rPr lang="en-US" b="1"/>
              <a:t>Processor Management</a:t>
            </a:r>
          </a:p>
          <a:p>
            <a:r>
              <a:rPr lang="en-US"/>
              <a:t>Jobs, processes, basic synchronization of processes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82165F-0ADC-4D83-9841-8366CB744B1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View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still distinguish between process and job for convenience</a:t>
            </a:r>
          </a:p>
          <a:p>
            <a:r>
              <a:rPr lang="en-US" dirty="0"/>
              <a:t>Processes on many common systems are </a:t>
            </a:r>
            <a:r>
              <a:rPr lang="en-US" b="1" i="1" dirty="0"/>
              <a:t>interactive</a:t>
            </a:r>
            <a:r>
              <a:rPr lang="en-US" dirty="0"/>
              <a:t>, so they need new resources that must be allocated dynamically</a:t>
            </a:r>
          </a:p>
          <a:p>
            <a:r>
              <a:rPr lang="en-US" dirty="0"/>
              <a:t>Thus there really aren’t separate process and job schedulers anymore.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D141AD-C9D1-4071-8FE0-9CB71D5760A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Five State Model</a:t>
            </a:r>
          </a:p>
        </p:txBody>
      </p:sp>
      <p:sp>
        <p:nvSpPr>
          <p:cNvPr id="13317" name="Oval 44"/>
          <p:cNvSpPr>
            <a:spLocks noChangeArrowheads="1"/>
          </p:cNvSpPr>
          <p:nvPr/>
        </p:nvSpPr>
        <p:spPr bwMode="auto">
          <a:xfrm>
            <a:off x="914400" y="3429000"/>
            <a:ext cx="1216025" cy="1066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NEW</a:t>
            </a:r>
          </a:p>
        </p:txBody>
      </p:sp>
      <p:sp>
        <p:nvSpPr>
          <p:cNvPr id="13318" name="Oval 45"/>
          <p:cNvSpPr>
            <a:spLocks noChangeArrowheads="1"/>
          </p:cNvSpPr>
          <p:nvPr/>
        </p:nvSpPr>
        <p:spPr bwMode="auto">
          <a:xfrm>
            <a:off x="2667000" y="2286000"/>
            <a:ext cx="1524000" cy="1066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READY</a:t>
            </a:r>
          </a:p>
        </p:txBody>
      </p:sp>
      <p:sp>
        <p:nvSpPr>
          <p:cNvPr id="13319" name="Oval 46"/>
          <p:cNvSpPr>
            <a:spLocks noChangeArrowheads="1"/>
          </p:cNvSpPr>
          <p:nvPr/>
        </p:nvSpPr>
        <p:spPr bwMode="auto">
          <a:xfrm>
            <a:off x="4876800" y="2286000"/>
            <a:ext cx="1676400" cy="1066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RUNNING</a:t>
            </a:r>
          </a:p>
        </p:txBody>
      </p:sp>
      <p:sp>
        <p:nvSpPr>
          <p:cNvPr id="13320" name="Oval 50"/>
          <p:cNvSpPr>
            <a:spLocks noChangeArrowheads="1"/>
          </p:cNvSpPr>
          <p:nvPr/>
        </p:nvSpPr>
        <p:spPr bwMode="auto">
          <a:xfrm>
            <a:off x="3810000" y="3962400"/>
            <a:ext cx="1371600" cy="1066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WAIT</a:t>
            </a:r>
          </a:p>
        </p:txBody>
      </p:sp>
      <p:sp>
        <p:nvSpPr>
          <p:cNvPr id="13321" name="Oval 52"/>
          <p:cNvSpPr>
            <a:spLocks noChangeArrowheads="1"/>
          </p:cNvSpPr>
          <p:nvPr/>
        </p:nvSpPr>
        <p:spPr bwMode="auto">
          <a:xfrm>
            <a:off x="6553200" y="3429000"/>
            <a:ext cx="2209800" cy="1143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TERMINATED</a:t>
            </a:r>
          </a:p>
        </p:txBody>
      </p:sp>
      <p:cxnSp>
        <p:nvCxnSpPr>
          <p:cNvPr id="13322" name="AutoShape 55"/>
          <p:cNvCxnSpPr>
            <a:cxnSpLocks noChangeShapeType="1"/>
            <a:stCxn id="13317" idx="7"/>
            <a:endCxn id="13318" idx="2"/>
          </p:cNvCxnSpPr>
          <p:nvPr/>
        </p:nvCxnSpPr>
        <p:spPr bwMode="auto">
          <a:xfrm rot="-5400000">
            <a:off x="1927225" y="2844800"/>
            <a:ext cx="765175" cy="7143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56"/>
          <p:cNvCxnSpPr>
            <a:cxnSpLocks noChangeShapeType="1"/>
            <a:stCxn id="13319" idx="4"/>
            <a:endCxn id="13320" idx="6"/>
          </p:cNvCxnSpPr>
          <p:nvPr/>
        </p:nvCxnSpPr>
        <p:spPr bwMode="auto">
          <a:xfrm rot="5400000">
            <a:off x="4876800" y="3657600"/>
            <a:ext cx="1143000" cy="5334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57"/>
          <p:cNvCxnSpPr>
            <a:cxnSpLocks noChangeShapeType="1"/>
            <a:stCxn id="13320" idx="2"/>
            <a:endCxn id="13318" idx="4"/>
          </p:cNvCxnSpPr>
          <p:nvPr/>
        </p:nvCxnSpPr>
        <p:spPr bwMode="auto">
          <a:xfrm rot="10800000">
            <a:off x="3429000" y="3352800"/>
            <a:ext cx="381000" cy="11430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58"/>
          <p:cNvCxnSpPr>
            <a:cxnSpLocks noChangeShapeType="1"/>
            <a:stCxn id="13319" idx="6"/>
            <a:endCxn id="13321" idx="0"/>
          </p:cNvCxnSpPr>
          <p:nvPr/>
        </p:nvCxnSpPr>
        <p:spPr bwMode="auto">
          <a:xfrm>
            <a:off x="6553200" y="2819400"/>
            <a:ext cx="1104900" cy="6096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59"/>
          <p:cNvCxnSpPr>
            <a:cxnSpLocks noChangeShapeType="1"/>
            <a:stCxn id="13318" idx="6"/>
            <a:endCxn id="13319" idx="2"/>
          </p:cNvCxnSpPr>
          <p:nvPr/>
        </p:nvCxnSpPr>
        <p:spPr bwMode="auto">
          <a:xfrm>
            <a:off x="4191000" y="2819400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D9808-67DD-4182-B7E6-50DCBD49ABA4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versus Processes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</a:t>
            </a:r>
            <a:r>
              <a:rPr lang="en-US" sz="2800" i="1"/>
              <a:t>thread</a:t>
            </a:r>
            <a:r>
              <a:rPr lang="en-US" sz="2800"/>
              <a:t> is a single path of instruction</a:t>
            </a:r>
          </a:p>
          <a:p>
            <a:r>
              <a:rPr lang="en-US" sz="2800"/>
              <a:t>Modern processes can have more than one thread of execution—but they </a:t>
            </a:r>
            <a:r>
              <a:rPr lang="en-US" sz="2800" b="1"/>
              <a:t>share the resources of the process</a:t>
            </a:r>
          </a:p>
          <a:p>
            <a:r>
              <a:rPr lang="en-US" sz="2800"/>
              <a:t>This is done by having more than one </a:t>
            </a:r>
            <a:r>
              <a:rPr lang="en-US" sz="2800" b="1"/>
              <a:t>program counter</a:t>
            </a:r>
            <a:r>
              <a:rPr lang="en-US" sz="2800"/>
              <a:t> and copies of variables (or </a:t>
            </a:r>
            <a:r>
              <a:rPr lang="en-US" sz="2800" b="1"/>
              <a:t>stack</a:t>
            </a:r>
            <a:r>
              <a:rPr lang="en-US" sz="2800"/>
              <a:t>)</a:t>
            </a:r>
          </a:p>
          <a:p>
            <a:r>
              <a:rPr lang="en-US" sz="2800"/>
              <a:t>Threads may be scheduled by the process or by the kernel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7AF0FC-CD0D-4D81-B43B-D97537665D28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versus Processes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 three processes look like (program counters, stack, data)?</a:t>
            </a:r>
          </a:p>
          <a:p>
            <a:r>
              <a:rPr lang="en-US"/>
              <a:t>What do three threads look like?</a:t>
            </a:r>
          </a:p>
          <a:p>
            <a:r>
              <a:rPr lang="en-US"/>
              <a:t>What are the advantages and disadvantages of using processes versus threads?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93C0DB-4834-4240-BD5A-D6BEAE506FE3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View of Threads, cont.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336925" y="2936875"/>
            <a:ext cx="2362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LOAD X0, MEM</a:t>
            </a:r>
          </a:p>
          <a:p>
            <a:r>
              <a:rPr lang="en-US"/>
              <a:t>ADD X0, X13</a:t>
            </a:r>
          </a:p>
          <a:p>
            <a:r>
              <a:rPr lang="en-US"/>
              <a:t>MULT X0, X27</a:t>
            </a:r>
          </a:p>
          <a:p>
            <a:r>
              <a:rPr lang="en-US"/>
              <a:t>STORE X0,X9</a:t>
            </a:r>
          </a:p>
          <a:p>
            <a:r>
              <a:rPr lang="en-US"/>
              <a:t>….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1295400" y="4495800"/>
            <a:ext cx="1371600" cy="1371600"/>
            <a:chOff x="816" y="1728"/>
            <a:chExt cx="864" cy="864"/>
          </a:xfrm>
        </p:grpSpPr>
        <p:sp>
          <p:nvSpPr>
            <p:cNvPr id="15383" name="Oval 5"/>
            <p:cNvSpPr>
              <a:spLocks noChangeArrowheads="1"/>
            </p:cNvSpPr>
            <p:nvPr/>
          </p:nvSpPr>
          <p:spPr bwMode="auto">
            <a:xfrm>
              <a:off x="816" y="1728"/>
              <a:ext cx="864" cy="86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Freeform 6"/>
            <p:cNvSpPr>
              <a:spLocks/>
            </p:cNvSpPr>
            <p:nvPr/>
          </p:nvSpPr>
          <p:spPr bwMode="auto">
            <a:xfrm>
              <a:off x="1136" y="1920"/>
              <a:ext cx="168" cy="480"/>
            </a:xfrm>
            <a:custGeom>
              <a:avLst/>
              <a:gdLst>
                <a:gd name="T0" fmla="*/ 64 w 168"/>
                <a:gd name="T1" fmla="*/ 0 h 480"/>
                <a:gd name="T2" fmla="*/ 16 w 168"/>
                <a:gd name="T3" fmla="*/ 192 h 480"/>
                <a:gd name="T4" fmla="*/ 160 w 168"/>
                <a:gd name="T5" fmla="*/ 384 h 480"/>
                <a:gd name="T6" fmla="*/ 64 w 168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480"/>
                <a:gd name="T14" fmla="*/ 168 w 168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480">
                  <a:moveTo>
                    <a:pt x="64" y="0"/>
                  </a:moveTo>
                  <a:cubicBezTo>
                    <a:pt x="32" y="64"/>
                    <a:pt x="0" y="128"/>
                    <a:pt x="16" y="192"/>
                  </a:cubicBezTo>
                  <a:cubicBezTo>
                    <a:pt x="32" y="256"/>
                    <a:pt x="152" y="336"/>
                    <a:pt x="160" y="384"/>
                  </a:cubicBezTo>
                  <a:cubicBezTo>
                    <a:pt x="168" y="432"/>
                    <a:pt x="80" y="464"/>
                    <a:pt x="64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295400" y="3124200"/>
            <a:ext cx="1371600" cy="1371600"/>
            <a:chOff x="816" y="1728"/>
            <a:chExt cx="864" cy="864"/>
          </a:xfrm>
        </p:grpSpPr>
        <p:sp>
          <p:nvSpPr>
            <p:cNvPr id="15381" name="Oval 8"/>
            <p:cNvSpPr>
              <a:spLocks noChangeArrowheads="1"/>
            </p:cNvSpPr>
            <p:nvPr/>
          </p:nvSpPr>
          <p:spPr bwMode="auto">
            <a:xfrm>
              <a:off x="816" y="1728"/>
              <a:ext cx="864" cy="86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Freeform 9"/>
            <p:cNvSpPr>
              <a:spLocks/>
            </p:cNvSpPr>
            <p:nvPr/>
          </p:nvSpPr>
          <p:spPr bwMode="auto">
            <a:xfrm>
              <a:off x="1136" y="1920"/>
              <a:ext cx="168" cy="480"/>
            </a:xfrm>
            <a:custGeom>
              <a:avLst/>
              <a:gdLst>
                <a:gd name="T0" fmla="*/ 64 w 168"/>
                <a:gd name="T1" fmla="*/ 0 h 480"/>
                <a:gd name="T2" fmla="*/ 16 w 168"/>
                <a:gd name="T3" fmla="*/ 192 h 480"/>
                <a:gd name="T4" fmla="*/ 160 w 168"/>
                <a:gd name="T5" fmla="*/ 384 h 480"/>
                <a:gd name="T6" fmla="*/ 64 w 168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480"/>
                <a:gd name="T14" fmla="*/ 168 w 168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480">
                  <a:moveTo>
                    <a:pt x="64" y="0"/>
                  </a:moveTo>
                  <a:cubicBezTo>
                    <a:pt x="32" y="64"/>
                    <a:pt x="0" y="128"/>
                    <a:pt x="16" y="192"/>
                  </a:cubicBezTo>
                  <a:cubicBezTo>
                    <a:pt x="32" y="256"/>
                    <a:pt x="152" y="336"/>
                    <a:pt x="160" y="384"/>
                  </a:cubicBezTo>
                  <a:cubicBezTo>
                    <a:pt x="168" y="432"/>
                    <a:pt x="80" y="464"/>
                    <a:pt x="64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10"/>
          <p:cNvGrpSpPr>
            <a:grpSpLocks/>
          </p:cNvGrpSpPr>
          <p:nvPr/>
        </p:nvGrpSpPr>
        <p:grpSpPr bwMode="auto">
          <a:xfrm>
            <a:off x="1295400" y="1752600"/>
            <a:ext cx="1371600" cy="1371600"/>
            <a:chOff x="816" y="1728"/>
            <a:chExt cx="864" cy="864"/>
          </a:xfrm>
        </p:grpSpPr>
        <p:sp>
          <p:nvSpPr>
            <p:cNvPr id="15379" name="Oval 11"/>
            <p:cNvSpPr>
              <a:spLocks noChangeArrowheads="1"/>
            </p:cNvSpPr>
            <p:nvPr/>
          </p:nvSpPr>
          <p:spPr bwMode="auto">
            <a:xfrm>
              <a:off x="816" y="1728"/>
              <a:ext cx="864" cy="86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Freeform 12"/>
            <p:cNvSpPr>
              <a:spLocks/>
            </p:cNvSpPr>
            <p:nvPr/>
          </p:nvSpPr>
          <p:spPr bwMode="auto">
            <a:xfrm>
              <a:off x="1136" y="1920"/>
              <a:ext cx="168" cy="480"/>
            </a:xfrm>
            <a:custGeom>
              <a:avLst/>
              <a:gdLst>
                <a:gd name="T0" fmla="*/ 64 w 168"/>
                <a:gd name="T1" fmla="*/ 0 h 480"/>
                <a:gd name="T2" fmla="*/ 16 w 168"/>
                <a:gd name="T3" fmla="*/ 192 h 480"/>
                <a:gd name="T4" fmla="*/ 160 w 168"/>
                <a:gd name="T5" fmla="*/ 384 h 480"/>
                <a:gd name="T6" fmla="*/ 64 w 168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480"/>
                <a:gd name="T14" fmla="*/ 168 w 168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480">
                  <a:moveTo>
                    <a:pt x="64" y="0"/>
                  </a:moveTo>
                  <a:cubicBezTo>
                    <a:pt x="32" y="64"/>
                    <a:pt x="0" y="128"/>
                    <a:pt x="16" y="192"/>
                  </a:cubicBezTo>
                  <a:cubicBezTo>
                    <a:pt x="32" y="256"/>
                    <a:pt x="152" y="336"/>
                    <a:pt x="160" y="384"/>
                  </a:cubicBezTo>
                  <a:cubicBezTo>
                    <a:pt x="168" y="432"/>
                    <a:pt x="80" y="464"/>
                    <a:pt x="64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9" name="Oval 14"/>
          <p:cNvSpPr>
            <a:spLocks noChangeArrowheads="1"/>
          </p:cNvSpPr>
          <p:nvPr/>
        </p:nvSpPr>
        <p:spPr bwMode="auto">
          <a:xfrm>
            <a:off x="6553200" y="2743200"/>
            <a:ext cx="1295400" cy="1371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Freeform 15"/>
          <p:cNvSpPr>
            <a:spLocks/>
          </p:cNvSpPr>
          <p:nvPr/>
        </p:nvSpPr>
        <p:spPr bwMode="auto">
          <a:xfrm>
            <a:off x="6934200" y="3048000"/>
            <a:ext cx="266700" cy="762000"/>
          </a:xfrm>
          <a:custGeom>
            <a:avLst/>
            <a:gdLst>
              <a:gd name="T0" fmla="*/ 2147483647 w 168"/>
              <a:gd name="T1" fmla="*/ 0 h 480"/>
              <a:gd name="T2" fmla="*/ 2147483647 w 168"/>
              <a:gd name="T3" fmla="*/ 2147483647 h 480"/>
              <a:gd name="T4" fmla="*/ 2147483647 w 168"/>
              <a:gd name="T5" fmla="*/ 2147483647 h 480"/>
              <a:gd name="T6" fmla="*/ 2147483647 w 168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480"/>
              <a:gd name="T14" fmla="*/ 168 w 16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480">
                <a:moveTo>
                  <a:pt x="64" y="0"/>
                </a:moveTo>
                <a:cubicBezTo>
                  <a:pt x="32" y="64"/>
                  <a:pt x="0" y="128"/>
                  <a:pt x="16" y="192"/>
                </a:cubicBezTo>
                <a:cubicBezTo>
                  <a:pt x="32" y="256"/>
                  <a:pt x="152" y="336"/>
                  <a:pt x="160" y="384"/>
                </a:cubicBezTo>
                <a:cubicBezTo>
                  <a:pt x="168" y="432"/>
                  <a:pt x="80" y="464"/>
                  <a:pt x="64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Freeform 16"/>
          <p:cNvSpPr>
            <a:spLocks/>
          </p:cNvSpPr>
          <p:nvPr/>
        </p:nvSpPr>
        <p:spPr bwMode="auto">
          <a:xfrm>
            <a:off x="7162800" y="3048000"/>
            <a:ext cx="266700" cy="762000"/>
          </a:xfrm>
          <a:custGeom>
            <a:avLst/>
            <a:gdLst>
              <a:gd name="T0" fmla="*/ 2147483647 w 168"/>
              <a:gd name="T1" fmla="*/ 0 h 480"/>
              <a:gd name="T2" fmla="*/ 2147483647 w 168"/>
              <a:gd name="T3" fmla="*/ 2147483647 h 480"/>
              <a:gd name="T4" fmla="*/ 2147483647 w 168"/>
              <a:gd name="T5" fmla="*/ 2147483647 h 480"/>
              <a:gd name="T6" fmla="*/ 2147483647 w 168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480"/>
              <a:gd name="T14" fmla="*/ 168 w 16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480">
                <a:moveTo>
                  <a:pt x="64" y="0"/>
                </a:moveTo>
                <a:cubicBezTo>
                  <a:pt x="32" y="64"/>
                  <a:pt x="0" y="128"/>
                  <a:pt x="16" y="192"/>
                </a:cubicBezTo>
                <a:cubicBezTo>
                  <a:pt x="32" y="256"/>
                  <a:pt x="152" y="336"/>
                  <a:pt x="160" y="384"/>
                </a:cubicBezTo>
                <a:cubicBezTo>
                  <a:pt x="168" y="432"/>
                  <a:pt x="80" y="464"/>
                  <a:pt x="64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Freeform 17"/>
          <p:cNvSpPr>
            <a:spLocks/>
          </p:cNvSpPr>
          <p:nvPr/>
        </p:nvSpPr>
        <p:spPr bwMode="auto">
          <a:xfrm>
            <a:off x="7391400" y="3048000"/>
            <a:ext cx="266700" cy="762000"/>
          </a:xfrm>
          <a:custGeom>
            <a:avLst/>
            <a:gdLst>
              <a:gd name="T0" fmla="*/ 2147483647 w 168"/>
              <a:gd name="T1" fmla="*/ 0 h 480"/>
              <a:gd name="T2" fmla="*/ 2147483647 w 168"/>
              <a:gd name="T3" fmla="*/ 2147483647 h 480"/>
              <a:gd name="T4" fmla="*/ 2147483647 w 168"/>
              <a:gd name="T5" fmla="*/ 2147483647 h 480"/>
              <a:gd name="T6" fmla="*/ 2147483647 w 168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480"/>
              <a:gd name="T14" fmla="*/ 168 w 16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480">
                <a:moveTo>
                  <a:pt x="64" y="0"/>
                </a:moveTo>
                <a:cubicBezTo>
                  <a:pt x="32" y="64"/>
                  <a:pt x="0" y="128"/>
                  <a:pt x="16" y="192"/>
                </a:cubicBezTo>
                <a:cubicBezTo>
                  <a:pt x="32" y="256"/>
                  <a:pt x="152" y="336"/>
                  <a:pt x="160" y="384"/>
                </a:cubicBezTo>
                <a:cubicBezTo>
                  <a:pt x="168" y="432"/>
                  <a:pt x="80" y="464"/>
                  <a:pt x="64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73" name="AutoShape 18"/>
          <p:cNvCxnSpPr>
            <a:cxnSpLocks noChangeShapeType="1"/>
            <a:stCxn id="15379" idx="6"/>
            <a:endCxn id="15365" idx="1"/>
          </p:cNvCxnSpPr>
          <p:nvPr/>
        </p:nvCxnSpPr>
        <p:spPr bwMode="auto">
          <a:xfrm>
            <a:off x="2667000" y="2438400"/>
            <a:ext cx="669925" cy="1457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9"/>
          <p:cNvCxnSpPr>
            <a:cxnSpLocks noChangeShapeType="1"/>
            <a:stCxn id="15383" idx="6"/>
          </p:cNvCxnSpPr>
          <p:nvPr/>
        </p:nvCxnSpPr>
        <p:spPr bwMode="auto">
          <a:xfrm flipV="1">
            <a:off x="2667000" y="4953000"/>
            <a:ext cx="6096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20"/>
          <p:cNvCxnSpPr>
            <a:cxnSpLocks noChangeShapeType="1"/>
            <a:stCxn id="15381" idx="6"/>
          </p:cNvCxnSpPr>
          <p:nvPr/>
        </p:nvCxnSpPr>
        <p:spPr bwMode="auto">
          <a:xfrm flipV="1">
            <a:off x="2667000" y="3200400"/>
            <a:ext cx="533400" cy="609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21"/>
          <p:cNvCxnSpPr>
            <a:cxnSpLocks noChangeShapeType="1"/>
            <a:stCxn id="15370" idx="3"/>
            <a:endCxn id="15365" idx="3"/>
          </p:cNvCxnSpPr>
          <p:nvPr/>
        </p:nvCxnSpPr>
        <p:spPr bwMode="auto">
          <a:xfrm rot="5400000">
            <a:off x="6324600" y="3184525"/>
            <a:ext cx="85725" cy="1336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22"/>
          <p:cNvCxnSpPr>
            <a:cxnSpLocks noChangeShapeType="1"/>
            <a:stCxn id="15371" idx="3"/>
          </p:cNvCxnSpPr>
          <p:nvPr/>
        </p:nvCxnSpPr>
        <p:spPr bwMode="auto">
          <a:xfrm rot="16200000" flipV="1">
            <a:off x="6184900" y="2730500"/>
            <a:ext cx="685800" cy="1473200"/>
          </a:xfrm>
          <a:prstGeom prst="curvedConnector4">
            <a:avLst>
              <a:gd name="adj1" fmla="val -33333"/>
              <a:gd name="adj2" fmla="val 534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23"/>
          <p:cNvCxnSpPr>
            <a:cxnSpLocks noChangeShapeType="1"/>
            <a:stCxn id="15372" idx="3"/>
          </p:cNvCxnSpPr>
          <p:nvPr/>
        </p:nvCxnSpPr>
        <p:spPr bwMode="auto">
          <a:xfrm rot="5400000">
            <a:off x="5956300" y="3416300"/>
            <a:ext cx="1143000" cy="1930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B6B2A1-4B38-486E-9EAC-9FCAD59E368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Threads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/>
              <a:t>User Threads</a:t>
            </a:r>
          </a:p>
          <a:p>
            <a:pPr lvl="1"/>
            <a:r>
              <a:rPr lang="en-US"/>
              <a:t>Designed for applications to use</a:t>
            </a:r>
          </a:p>
          <a:p>
            <a:pPr lvl="1"/>
            <a:r>
              <a:rPr lang="en-US"/>
              <a:t>Managed by </a:t>
            </a:r>
            <a:r>
              <a:rPr lang="en-US" i="1"/>
              <a:t>application programmer</a:t>
            </a:r>
          </a:p>
          <a:p>
            <a:pPr lvl="1"/>
            <a:r>
              <a:rPr lang="en-US"/>
              <a:t>May not get used!</a:t>
            </a:r>
          </a:p>
          <a:p>
            <a:r>
              <a:rPr lang="en-US"/>
              <a:t>Kernel Threads</a:t>
            </a:r>
          </a:p>
          <a:p>
            <a:pPr lvl="1"/>
            <a:r>
              <a:rPr lang="en-US"/>
              <a:t>Managed by OS</a:t>
            </a:r>
          </a:p>
          <a:p>
            <a:pPr lvl="1"/>
            <a:r>
              <a:rPr lang="en-US"/>
              <a:t>More overhead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9833F-2B4B-47D1-82FC-DFFB2407908C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/>
              <a:t>Is a small chunk of data about the job submitted to the operating system</a:t>
            </a:r>
          </a:p>
          <a:p>
            <a:r>
              <a:rPr lang="en-US"/>
              <a:t>Contents (four major parts):</a:t>
            </a:r>
          </a:p>
          <a:p>
            <a:pPr lvl="1"/>
            <a:r>
              <a:rPr lang="en-US"/>
              <a:t>unique identification</a:t>
            </a:r>
          </a:p>
          <a:p>
            <a:pPr lvl="1"/>
            <a:r>
              <a:rPr lang="en-US"/>
              <a:t>process status (ie: 5 state model)</a:t>
            </a:r>
          </a:p>
          <a:p>
            <a:pPr lvl="1"/>
            <a:r>
              <a:rPr lang="en-US"/>
              <a:t>process state (ie: instruction counter, memory map, list of resources allocated, priority)</a:t>
            </a:r>
          </a:p>
          <a:p>
            <a:pPr lvl="1"/>
            <a:r>
              <a:rPr lang="en-US"/>
              <a:t>other useful information (eg: usage stats)</a:t>
            </a:r>
          </a:p>
          <a:p>
            <a:r>
              <a:rPr lang="en-US"/>
              <a:t>Schedulers use instead of entire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4FE102-0756-4554-9344-CFEE77F0A2C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Process Structure?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Hardware-independent solutions</a:t>
            </a:r>
          </a:p>
          <a:p>
            <a:pPr lvl="1"/>
            <a:r>
              <a:rPr lang="en-US"/>
              <a:t>Processes cooperate and compete correctly, regardless of the number of CPUs</a:t>
            </a:r>
          </a:p>
          <a:p>
            <a:r>
              <a:rPr lang="en-US"/>
              <a:t>Structuring mechanism</a:t>
            </a:r>
          </a:p>
          <a:p>
            <a:pPr lvl="1"/>
            <a:r>
              <a:rPr lang="en-US"/>
              <a:t>Tasks are isolated with well-defined interfaces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A539FB-F5BF-4B69-9BDC-837CB36F3C6A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Process Basics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Processes are running segments of code</a:t>
            </a:r>
          </a:p>
          <a:p>
            <a:r>
              <a:rPr lang="en-US"/>
              <a:t>5 state model summarizes typical states processes go through (know this!)</a:t>
            </a:r>
          </a:p>
          <a:p>
            <a:r>
              <a:rPr lang="en-US"/>
              <a:t>Threads provide some functionality without all the overhead that processes have</a:t>
            </a:r>
          </a:p>
          <a:p>
            <a:r>
              <a:rPr lang="en-US"/>
              <a:t>The PCB summarizes important information about processes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838CF2-B1F0-4F9E-8E50-F57C02149417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New Processes and Their Relationships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often are created/terminated in a particular order</a:t>
            </a:r>
          </a:p>
          <a:p>
            <a:pPr lvl="1"/>
            <a:r>
              <a:rPr lang="en-US" dirty="0"/>
              <a:t>can you think of examples?</a:t>
            </a:r>
          </a:p>
          <a:p>
            <a:r>
              <a:rPr lang="en-US" dirty="0"/>
              <a:t>Process creation can be implicit or explicit, static or dynamic</a:t>
            </a:r>
          </a:p>
          <a:p>
            <a:r>
              <a:rPr lang="en-US" dirty="0"/>
              <a:t>We can represent an ordering of processes as a </a:t>
            </a:r>
            <a:r>
              <a:rPr lang="en-US" b="1" dirty="0"/>
              <a:t>process control graph </a:t>
            </a:r>
            <a:r>
              <a:rPr lang="en-US" dirty="0"/>
              <a:t>or</a:t>
            </a:r>
            <a:r>
              <a:rPr lang="en-US" b="1" dirty="0"/>
              <a:t> process flow graph</a:t>
            </a:r>
          </a:p>
        </p:txBody>
      </p:sp>
    </p:spTree>
    <p:extLst>
      <p:ext uri="{BB962C8B-B14F-4D97-AF65-F5344CB8AC3E}">
        <p14:creationId xmlns:p14="http://schemas.microsoft.com/office/powerpoint/2010/main" val="39885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83D7A0-1455-4C45-9E3B-F3C62024CCAE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von Neumann architecture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a CPU executing instructions</a:t>
            </a:r>
          </a:p>
          <a:p>
            <a:r>
              <a:rPr lang="en-US"/>
              <a:t>Memory and devices connected by a bus</a:t>
            </a:r>
          </a:p>
          <a:p>
            <a:r>
              <a:rPr lang="en-US"/>
              <a:t>The CPU keeps track of where it is in the instructions by use of a </a:t>
            </a:r>
            <a:r>
              <a:rPr lang="en-US" i="1"/>
              <a:t>program counter</a:t>
            </a:r>
            <a:endParaRPr lang="en-US"/>
          </a:p>
          <a:p>
            <a:r>
              <a:rPr lang="en-US"/>
              <a:t>A running program may have resources allocated to it</a:t>
            </a:r>
            <a:endParaRPr lang="en-US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E5D3F7-B7EA-49EE-87D1-8E83E5180E0B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Defining/Instantiating Processes</a:t>
            </a:r>
            <a:br>
              <a:rPr lang="en-US" sz="3600"/>
            </a:br>
            <a:r>
              <a:rPr lang="en-US" sz="2800"/>
              <a:t>Examples of Precedence Relationships</a:t>
            </a:r>
          </a:p>
        </p:txBody>
      </p:sp>
      <p:pic>
        <p:nvPicPr>
          <p:cNvPr id="22533" name="Picture 3" descr="2-1a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3810000" cy="3187700"/>
          </a:xfrm>
          <a:noFill/>
        </p:spPr>
      </p:pic>
      <p:pic>
        <p:nvPicPr>
          <p:cNvPr id="22534" name="Picture 4" descr="2-1c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92325"/>
            <a:ext cx="3810000" cy="3584575"/>
          </a:xfrm>
          <a:noFill/>
        </p:spPr>
      </p:pic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2057400" y="5410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Figure 2-1</a:t>
            </a:r>
          </a:p>
        </p:txBody>
      </p:sp>
    </p:spTree>
    <p:extLst>
      <p:ext uri="{BB962C8B-B14F-4D97-AF65-F5344CB8AC3E}">
        <p14:creationId xmlns:p14="http://schemas.microsoft.com/office/powerpoint/2010/main" val="75193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45F271-2B68-45F2-B83A-A561C0025FF0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Process flow graphs described with expressions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Serial execution is expressed as:            	S(p1, p2, …)</a:t>
            </a:r>
          </a:p>
          <a:p>
            <a:r>
              <a:rPr lang="en-US"/>
              <a:t>Parallel execution is expressed as:         	P(p1, p2, …)</a:t>
            </a:r>
            <a:br>
              <a:rPr lang="en-US"/>
            </a:br>
            <a:endParaRPr lang="en-US"/>
          </a:p>
          <a:p>
            <a:r>
              <a:rPr lang="en-US"/>
              <a:t>Figure 2.1(c) represents the following:</a:t>
            </a:r>
          </a:p>
          <a:p>
            <a:pPr lvl="1">
              <a:buFontTx/>
              <a:buNone/>
            </a:pPr>
            <a:r>
              <a:rPr lang="en-US"/>
              <a:t>S(p1, P(p2, S(p3, P(p4, p5)), p6), P(p7, p8))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368AE2-1E8A-4339-80A5-6B95A6C9EEA7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 graphs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467600" cy="6270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	(a + b) * (c + d) - (e / f)	gives rise to</a:t>
            </a:r>
          </a:p>
          <a:p>
            <a:pPr lvl="1">
              <a:buFontTx/>
              <a:buNone/>
            </a:pPr>
            <a:endParaRPr lang="en-US" sz="2400"/>
          </a:p>
          <a:p>
            <a:pPr lvl="1">
              <a:buFontTx/>
              <a:buNone/>
            </a:pPr>
            <a:endParaRPr lang="en-US" sz="2400"/>
          </a:p>
        </p:txBody>
      </p:sp>
      <p:pic>
        <p:nvPicPr>
          <p:cNvPr id="24582" name="Picture 4" descr="2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819400"/>
            <a:ext cx="7543800" cy="2882900"/>
          </a:xfrm>
          <a:noFill/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3962400" y="5943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Figure 2-2</a:t>
            </a:r>
          </a:p>
        </p:txBody>
      </p:sp>
    </p:spTree>
    <p:extLst>
      <p:ext uri="{BB962C8B-B14F-4D97-AF65-F5344CB8AC3E}">
        <p14:creationId xmlns:p14="http://schemas.microsoft.com/office/powerpoint/2010/main" val="24556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2D1C4B-0D5F-4C28-A1EB-CD03C641619D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 graphs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1981200" cy="1046163"/>
          </a:xfrm>
        </p:spPr>
        <p:txBody>
          <a:bodyPr/>
          <a:lstStyle/>
          <a:p>
            <a:r>
              <a:rPr lang="en-US" sz="2800"/>
              <a:t>Compare: </a:t>
            </a:r>
          </a:p>
          <a:p>
            <a:pPr lvl="1" algn="ctr">
              <a:buFontTx/>
              <a:buNone/>
            </a:pPr>
            <a:endParaRPr lang="en-US" sz="2400"/>
          </a:p>
          <a:p>
            <a:pPr lvl="1" algn="ctr">
              <a:buFontTx/>
              <a:buNone/>
            </a:pPr>
            <a:endParaRPr lang="en-US" sz="2400"/>
          </a:p>
          <a:p>
            <a:pPr lvl="1" algn="ctr">
              <a:buFontTx/>
              <a:buNone/>
            </a:pPr>
            <a:endParaRPr lang="en-US" sz="2400"/>
          </a:p>
          <a:p>
            <a:pPr lvl="1" algn="ctr">
              <a:buFontTx/>
              <a:buNone/>
            </a:pPr>
            <a:endParaRPr lang="en-US" sz="2400"/>
          </a:p>
        </p:txBody>
      </p:sp>
      <p:pic>
        <p:nvPicPr>
          <p:cNvPr id="25606" name="Picture 4" descr="2-1c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524000"/>
            <a:ext cx="3810000" cy="3048000"/>
          </a:xfrm>
          <a:noFill/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990600" y="4343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Bookshelf Symbol 1" pitchFamily="34" charset="0"/>
            </a:endParaRP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990600" y="4648200"/>
            <a:ext cx="716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Bookshelf Symbol 1" pitchFamily="34" charset="0"/>
              </a:rPr>
              <a:t> </a:t>
            </a:r>
            <a:r>
              <a:rPr lang="en-US"/>
              <a:t>We have seen expression for (c) using S/P</a:t>
            </a:r>
          </a:p>
          <a:p>
            <a:pPr>
              <a:buFontTx/>
              <a:buChar char="•"/>
            </a:pPr>
            <a:r>
              <a:rPr lang="en-US"/>
              <a:t> (d) </a:t>
            </a:r>
            <a:r>
              <a:rPr lang="en-US" b="1"/>
              <a:t>cannot be expressed</a:t>
            </a:r>
            <a:r>
              <a:rPr lang="en-US"/>
              <a:t> using S/P </a:t>
            </a:r>
            <a:br>
              <a:rPr lang="en-US"/>
            </a:br>
            <a:r>
              <a:rPr lang="en-US"/>
              <a:t>    It is </a:t>
            </a:r>
            <a:r>
              <a:rPr lang="en-US" i="1"/>
              <a:t>not properly nested</a:t>
            </a:r>
          </a:p>
        </p:txBody>
      </p:sp>
    </p:spTree>
    <p:extLst>
      <p:ext uri="{BB962C8B-B14F-4D97-AF65-F5344CB8AC3E}">
        <p14:creationId xmlns:p14="http://schemas.microsoft.com/office/powerpoint/2010/main" val="228980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6AC558-72EB-43BA-94EF-28968CB73EAB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/>
              <a:t>Implicit Process Creation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r>
              <a:rPr lang="en-US"/>
              <a:t>In some languages, processes are created dynamically using language constructs; no process declaration</a:t>
            </a:r>
          </a:p>
          <a:p>
            <a:r>
              <a:rPr lang="en-US"/>
              <a:t>cobegin/coend</a:t>
            </a:r>
          </a:p>
          <a:p>
            <a:pPr lvl="1"/>
            <a:r>
              <a:rPr lang="en-US"/>
              <a:t>syntax: cobegin C1 // C2 // … // Cn coend</a:t>
            </a:r>
          </a:p>
          <a:p>
            <a:pPr lvl="1"/>
            <a:r>
              <a:rPr lang="en-US"/>
              <a:t>meaning: </a:t>
            </a:r>
          </a:p>
          <a:p>
            <a:pPr lvl="2"/>
            <a:r>
              <a:rPr lang="en-US"/>
              <a:t>All Ci may proceed concurrently</a:t>
            </a:r>
          </a:p>
          <a:p>
            <a:pPr lvl="2"/>
            <a:r>
              <a:rPr lang="en-US"/>
              <a:t>When </a:t>
            </a:r>
            <a:r>
              <a:rPr lang="en-US" i="1"/>
              <a:t>all</a:t>
            </a:r>
            <a:r>
              <a:rPr lang="en-US"/>
              <a:t> terminate, the statement following cobegin/coend continues</a:t>
            </a:r>
          </a:p>
        </p:txBody>
      </p:sp>
    </p:spTree>
    <p:extLst>
      <p:ext uri="{BB962C8B-B14F-4D97-AF65-F5344CB8AC3E}">
        <p14:creationId xmlns:p14="http://schemas.microsoft.com/office/powerpoint/2010/main" val="36886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1EBD09-1AA9-4707-8633-5538C00C2870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cobegin/coend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cobegin/coend have the same expressive power as S/P notation</a:t>
            </a:r>
          </a:p>
          <a:p>
            <a:pPr lvl="1"/>
            <a:r>
              <a:rPr lang="en-US"/>
              <a:t>S(a,b) </a:t>
            </a:r>
            <a:r>
              <a:rPr lang="en-US">
                <a:latin typeface="Symbol" pitchFamily="82" charset="0"/>
                <a:sym typeface="Symbol" pitchFamily="82" charset="0"/>
              </a:rPr>
              <a:t>=</a:t>
            </a:r>
            <a:r>
              <a:rPr lang="en-US">
                <a:sym typeface="Symbol" pitchFamily="82" charset="0"/>
              </a:rPr>
              <a:t> a; b  (sequential execution by default)</a:t>
            </a:r>
          </a:p>
          <a:p>
            <a:pPr lvl="1"/>
            <a:r>
              <a:rPr lang="en-US"/>
              <a:t>P(a,b) </a:t>
            </a:r>
            <a:r>
              <a:rPr lang="en-US">
                <a:latin typeface="Symbol" pitchFamily="82" charset="0"/>
                <a:sym typeface="Symbol" pitchFamily="82" charset="0"/>
              </a:rPr>
              <a:t>=</a:t>
            </a:r>
            <a:r>
              <a:rPr lang="en-US">
                <a:sym typeface="Symbol" pitchFamily="82" charset="0"/>
              </a:rPr>
              <a:t> cobegin a // b coend</a:t>
            </a:r>
          </a:p>
          <a:p>
            <a:r>
              <a:rPr lang="en-US">
                <a:sym typeface="Symbol" pitchFamily="82" charset="0"/>
              </a:rPr>
              <a:t>cobegin/coend implement one kind of </a:t>
            </a:r>
            <a:r>
              <a:rPr lang="en-US" i="1">
                <a:sym typeface="Symbol" pitchFamily="82" charset="0"/>
              </a:rPr>
              <a:t>control parallelism</a:t>
            </a:r>
          </a:p>
        </p:txBody>
      </p:sp>
    </p:spTree>
    <p:extLst>
      <p:ext uri="{BB962C8B-B14F-4D97-AF65-F5344CB8AC3E}">
        <p14:creationId xmlns:p14="http://schemas.microsoft.com/office/powerpoint/2010/main" val="309200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DF10D7-1225-443B-9589-08BD7F767604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cobegin/coend example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213225"/>
            <a:ext cx="7467600" cy="17430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Courier New" pitchFamily="49" charset="0"/>
              </a:rPr>
              <a:t>cobegin</a:t>
            </a: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49" charset="0"/>
              </a:rPr>
              <a:t>Time_Date</a:t>
            </a:r>
            <a:r>
              <a:rPr lang="en-US" sz="2000" dirty="0">
                <a:latin typeface="Courier New" pitchFamily="49" charset="0"/>
              </a:rPr>
              <a:t> // Mail // Edit; </a:t>
            </a:r>
            <a:r>
              <a:rPr lang="en-US" sz="2000" dirty="0" err="1">
                <a:latin typeface="Courier New" pitchFamily="49" charset="0"/>
              </a:rPr>
              <a:t>cobegin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Compile; Load; Execute // Edit; </a:t>
            </a:r>
            <a:r>
              <a:rPr lang="en-US" sz="2000" dirty="0" err="1">
                <a:latin typeface="Courier New" pitchFamily="49" charset="0"/>
              </a:rPr>
              <a:t>cobegin</a:t>
            </a:r>
            <a:r>
              <a:rPr lang="en-US" sz="2000" dirty="0">
                <a:latin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 Print // Web </a:t>
            </a:r>
            <a:r>
              <a:rPr lang="en-US" sz="2000" dirty="0" err="1">
                <a:latin typeface="Courier New" pitchFamily="49" charset="0"/>
              </a:rPr>
              <a:t>coend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coend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marL="0"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49" charset="0"/>
              </a:rPr>
              <a:t>coend</a:t>
            </a:r>
            <a:r>
              <a:rPr lang="en-US" sz="2000" dirty="0">
                <a:latin typeface="Courier New" pitchFamily="49" charset="0"/>
              </a:rPr>
              <a:t>;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pic>
        <p:nvPicPr>
          <p:cNvPr id="28678" name="Picture 4" descr="2-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24000"/>
            <a:ext cx="6324600" cy="2362200"/>
          </a:xfrm>
          <a:noFill/>
        </p:spPr>
      </p:pic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70104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Figure 2-4</a:t>
            </a:r>
          </a:p>
        </p:txBody>
      </p:sp>
    </p:spTree>
    <p:extLst>
      <p:ext uri="{BB962C8B-B14F-4D97-AF65-F5344CB8AC3E}">
        <p14:creationId xmlns:p14="http://schemas.microsoft.com/office/powerpoint/2010/main" val="248667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49D78-9EFD-4554-9C72-A6B81159811C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parallelism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code is applied to different data</a:t>
            </a:r>
          </a:p>
          <a:p>
            <a:r>
              <a:rPr lang="en-US"/>
              <a:t>The </a:t>
            </a:r>
            <a:r>
              <a:rPr lang="en-US" i="1"/>
              <a:t>forall</a:t>
            </a:r>
            <a:r>
              <a:rPr lang="en-US"/>
              <a:t> statement</a:t>
            </a:r>
          </a:p>
          <a:p>
            <a:pPr lvl="1"/>
            <a:r>
              <a:rPr lang="en-US"/>
              <a:t>syntax: forall (parameters) statements</a:t>
            </a:r>
          </a:p>
          <a:p>
            <a:pPr lvl="1"/>
            <a:r>
              <a:rPr lang="en-US"/>
              <a:t>Meaning: </a:t>
            </a:r>
          </a:p>
          <a:p>
            <a:pPr lvl="2"/>
            <a:r>
              <a:rPr lang="en-US"/>
              <a:t>Parameters specify set of data items </a:t>
            </a:r>
          </a:p>
          <a:p>
            <a:pPr lvl="2"/>
            <a:r>
              <a:rPr lang="en-US"/>
              <a:t>Statements are executed for each item concurrently</a:t>
            </a:r>
          </a:p>
          <a:p>
            <a:pPr lvl="2"/>
            <a:r>
              <a:rPr lang="en-US"/>
              <a:t>common in </a:t>
            </a:r>
            <a:r>
              <a:rPr lang="en-US" b="1"/>
              <a:t>scripting languages</a:t>
            </a:r>
          </a:p>
          <a:p>
            <a:r>
              <a:rPr lang="en-US"/>
              <a:t>Let’s look at some Dataparallel C code…</a:t>
            </a:r>
          </a:p>
        </p:txBody>
      </p:sp>
    </p:spTree>
    <p:extLst>
      <p:ext uri="{BB962C8B-B14F-4D97-AF65-F5344CB8AC3E}">
        <p14:creationId xmlns:p14="http://schemas.microsoft.com/office/powerpoint/2010/main" val="32720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58333B-8691-48B0-8BD7-5E3A4488635F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forall</a:t>
            </a:r>
            <a:r>
              <a:rPr lang="en-US"/>
              <a:t> statement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Matrix Multiply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</a:rPr>
              <a:t>forall</a:t>
            </a:r>
            <a:r>
              <a:rPr lang="en-US" b="1" dirty="0">
                <a:latin typeface="Courier New" pitchFamily="49" charset="0"/>
              </a:rPr>
              <a:t> ( i:1..n, j:1..m )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{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 = 0;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	for ( k=1; k&lt;=r; ++k ) 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 	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 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 +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B[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][k]*C[k][j];  }</a:t>
            </a:r>
          </a:p>
          <a:p>
            <a:r>
              <a:rPr lang="en-US" dirty="0"/>
              <a:t>Each inner product is computed sequentially</a:t>
            </a:r>
          </a:p>
          <a:p>
            <a:r>
              <a:rPr lang="en-US" dirty="0"/>
              <a:t>All outer products are computed in parallel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33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D77A2-9B10-4DEF-9924-9CD0E10139BB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fork</a:t>
            </a:r>
            <a:r>
              <a:rPr lang="en-US"/>
              <a:t> and </a:t>
            </a:r>
            <a:r>
              <a:rPr lang="en-US" i="1"/>
              <a:t>join</a:t>
            </a:r>
            <a:r>
              <a:rPr lang="en-US"/>
              <a:t> primitives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latin typeface="Courier New" pitchFamily="49" charset="0"/>
              </a:rPr>
              <a:t>cobegin/coend</a:t>
            </a:r>
            <a:r>
              <a:rPr lang="en-US" sz="2800"/>
              <a:t> are limited to </a:t>
            </a:r>
            <a:r>
              <a:rPr lang="en-US" sz="2800" i="1"/>
              <a:t>properly nested graphs</a:t>
            </a:r>
          </a:p>
          <a:p>
            <a:r>
              <a:rPr lang="en-US" sz="2800" b="1">
                <a:latin typeface="Courier New" pitchFamily="49" charset="0"/>
              </a:rPr>
              <a:t>forall</a:t>
            </a:r>
            <a:r>
              <a:rPr lang="en-US" sz="2800"/>
              <a:t> is limited to </a:t>
            </a:r>
            <a:r>
              <a:rPr lang="en-US" sz="2800" i="1"/>
              <a:t>data parallelism</a:t>
            </a:r>
          </a:p>
          <a:p>
            <a:r>
              <a:rPr lang="en-US" sz="2800" b="1">
                <a:latin typeface="Courier New" pitchFamily="49" charset="0"/>
              </a:rPr>
              <a:t>fork/join</a:t>
            </a:r>
            <a:r>
              <a:rPr lang="en-US" sz="2800"/>
              <a:t> can express </a:t>
            </a:r>
            <a:r>
              <a:rPr lang="en-US" sz="2800" i="1"/>
              <a:t>arbitrary functional parallelism</a:t>
            </a:r>
            <a:r>
              <a:rPr lang="en-US" sz="2800"/>
              <a:t> (any process flow graph)</a:t>
            </a:r>
          </a:p>
          <a:p>
            <a:pPr lvl="1"/>
            <a:r>
              <a:rPr lang="en-US" sz="2400"/>
              <a:t>so why don’t we use  </a:t>
            </a:r>
            <a:r>
              <a:rPr lang="en-US" sz="2400" b="1">
                <a:latin typeface="Courier New" pitchFamily="49" charset="0"/>
              </a:rPr>
              <a:t>fork/join</a:t>
            </a:r>
            <a:r>
              <a:rPr lang="en-US" sz="2400"/>
              <a:t>  all the time?</a:t>
            </a:r>
          </a:p>
        </p:txBody>
      </p:sp>
    </p:spTree>
    <p:extLst>
      <p:ext uri="{BB962C8B-B14F-4D97-AF65-F5344CB8AC3E}">
        <p14:creationId xmlns:p14="http://schemas.microsoft.com/office/powerpoint/2010/main" val="213135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C4459-673F-4AC1-BE3A-91A658EEBE3C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Hardware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processes to run on the system, they have to interact with the hardware</a:t>
            </a:r>
          </a:p>
          <a:p>
            <a:r>
              <a:rPr lang="en-US"/>
              <a:t>First place: during the boot sequence, when special hardware loads a </a:t>
            </a:r>
            <a:r>
              <a:rPr lang="en-US" b="1"/>
              <a:t>bootstrapping program</a:t>
            </a:r>
            <a:r>
              <a:rPr lang="en-US"/>
              <a:t> into memory</a:t>
            </a:r>
          </a:p>
          <a:p>
            <a:r>
              <a:rPr lang="en-US"/>
              <a:t>Even the earliest computer systems faced this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3104A9-3A15-484B-B548-19FA7234EC9B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fork</a:t>
            </a:r>
            <a:r>
              <a:rPr lang="en-US"/>
              <a:t> and </a:t>
            </a:r>
            <a:r>
              <a:rPr lang="en-US" i="1"/>
              <a:t>join</a:t>
            </a:r>
            <a:r>
              <a:rPr lang="en-US"/>
              <a:t> primitives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/>
              <a:t>Syntax: </a:t>
            </a:r>
            <a:r>
              <a:rPr lang="en-US" b="1">
                <a:latin typeface="Courier New" pitchFamily="49" charset="0"/>
              </a:rPr>
              <a:t>fork x</a:t>
            </a:r>
            <a:br>
              <a:rPr lang="en-US" b="1">
                <a:latin typeface="Courier New" pitchFamily="49" charset="0"/>
              </a:rPr>
            </a:br>
            <a:r>
              <a:rPr lang="en-US"/>
              <a:t>Meaning: create new process that </a:t>
            </a:r>
            <a:br>
              <a:rPr lang="en-US"/>
            </a:br>
            <a:r>
              <a:rPr lang="en-US"/>
              <a:t>	begins executing at label x</a:t>
            </a:r>
          </a:p>
          <a:p>
            <a:r>
              <a:rPr lang="en-US"/>
              <a:t>Syntax: </a:t>
            </a:r>
            <a:r>
              <a:rPr lang="en-US" b="1">
                <a:latin typeface="Courier New" pitchFamily="49" charset="0"/>
              </a:rPr>
              <a:t>join t,y</a:t>
            </a:r>
            <a:br>
              <a:rPr lang="en-US" b="1">
                <a:latin typeface="Courier New" pitchFamily="49" charset="0"/>
              </a:rPr>
            </a:br>
            <a:r>
              <a:rPr lang="en-US"/>
              <a:t>Meaning:</a:t>
            </a:r>
          </a:p>
          <a:p>
            <a:pPr lvl="2">
              <a:buFontTx/>
              <a:buNone/>
            </a:pPr>
            <a:r>
              <a:rPr lang="en-US" sz="2800" b="1">
                <a:latin typeface="Courier New" pitchFamily="49" charset="0"/>
              </a:rPr>
              <a:t>t = t–1;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if (t==0) goto y;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3200"/>
              <a:t>The operation </a:t>
            </a:r>
            <a:r>
              <a:rPr lang="en-US" sz="3200" i="1"/>
              <a:t>must be indivisible</a:t>
            </a:r>
            <a:r>
              <a:rPr lang="en-US" sz="3200"/>
              <a:t>. (Why?)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3200"/>
              <a:t>What does  </a:t>
            </a:r>
            <a:r>
              <a:rPr lang="en-US" sz="3200" b="1">
                <a:latin typeface="Courier New" pitchFamily="49" charset="0"/>
              </a:rPr>
              <a:t>t</a:t>
            </a:r>
            <a:r>
              <a:rPr lang="en-US" sz="3200"/>
              <a:t>  represent?</a:t>
            </a:r>
          </a:p>
        </p:txBody>
      </p:sp>
    </p:spTree>
    <p:extLst>
      <p:ext uri="{BB962C8B-B14F-4D97-AF65-F5344CB8AC3E}">
        <p14:creationId xmlns:p14="http://schemas.microsoft.com/office/powerpoint/2010/main" val="22876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E85D4D-DBE8-4724-B5E5-CE3F280754B7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fork</a:t>
            </a:r>
            <a:r>
              <a:rPr lang="en-US"/>
              <a:t> and </a:t>
            </a:r>
            <a:r>
              <a:rPr lang="en-US" i="1"/>
              <a:t>join</a:t>
            </a:r>
            <a:r>
              <a:rPr lang="en-US"/>
              <a:t> primitives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6400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Example: Graph in Figure 2-1(d)</a:t>
            </a:r>
            <a:r>
              <a:rPr lang="en-US" sz="2400">
                <a:latin typeface="Courier New" pitchFamily="49" charset="0"/>
              </a:rPr>
              <a:t>   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400" b="1">
                <a:latin typeface="Courier New" pitchFamily="49" charset="0"/>
              </a:rPr>
              <a:t>t1 = 2; t2 = 3;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p1; fork L2; fork L5;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fork L7; quit;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L2: p2; fork L3; fork L4; quit;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L5: p5; join t1,L6; quit;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L7: p7; join t2,L8; quit;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L4: p4; join t1,L6; quit;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L3: p3; join t2,L8; quit;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L6: p6; join t2,L8; quit;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L8: p8; quit; </a:t>
            </a:r>
          </a:p>
        </p:txBody>
      </p:sp>
      <p:pic>
        <p:nvPicPr>
          <p:cNvPr id="33798" name="Picture 4" descr="21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1524000"/>
            <a:ext cx="2016125" cy="4495800"/>
          </a:xfrm>
          <a:noFill/>
        </p:spPr>
      </p:pic>
    </p:spTree>
    <p:extLst>
      <p:ext uri="{BB962C8B-B14F-4D97-AF65-F5344CB8AC3E}">
        <p14:creationId xmlns:p14="http://schemas.microsoft.com/office/powerpoint/2010/main" val="111877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D61ACB-0220-4A4D-8BE0-304542187254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/>
              <a:t>The Unix </a:t>
            </a:r>
            <a:r>
              <a:rPr lang="en-US" i="1"/>
              <a:t>fork</a:t>
            </a:r>
            <a:endParaRPr lang="en-US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sz="2800" b="1" dirty="0" err="1">
                <a:latin typeface="Courier New" pitchFamily="49" charset="0"/>
              </a:rPr>
              <a:t>procid</a:t>
            </a:r>
            <a:r>
              <a:rPr lang="en-US" sz="2800" b="1" dirty="0">
                <a:latin typeface="Courier New" pitchFamily="49" charset="0"/>
              </a:rPr>
              <a:t> = fork();</a:t>
            </a:r>
          </a:p>
          <a:p>
            <a:r>
              <a:rPr lang="en-US" dirty="0"/>
              <a:t>Replicates calling process</a:t>
            </a:r>
          </a:p>
          <a:p>
            <a:r>
              <a:rPr lang="en-US" dirty="0"/>
              <a:t>Parent and child are identical except for the value of </a:t>
            </a:r>
            <a:r>
              <a:rPr lang="en-US" sz="2800" b="1" dirty="0" err="1">
                <a:latin typeface="Courier New" pitchFamily="49" charset="0"/>
              </a:rPr>
              <a:t>procid</a:t>
            </a:r>
            <a:endParaRPr lang="en-US" sz="2800" b="1" dirty="0">
              <a:latin typeface="Courier New" pitchFamily="49" charset="0"/>
            </a:endParaRPr>
          </a:p>
          <a:p>
            <a:pPr lvl="1"/>
            <a:r>
              <a:rPr lang="en-US" sz="2400" dirty="0"/>
              <a:t>both executing same code in memory</a:t>
            </a:r>
          </a:p>
          <a:p>
            <a:r>
              <a:rPr lang="en-US" dirty="0"/>
              <a:t>Use </a:t>
            </a:r>
            <a:r>
              <a:rPr lang="en-US" sz="2800" b="1" dirty="0" err="1">
                <a:latin typeface="Courier New" pitchFamily="49" charset="0"/>
              </a:rPr>
              <a:t>procid</a:t>
            </a:r>
            <a:r>
              <a:rPr lang="en-US" dirty="0"/>
              <a:t> to diverge parent and child: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procid</a:t>
            </a:r>
            <a:r>
              <a:rPr lang="en-US" b="1" dirty="0">
                <a:latin typeface="Courier New" pitchFamily="49" charset="0"/>
              </a:rPr>
              <a:t>==0)</a:t>
            </a:r>
            <a:r>
              <a:rPr lang="en-US" b="1" dirty="0" err="1">
                <a:latin typeface="Courier New" pitchFamily="49" charset="0"/>
              </a:rPr>
              <a:t>do_child_processing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else </a:t>
            </a:r>
            <a:r>
              <a:rPr lang="en-US" b="1" dirty="0" err="1">
                <a:latin typeface="Courier New" pitchFamily="49" charset="0"/>
              </a:rPr>
              <a:t>do_parent_processing</a:t>
            </a:r>
            <a:endParaRPr lang="en-US" b="1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6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B4AF34-2848-4D7F-BA17-6BA03A0F0971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Process Declarations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Designate piece of code as a unit of execution </a:t>
            </a:r>
          </a:p>
          <a:p>
            <a:pPr lvl="1"/>
            <a:r>
              <a:rPr lang="en-US"/>
              <a:t>Facilitates program structuring</a:t>
            </a:r>
          </a:p>
          <a:p>
            <a:r>
              <a:rPr lang="en-US"/>
              <a:t>Instantiate:</a:t>
            </a:r>
          </a:p>
          <a:p>
            <a:pPr lvl="1"/>
            <a:r>
              <a:rPr lang="en-US"/>
              <a:t>Statically (like </a:t>
            </a:r>
            <a:r>
              <a:rPr lang="en-US" b="1">
                <a:latin typeface="Courier New" pitchFamily="49" charset="0"/>
              </a:rPr>
              <a:t>cobegin</a:t>
            </a:r>
            <a:r>
              <a:rPr lang="en-US"/>
              <a:t>) or </a:t>
            </a:r>
          </a:p>
          <a:p>
            <a:pPr lvl="1"/>
            <a:r>
              <a:rPr lang="en-US"/>
              <a:t>Dynamically (like </a:t>
            </a:r>
            <a:r>
              <a:rPr lang="en-US" b="1">
                <a:latin typeface="Courier New" pitchFamily="49" charset="0"/>
              </a:rPr>
              <a:t>fork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487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8523A7-5656-4F65-91A2-D778E0740DD3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Explicit Process Declarations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process p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process p1</a:t>
            </a: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// static process creation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declarations_for_p1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begin ... end 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process type p2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declarations_for_p2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begin ... end 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begin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...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q = new p2;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// dynamic process creation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...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4261489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2B7FF9-61D2-4B59-BEBF-0E88F6E47C98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Process Interactions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Competition: The Critical  Problem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x = 0;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cobegin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p1: … 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x = x + 1;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…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//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p2: …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x = x + 1;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…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coend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x</a:t>
            </a:r>
            <a:r>
              <a:rPr lang="en-US" sz="2800"/>
              <a:t> should be 2 after both processes execute</a:t>
            </a:r>
          </a:p>
          <a:p>
            <a:pPr>
              <a:lnSpc>
                <a:spcPct val="90000"/>
              </a:lnSpc>
            </a:pPr>
            <a:r>
              <a:rPr lang="en-US" sz="2800"/>
              <a:t>almost no one wants programs that exhibit unpredictable behavior!</a:t>
            </a:r>
            <a:r>
              <a:rPr lang="en-US" sz="2400"/>
              <a:t> </a:t>
            </a:r>
            <a:endParaRPr 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84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06A1F0-6D99-4034-BCB1-0B578CE1D4A3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Critical  Problem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Interleaved execution (due to parallel processing or context switching</a:t>
            </a:r>
            <a:r>
              <a:rPr lang="en-US"/>
              <a:t>):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p1: R1 = x;          p2: …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R1 = R1 + 1;         R2 = x;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x = R1 ;             R2 = R2 + 1;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…                    x = R2;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r>
              <a:rPr lang="en-US" sz="2800" b="1">
                <a:latin typeface="Courier New" pitchFamily="49" charset="0"/>
              </a:rPr>
              <a:t>x</a:t>
            </a:r>
            <a:r>
              <a:rPr lang="en-US"/>
              <a:t> </a:t>
            </a:r>
            <a:r>
              <a:rPr lang="en-US" sz="2800"/>
              <a:t>has only been incremented once—</a:t>
            </a:r>
            <a:br>
              <a:rPr lang="en-US" sz="2800"/>
            </a:br>
            <a:r>
              <a:rPr lang="en-US" sz="2800"/>
              <a:t>The first update (</a:t>
            </a:r>
            <a:r>
              <a:rPr lang="en-US" sz="2800" b="1">
                <a:latin typeface="Courier New" pitchFamily="49" charset="0"/>
              </a:rPr>
              <a:t>x=R1</a:t>
            </a:r>
            <a:r>
              <a:rPr lang="en-US" sz="2800"/>
              <a:t>) is </a:t>
            </a:r>
            <a:r>
              <a:rPr lang="en-US" sz="2800" b="1"/>
              <a:t>lost</a:t>
            </a:r>
            <a:r>
              <a:rPr lang="en-US"/>
              <a:t>! </a:t>
            </a: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50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the Problem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Loss of data due to improper sharing of data locations (memory, registers, hard discs) is called a </a:t>
            </a:r>
            <a:r>
              <a:rPr lang="en-US" b="1"/>
              <a:t>race condition</a:t>
            </a:r>
          </a:p>
          <a:p>
            <a:r>
              <a:rPr lang="en-US"/>
              <a:t>Note that this is not like a road race at all</a:t>
            </a:r>
          </a:p>
          <a:p>
            <a:r>
              <a:rPr lang="en-US"/>
              <a:t>Key issue for race conditions is the loss due to overwriting data that should be saved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C33340-32C7-47B4-A204-4B734EA94CCF}" type="slidenum">
              <a:rPr lang="en-US" sz="1400"/>
              <a:pPr/>
              <a:t>37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75957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102FC6-BB9E-4DE9-ADB9-4CA9C6C61941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The Critical  Problem Revisited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Problem statement of critical sections: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cobegin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p1: while(1) {CS1; program1;} 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//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p2: while(1) {CS2; program2;}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//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...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//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pn: while(1) {CSn; programn;}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coend </a:t>
            </a:r>
          </a:p>
          <a:p>
            <a:pPr>
              <a:lnSpc>
                <a:spcPct val="90000"/>
              </a:lnSpc>
            </a:pPr>
            <a:r>
              <a:rPr lang="en-US" sz="2800"/>
              <a:t>Guarantee </a:t>
            </a:r>
            <a:r>
              <a:rPr lang="en-US" sz="2800" b="1"/>
              <a:t>mutual exclusion</a:t>
            </a:r>
            <a:r>
              <a:rPr lang="en-US" sz="2800" i="1"/>
              <a:t>:</a:t>
            </a:r>
            <a:r>
              <a:rPr lang="en-US" sz="2800"/>
              <a:t>  At any time,</a:t>
            </a:r>
            <a:r>
              <a:rPr lang="en-US" sz="2800" i="1"/>
              <a:t/>
            </a:r>
            <a:br>
              <a:rPr lang="en-US" sz="2800" i="1"/>
            </a:br>
            <a:r>
              <a:rPr lang="en-US" sz="2800"/>
              <a:t>only one process executing within its</a:t>
            </a:r>
            <a:r>
              <a:rPr lang="en-US" sz="2800" b="1">
                <a:latin typeface="Courier New" pitchFamily="49" charset="0"/>
              </a:rPr>
              <a:t> CSi</a:t>
            </a:r>
          </a:p>
        </p:txBody>
      </p:sp>
    </p:spTree>
    <p:extLst>
      <p:ext uri="{BB962C8B-B14F-4D97-AF65-F5344CB8AC3E}">
        <p14:creationId xmlns:p14="http://schemas.microsoft.com/office/powerpoint/2010/main" val="3893288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08D494-DED8-4F2D-ABD6-31F5ABAB49C6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/>
              <a:t>Two Views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Note that there are two similar but complementary views of the problem:</a:t>
            </a:r>
          </a:p>
          <a:p>
            <a:pPr lvl="1">
              <a:lnSpc>
                <a:spcPct val="90000"/>
              </a:lnSpc>
            </a:pPr>
            <a:r>
              <a:rPr lang="en-US"/>
              <a:t>Processes are competing for a resource and should not simultaneously be in their critical sections</a:t>
            </a:r>
          </a:p>
          <a:p>
            <a:pPr lvl="1">
              <a:lnSpc>
                <a:spcPct val="90000"/>
              </a:lnSpc>
            </a:pPr>
            <a:r>
              <a:rPr lang="en-US"/>
              <a:t>When a resource is being used, it should be locked to prevent other processes from using it</a:t>
            </a:r>
          </a:p>
          <a:p>
            <a:pPr>
              <a:lnSpc>
                <a:spcPct val="90000"/>
              </a:lnSpc>
            </a:pPr>
            <a:r>
              <a:rPr lang="en-US"/>
              <a:t>Thus both locks and critical section protections can solve resource competition issues</a:t>
            </a:r>
          </a:p>
        </p:txBody>
      </p:sp>
    </p:spTree>
    <p:extLst>
      <p:ext uri="{BB962C8B-B14F-4D97-AF65-F5344CB8AC3E}">
        <p14:creationId xmlns:p14="http://schemas.microsoft.com/office/powerpoint/2010/main" val="23062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F9AE1E-BFC2-4255-BBFA-9950CE0AE548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Interrupts</a:t>
            </a:r>
            <a:r>
              <a:rPr lang="en-US"/>
              <a:t> initially added to allow I/O completion signals to get immediate attention of the CPU</a:t>
            </a:r>
          </a:p>
          <a:p>
            <a:pPr lvl="1">
              <a:lnSpc>
                <a:spcPct val="90000"/>
              </a:lnSpc>
            </a:pPr>
            <a:r>
              <a:rPr lang="en-US"/>
              <a:t>Alternate way: have CPU check </a:t>
            </a:r>
            <a:r>
              <a:rPr lang="en-US" b="1"/>
              <a:t>I/O channel</a:t>
            </a:r>
            <a:r>
              <a:rPr lang="en-US"/>
              <a:t> (I/O processor) to see if completed; this is called </a:t>
            </a:r>
            <a:r>
              <a:rPr lang="en-US" b="1"/>
              <a:t>polling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Needed to do this for system efficiency</a:t>
            </a:r>
          </a:p>
          <a:p>
            <a:pPr lvl="1">
              <a:lnSpc>
                <a:spcPct val="90000"/>
              </a:lnSpc>
            </a:pPr>
            <a:r>
              <a:rPr lang="en-US"/>
              <a:t>Expanded interrupts to cover many different conditions</a:t>
            </a:r>
            <a:endParaRPr lang="en-US" b="1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2F0133-5481-43AB-8087-4F3814B9FB90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/>
              <a:t>Software Solutions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In addition to </a:t>
            </a:r>
            <a:r>
              <a:rPr lang="en-US" sz="2800" b="1"/>
              <a:t>mutual exclusion</a:t>
            </a:r>
            <a:r>
              <a:rPr lang="en-US" sz="2800"/>
              <a:t>,</a:t>
            </a:r>
            <a:br>
              <a:rPr lang="en-US" sz="2800"/>
            </a:br>
            <a:r>
              <a:rPr lang="en-US" sz="2800"/>
              <a:t>prevent </a:t>
            </a:r>
            <a:r>
              <a:rPr lang="en-US" sz="2800" b="1"/>
              <a:t>mutual blocking</a:t>
            </a:r>
            <a:r>
              <a:rPr lang="en-US" sz="2800"/>
              <a:t>:</a:t>
            </a:r>
            <a:endParaRPr lang="en-US" sz="2800" i="1"/>
          </a:p>
          <a:p>
            <a:pPr lvl="1">
              <a:buFontTx/>
              <a:buNone/>
            </a:pPr>
            <a:r>
              <a:rPr lang="en-US" sz="2400"/>
              <a:t>1. Process outside of its CS must not prevent other processes from entering its CS. </a:t>
            </a:r>
            <a:br>
              <a:rPr lang="en-US" sz="2400"/>
            </a:br>
            <a:r>
              <a:rPr lang="en-US" sz="2400"/>
              <a:t>(No </a:t>
            </a:r>
            <a:r>
              <a:rPr lang="en-US" sz="2400" i="1"/>
              <a:t>Dog in the Manger</a:t>
            </a:r>
            <a:r>
              <a:rPr lang="en-US" sz="2400"/>
              <a:t> –Aesop)</a:t>
            </a:r>
          </a:p>
          <a:p>
            <a:pPr lvl="1">
              <a:buFontTx/>
              <a:buNone/>
            </a:pPr>
            <a:r>
              <a:rPr lang="en-US" sz="2400"/>
              <a:t>2. One process must not be able to repeatedly reenter  its CS and </a:t>
            </a:r>
            <a:r>
              <a:rPr lang="en-US" sz="2400" b="1"/>
              <a:t>starve</a:t>
            </a:r>
            <a:r>
              <a:rPr lang="en-US" sz="2400"/>
              <a:t> other processes (</a:t>
            </a:r>
            <a:r>
              <a:rPr lang="en-US" sz="2400" i="1"/>
              <a:t>fairness</a:t>
            </a:r>
            <a:r>
              <a:rPr lang="en-US" sz="2400"/>
              <a:t>)</a:t>
            </a:r>
          </a:p>
          <a:p>
            <a:pPr lvl="1">
              <a:buFontTx/>
              <a:buNone/>
            </a:pPr>
            <a:r>
              <a:rPr lang="en-US" sz="2400"/>
              <a:t>3. Processes must not block each other forever </a:t>
            </a:r>
            <a:r>
              <a:rPr lang="en-US" sz="2400" b="1"/>
              <a:t>(deadlock)</a:t>
            </a:r>
            <a:endParaRPr lang="en-US" sz="2400"/>
          </a:p>
          <a:p>
            <a:pPr lvl="1">
              <a:buFontTx/>
              <a:buNone/>
            </a:pPr>
            <a:r>
              <a:rPr lang="en-US" sz="2400"/>
              <a:t>4. Processes must not repeatedly yield to each other (“after you”--“after you” </a:t>
            </a:r>
            <a:r>
              <a:rPr lang="en-US" sz="2400" b="1"/>
              <a:t>livelock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83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C9287D-B0CE-46D0-8ED6-3E50C691775A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Peterson’s Software Solution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Book goes through discussion of three possible solutions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has flaws, leads to another idea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is slightly harder to understand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errors!</a:t>
            </a:r>
          </a:p>
          <a:p>
            <a:pPr>
              <a:lnSpc>
                <a:spcPct val="90000"/>
              </a:lnSpc>
            </a:pPr>
            <a:r>
              <a:rPr lang="en-US" dirty="0"/>
              <a:t>1981 – Peterson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Developed an elegant solution that 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But…  we don’t care because it is impractical to extend this solution to more processes</a:t>
            </a:r>
          </a:p>
        </p:txBody>
      </p:sp>
    </p:spTree>
    <p:extLst>
      <p:ext uri="{BB962C8B-B14F-4D97-AF65-F5344CB8AC3E}">
        <p14:creationId xmlns:p14="http://schemas.microsoft.com/office/powerpoint/2010/main" val="295308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53B494-2034-46D1-963C-FBB28FC3C4D5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Cooperation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r>
              <a:rPr lang="en-US" dirty="0"/>
              <a:t>Problems with software-only solutions:</a:t>
            </a:r>
          </a:p>
          <a:p>
            <a:pPr lvl="1"/>
            <a:r>
              <a:rPr lang="en-US" dirty="0"/>
              <a:t>Difficult to program and to verify</a:t>
            </a:r>
          </a:p>
          <a:p>
            <a:pPr lvl="1"/>
            <a:r>
              <a:rPr lang="en-US" dirty="0"/>
              <a:t>Processes loop while waiting (busy-wait) </a:t>
            </a:r>
          </a:p>
          <a:p>
            <a:pPr lvl="1"/>
            <a:r>
              <a:rPr lang="en-US" dirty="0"/>
              <a:t>Applicable only to the “critical  problem”: </a:t>
            </a:r>
            <a:r>
              <a:rPr lang="en-US" i="1" dirty="0"/>
              <a:t>Competition</a:t>
            </a:r>
            <a:r>
              <a:rPr lang="en-US" dirty="0"/>
              <a:t> for a resource</a:t>
            </a:r>
          </a:p>
          <a:p>
            <a:r>
              <a:rPr lang="en-US" i="1" dirty="0"/>
              <a:t>Cooperating</a:t>
            </a:r>
            <a:r>
              <a:rPr lang="en-US" dirty="0"/>
              <a:t> processes must also </a:t>
            </a:r>
            <a:r>
              <a:rPr lang="en-US" i="1" dirty="0"/>
              <a:t>synchronize</a:t>
            </a:r>
          </a:p>
          <a:p>
            <a:r>
              <a:rPr lang="en-US" dirty="0"/>
              <a:t>Classic generic scenario: </a:t>
            </a:r>
          </a:p>
          <a:p>
            <a:pPr lvl="1">
              <a:buFontTx/>
              <a:buNone/>
            </a:pPr>
            <a:r>
              <a:rPr lang="en-US" dirty="0"/>
              <a:t>          </a:t>
            </a:r>
            <a:r>
              <a:rPr lang="en-US" b="1" i="1" dirty="0"/>
              <a:t>Producer </a:t>
            </a:r>
            <a:r>
              <a:rPr lang="en-US" b="1" i="1" dirty="0">
                <a:cs typeface="Times New Roman" pitchFamily="18" charset="0"/>
                <a:sym typeface="Symbol" pitchFamily="82" charset="0"/>
              </a:rPr>
              <a:t>→</a:t>
            </a:r>
            <a:r>
              <a:rPr lang="en-US" b="1" i="1" dirty="0"/>
              <a:t> Buffer </a:t>
            </a:r>
            <a:r>
              <a:rPr lang="en-US" b="1" i="1" dirty="0">
                <a:cs typeface="Times New Roman" pitchFamily="18" charset="0"/>
                <a:sym typeface="Symbol" pitchFamily="82" charset="0"/>
              </a:rPr>
              <a:t>→</a:t>
            </a:r>
            <a:r>
              <a:rPr lang="en-US" b="1" i="1" dirty="0"/>
              <a:t> Consumer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4806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FEF717-F661-43B5-AD2A-7B143EB184B3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958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b="1" i="1" dirty="0"/>
              <a:t>semaphore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s</a:t>
            </a:r>
            <a:r>
              <a:rPr lang="en-US" sz="2800" dirty="0"/>
              <a:t> is a nonnegative integer</a:t>
            </a:r>
          </a:p>
          <a:p>
            <a:r>
              <a:rPr lang="en-US" sz="2800" b="1" dirty="0">
                <a:latin typeface="Courier New" pitchFamily="49" charset="0"/>
              </a:rPr>
              <a:t>P</a:t>
            </a:r>
            <a:r>
              <a:rPr lang="en-US" sz="2800" dirty="0"/>
              <a:t> and </a:t>
            </a:r>
            <a:r>
              <a:rPr lang="en-US" sz="2800" b="1" dirty="0">
                <a:latin typeface="Courier New" pitchFamily="49" charset="0"/>
              </a:rPr>
              <a:t>V </a:t>
            </a:r>
            <a:r>
              <a:rPr lang="en-US" sz="2800" dirty="0"/>
              <a:t>operate on </a:t>
            </a:r>
            <a:r>
              <a:rPr lang="en-US" sz="2800" b="1" dirty="0">
                <a:latin typeface="Courier New" pitchFamily="49" charset="0"/>
              </a:rPr>
              <a:t>s</a:t>
            </a:r>
          </a:p>
          <a:p>
            <a:r>
              <a:rPr lang="en-US" sz="2800" dirty="0"/>
              <a:t>Semantics:</a:t>
            </a: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V(s)</a:t>
            </a:r>
            <a:r>
              <a:rPr lang="en-US" sz="2400" dirty="0"/>
              <a:t>:  increment </a:t>
            </a:r>
            <a:r>
              <a:rPr lang="en-US" sz="2400" b="1" dirty="0">
                <a:latin typeface="Courier New" pitchFamily="49" charset="0"/>
              </a:rPr>
              <a:t>s</a:t>
            </a:r>
            <a:r>
              <a:rPr lang="en-US" sz="2400" dirty="0"/>
              <a:t> by 1</a:t>
            </a: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P(s)</a:t>
            </a:r>
            <a:r>
              <a:rPr lang="en-US" sz="2400" dirty="0"/>
              <a:t>:   if </a:t>
            </a:r>
            <a:r>
              <a:rPr lang="en-US" sz="2400" b="1" dirty="0">
                <a:latin typeface="Courier New" pitchFamily="49" charset="0"/>
              </a:rPr>
              <a:t>s&gt;0</a:t>
            </a:r>
            <a:r>
              <a:rPr lang="en-US" sz="2400" dirty="0"/>
              <a:t>, decrement </a:t>
            </a:r>
            <a:r>
              <a:rPr lang="en-US" sz="2400" b="1" dirty="0">
                <a:latin typeface="Courier New" pitchFamily="49" charset="0"/>
              </a:rPr>
              <a:t>s</a:t>
            </a:r>
            <a:r>
              <a:rPr lang="en-US" sz="2400" dirty="0"/>
              <a:t>;</a:t>
            </a:r>
            <a:r>
              <a:rPr lang="en-US" sz="2400" dirty="0">
                <a:sym typeface="Symbol" pitchFamily="82" charset="0"/>
              </a:rPr>
              <a:t> else wait until </a:t>
            </a:r>
            <a:r>
              <a:rPr lang="en-US" sz="2400" b="1" dirty="0">
                <a:latin typeface="Courier New" pitchFamily="49" charset="0"/>
                <a:sym typeface="Symbol" pitchFamily="82" charset="0"/>
              </a:rPr>
              <a:t>s&gt;0</a:t>
            </a:r>
          </a:p>
          <a:p>
            <a:r>
              <a:rPr lang="en-US" sz="2800" dirty="0"/>
              <a:t>The waiting can be implemented by </a:t>
            </a:r>
          </a:p>
          <a:p>
            <a:pPr lvl="1"/>
            <a:r>
              <a:rPr lang="en-US" sz="2400" dirty="0"/>
              <a:t>Blocking the process, or</a:t>
            </a:r>
          </a:p>
          <a:p>
            <a:pPr lvl="1"/>
            <a:r>
              <a:rPr lang="en-US" sz="2400" dirty="0"/>
              <a:t>Busy-waiting (see Chapter 4)</a:t>
            </a:r>
          </a:p>
          <a:p>
            <a:r>
              <a:rPr lang="en-US" sz="2800" b="1" dirty="0">
                <a:latin typeface="Courier New" pitchFamily="49" charset="0"/>
              </a:rPr>
              <a:t>P</a:t>
            </a:r>
            <a:r>
              <a:rPr lang="en-US" sz="2800" dirty="0"/>
              <a:t> and </a:t>
            </a:r>
            <a:r>
              <a:rPr lang="en-US" sz="2800" b="1" dirty="0">
                <a:latin typeface="Courier New" pitchFamily="49" charset="0"/>
              </a:rPr>
              <a:t>V</a:t>
            </a:r>
            <a:r>
              <a:rPr lang="en-US" sz="2800" dirty="0"/>
              <a:t> are indivisible operations (atomic)</a:t>
            </a:r>
          </a:p>
        </p:txBody>
      </p:sp>
    </p:spTree>
    <p:extLst>
      <p:ext uri="{BB962C8B-B14F-4D97-AF65-F5344CB8AC3E}">
        <p14:creationId xmlns:p14="http://schemas.microsoft.com/office/powerpoint/2010/main" val="3065456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8BC8F0-DCFC-41F7-8844-77FA623FD85D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Solving Common Problems:</a:t>
            </a:r>
            <a:br>
              <a:rPr lang="en-US" sz="4000"/>
            </a:br>
            <a:r>
              <a:rPr lang="en-US" sz="4000"/>
              <a:t>Mutual Exclusion w/ Semaphores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semaphore mutex = 1;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cobegin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...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//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p</a:t>
            </a:r>
            <a:r>
              <a:rPr lang="en-US" sz="2400" b="1" i="1" baseline="-25000" dirty="0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: while (1) {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P(mutex); </a:t>
            </a:r>
            <a:r>
              <a:rPr lang="en-US" sz="2400" b="1" dirty="0" err="1">
                <a:latin typeface="Courier New" pitchFamily="49" charset="0"/>
              </a:rPr>
              <a:t>CS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; V(mutex);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</a:rPr>
              <a:t>program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; 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}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//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...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coend</a:t>
            </a:r>
            <a:r>
              <a:rPr lang="en-US" sz="2400" b="1" dirty="0">
                <a:latin typeface="Courier New" pitchFamily="49" charset="0"/>
              </a:rPr>
              <a:t>;</a:t>
            </a:r>
            <a:r>
              <a:rPr lang="en-US" sz="2000" dirty="0">
                <a:latin typeface="Courier New" pitchFamily="49" charset="0"/>
              </a:rPr>
              <a:t>       // a mutex is a binary semaphore</a:t>
            </a:r>
          </a:p>
        </p:txBody>
      </p:sp>
    </p:spTree>
    <p:extLst>
      <p:ext uri="{BB962C8B-B14F-4D97-AF65-F5344CB8AC3E}">
        <p14:creationId xmlns:p14="http://schemas.microsoft.com/office/powerpoint/2010/main" val="3514631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0CC905-C747-4F9F-9583-2003715A3BAB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Blocking with Semaphores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semaphore s = 0;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cobegin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p1:  ...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P(s); /* block until signal */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...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//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p2:  ...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V(s);  /* wake process p1 */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...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...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coend</a:t>
            </a:r>
            <a:r>
              <a:rPr lang="en-US" sz="2400" b="1" dirty="0">
                <a:latin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979969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A Precedence Graph</a:t>
            </a:r>
            <a:br>
              <a:rPr lang="en-US"/>
            </a:br>
            <a:r>
              <a:rPr lang="en-US"/>
              <a:t>With Semaphores (busy-wait)</a:t>
            </a:r>
          </a:p>
        </p:txBody>
      </p:sp>
      <p:sp>
        <p:nvSpPr>
          <p:cNvPr id="50179" name="Content Placeholder 7"/>
          <p:cNvSpPr>
            <a:spLocks noGrp="1"/>
          </p:cNvSpPr>
          <p:nvPr>
            <p:ph sz="half" idx="2"/>
          </p:nvPr>
        </p:nvSpPr>
        <p:spPr>
          <a:xfrm>
            <a:off x="4038600" y="1981200"/>
            <a:ext cx="4724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Semaphore S1 = 0; S1B = 0; S2 = 0; S3 = 0;</a:t>
            </a:r>
          </a:p>
          <a:p>
            <a:pPr>
              <a:buFontTx/>
              <a:buNone/>
            </a:pPr>
            <a:r>
              <a:rPr lang="en-US" sz="1600" dirty="0" err="1"/>
              <a:t>Cobegin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/>
              <a:t>	p1; V(S1); </a:t>
            </a:r>
          </a:p>
          <a:p>
            <a:pPr>
              <a:buFontTx/>
              <a:buNone/>
            </a:pPr>
            <a:r>
              <a:rPr lang="en-US" sz="1600" dirty="0"/>
              <a:t>	//</a:t>
            </a:r>
          </a:p>
          <a:p>
            <a:pPr>
              <a:buFontTx/>
              <a:buNone/>
            </a:pPr>
            <a:r>
              <a:rPr lang="en-US" sz="1600" dirty="0"/>
              <a:t>	p2; V(S1); </a:t>
            </a:r>
          </a:p>
          <a:p>
            <a:pPr>
              <a:buFontTx/>
              <a:buNone/>
            </a:pPr>
            <a:r>
              <a:rPr lang="en-US" sz="1600" dirty="0"/>
              <a:t>	//</a:t>
            </a:r>
          </a:p>
          <a:p>
            <a:pPr>
              <a:buFontTx/>
              <a:buNone/>
            </a:pPr>
            <a:r>
              <a:rPr lang="en-US" sz="1600" dirty="0"/>
              <a:t>	P(S1); P(S1); V(S1B); p3; V(S2); </a:t>
            </a:r>
          </a:p>
          <a:p>
            <a:pPr>
              <a:buFontTx/>
              <a:buNone/>
            </a:pPr>
            <a:r>
              <a:rPr lang="en-US" sz="1600" dirty="0"/>
              <a:t>	//</a:t>
            </a:r>
          </a:p>
          <a:p>
            <a:pPr>
              <a:buFontTx/>
              <a:buNone/>
            </a:pPr>
            <a:r>
              <a:rPr lang="en-US" sz="1600" dirty="0"/>
              <a:t>	P(S2); p4; V(S3); </a:t>
            </a:r>
          </a:p>
          <a:p>
            <a:pPr>
              <a:buFontTx/>
              <a:buNone/>
            </a:pPr>
            <a:r>
              <a:rPr lang="en-US" sz="1600" dirty="0"/>
              <a:t>	//</a:t>
            </a:r>
          </a:p>
          <a:p>
            <a:pPr>
              <a:buFontTx/>
              <a:buNone/>
            </a:pPr>
            <a:r>
              <a:rPr lang="en-US" sz="1600" dirty="0"/>
              <a:t>	P(S1B); p5; V(S3); </a:t>
            </a:r>
          </a:p>
          <a:p>
            <a:pPr>
              <a:buFontTx/>
              <a:buNone/>
            </a:pPr>
            <a:r>
              <a:rPr lang="en-US" sz="1600" dirty="0"/>
              <a:t>	//</a:t>
            </a:r>
          </a:p>
          <a:p>
            <a:pPr>
              <a:buFontTx/>
              <a:buNone/>
            </a:pPr>
            <a:r>
              <a:rPr lang="en-US" sz="1600" dirty="0"/>
              <a:t>	P(S3); P(S3); p6;</a:t>
            </a:r>
          </a:p>
          <a:p>
            <a:pPr>
              <a:buFontTx/>
              <a:buNone/>
            </a:pPr>
            <a:r>
              <a:rPr lang="en-US" sz="1600" dirty="0" err="1"/>
              <a:t>Coend</a:t>
            </a:r>
            <a:endParaRPr lang="en-US" sz="1600" dirty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44DF2A-F2DF-49A8-855E-2ED64FF232D0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50182" name="Oval 9"/>
          <p:cNvSpPr>
            <a:spLocks noChangeArrowheads="1"/>
          </p:cNvSpPr>
          <p:nvPr/>
        </p:nvSpPr>
        <p:spPr bwMode="auto">
          <a:xfrm>
            <a:off x="2209800" y="1828800"/>
            <a:ext cx="304800" cy="304800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S</a:t>
            </a:r>
          </a:p>
        </p:txBody>
      </p:sp>
      <p:sp>
        <p:nvSpPr>
          <p:cNvPr id="50183" name="Oval 10"/>
          <p:cNvSpPr>
            <a:spLocks noChangeArrowheads="1"/>
          </p:cNvSpPr>
          <p:nvPr/>
        </p:nvSpPr>
        <p:spPr bwMode="auto">
          <a:xfrm>
            <a:off x="2133600" y="5791200"/>
            <a:ext cx="304800" cy="304800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/>
              <a:t>F</a:t>
            </a:r>
          </a:p>
        </p:txBody>
      </p:sp>
      <p:sp>
        <p:nvSpPr>
          <p:cNvPr id="50184" name="Oval 11"/>
          <p:cNvSpPr>
            <a:spLocks noChangeArrowheads="1"/>
          </p:cNvSpPr>
          <p:nvPr/>
        </p:nvSpPr>
        <p:spPr bwMode="auto">
          <a:xfrm>
            <a:off x="2286000" y="3124200"/>
            <a:ext cx="76200" cy="76200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Oval 12"/>
          <p:cNvSpPr>
            <a:spLocks noChangeArrowheads="1"/>
          </p:cNvSpPr>
          <p:nvPr/>
        </p:nvSpPr>
        <p:spPr bwMode="auto">
          <a:xfrm>
            <a:off x="1752600" y="3886200"/>
            <a:ext cx="76200" cy="76200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Oval 13"/>
          <p:cNvSpPr>
            <a:spLocks noChangeArrowheads="1"/>
          </p:cNvSpPr>
          <p:nvPr/>
        </p:nvSpPr>
        <p:spPr bwMode="auto">
          <a:xfrm>
            <a:off x="2286000" y="3200400"/>
            <a:ext cx="76200" cy="76200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Oval 14"/>
          <p:cNvSpPr>
            <a:spLocks noChangeArrowheads="1"/>
          </p:cNvSpPr>
          <p:nvPr/>
        </p:nvSpPr>
        <p:spPr bwMode="auto">
          <a:xfrm>
            <a:off x="2286000" y="4724400"/>
            <a:ext cx="76200" cy="76200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0188" name="Shape 16"/>
          <p:cNvCxnSpPr>
            <a:cxnSpLocks noChangeShapeType="1"/>
            <a:stCxn id="50182" idx="2"/>
            <a:endCxn id="50184" idx="2"/>
          </p:cNvCxnSpPr>
          <p:nvPr/>
        </p:nvCxnSpPr>
        <p:spPr bwMode="auto">
          <a:xfrm rot="10800000" flipH="1" flipV="1">
            <a:off x="2209800" y="1981200"/>
            <a:ext cx="76200" cy="1181100"/>
          </a:xfrm>
          <a:prstGeom prst="curvedConnector3">
            <a:avLst>
              <a:gd name="adj1" fmla="val -300000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Curved Connector 19"/>
          <p:cNvCxnSpPr>
            <a:cxnSpLocks noChangeShapeType="1"/>
            <a:stCxn id="50182" idx="6"/>
            <a:endCxn id="50184" idx="6"/>
          </p:cNvCxnSpPr>
          <p:nvPr/>
        </p:nvCxnSpPr>
        <p:spPr bwMode="auto">
          <a:xfrm flipH="1">
            <a:off x="2362200" y="1981200"/>
            <a:ext cx="152400" cy="1181100"/>
          </a:xfrm>
          <a:prstGeom prst="curvedConnector3">
            <a:avLst>
              <a:gd name="adj1" fmla="val -150000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Curved Connector 21"/>
          <p:cNvCxnSpPr>
            <a:cxnSpLocks noChangeShapeType="1"/>
            <a:stCxn id="50186" idx="1"/>
            <a:endCxn id="50185" idx="7"/>
          </p:cNvCxnSpPr>
          <p:nvPr/>
        </p:nvCxnSpPr>
        <p:spPr bwMode="auto">
          <a:xfrm rot="-5400000" flipH="1" flipV="1">
            <a:off x="1714501" y="3314700"/>
            <a:ext cx="685800" cy="479425"/>
          </a:xfrm>
          <a:prstGeom prst="curvedConnector3">
            <a:avLst>
              <a:gd name="adj1" fmla="val 2375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Shape 35"/>
          <p:cNvCxnSpPr>
            <a:cxnSpLocks noChangeShapeType="1"/>
            <a:stCxn id="50185" idx="3"/>
            <a:endCxn id="50187" idx="2"/>
          </p:cNvCxnSpPr>
          <p:nvPr/>
        </p:nvCxnSpPr>
        <p:spPr bwMode="auto">
          <a:xfrm rot="16200000" flipH="1">
            <a:off x="1619251" y="4095750"/>
            <a:ext cx="811212" cy="522287"/>
          </a:xfrm>
          <a:prstGeom prst="curvedConnector2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Curved Connector 37"/>
          <p:cNvCxnSpPr>
            <a:cxnSpLocks noChangeShapeType="1"/>
            <a:stCxn id="50187" idx="3"/>
            <a:endCxn id="50183" idx="0"/>
          </p:cNvCxnSpPr>
          <p:nvPr/>
        </p:nvCxnSpPr>
        <p:spPr bwMode="auto">
          <a:xfrm rot="5400000">
            <a:off x="1790701" y="5284787"/>
            <a:ext cx="1001712" cy="11113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Box 43"/>
          <p:cNvSpPr txBox="1">
            <a:spLocks noChangeArrowheads="1"/>
          </p:cNvSpPr>
          <p:nvPr/>
        </p:nvSpPr>
        <p:spPr bwMode="auto">
          <a:xfrm>
            <a:off x="13716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/>
              <a:t>p1</a:t>
            </a:r>
          </a:p>
        </p:txBody>
      </p:sp>
      <p:sp>
        <p:nvSpPr>
          <p:cNvPr id="50194" name="TextBox 44"/>
          <p:cNvSpPr txBox="1">
            <a:spLocks noChangeArrowheads="1"/>
          </p:cNvSpPr>
          <p:nvPr/>
        </p:nvSpPr>
        <p:spPr bwMode="auto">
          <a:xfrm>
            <a:off x="1295400" y="43434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p4</a:t>
            </a:r>
          </a:p>
        </p:txBody>
      </p:sp>
      <p:sp>
        <p:nvSpPr>
          <p:cNvPr id="50195" name="TextBox 45"/>
          <p:cNvSpPr txBox="1">
            <a:spLocks noChangeArrowheads="1"/>
          </p:cNvSpPr>
          <p:nvPr/>
        </p:nvSpPr>
        <p:spPr bwMode="auto">
          <a:xfrm>
            <a:off x="28956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/>
              <a:t>p2</a:t>
            </a:r>
          </a:p>
        </p:txBody>
      </p:sp>
      <p:sp>
        <p:nvSpPr>
          <p:cNvPr id="50196" name="TextBox 46"/>
          <p:cNvSpPr txBox="1">
            <a:spLocks noChangeArrowheads="1"/>
          </p:cNvSpPr>
          <p:nvPr/>
        </p:nvSpPr>
        <p:spPr bwMode="auto">
          <a:xfrm>
            <a:off x="2971800" y="3657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/>
              <a:t>p5</a:t>
            </a:r>
          </a:p>
        </p:txBody>
      </p:sp>
      <p:sp>
        <p:nvSpPr>
          <p:cNvPr id="50197" name="TextBox 47"/>
          <p:cNvSpPr txBox="1">
            <a:spLocks noChangeArrowheads="1"/>
          </p:cNvSpPr>
          <p:nvPr/>
        </p:nvSpPr>
        <p:spPr bwMode="auto">
          <a:xfrm>
            <a:off x="2438400" y="5181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p6</a:t>
            </a:r>
          </a:p>
        </p:txBody>
      </p:sp>
      <p:sp>
        <p:nvSpPr>
          <p:cNvPr id="50198" name="TextBox 48"/>
          <p:cNvSpPr txBox="1">
            <a:spLocks noChangeArrowheads="1"/>
          </p:cNvSpPr>
          <p:nvPr/>
        </p:nvSpPr>
        <p:spPr bwMode="auto">
          <a:xfrm>
            <a:off x="1295400" y="32004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/>
              <a:t>p3</a:t>
            </a:r>
          </a:p>
        </p:txBody>
      </p:sp>
      <p:cxnSp>
        <p:nvCxnSpPr>
          <p:cNvPr id="50199" name="Shape 54"/>
          <p:cNvCxnSpPr>
            <a:cxnSpLocks noChangeShapeType="1"/>
            <a:stCxn id="50186" idx="7"/>
            <a:endCxn id="50187" idx="6"/>
          </p:cNvCxnSpPr>
          <p:nvPr/>
        </p:nvCxnSpPr>
        <p:spPr bwMode="auto">
          <a:xfrm rot="16200000" flipH="1">
            <a:off x="1581150" y="3981451"/>
            <a:ext cx="1550987" cy="11112"/>
          </a:xfrm>
          <a:prstGeom prst="curvedConnector4">
            <a:avLst>
              <a:gd name="adj1" fmla="val 458"/>
              <a:gd name="adj2" fmla="val 3787431"/>
            </a:avLst>
          </a:prstGeom>
          <a:noFill/>
          <a:ln w="1587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74767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6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Notes on this conversion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267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p1 and p2 start immediately; others wait</a:t>
            </a:r>
          </a:p>
          <a:p>
            <a:pPr>
              <a:defRPr/>
            </a:pPr>
            <a:r>
              <a:rPr lang="en-US" dirty="0"/>
              <a:t>Note that S1, S2, and S3 are countdown semaphores that tell me how many predecessors completed</a:t>
            </a:r>
          </a:p>
          <a:p>
            <a:pPr>
              <a:defRPr/>
            </a:pPr>
            <a:r>
              <a:rPr lang="en-US" dirty="0"/>
              <a:t>S1B is used in the same manner as fork</a:t>
            </a:r>
          </a:p>
          <a:p>
            <a:pPr lvl="1">
              <a:defRPr/>
            </a:pPr>
            <a:r>
              <a:rPr lang="en-US" dirty="0"/>
              <a:t>Why can’t I just use a P(S1) before each of p3 and p5?</a:t>
            </a:r>
          </a:p>
          <a:p>
            <a:pPr lvl="1">
              <a:defRPr/>
            </a:pPr>
            <a:r>
              <a:rPr lang="en-US" dirty="0"/>
              <a:t>Why must V(S1B) be done </a:t>
            </a:r>
            <a:r>
              <a:rPr lang="en-US" i="1" dirty="0"/>
              <a:t>before</a:t>
            </a:r>
            <a:r>
              <a:rPr lang="en-US" dirty="0"/>
              <a:t> p3?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AABE97-022A-4333-B621-1A8FE8A06516}" type="slidenum">
              <a:rPr lang="en-US" sz="1400"/>
              <a:pPr/>
              <a:t>47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29354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D08A83-AC92-47E3-ABC5-5222C35648DC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Bounded Buffer Problem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semaphore e = n, f = 0, b =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cobegin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Producer: while (1)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</a:rPr>
              <a:t>Produce_next_record</a:t>
            </a:r>
            <a:r>
              <a:rPr lang="en-US" sz="2000" b="1" dirty="0">
                <a:latin typeface="Courier New" pitchFamily="49" charset="0"/>
              </a:rPr>
              <a:t>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P(e); P(b); </a:t>
            </a:r>
            <a:r>
              <a:rPr lang="en-US" sz="2000" b="1" dirty="0" err="1">
                <a:latin typeface="Courier New" pitchFamily="49" charset="0"/>
              </a:rPr>
              <a:t>Add_to_buf</a:t>
            </a:r>
            <a:r>
              <a:rPr lang="en-US" sz="2000" b="1" dirty="0">
                <a:latin typeface="Courier New" pitchFamily="49" charset="0"/>
              </a:rPr>
              <a:t>; V(b); V(f);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}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Consumer: while (1) {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P(f); P(b); </a:t>
            </a:r>
            <a:r>
              <a:rPr lang="en-US" sz="2000" b="1" dirty="0" err="1">
                <a:latin typeface="Courier New" pitchFamily="49" charset="0"/>
              </a:rPr>
              <a:t>Take_from_buf</a:t>
            </a:r>
            <a:r>
              <a:rPr lang="en-US" sz="2000" b="1" dirty="0">
                <a:latin typeface="Courier New" pitchFamily="49" charset="0"/>
              </a:rPr>
              <a:t>; V(b); V(e);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</a:rPr>
              <a:t>Process_record</a:t>
            </a:r>
            <a:r>
              <a:rPr lang="en-US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coend</a:t>
            </a:r>
            <a:r>
              <a:rPr lang="en-US" sz="2000" b="1" dirty="0">
                <a:latin typeface="Courier New" pitchFamily="49" charset="0"/>
              </a:rPr>
              <a:t>    //  e  = # of empty buffer slots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//  f  = # of full buffer slots</a:t>
            </a:r>
          </a:p>
        </p:txBody>
      </p:sp>
    </p:spTree>
    <p:extLst>
      <p:ext uri="{BB962C8B-B14F-4D97-AF65-F5344CB8AC3E}">
        <p14:creationId xmlns:p14="http://schemas.microsoft.com/office/powerpoint/2010/main" val="256026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E8062E-329A-4FB4-9D81-A73311B091DE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synchronization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Synchronous event (e.g. I/O completion)</a:t>
            </a:r>
          </a:p>
          <a:p>
            <a:pPr lvl="1"/>
            <a:r>
              <a:rPr lang="en-US" dirty="0"/>
              <a:t>Process waits for it explicitly</a:t>
            </a:r>
          </a:p>
          <a:p>
            <a:pPr lvl="1"/>
            <a:r>
              <a:rPr lang="en-US" dirty="0"/>
              <a:t>Constructs: </a:t>
            </a:r>
            <a:r>
              <a:rPr lang="en-US" b="1" dirty="0" err="1">
                <a:latin typeface="Courier New" pitchFamily="49" charset="0"/>
              </a:rPr>
              <a:t>E.wait</a:t>
            </a:r>
            <a:r>
              <a:rPr lang="en-US" dirty="0"/>
              <a:t>,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E.post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Asynchronous event (e.g. arithmetic error)</a:t>
            </a:r>
          </a:p>
          <a:p>
            <a:pPr lvl="1"/>
            <a:r>
              <a:rPr lang="en-US" dirty="0"/>
              <a:t>Process provides event handler</a:t>
            </a:r>
          </a:p>
          <a:p>
            <a:pPr lvl="1"/>
            <a:r>
              <a:rPr lang="en-US" dirty="0"/>
              <a:t>Invoked whenever event is posted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5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2CB6ED-306D-400D-9724-690A582C7367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Traps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492" y="1755531"/>
            <a:ext cx="7772400" cy="4114800"/>
          </a:xfrm>
        </p:spPr>
        <p:txBody>
          <a:bodyPr/>
          <a:lstStyle/>
          <a:p>
            <a:r>
              <a:rPr lang="en-US" sz="2800" b="1" dirty="0"/>
              <a:t>Traps</a:t>
            </a:r>
            <a:r>
              <a:rPr lang="en-US" sz="2800" dirty="0"/>
              <a:t> use interrupt facilities and are generated by the running program, instead of from an external device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: divide-by-zero error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: request for services</a:t>
            </a:r>
          </a:p>
          <a:p>
            <a:r>
              <a:rPr lang="en-US" sz="2800" dirty="0"/>
              <a:t>Clock timer interrupts are used to allow </a:t>
            </a:r>
            <a:r>
              <a:rPr lang="en-US" sz="2800" b="1" dirty="0"/>
              <a:t>time sharing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They allow </a:t>
            </a:r>
            <a:r>
              <a:rPr lang="en-US" sz="2400" b="1" dirty="0"/>
              <a:t>context switching</a:t>
            </a:r>
            <a:r>
              <a:rPr lang="en-US" sz="2400" dirty="0"/>
              <a:t> to a different process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29EEA4-81EC-4C16-85B0-07B5DEB67888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/>
              <a:t>Case study: Event synch.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r>
              <a:rPr lang="en-US" dirty="0"/>
              <a:t>UNIX signals</a:t>
            </a:r>
          </a:p>
          <a:p>
            <a:pPr lvl="2"/>
            <a:r>
              <a:rPr lang="en-US" b="1" dirty="0">
                <a:latin typeface="Courier New" pitchFamily="49" charset="0"/>
              </a:rPr>
              <a:t>kill(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b="1" dirty="0">
                <a:latin typeface="Courier New" pitchFamily="49" charset="0"/>
              </a:rPr>
              <a:t>, sig)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send signal (</a:t>
            </a:r>
            <a:r>
              <a:rPr lang="en-US" sz="2000" b="1" dirty="0">
                <a:latin typeface="Courier New" pitchFamily="49" charset="0"/>
              </a:rPr>
              <a:t>SIGHUP</a:t>
            </a:r>
            <a:r>
              <a:rPr lang="en-US" dirty="0"/>
              <a:t>,</a:t>
            </a:r>
            <a:r>
              <a:rPr lang="en-US" sz="2000" b="1" dirty="0">
                <a:latin typeface="Courier New" pitchFamily="49" charset="0"/>
              </a:rPr>
              <a:t> SIGILL</a:t>
            </a:r>
            <a:r>
              <a:rPr lang="en-US" dirty="0"/>
              <a:t>,</a:t>
            </a:r>
            <a:r>
              <a:rPr lang="en-US" sz="2000" b="1" dirty="0">
                <a:latin typeface="Courier New" pitchFamily="49" charset="0"/>
              </a:rPr>
              <a:t> SIGKILL</a:t>
            </a:r>
            <a:r>
              <a:rPr lang="en-US" dirty="0"/>
              <a:t>, …)</a:t>
            </a:r>
          </a:p>
          <a:p>
            <a:pPr lvl="2"/>
            <a:r>
              <a:rPr lang="en-US" dirty="0"/>
              <a:t>Process may catch signal</a:t>
            </a:r>
          </a:p>
          <a:p>
            <a:pPr lvl="2"/>
            <a:r>
              <a:rPr lang="en-US" dirty="0"/>
              <a:t>Process may ignore signal</a:t>
            </a:r>
          </a:p>
          <a:p>
            <a:pPr lvl="2"/>
            <a:r>
              <a:rPr lang="en-US" dirty="0"/>
              <a:t>Default: kill process</a:t>
            </a:r>
          </a:p>
        </p:txBody>
      </p:sp>
    </p:spTree>
    <p:extLst>
      <p:ext uri="{BB962C8B-B14F-4D97-AF65-F5344CB8AC3E}">
        <p14:creationId xmlns:p14="http://schemas.microsoft.com/office/powerpoint/2010/main" val="115167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AB541E-0E3D-407E-9C43-A592F6007301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Case study: Event synch. (cont)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495800"/>
          </a:xfrm>
        </p:spPr>
        <p:txBody>
          <a:bodyPr/>
          <a:lstStyle/>
          <a:p>
            <a:r>
              <a:rPr lang="en-US"/>
              <a:t>Windows 2000</a:t>
            </a:r>
          </a:p>
          <a:p>
            <a:pPr lvl="2"/>
            <a:r>
              <a:rPr lang="en-US"/>
              <a:t>WaitForSingleObject or WaitForMultipleObjects</a:t>
            </a:r>
          </a:p>
          <a:p>
            <a:pPr lvl="2"/>
            <a:r>
              <a:rPr lang="en-US"/>
              <a:t>Process blocks until object is signaled</a:t>
            </a:r>
          </a:p>
          <a:p>
            <a:pPr lvl="2">
              <a:buFontTx/>
              <a:buNone/>
            </a:pPr>
            <a:endParaRPr lang="en-US"/>
          </a:p>
        </p:txBody>
      </p:sp>
      <p:graphicFrame>
        <p:nvGraphicFramePr>
          <p:cNvPr id="77828" name="Group 4"/>
          <p:cNvGraphicFramePr>
            <a:graphicFrameLocks noGrp="1"/>
          </p:cNvGraphicFramePr>
          <p:nvPr>
            <p:extLst/>
          </p:nvPr>
        </p:nvGraphicFramePr>
        <p:xfrm>
          <a:off x="1676400" y="2819400"/>
          <a:ext cx="6248400" cy="356590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object type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signaled when: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process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 threads complete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thread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terminates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semaphore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incremented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mutex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released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posted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expires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file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I/O operation terminates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queue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 placed on queue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8E0523-1ED5-48AD-A43D-A414559837DD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versus Jobs (Tasks)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sometimes speak of the terms </a:t>
            </a:r>
            <a:r>
              <a:rPr lang="en-US" b="1"/>
              <a:t>process</a:t>
            </a:r>
            <a:r>
              <a:rPr lang="en-US"/>
              <a:t> and </a:t>
            </a:r>
            <a:r>
              <a:rPr lang="en-US" b="1"/>
              <a:t>job</a:t>
            </a:r>
            <a:r>
              <a:rPr lang="en-US"/>
              <a:t> (</a:t>
            </a:r>
            <a:r>
              <a:rPr lang="en-US" b="1"/>
              <a:t>task</a:t>
            </a:r>
            <a:r>
              <a:rPr lang="en-US"/>
              <a:t>) interchangeably sometimes, but they are </a:t>
            </a:r>
            <a:r>
              <a:rPr lang="en-US" i="1"/>
              <a:t>different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job</a:t>
            </a:r>
            <a:r>
              <a:rPr lang="en-US"/>
              <a:t> (</a:t>
            </a:r>
            <a:r>
              <a:rPr lang="en-US" i="1"/>
              <a:t>task</a:t>
            </a:r>
            <a:r>
              <a:rPr lang="en-US"/>
              <a:t>) is an activity submitted to the operating system to be done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process</a:t>
            </a:r>
            <a:r>
              <a:rPr lang="en-US"/>
              <a:t> is an activity being worked on by the system</a:t>
            </a:r>
          </a:p>
          <a:p>
            <a:pPr>
              <a:lnSpc>
                <a:spcPct val="90000"/>
              </a:lnSpc>
            </a:pPr>
            <a:r>
              <a:rPr lang="en-US"/>
              <a:t>Thus  {processes}     </a:t>
            </a:r>
            <a:r>
              <a:rPr lang="en-US">
                <a:sym typeface="StarMath" pitchFamily="2" charset="2"/>
              </a:rPr>
              <a:t>{jobs}</a:t>
            </a:r>
            <a:endParaRPr lang="en-US"/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4038600" y="53340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152202" imgH="126835" progId="Equation.3">
                  <p:embed/>
                </p:oleObj>
              </mc:Choice>
              <mc:Fallback>
                <p:oleObj name="Equation" r:id="rId3" imgW="152202" imgH="126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0"/>
                        <a:ext cx="60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BFF5AD-29D7-4038-B8E5-A8FAD56CC59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versus Processes, Cont.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Distinction comes from old </a:t>
            </a:r>
            <a:r>
              <a:rPr lang="en-US" sz="2800" b="1" dirty="0"/>
              <a:t>batch processing</a:t>
            </a:r>
            <a:r>
              <a:rPr lang="en-US" sz="2800" dirty="0"/>
              <a:t> systems, which had job and process schedulers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Jobs used to be organized by a </a:t>
            </a:r>
            <a:r>
              <a:rPr lang="en-US" sz="2800" b="1" dirty="0"/>
              <a:t>Job</a:t>
            </a:r>
            <a:r>
              <a:rPr lang="en-US" sz="2800" dirty="0"/>
              <a:t> </a:t>
            </a:r>
            <a:r>
              <a:rPr lang="en-US" sz="2800" b="1" dirty="0"/>
              <a:t>Scheduler</a:t>
            </a:r>
            <a:r>
              <a:rPr lang="en-US" sz="2800" dirty="0"/>
              <a:t> which decided such issues as which job runs first and which ones wait on hard disc or external storage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dirty="0"/>
              <a:t>Process Scheduler</a:t>
            </a:r>
            <a:r>
              <a:rPr lang="en-US" sz="2800" dirty="0"/>
              <a:t> has a list of jobs loaded into memory that it currently is supposed to work on--it decides which one gets the CPU at a given time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F3906F-DA1C-4C99-974B-814DF3197840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Why different schedulers under the old system?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/>
              <a:t>Responsibilities: system resources, interrupts, etc… differ</a:t>
            </a:r>
          </a:p>
          <a:p>
            <a:r>
              <a:rPr lang="en-US"/>
              <a:t>Job Scheduler</a:t>
            </a:r>
          </a:p>
          <a:p>
            <a:pPr lvl="1"/>
            <a:r>
              <a:rPr lang="en-US"/>
              <a:t>decides </a:t>
            </a:r>
            <a:r>
              <a:rPr lang="en-US" i="1"/>
              <a:t>job sequence</a:t>
            </a:r>
            <a:r>
              <a:rPr lang="en-US"/>
              <a:t> that maximizes resources</a:t>
            </a:r>
          </a:p>
          <a:p>
            <a:pPr lvl="1"/>
            <a:r>
              <a:rPr lang="en-US"/>
              <a:t>needs to know what resources are actually used!  (From user?  SysOp?  Analysis?)</a:t>
            </a:r>
          </a:p>
          <a:p>
            <a:pPr lvl="1"/>
            <a:r>
              <a:rPr lang="en-US"/>
              <a:t>some desired numbers include: estimated run time, memory usage, I/O, importance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CS 374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B9D94A-9D5A-4B62-AE04-AB3A7E1AD49D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different schedulers?  Continued…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Processor Scheduler</a:t>
            </a:r>
          </a:p>
          <a:p>
            <a:pPr lvl="1"/>
            <a:r>
              <a:rPr lang="en-US"/>
              <a:t>decides </a:t>
            </a:r>
            <a:r>
              <a:rPr lang="en-US" i="1"/>
              <a:t>CPU usage</a:t>
            </a:r>
            <a:r>
              <a:rPr lang="en-US"/>
              <a:t> that maximizes resources</a:t>
            </a:r>
          </a:p>
          <a:p>
            <a:pPr lvl="1"/>
            <a:r>
              <a:rPr lang="en-US"/>
              <a:t>may be several current jobs from Job Scheduler</a:t>
            </a:r>
          </a:p>
          <a:p>
            <a:pPr lvl="1"/>
            <a:r>
              <a:rPr lang="en-US"/>
              <a:t>interleaves I/O with CPU cycles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13d59c94-954a-43a1-bf13-85c0dadd3d21"/>
  <p:tag name="TPVERSION" val="8"/>
  <p:tag name="TPFULLVERSION" val="8.2.0.30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2611</Words>
  <Application>Microsoft Office PowerPoint</Application>
  <PresentationFormat>On-screen Show (4:3)</PresentationFormat>
  <Paragraphs>485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Bookshelf Symbol 1</vt:lpstr>
      <vt:lpstr>Courier New</vt:lpstr>
      <vt:lpstr>StarMath</vt:lpstr>
      <vt:lpstr>Symbol</vt:lpstr>
      <vt:lpstr>Times New Roman</vt:lpstr>
      <vt:lpstr>Default Design</vt:lpstr>
      <vt:lpstr>Equation</vt:lpstr>
      <vt:lpstr>In this module…</vt:lpstr>
      <vt:lpstr>Remember von Neumann architecture</vt:lpstr>
      <vt:lpstr>Processes and Hardware</vt:lpstr>
      <vt:lpstr>Interrupts</vt:lpstr>
      <vt:lpstr>Traps</vt:lpstr>
      <vt:lpstr>Processes versus Jobs (Tasks)</vt:lpstr>
      <vt:lpstr>Jobs versus Processes, Cont.</vt:lpstr>
      <vt:lpstr>Why different schedulers under the old system?</vt:lpstr>
      <vt:lpstr>Why different schedulers?  Continued…</vt:lpstr>
      <vt:lpstr>Modern View</vt:lpstr>
      <vt:lpstr>The Five State Model</vt:lpstr>
      <vt:lpstr>Threads versus Processes</vt:lpstr>
      <vt:lpstr>Threads versus Processes</vt:lpstr>
      <vt:lpstr>The View of Threads, cont.</vt:lpstr>
      <vt:lpstr>Types of Threads</vt:lpstr>
      <vt:lpstr>Process Control Block</vt:lpstr>
      <vt:lpstr>Why Use Process Structure?</vt:lpstr>
      <vt:lpstr>Summary of Process Basics</vt:lpstr>
      <vt:lpstr>New Processes and Their Relationships</vt:lpstr>
      <vt:lpstr>Defining/Instantiating Processes Examples of Precedence Relationships</vt:lpstr>
      <vt:lpstr>Process flow graphs described with expressions</vt:lpstr>
      <vt:lpstr>Process flow graphs</vt:lpstr>
      <vt:lpstr>Process flow graphs</vt:lpstr>
      <vt:lpstr>Implicit Process Creation</vt:lpstr>
      <vt:lpstr>cobegin/coend</vt:lpstr>
      <vt:lpstr>cobegin/coend example</vt:lpstr>
      <vt:lpstr>Data parallelism</vt:lpstr>
      <vt:lpstr>The forall statement</vt:lpstr>
      <vt:lpstr>The fork and join primitives</vt:lpstr>
      <vt:lpstr>The fork and join primitives</vt:lpstr>
      <vt:lpstr>The fork and join primitives</vt:lpstr>
      <vt:lpstr>The Unix fork</vt:lpstr>
      <vt:lpstr>Explicit Process Declarations</vt:lpstr>
      <vt:lpstr>Explicit Process Declarations</vt:lpstr>
      <vt:lpstr>Process Interactions</vt:lpstr>
      <vt:lpstr>The Critical  Problem</vt:lpstr>
      <vt:lpstr>Naming the Problem</vt:lpstr>
      <vt:lpstr>The Critical  Problem Revisited</vt:lpstr>
      <vt:lpstr>Two Views</vt:lpstr>
      <vt:lpstr>Software Solutions</vt:lpstr>
      <vt:lpstr>Peterson’s Software Solution</vt:lpstr>
      <vt:lpstr>Cooperation</vt:lpstr>
      <vt:lpstr>Semaphores</vt:lpstr>
      <vt:lpstr>Solving Common Problems: Mutual Exclusion w/ Semaphores</vt:lpstr>
      <vt:lpstr>Self Blocking with Semaphores</vt:lpstr>
      <vt:lpstr>Converting A Precedence Graph With Semaphores (busy-wait)</vt:lpstr>
      <vt:lpstr>Notes on this conversion</vt:lpstr>
      <vt:lpstr>Bounded Buffer Problem</vt:lpstr>
      <vt:lpstr>Event synchronization</vt:lpstr>
      <vt:lpstr>Case study: Event synch.</vt:lpstr>
      <vt:lpstr>Case study: Event synch.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Processor Management</dc:title>
  <dc:creator>Scott A. Burgess</dc:creator>
  <cp:lastModifiedBy>sab43</cp:lastModifiedBy>
  <cp:revision>61</cp:revision>
  <cp:lastPrinted>2018-08-23T14:52:02Z</cp:lastPrinted>
  <dcterms:created xsi:type="dcterms:W3CDTF">1996-09-30T18:28:10Z</dcterms:created>
  <dcterms:modified xsi:type="dcterms:W3CDTF">2022-08-25T17:29:48Z</dcterms:modified>
</cp:coreProperties>
</file>