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8" r:id="rId2"/>
    <p:sldId id="257" r:id="rId3"/>
    <p:sldId id="259" r:id="rId4"/>
    <p:sldId id="314" r:id="rId5"/>
    <p:sldId id="315" r:id="rId6"/>
    <p:sldId id="260" r:id="rId7"/>
    <p:sldId id="313" r:id="rId8"/>
    <p:sldId id="261" r:id="rId9"/>
    <p:sldId id="303" r:id="rId10"/>
    <p:sldId id="312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316" r:id="rId21"/>
    <p:sldId id="271" r:id="rId22"/>
    <p:sldId id="273" r:id="rId23"/>
    <p:sldId id="274" r:id="rId24"/>
    <p:sldId id="275" r:id="rId25"/>
    <p:sldId id="277" r:id="rId26"/>
    <p:sldId id="278" r:id="rId27"/>
    <p:sldId id="279" r:id="rId28"/>
    <p:sldId id="280" r:id="rId29"/>
    <p:sldId id="276" r:id="rId30"/>
    <p:sldId id="304" r:id="rId31"/>
    <p:sldId id="281" r:id="rId32"/>
    <p:sldId id="282" r:id="rId33"/>
    <p:sldId id="284" r:id="rId34"/>
    <p:sldId id="294" r:id="rId35"/>
    <p:sldId id="305" r:id="rId36"/>
    <p:sldId id="295" r:id="rId37"/>
    <p:sldId id="296" r:id="rId38"/>
    <p:sldId id="297" r:id="rId39"/>
    <p:sldId id="298" r:id="rId40"/>
    <p:sldId id="306" r:id="rId41"/>
    <p:sldId id="299" r:id="rId42"/>
    <p:sldId id="285" r:id="rId43"/>
    <p:sldId id="287" r:id="rId44"/>
    <p:sldId id="307" r:id="rId45"/>
    <p:sldId id="300" r:id="rId46"/>
    <p:sldId id="317" r:id="rId47"/>
    <p:sldId id="289" r:id="rId48"/>
    <p:sldId id="309" r:id="rId49"/>
    <p:sldId id="291" r:id="rId50"/>
    <p:sldId id="292" r:id="rId51"/>
    <p:sldId id="293" r:id="rId52"/>
    <p:sldId id="310" r:id="rId53"/>
    <p:sldId id="301" r:id="rId54"/>
    <p:sldId id="302" r:id="rId55"/>
    <p:sldId id="31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C429C-7CE4-4697-B835-49E267AE84D7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B435D-9F8F-44B4-9FB5-FD0F80728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1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28309E-2FD8-4E52-B744-BA60AB86B83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3201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AAEBB3-7378-4C5F-AE42-F2E7CE8E6D9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157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67FE9B-359A-4ECE-B2F4-ED586C6F47D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45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BF40C0-AA54-445A-B3AB-0C4CFB1B445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917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7F3C08-8590-4AC3-8D9A-1EBE1B2C7C7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4211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A9BFA1-86E9-4102-BB01-0622FCAAB1F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242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CC0729-8387-40B6-806A-231DD608F7C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900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79B6E0-818F-4187-820E-0B047928B93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013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D380B0-59CC-4F86-9A27-F454906B3F9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836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DCC3E7-2BE4-47E8-AD7A-14A801D7ECB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773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A05995-B94B-41E1-803E-4F01EF95B03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Blocking = synchronos</a:t>
            </a:r>
          </a:p>
          <a:p>
            <a:r>
              <a:rPr lang="en-US" altLang="en-US"/>
              <a:t>Nonblocking = a synchronous</a:t>
            </a:r>
          </a:p>
          <a:p>
            <a:r>
              <a:rPr lang="en-US" altLang="en-US"/>
              <a:t>Blocking implicit send is rare</a:t>
            </a:r>
          </a:p>
          <a:p>
            <a:r>
              <a:rPr lang="en-US" altLang="en-US"/>
              <a:t>Blocking receive is common</a:t>
            </a:r>
          </a:p>
          <a:p>
            <a:r>
              <a:rPr lang="en-US" altLang="en-US"/>
              <a:t>Blocking implicit receive is a natural situation</a:t>
            </a:r>
          </a:p>
        </p:txBody>
      </p:sp>
    </p:spTree>
    <p:extLst>
      <p:ext uri="{BB962C8B-B14F-4D97-AF65-F5344CB8AC3E}">
        <p14:creationId xmlns:p14="http://schemas.microsoft.com/office/powerpoint/2010/main" val="1857608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1B43B6-397E-4FA5-9707-9A253CA4ADF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7293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436D23-093A-4507-B85F-A17A94023CA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122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B49E40-5195-4601-8889-B8EEB8DD8C7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6847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F0F42-0D5C-41D0-B390-5FF108D682D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986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68EE0F-D34B-4FF9-8983-0BA2CD2706E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303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62397A-D4A5-4BC2-A56B-444C8718307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9257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B1C631-AAEE-445C-B3F5-C5A1453E194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4887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0EFBCE-BF9F-44B4-8F75-A8C29EBBB81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8000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8DE0B0-9EFE-4C21-8DE3-3C9D9F66D36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00116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9F33CE-52D0-4976-BE10-509EBB66692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1462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BDFAEA-BED2-4BD1-B152-A0AB99FA6A0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264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2E0D10-8E4C-4DE4-A74D-F2EAC55E87F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62196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43D557-A796-4E94-ACF3-08CE3289B8E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4727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851F17-C9D5-436A-BD43-5AC0C159CAE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9884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F13E81-56D1-4945-90B6-801CE599E72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1558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505BD9-77E6-4FC1-9A8D-C18B7BEA751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8437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A53D3C-38B6-44AB-BFFB-EAD6EBC7692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7654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F32A5B-A10B-49D0-846E-AD0E7DB49E6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32840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36494D-6DF2-4532-AC52-E1F7B6CAE58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0676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3CB989-AFA2-404F-BF00-9FEEB2C72C9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2532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214DA9-F73C-488E-A0C9-D142F01370F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3438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682EED-8806-4D6A-A1CF-DD4F27FBD32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198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F872D0-0DCD-4854-ACDF-F0A06B2B2B3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0494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4FA6DD-F9D4-41C8-BA49-42779ED8BEC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3321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832878-A894-43A2-9DD1-D3C57D061EC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3687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96FB68-1464-4DBF-863A-BBFA40AD541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6455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20A217-67F1-42DB-99D9-5A707732783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6014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A96D16-46DC-4134-B1BC-8555A89CF00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4235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FC0062-6BEE-481E-9F94-B7FE8860932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9143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F0E1D6-47B1-4DB1-BCDB-A299BE3AC30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96507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1D1AB5-CD50-4884-B1DA-5469B3A1873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7062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84E822-38C7-4407-B30E-6B875783D7D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3446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1F800B-9A4F-41F7-92F3-2A92BEE2B3F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94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8DF840-E34B-4BE6-81A9-1E050E43BAF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70059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B4E213-642A-4369-8C4D-59EA688AC76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874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00D508-51A2-4366-A5CD-B3BE52FDB4A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638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EFC0DC-5CCA-491C-A3BA-09DB35A3537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3825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E344C6-608C-4CD4-B5F2-AC643D3DF88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899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4064" indent="-286179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4715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2600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60486" indent="-228943" defTabSz="93167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8372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6258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34144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92029" indent="-228943" defTabSz="93167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316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294334-4B51-45B6-BD61-C9C94F5C698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316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33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8E78F5-144E-40F8-93C8-080463266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08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3A5DA-FFAC-4C83-AB5F-3F16566B99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207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28600"/>
            <a:ext cx="25908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5692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DD115D-BCF4-42A0-8032-60420B5592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427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066800"/>
            <a:ext cx="5080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066800"/>
            <a:ext cx="5080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733800"/>
            <a:ext cx="50800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4B2BDD-3EE2-42D7-99D4-5C4E36A39E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9925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066800"/>
            <a:ext cx="5080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0"/>
            <a:ext cx="50800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BC3B06-4BE2-41AB-83DB-654531D8A5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733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79CA-E898-44C5-93E3-7125C6CD48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10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82073B-B362-48A6-9F04-FF2C67894F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9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264949-A69E-4B67-8486-B7B875CE8E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92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066800"/>
            <a:ext cx="508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0"/>
            <a:ext cx="508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06A76A-2CFA-4D5B-8B13-3A5E253117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90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8146EB-9F32-4C17-9416-4B5C6EE842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93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C0FF09-70B5-4DDD-A905-E27914091D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577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210B1B-6892-41B2-9E52-95B1ADC106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45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49F57-A3CF-40E0-9209-0E66955CEC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13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37D739-DC41-48EB-859A-7C40B43768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82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066800"/>
            <a:ext cx="10363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77000"/>
            <a:ext cx="254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532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77000"/>
            <a:ext cx="254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3A879CA-E898-44C5-93E3-7125C6CD48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413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DA53A3E-FC8A-4C36-AC1C-1B931995C043}" type="slidenum">
              <a:rPr lang="en-US" altLang="en-US" sz="14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2550" y="415032"/>
            <a:ext cx="7772400" cy="365125"/>
          </a:xfrm>
        </p:spPr>
        <p:txBody>
          <a:bodyPr/>
          <a:lstStyle/>
          <a:p>
            <a:r>
              <a:rPr lang="en-US" altLang="en-US" dirty="0"/>
              <a:t>3. Higher-Level Synchronization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28725"/>
            <a:ext cx="7772400" cy="49403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altLang="en-US" sz="2400" dirty="0"/>
              <a:t>3.1 Shared Memory Methods </a:t>
            </a:r>
          </a:p>
          <a:p>
            <a:pPr lvl="3"/>
            <a:r>
              <a:rPr lang="en-US" altLang="en-US" dirty="0"/>
              <a:t>Monitors </a:t>
            </a:r>
          </a:p>
          <a:p>
            <a:pPr lvl="3"/>
            <a:r>
              <a:rPr lang="en-US" altLang="en-US" dirty="0"/>
              <a:t>Protected Types</a:t>
            </a:r>
            <a:endParaRPr lang="en-US" altLang="en-US" sz="2400" dirty="0"/>
          </a:p>
          <a:p>
            <a:pPr lvl="1">
              <a:buFontTx/>
              <a:buNone/>
            </a:pPr>
            <a:r>
              <a:rPr lang="en-US" altLang="en-US" sz="2400" dirty="0"/>
              <a:t>3.2 Distributed Synchronization/Comm.</a:t>
            </a:r>
          </a:p>
          <a:p>
            <a:pPr lvl="3"/>
            <a:r>
              <a:rPr lang="en-US" altLang="en-US" dirty="0"/>
              <a:t>Message-Based Communication </a:t>
            </a:r>
          </a:p>
          <a:p>
            <a:pPr lvl="3"/>
            <a:r>
              <a:rPr lang="en-US" altLang="en-US" dirty="0"/>
              <a:t>Procedure-Based Communication </a:t>
            </a:r>
          </a:p>
          <a:p>
            <a:pPr lvl="3"/>
            <a:r>
              <a:rPr lang="en-US" altLang="en-US" dirty="0"/>
              <a:t>Distributed Mutual Exclusion</a:t>
            </a:r>
          </a:p>
          <a:p>
            <a:pPr lvl="1">
              <a:buFontTx/>
              <a:buNone/>
            </a:pPr>
            <a:r>
              <a:rPr lang="en-US" altLang="en-US" sz="2400" dirty="0"/>
              <a:t>3.3 Other Classical Problems</a:t>
            </a:r>
          </a:p>
          <a:p>
            <a:pPr lvl="3"/>
            <a:r>
              <a:rPr lang="en-US" altLang="en-US" dirty="0"/>
              <a:t>The Readers/Writers Problem</a:t>
            </a:r>
          </a:p>
          <a:p>
            <a:pPr lvl="3"/>
            <a:r>
              <a:rPr lang="en-US" altLang="en-US" dirty="0"/>
              <a:t>The Dining Philosophers Problem </a:t>
            </a:r>
          </a:p>
          <a:p>
            <a:pPr lvl="3"/>
            <a:r>
              <a:rPr lang="en-US" altLang="en-US" dirty="0"/>
              <a:t>The Elevator Algorithm</a:t>
            </a:r>
          </a:p>
          <a:p>
            <a:pPr lvl="3">
              <a:lnSpc>
                <a:spcPct val="80000"/>
              </a:lnSpc>
            </a:pPr>
            <a:r>
              <a:rPr lang="en-US" altLang="en-US" dirty="0"/>
              <a:t>Event Ordering with Logical Clocks</a:t>
            </a:r>
            <a:r>
              <a:rPr lang="en-US" altLang="en-US" sz="2400" dirty="0"/>
              <a:t> 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5DCBBE1-47E9-4682-9703-E382EF635DB5}" type="slidenum">
              <a:rPr lang="en-US" altLang="en-US" sz="14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Effect of Hoare Monitors, Continued</a:t>
            </a:r>
          </a:p>
        </p:txBody>
      </p:sp>
      <p:pic>
        <p:nvPicPr>
          <p:cNvPr id="9220" name="Picture 4" descr="3-1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7950" y="2038351"/>
            <a:ext cx="7181850" cy="3114675"/>
          </a:xfrm>
          <a:noFill/>
        </p:spPr>
      </p:pic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4876800" y="5486401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Effect of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signal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D224F7C-A868-4604-9A1A-E8B9F23F5456}" type="slidenum">
              <a:rPr lang="en-US" altLang="en-US" sz="14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Bounded buffer problem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monitor </a:t>
            </a:r>
            <a:r>
              <a:rPr lang="en-US" altLang="en-US" sz="2400" b="1" dirty="0" err="1">
                <a:latin typeface="Courier New" pitchFamily="49" charset="0"/>
              </a:rPr>
              <a:t>BoundedBuffer</a:t>
            </a:r>
            <a:r>
              <a:rPr lang="en-US" altLang="en-US" sz="2400" b="1" dirty="0">
                <a:latin typeface="Courier New" pitchFamily="49" charset="0"/>
              </a:rPr>
              <a:t> {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char buffer[n]; 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int </a:t>
            </a:r>
            <a:r>
              <a:rPr lang="en-US" altLang="en-US" sz="2400" b="1" dirty="0" err="1">
                <a:latin typeface="Courier New" pitchFamily="49" charset="0"/>
              </a:rPr>
              <a:t>nextin</a:t>
            </a:r>
            <a:r>
              <a:rPr lang="en-US" altLang="en-US" sz="2400" b="1" dirty="0">
                <a:latin typeface="Courier New" pitchFamily="49" charset="0"/>
              </a:rPr>
              <a:t>=0, </a:t>
            </a:r>
            <a:r>
              <a:rPr lang="en-US" altLang="en-US" sz="2400" b="1" dirty="0" err="1">
                <a:latin typeface="Courier New" pitchFamily="49" charset="0"/>
              </a:rPr>
              <a:t>nextout</a:t>
            </a:r>
            <a:r>
              <a:rPr lang="en-US" altLang="en-US" sz="2400" b="1" dirty="0">
                <a:latin typeface="Courier New" pitchFamily="49" charset="0"/>
              </a:rPr>
              <a:t>=0, </a:t>
            </a:r>
            <a:r>
              <a:rPr lang="en-US" altLang="en-US" sz="2400" b="1" dirty="0" err="1">
                <a:latin typeface="Courier New" pitchFamily="49" charset="0"/>
              </a:rPr>
              <a:t>fullCount</a:t>
            </a:r>
            <a:r>
              <a:rPr lang="en-US" altLang="en-US" sz="2400" b="1" dirty="0">
                <a:latin typeface="Courier New" pitchFamily="49" charset="0"/>
              </a:rPr>
              <a:t>=0;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condition </a:t>
            </a:r>
            <a:r>
              <a:rPr lang="en-US" altLang="en-US" sz="2400" b="1" dirty="0" err="1">
                <a:latin typeface="Courier New" pitchFamily="49" charset="0"/>
              </a:rPr>
              <a:t>notempty</a:t>
            </a:r>
            <a:r>
              <a:rPr lang="en-US" altLang="en-US" sz="2400" b="1" dirty="0">
                <a:latin typeface="Courier New" pitchFamily="49" charset="0"/>
              </a:rPr>
              <a:t>, </a:t>
            </a:r>
            <a:r>
              <a:rPr lang="en-US" altLang="en-US" sz="2400" b="1" dirty="0" err="1">
                <a:latin typeface="Courier New" pitchFamily="49" charset="0"/>
              </a:rPr>
              <a:t>notfull</a:t>
            </a:r>
            <a:r>
              <a:rPr lang="en-US" altLang="en-US" sz="2400" b="1" dirty="0">
                <a:latin typeface="Courier New" pitchFamily="49" charset="0"/>
              </a:rPr>
              <a:t>;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deposit(char data) {  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...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}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remove(char data) {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...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}    </a:t>
            </a:r>
          </a:p>
          <a:p>
            <a:endParaRPr lang="en-US" alt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978751B-F660-471E-89D3-FE397DD71FA1}" type="slidenum">
              <a:rPr lang="en-US" altLang="en-US" sz="14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Bounded buffer problem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28726"/>
            <a:ext cx="7772400" cy="50196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deposit(char data) {   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if (</a:t>
            </a:r>
            <a:r>
              <a:rPr lang="en-US" altLang="en-US" sz="2400" b="1" dirty="0" err="1">
                <a:latin typeface="Courier New" pitchFamily="49" charset="0"/>
              </a:rPr>
              <a:t>fullCount</a:t>
            </a:r>
            <a:r>
              <a:rPr lang="en-US" altLang="en-US" sz="2400" b="1" dirty="0">
                <a:latin typeface="Courier New" pitchFamily="49" charset="0"/>
              </a:rPr>
              <a:t>==n) </a:t>
            </a:r>
            <a:r>
              <a:rPr lang="en-US" altLang="en-US" sz="2400" b="1" dirty="0" err="1">
                <a:latin typeface="Courier New" pitchFamily="49" charset="0"/>
              </a:rPr>
              <a:t>notfull.wait</a:t>
            </a:r>
            <a:r>
              <a:rPr lang="en-US" altLang="en-US" sz="2400" b="1" dirty="0">
                <a:latin typeface="Courier New" pitchFamily="49" charset="0"/>
              </a:rPr>
              <a:t>; 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buffer[</a:t>
            </a:r>
            <a:r>
              <a:rPr lang="en-US" altLang="en-US" sz="2400" b="1" dirty="0" err="1">
                <a:latin typeface="Courier New" pitchFamily="49" charset="0"/>
              </a:rPr>
              <a:t>nextin</a:t>
            </a:r>
            <a:r>
              <a:rPr lang="en-US" altLang="en-US" sz="2400" b="1" dirty="0">
                <a:latin typeface="Courier New" pitchFamily="49" charset="0"/>
              </a:rPr>
              <a:t>] = data; 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</a:t>
            </a:r>
            <a:r>
              <a:rPr lang="en-US" altLang="en-US" sz="2400" b="1" dirty="0" err="1">
                <a:latin typeface="Courier New" pitchFamily="49" charset="0"/>
              </a:rPr>
              <a:t>nextin</a:t>
            </a:r>
            <a:r>
              <a:rPr lang="en-US" altLang="en-US" sz="2400" b="1" dirty="0">
                <a:latin typeface="Courier New" pitchFamily="49" charset="0"/>
              </a:rPr>
              <a:t> = (nextin+1) % n; 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</a:t>
            </a:r>
            <a:r>
              <a:rPr lang="en-US" altLang="en-US" sz="2400" b="1" dirty="0" err="1">
                <a:latin typeface="Courier New" pitchFamily="49" charset="0"/>
              </a:rPr>
              <a:t>fullCount</a:t>
            </a:r>
            <a:r>
              <a:rPr lang="en-US" altLang="en-US" sz="2400" b="1" dirty="0">
                <a:latin typeface="Courier New" pitchFamily="49" charset="0"/>
              </a:rPr>
              <a:t> = fullCount+1; 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</a:t>
            </a:r>
            <a:r>
              <a:rPr lang="en-US" altLang="en-US" sz="2400" b="1" dirty="0" err="1">
                <a:latin typeface="Courier New" pitchFamily="49" charset="0"/>
              </a:rPr>
              <a:t>notempty.signal</a:t>
            </a:r>
            <a:r>
              <a:rPr lang="en-US" altLang="en-US" sz="2400" b="1" dirty="0">
                <a:latin typeface="Courier New" pitchFamily="49" charset="0"/>
              </a:rPr>
              <a:t>; 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} 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remove(char data) { 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if (</a:t>
            </a:r>
            <a:r>
              <a:rPr lang="en-US" altLang="en-US" sz="2400" b="1" dirty="0" err="1">
                <a:latin typeface="Courier New" pitchFamily="49" charset="0"/>
              </a:rPr>
              <a:t>fullCount</a:t>
            </a:r>
            <a:r>
              <a:rPr lang="en-US" altLang="en-US" sz="2400" b="1" dirty="0">
                <a:latin typeface="Courier New" pitchFamily="49" charset="0"/>
              </a:rPr>
              <a:t>==0) </a:t>
            </a:r>
            <a:r>
              <a:rPr lang="en-US" altLang="en-US" sz="2400" b="1" dirty="0" err="1">
                <a:latin typeface="Courier New" pitchFamily="49" charset="0"/>
              </a:rPr>
              <a:t>notempty.wait</a:t>
            </a:r>
            <a:r>
              <a:rPr lang="en-US" altLang="en-US" sz="2400" b="1" dirty="0">
                <a:latin typeface="Courier New" pitchFamily="49" charset="0"/>
              </a:rPr>
              <a:t>; 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data = buffer[</a:t>
            </a:r>
            <a:r>
              <a:rPr lang="en-US" altLang="en-US" sz="2400" b="1" dirty="0" err="1">
                <a:latin typeface="Courier New" pitchFamily="49" charset="0"/>
              </a:rPr>
              <a:t>nextout</a:t>
            </a:r>
            <a:r>
              <a:rPr lang="en-US" altLang="en-US" sz="2400" b="1" dirty="0">
                <a:latin typeface="Courier New" pitchFamily="49" charset="0"/>
              </a:rPr>
              <a:t>]; 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</a:t>
            </a:r>
            <a:r>
              <a:rPr lang="en-US" altLang="en-US" sz="2400" b="1" dirty="0" err="1">
                <a:latin typeface="Courier New" pitchFamily="49" charset="0"/>
              </a:rPr>
              <a:t>nextout</a:t>
            </a:r>
            <a:r>
              <a:rPr lang="en-US" altLang="en-US" sz="2400" b="1" dirty="0">
                <a:latin typeface="Courier New" pitchFamily="49" charset="0"/>
              </a:rPr>
              <a:t> = (nextout+1) % n; 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</a:t>
            </a:r>
            <a:r>
              <a:rPr lang="en-US" altLang="en-US" sz="2400" b="1" dirty="0" err="1">
                <a:latin typeface="Courier New" pitchFamily="49" charset="0"/>
              </a:rPr>
              <a:t>fullCount</a:t>
            </a:r>
            <a:r>
              <a:rPr lang="en-US" altLang="en-US" sz="2400" b="1" dirty="0">
                <a:latin typeface="Courier New" pitchFamily="49" charset="0"/>
              </a:rPr>
              <a:t> = </a:t>
            </a:r>
            <a:r>
              <a:rPr lang="en-US" altLang="en-US" sz="2400" b="1" dirty="0" err="1">
                <a:latin typeface="Courier New" pitchFamily="49" charset="0"/>
              </a:rPr>
              <a:t>fullCount</a:t>
            </a:r>
            <a:r>
              <a:rPr lang="en-US" altLang="en-US" sz="2400" b="1" dirty="0">
                <a:latin typeface="Courier New" pitchFamily="49" charset="0"/>
              </a:rPr>
              <a:t> - 1; 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</a:t>
            </a:r>
            <a:r>
              <a:rPr lang="en-US" altLang="en-US" sz="2400" b="1" dirty="0" err="1">
                <a:latin typeface="Courier New" pitchFamily="49" charset="0"/>
              </a:rPr>
              <a:t>notfull.signal</a:t>
            </a:r>
            <a:r>
              <a:rPr lang="en-US" altLang="en-US" sz="2400" b="1" dirty="0">
                <a:latin typeface="Courier New" pitchFamily="49" charset="0"/>
              </a:rPr>
              <a:t>; 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}</a:t>
            </a:r>
            <a:r>
              <a:rPr lang="en-US" altLang="en-US" sz="2400" dirty="0">
                <a:latin typeface="Courier New" pitchFamily="49" charset="0"/>
              </a:rPr>
              <a:t>    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725F10B-2E3D-4F4B-9008-01BB5B72A305}" type="slidenum">
              <a:rPr lang="en-US" altLang="en-US" sz="14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Priority waits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066800"/>
            <a:ext cx="8153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Hoare monitor </a:t>
            </a:r>
            <a:r>
              <a:rPr lang="en-US" altLang="en-US" sz="2400" b="1" dirty="0">
                <a:latin typeface="Courier New" pitchFamily="49" charset="0"/>
              </a:rPr>
              <a:t>signal</a:t>
            </a:r>
            <a:r>
              <a:rPr lang="en-US" altLang="en-US" sz="2800" dirty="0"/>
              <a:t> resumes longest waiting process</a:t>
            </a:r>
          </a:p>
          <a:p>
            <a:pPr>
              <a:buFontTx/>
              <a:buNone/>
            </a:pPr>
            <a:r>
              <a:rPr lang="en-US" altLang="en-US" sz="2800" dirty="0"/>
              <a:t>Not always what one wants, so Hoare introduced “Priority Waits” (aka “conditional” or “scheduled”):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	</a:t>
            </a:r>
            <a:r>
              <a:rPr lang="en-US" altLang="en-US" sz="2400" b="1" dirty="0" err="1">
                <a:latin typeface="Courier New" pitchFamily="49" charset="0"/>
              </a:rPr>
              <a:t>c.wait</a:t>
            </a:r>
            <a:r>
              <a:rPr lang="en-US" altLang="en-US" sz="2400" b="1" dirty="0">
                <a:latin typeface="Courier New" pitchFamily="49" charset="0"/>
              </a:rPr>
              <a:t>(p)</a:t>
            </a:r>
          </a:p>
          <a:p>
            <a:pPr lvl="2"/>
            <a:r>
              <a:rPr lang="en-US" altLang="en-US" b="1" dirty="0">
                <a:latin typeface="Courier New" pitchFamily="49" charset="0"/>
              </a:rPr>
              <a:t>p</a:t>
            </a:r>
            <a:r>
              <a:rPr lang="en-US" altLang="en-US" dirty="0"/>
              <a:t> is an integer (priority)</a:t>
            </a:r>
          </a:p>
          <a:p>
            <a:pPr lvl="2"/>
            <a:r>
              <a:rPr lang="en-US" altLang="en-US" dirty="0"/>
              <a:t>Blocked processes are kept sorted by </a:t>
            </a:r>
            <a:r>
              <a:rPr lang="en-US" altLang="en-US" b="1" dirty="0">
                <a:latin typeface="Courier New" pitchFamily="49" charset="0"/>
              </a:rPr>
              <a:t>p</a:t>
            </a:r>
            <a:r>
              <a:rPr lang="en-US" altLang="en-US" dirty="0"/>
              <a:t> </a:t>
            </a:r>
          </a:p>
          <a:p>
            <a:pPr>
              <a:buFontTx/>
              <a:buNone/>
            </a:pPr>
            <a:r>
              <a:rPr lang="en-US" altLang="en-US" sz="2800" b="1" dirty="0">
                <a:latin typeface="Courier New" pitchFamily="49" charset="0"/>
              </a:rPr>
              <a:t>	</a:t>
            </a:r>
            <a:r>
              <a:rPr lang="en-US" altLang="en-US" sz="2800" b="1" dirty="0" err="1">
                <a:latin typeface="Courier New" pitchFamily="49" charset="0"/>
              </a:rPr>
              <a:t>c.signal</a:t>
            </a:r>
            <a:endParaRPr lang="en-US" altLang="en-US" sz="2800" b="1" dirty="0">
              <a:latin typeface="Courier New" pitchFamily="49" charset="0"/>
            </a:endParaRPr>
          </a:p>
          <a:p>
            <a:pPr lvl="2"/>
            <a:r>
              <a:rPr lang="en-US" altLang="en-US" dirty="0"/>
              <a:t>Wakes up process with </a:t>
            </a:r>
            <a:r>
              <a:rPr lang="en-US" altLang="en-US" i="1" dirty="0"/>
              <a:t>lowest</a:t>
            </a:r>
            <a:r>
              <a:rPr lang="en-US" altLang="en-US" dirty="0"/>
              <a:t> (!) </a:t>
            </a:r>
            <a:r>
              <a:rPr lang="en-US" altLang="en-US" b="1" dirty="0">
                <a:latin typeface="Courier New" pitchFamily="49" charset="0"/>
              </a:rPr>
              <a:t>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0F7322C-8498-4383-B5AA-C8021D738209}" type="slidenum">
              <a:rPr lang="en-US" altLang="en-US" sz="14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alarm clock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066800"/>
            <a:ext cx="8153400" cy="5181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monitor </a:t>
            </a:r>
            <a:r>
              <a:rPr lang="en-US" altLang="en-US" sz="2400" b="1" dirty="0" err="1">
                <a:latin typeface="Courier New" pitchFamily="49" charset="0"/>
              </a:rPr>
              <a:t>AlarmClock</a:t>
            </a:r>
            <a:r>
              <a:rPr lang="en-US" altLang="en-US" sz="2400" b="1" dirty="0">
                <a:latin typeface="Courier New" pitchFamily="49" charset="0"/>
              </a:rPr>
              <a:t> {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int now=0;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condition wakeup;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 err="1">
                <a:latin typeface="Courier New" pitchFamily="49" charset="0"/>
              </a:rPr>
              <a:t>wakeme</a:t>
            </a:r>
            <a:r>
              <a:rPr lang="en-US" altLang="en-US" sz="2400" b="1" dirty="0">
                <a:latin typeface="Courier New" pitchFamily="49" charset="0"/>
              </a:rPr>
              <a:t>(int n) {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int alarm;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alarm = now + n;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while (now&lt;alarm)</a:t>
            </a:r>
            <a:r>
              <a:rPr lang="en-US" altLang="en-US" sz="2400" b="1" dirty="0" err="1">
                <a:latin typeface="Courier New" pitchFamily="49" charset="0"/>
              </a:rPr>
              <a:t>wakeup.wait</a:t>
            </a:r>
            <a:r>
              <a:rPr lang="en-US" altLang="en-US" sz="2400" b="1" dirty="0">
                <a:latin typeface="Courier New" pitchFamily="49" charset="0"/>
              </a:rPr>
              <a:t>(alarm);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</a:t>
            </a:r>
            <a:r>
              <a:rPr lang="en-US" altLang="en-US" sz="2400" b="1" dirty="0" err="1">
                <a:latin typeface="Courier New" pitchFamily="49" charset="0"/>
              </a:rPr>
              <a:t>wakeup.signal</a:t>
            </a:r>
            <a:r>
              <a:rPr lang="en-US" altLang="en-US" sz="2400" b="1" dirty="0">
                <a:latin typeface="Courier New" pitchFamily="49" charset="0"/>
              </a:rPr>
              <a:t>;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}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tick()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/*invoked automagically by hardware*/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now = now + 1;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</a:t>
            </a:r>
            <a:r>
              <a:rPr lang="en-US" altLang="en-US" sz="2400" b="1" dirty="0" err="1">
                <a:latin typeface="Courier New" pitchFamily="49" charset="0"/>
              </a:rPr>
              <a:t>wakeup.signal</a:t>
            </a:r>
            <a:r>
              <a:rPr lang="en-US" altLang="en-US" sz="2400" b="1" dirty="0">
                <a:latin typeface="Courier New" pitchFamily="49" charset="0"/>
              </a:rPr>
              <a:t>;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2AF5D8F3-6F24-46F6-B447-EFD72B7EE5B3}" type="slidenum">
              <a:rPr lang="en-US" altLang="en-US" sz="14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alarm clock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Clock “tick” increments time by some amount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Priority here can be thought of as earliest time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Only one process wakes up at each tick—second </a:t>
            </a:r>
            <a:r>
              <a:rPr lang="en-US" dirty="0" err="1"/>
              <a:t>wake_up.signal</a:t>
            </a:r>
            <a:r>
              <a:rPr lang="en-US" dirty="0"/>
              <a:t> gets the next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Queue doesn’t manage items—if clock ticks, then the highest priority process wakes, checks to see if it should continue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Without priority waits,</a:t>
            </a:r>
            <a:br>
              <a:rPr lang="en-US" dirty="0"/>
            </a:br>
            <a:r>
              <a:rPr lang="en-US" dirty="0"/>
              <a:t>all processes would need to wake up</a:t>
            </a:r>
            <a:br>
              <a:rPr lang="en-US" dirty="0"/>
            </a:br>
            <a:r>
              <a:rPr lang="en-US" dirty="0"/>
              <a:t>to check their alarm settings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83D9EF0-9AE0-4FB9-9D79-0A03CC2F1D73}" type="slidenum">
              <a:rPr lang="en-US" altLang="en-US" sz="14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Mesa</a:t>
            </a:r>
            <a:r>
              <a:rPr lang="en-US" altLang="en-US" dirty="0"/>
              <a:t> and </a:t>
            </a:r>
            <a:r>
              <a:rPr lang="en-US" altLang="en-US" b="1" dirty="0"/>
              <a:t>Java</a:t>
            </a:r>
            <a:r>
              <a:rPr lang="en-US" altLang="en-US" dirty="0"/>
              <a:t> monitors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u="sng" dirty="0"/>
              <a:t>Semantics</a:t>
            </a:r>
            <a:r>
              <a:rPr lang="en-US" altLang="en-US" sz="2800" dirty="0"/>
              <a:t> differs from Hoare monitors</a:t>
            </a:r>
          </a:p>
          <a:p>
            <a:r>
              <a:rPr lang="en-US" altLang="en-US" sz="2800" b="1" dirty="0">
                <a:latin typeface="Courier New" pitchFamily="49" charset="0"/>
              </a:rPr>
              <a:t>notify</a:t>
            </a:r>
            <a:r>
              <a:rPr lang="en-US" altLang="en-US" dirty="0"/>
              <a:t> is a variant of </a:t>
            </a:r>
            <a:r>
              <a:rPr lang="en-US" altLang="en-US" sz="2800" b="1" dirty="0">
                <a:latin typeface="Courier New" pitchFamily="49" charset="0"/>
              </a:rPr>
              <a:t>signal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After </a:t>
            </a:r>
            <a:r>
              <a:rPr lang="en-US" altLang="en-US" sz="2800" b="1" dirty="0" err="1">
                <a:latin typeface="Courier New" pitchFamily="49" charset="0"/>
              </a:rPr>
              <a:t>c.notify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Calling process continues</a:t>
            </a:r>
          </a:p>
          <a:p>
            <a:pPr lvl="1"/>
            <a:r>
              <a:rPr lang="en-US" altLang="en-US" dirty="0"/>
              <a:t>Woken-up process continues when caller exits</a:t>
            </a:r>
          </a:p>
          <a:p>
            <a:r>
              <a:rPr lang="en-US" altLang="en-US" dirty="0"/>
              <a:t>Problem</a:t>
            </a:r>
          </a:p>
          <a:p>
            <a:pPr lvl="1"/>
            <a:r>
              <a:rPr lang="en-US" altLang="en-US" dirty="0"/>
              <a:t>Caller may wake up multiple processes,</a:t>
            </a:r>
            <a:br>
              <a:rPr lang="en-US" altLang="en-US" dirty="0"/>
            </a:br>
            <a:r>
              <a:rPr lang="en-US" altLang="en-US" dirty="0"/>
              <a:t> Pi, </a:t>
            </a:r>
            <a:r>
              <a:rPr lang="en-US" altLang="en-US" dirty="0" err="1"/>
              <a:t>Pj</a:t>
            </a:r>
            <a:r>
              <a:rPr lang="en-US" altLang="en-US" dirty="0"/>
              <a:t>, Pk, …</a:t>
            </a:r>
          </a:p>
          <a:p>
            <a:pPr lvl="1"/>
            <a:r>
              <a:rPr lang="en-US" altLang="en-US" dirty="0"/>
              <a:t>Pi could change condition on which</a:t>
            </a:r>
            <a:br>
              <a:rPr lang="en-US" altLang="en-US" dirty="0"/>
            </a:br>
            <a:r>
              <a:rPr lang="en-US" altLang="en-US" dirty="0" err="1"/>
              <a:t>Pj</a:t>
            </a:r>
            <a:r>
              <a:rPr lang="en-US" altLang="en-US" dirty="0"/>
              <a:t> was blocked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581E431-CCC3-4E86-9BB6-CD92387CB0B8}" type="slidenum">
              <a:rPr lang="en-US" altLang="en-US" sz="14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Mesa and Java monitors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Solution</a:t>
            </a:r>
          </a:p>
          <a:p>
            <a:pPr lvl="1">
              <a:buFontTx/>
              <a:buNone/>
            </a:pPr>
            <a:r>
              <a:rPr lang="en-US" altLang="en-US" dirty="0"/>
              <a:t>instead of:      </a:t>
            </a:r>
            <a:r>
              <a:rPr lang="en-US" altLang="en-US" sz="2400" b="1" dirty="0">
                <a:latin typeface="Courier New" pitchFamily="49" charset="0"/>
              </a:rPr>
              <a:t>if (!condition) </a:t>
            </a:r>
            <a:r>
              <a:rPr lang="en-US" altLang="en-US" sz="2400" b="1" dirty="0" err="1">
                <a:latin typeface="Courier New" pitchFamily="49" charset="0"/>
              </a:rPr>
              <a:t>c.wait</a:t>
            </a:r>
            <a:endParaRPr lang="en-US" altLang="en-US" sz="2400" b="1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en-US" dirty="0"/>
              <a:t>use:                </a:t>
            </a:r>
            <a:r>
              <a:rPr lang="en-US" altLang="en-US" sz="2400" b="1" dirty="0">
                <a:latin typeface="Courier New" pitchFamily="49" charset="0"/>
              </a:rPr>
              <a:t>while (!condition) </a:t>
            </a:r>
            <a:r>
              <a:rPr lang="en-US" altLang="en-US" sz="2400" b="1" dirty="0" err="1">
                <a:latin typeface="Courier New" pitchFamily="49" charset="0"/>
              </a:rPr>
              <a:t>c.wait</a:t>
            </a:r>
            <a:endParaRPr lang="en-US" altLang="en-US" dirty="0"/>
          </a:p>
          <a:p>
            <a:r>
              <a:rPr lang="en-US" altLang="en-US" sz="2400" b="1" dirty="0">
                <a:latin typeface="Courier New" pitchFamily="49" charset="0"/>
              </a:rPr>
              <a:t>signal</a:t>
            </a:r>
            <a:r>
              <a:rPr lang="en-US" altLang="en-US" sz="2400" dirty="0"/>
              <a:t> </a:t>
            </a:r>
            <a:r>
              <a:rPr lang="en-US" altLang="en-US" sz="2800" i="1" dirty="0"/>
              <a:t>vs</a:t>
            </a:r>
            <a:r>
              <a:rPr lang="en-US" altLang="en-US" sz="2400" dirty="0"/>
              <a:t> </a:t>
            </a:r>
            <a:r>
              <a:rPr lang="en-US" altLang="en-US" sz="2400" b="1" dirty="0">
                <a:latin typeface="Courier New" pitchFamily="49" charset="0"/>
              </a:rPr>
              <a:t>notify</a:t>
            </a:r>
            <a:r>
              <a:rPr lang="en-US" altLang="en-US" sz="2400" b="1" dirty="0">
                <a:latin typeface="+mj-lt"/>
              </a:rPr>
              <a:t> </a:t>
            </a:r>
            <a:r>
              <a:rPr lang="en-US" altLang="en-US" sz="2400" dirty="0">
                <a:latin typeface="+mj-lt"/>
              </a:rPr>
              <a:t>in programming languages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400" b="1" i="1" dirty="0"/>
              <a:t>(Beware: There is no universal terminology!)</a:t>
            </a:r>
          </a:p>
          <a:p>
            <a:pPr lvl="1"/>
            <a:r>
              <a:rPr lang="en-US" altLang="en-US" sz="2400" b="1" dirty="0">
                <a:latin typeface="Courier New" pitchFamily="49" charset="0"/>
              </a:rPr>
              <a:t>signal</a:t>
            </a:r>
            <a:r>
              <a:rPr lang="en-US" altLang="en-US" dirty="0"/>
              <a:t> may involve caller “stepping aside”</a:t>
            </a:r>
          </a:p>
          <a:p>
            <a:pPr lvl="1"/>
            <a:r>
              <a:rPr lang="en-US" altLang="en-US" sz="2400" b="1" dirty="0">
                <a:latin typeface="Courier New" pitchFamily="49" charset="0"/>
              </a:rPr>
              <a:t>notify</a:t>
            </a:r>
            <a:r>
              <a:rPr lang="en-US" altLang="en-US" dirty="0"/>
              <a:t> usually has caller continuing</a:t>
            </a:r>
          </a:p>
          <a:p>
            <a:pPr lvl="1"/>
            <a:r>
              <a:rPr lang="en-US" altLang="en-US" sz="2400" b="1" dirty="0">
                <a:latin typeface="Courier New" pitchFamily="49" charset="0"/>
              </a:rPr>
              <a:t>signal</a:t>
            </a:r>
            <a:r>
              <a:rPr lang="en-US" altLang="en-US" sz="2400" dirty="0"/>
              <a:t> </a:t>
            </a:r>
            <a:r>
              <a:rPr lang="en-US" altLang="en-US" dirty="0"/>
              <a:t>“simpler,” but</a:t>
            </a:r>
            <a:r>
              <a:rPr lang="en-US" altLang="en-US" sz="2400" dirty="0"/>
              <a:t> </a:t>
            </a:r>
            <a:br>
              <a:rPr lang="en-US" altLang="en-US" sz="2400" dirty="0"/>
            </a:br>
            <a:r>
              <a:rPr lang="en-US" altLang="en-US" sz="2400" b="1" dirty="0">
                <a:latin typeface="Courier New" pitchFamily="49" charset="0"/>
              </a:rPr>
              <a:t>notify</a:t>
            </a:r>
            <a:r>
              <a:rPr lang="en-US" altLang="en-US" sz="2400" dirty="0"/>
              <a:t> </a:t>
            </a:r>
            <a:r>
              <a:rPr lang="en-US" altLang="en-US" dirty="0"/>
              <a:t>may be more efficiently implemented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B371E4-41ED-46C1-AA55-FA23A46388F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Protected types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Special case of monitor where:</a:t>
            </a:r>
          </a:p>
          <a:p>
            <a:pPr lvl="1"/>
            <a:r>
              <a:rPr lang="en-US" altLang="en-US" sz="2400" b="1" dirty="0" err="1">
                <a:latin typeface="Courier New" pitchFamily="49" charset="0"/>
              </a:rPr>
              <a:t>c.wait</a:t>
            </a:r>
            <a:r>
              <a:rPr lang="en-US" altLang="en-US" dirty="0"/>
              <a:t> is the </a:t>
            </a:r>
            <a:r>
              <a:rPr lang="en-US" altLang="en-US" b="1" i="1" dirty="0"/>
              <a:t>first</a:t>
            </a:r>
            <a:r>
              <a:rPr lang="en-US" altLang="en-US" dirty="0"/>
              <a:t> operation of a procedure</a:t>
            </a:r>
          </a:p>
          <a:p>
            <a:pPr lvl="1"/>
            <a:r>
              <a:rPr lang="en-US" altLang="en-US" sz="2400" b="1" dirty="0" err="1">
                <a:latin typeface="Courier New" pitchFamily="49" charset="0"/>
              </a:rPr>
              <a:t>c.signal</a:t>
            </a:r>
            <a:r>
              <a:rPr lang="en-US" altLang="en-US" dirty="0"/>
              <a:t> is the </a:t>
            </a:r>
            <a:r>
              <a:rPr lang="en-US" altLang="en-US" b="1" i="1" dirty="0"/>
              <a:t>last</a:t>
            </a:r>
            <a:r>
              <a:rPr lang="en-US" altLang="en-US" dirty="0"/>
              <a:t> operation</a:t>
            </a:r>
          </a:p>
          <a:p>
            <a:r>
              <a:rPr lang="en-US" altLang="en-US" dirty="0"/>
              <a:t>Typical in producer/consumer situations</a:t>
            </a:r>
          </a:p>
          <a:p>
            <a:r>
              <a:rPr lang="en-US" altLang="en-US" sz="2800" b="1" dirty="0">
                <a:latin typeface="Courier New" pitchFamily="49" charset="0"/>
              </a:rPr>
              <a:t>wait</a:t>
            </a:r>
            <a:r>
              <a:rPr lang="en-US" altLang="en-US" dirty="0"/>
              <a:t>/</a:t>
            </a:r>
            <a:r>
              <a:rPr lang="en-US" altLang="en-US" sz="2800" b="1" dirty="0">
                <a:latin typeface="Courier New" pitchFamily="49" charset="0"/>
              </a:rPr>
              <a:t>signal</a:t>
            </a:r>
            <a:r>
              <a:rPr lang="en-US" altLang="en-US" dirty="0"/>
              <a:t> combined into a </a:t>
            </a:r>
            <a:r>
              <a:rPr lang="en-US" altLang="en-US" sz="2800" b="1" dirty="0">
                <a:latin typeface="Courier New" pitchFamily="49" charset="0"/>
              </a:rPr>
              <a:t>when</a:t>
            </a:r>
            <a:r>
              <a:rPr lang="en-US" altLang="en-US" dirty="0"/>
              <a:t> clause</a:t>
            </a:r>
          </a:p>
          <a:p>
            <a:pPr lvl="1"/>
            <a:r>
              <a:rPr lang="en-US" altLang="en-US" b="1" dirty="0">
                <a:latin typeface="Courier New" pitchFamily="49" charset="0"/>
              </a:rPr>
              <a:t>when c</a:t>
            </a:r>
            <a:r>
              <a:rPr lang="en-US" altLang="en-US" dirty="0"/>
              <a:t>   forms a “barrier”: </a:t>
            </a:r>
          </a:p>
          <a:p>
            <a:pPr lvl="2">
              <a:buFontTx/>
              <a:buNone/>
            </a:pPr>
            <a:r>
              <a:rPr lang="en-US" altLang="en-US" sz="2800" dirty="0"/>
              <a:t>Procedure continues only when</a:t>
            </a:r>
            <a:r>
              <a:rPr lang="en-US" altLang="en-US" dirty="0"/>
              <a:t> </a:t>
            </a:r>
            <a:r>
              <a:rPr lang="en-US" altLang="en-US" sz="2800" b="1" dirty="0">
                <a:latin typeface="Courier New" pitchFamily="49" charset="0"/>
              </a:rPr>
              <a:t>c</a:t>
            </a:r>
            <a:r>
              <a:rPr lang="en-US" altLang="en-US" dirty="0"/>
              <a:t> </a:t>
            </a:r>
            <a:r>
              <a:rPr lang="en-US" altLang="en-US" sz="2800" dirty="0"/>
              <a:t>is true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D02CE5-D893-40A6-90F6-FAC367C5F39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066800"/>
            <a:ext cx="7924800" cy="5181600"/>
          </a:xfrm>
        </p:spPr>
        <p:txBody>
          <a:bodyPr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entry deposit(char c)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when (</a:t>
            </a:r>
            <a:r>
              <a:rPr lang="en-US" altLang="en-US" sz="2400" b="1" dirty="0" err="1">
                <a:latin typeface="Courier New" pitchFamily="49" charset="0"/>
              </a:rPr>
              <a:t>fullCount</a:t>
            </a:r>
            <a:r>
              <a:rPr lang="en-US" altLang="en-US" sz="2400" b="1" dirty="0">
                <a:latin typeface="Courier New" pitchFamily="49" charset="0"/>
              </a:rPr>
              <a:t> &lt; n) {  // implicit wait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 buffer[</a:t>
            </a:r>
            <a:r>
              <a:rPr lang="en-US" altLang="en-US" sz="2400" b="1" dirty="0" err="1">
                <a:latin typeface="Courier New" pitchFamily="49" charset="0"/>
              </a:rPr>
              <a:t>nextin</a:t>
            </a:r>
            <a:r>
              <a:rPr lang="en-US" altLang="en-US" sz="2400" b="1" dirty="0">
                <a:latin typeface="Courier New" pitchFamily="49" charset="0"/>
              </a:rPr>
              <a:t>] = c;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 </a:t>
            </a:r>
            <a:r>
              <a:rPr lang="en-US" altLang="en-US" sz="2400" b="1" dirty="0" err="1">
                <a:latin typeface="Courier New" pitchFamily="49" charset="0"/>
              </a:rPr>
              <a:t>nextin</a:t>
            </a:r>
            <a:r>
              <a:rPr lang="en-US" altLang="en-US" sz="2400" b="1" dirty="0">
                <a:latin typeface="Courier New" pitchFamily="49" charset="0"/>
              </a:rPr>
              <a:t> = (</a:t>
            </a:r>
            <a:r>
              <a:rPr lang="en-US" altLang="en-US" sz="2400" b="1" dirty="0" err="1">
                <a:latin typeface="Courier New" pitchFamily="49" charset="0"/>
              </a:rPr>
              <a:t>nextin</a:t>
            </a:r>
            <a:r>
              <a:rPr lang="en-US" altLang="en-US" sz="2400" b="1" dirty="0">
                <a:latin typeface="Courier New" pitchFamily="49" charset="0"/>
              </a:rPr>
              <a:t> + 1) % n;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 </a:t>
            </a:r>
            <a:r>
              <a:rPr lang="en-US" altLang="en-US" sz="2400" b="1" dirty="0" err="1">
                <a:latin typeface="Courier New" pitchFamily="49" charset="0"/>
              </a:rPr>
              <a:t>fullCount</a:t>
            </a:r>
            <a:r>
              <a:rPr lang="en-US" altLang="en-US" sz="2400" b="1" dirty="0">
                <a:latin typeface="Courier New" pitchFamily="49" charset="0"/>
              </a:rPr>
              <a:t> = </a:t>
            </a:r>
            <a:r>
              <a:rPr lang="en-US" altLang="en-US" sz="2400" b="1" dirty="0" err="1">
                <a:latin typeface="Courier New" pitchFamily="49" charset="0"/>
              </a:rPr>
              <a:t>fullCount</a:t>
            </a:r>
            <a:r>
              <a:rPr lang="en-US" altLang="en-US" sz="2400" b="1" dirty="0">
                <a:latin typeface="Courier New" pitchFamily="49" charset="0"/>
              </a:rPr>
              <a:t> + 1;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}  // implicit signal here!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entry remove(char c)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when (</a:t>
            </a:r>
            <a:r>
              <a:rPr lang="en-US" altLang="en-US" sz="2400" b="1" dirty="0" err="1">
                <a:latin typeface="Courier New" pitchFamily="49" charset="0"/>
              </a:rPr>
              <a:t>fullCount</a:t>
            </a:r>
            <a:r>
              <a:rPr lang="en-US" altLang="en-US" sz="2400" b="1" dirty="0">
                <a:latin typeface="Courier New" pitchFamily="49" charset="0"/>
              </a:rPr>
              <a:t> &gt; 0) {  // implicit wait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 c = buffer[</a:t>
            </a:r>
            <a:r>
              <a:rPr lang="en-US" altLang="en-US" sz="2400" b="1" dirty="0" err="1">
                <a:latin typeface="Courier New" pitchFamily="49" charset="0"/>
              </a:rPr>
              <a:t>nextout</a:t>
            </a:r>
            <a:r>
              <a:rPr lang="en-US" altLang="en-US" sz="2400" b="1" dirty="0">
                <a:latin typeface="Courier New" pitchFamily="49" charset="0"/>
              </a:rPr>
              <a:t>];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 </a:t>
            </a:r>
            <a:r>
              <a:rPr lang="en-US" altLang="en-US" sz="2400" b="1" dirty="0" err="1">
                <a:latin typeface="Courier New" pitchFamily="49" charset="0"/>
              </a:rPr>
              <a:t>nextout</a:t>
            </a:r>
            <a:r>
              <a:rPr lang="en-US" altLang="en-US" sz="2400" b="1" dirty="0">
                <a:latin typeface="Courier New" pitchFamily="49" charset="0"/>
              </a:rPr>
              <a:t> = (</a:t>
            </a:r>
            <a:r>
              <a:rPr lang="en-US" altLang="en-US" sz="2400" b="1" dirty="0" err="1">
                <a:latin typeface="Courier New" pitchFamily="49" charset="0"/>
              </a:rPr>
              <a:t>nextout</a:t>
            </a:r>
            <a:r>
              <a:rPr lang="en-US" altLang="en-US" sz="2400" b="1" dirty="0">
                <a:latin typeface="Courier New" pitchFamily="49" charset="0"/>
              </a:rPr>
              <a:t> + 1) % n;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 </a:t>
            </a:r>
            <a:r>
              <a:rPr lang="en-US" altLang="en-US" sz="2400" b="1" dirty="0" err="1">
                <a:latin typeface="Courier New" pitchFamily="49" charset="0"/>
              </a:rPr>
              <a:t>fullCount</a:t>
            </a:r>
            <a:r>
              <a:rPr lang="en-US" altLang="en-US" sz="2400" b="1" dirty="0">
                <a:latin typeface="Courier New" pitchFamily="49" charset="0"/>
              </a:rPr>
              <a:t> = </a:t>
            </a:r>
            <a:r>
              <a:rPr lang="en-US" altLang="en-US" sz="2400" b="1" dirty="0" err="1">
                <a:latin typeface="Courier New" pitchFamily="49" charset="0"/>
              </a:rPr>
              <a:t>fullCount</a:t>
            </a:r>
            <a:r>
              <a:rPr lang="en-US" altLang="en-US" sz="2400" b="1" dirty="0">
                <a:latin typeface="Courier New" pitchFamily="49" charset="0"/>
              </a:rPr>
              <a:t> - 1;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}  // implicit signal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979B199-3BA1-4EEF-BCFC-A1571B8FC3B1}" type="slidenum">
              <a:rPr lang="en-US" altLang="en-US" sz="14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Motivation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Semaphores and Events are: </a:t>
            </a:r>
          </a:p>
          <a:p>
            <a:pPr lvl="1"/>
            <a:r>
              <a:rPr lang="en-US" altLang="en-US" dirty="0"/>
              <a:t>Powerful but low-level abstractions</a:t>
            </a:r>
          </a:p>
          <a:p>
            <a:pPr lvl="2"/>
            <a:r>
              <a:rPr lang="en-US" altLang="en-US" dirty="0"/>
              <a:t>Programming with them is highly error prone</a:t>
            </a:r>
          </a:p>
          <a:p>
            <a:pPr lvl="2"/>
            <a:r>
              <a:rPr lang="en-US" altLang="en-US" dirty="0"/>
              <a:t>Such programs are difficult to design, debug, and maintain</a:t>
            </a:r>
          </a:p>
          <a:p>
            <a:pPr lvl="1"/>
            <a:r>
              <a:rPr lang="en-US" altLang="en-US" dirty="0"/>
              <a:t>Not usable in distributed memory systems</a:t>
            </a:r>
          </a:p>
          <a:p>
            <a:r>
              <a:rPr lang="en-US" altLang="en-US" dirty="0"/>
              <a:t>Need higher-level primitives </a:t>
            </a:r>
          </a:p>
          <a:p>
            <a:pPr lvl="1"/>
            <a:r>
              <a:rPr lang="en-US" altLang="en-US" dirty="0"/>
              <a:t>Based on semaphores or messages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DD50-32EF-4171-A8B2-645D9B93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clause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A47B-6307-447A-90E0-35AE61E8F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clause often has a colon syntax: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3200" b="1" dirty="0">
                <a:latin typeface="Courier New" pitchFamily="49" charset="0"/>
              </a:rPr>
              <a:t>when (</a:t>
            </a:r>
            <a:r>
              <a:rPr lang="en-US" altLang="en-US" sz="3200" b="1" dirty="0" err="1">
                <a:latin typeface="Courier New" pitchFamily="49" charset="0"/>
              </a:rPr>
              <a:t>fullCount</a:t>
            </a:r>
            <a:r>
              <a:rPr lang="en-US" altLang="en-US" sz="3200" b="1" dirty="0">
                <a:latin typeface="Courier New" pitchFamily="49" charset="0"/>
              </a:rPr>
              <a:t> &lt; n)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			</a:t>
            </a:r>
            <a:r>
              <a:rPr lang="en-US" altLang="en-US" sz="3200" b="1" dirty="0">
                <a:latin typeface="Courier New" pitchFamily="49" charset="0"/>
              </a:rPr>
              <a:t>: accept(message)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3200" b="1" dirty="0">
                <a:latin typeface="Courier New" pitchFamily="49" charset="0"/>
              </a:rPr>
              <a:t>{  // do stuff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3200" b="1" dirty="0">
                <a:latin typeface="Courier New" pitchFamily="49" charset="0"/>
              </a:rPr>
              <a:t>    </a:t>
            </a:r>
          </a:p>
          <a:p>
            <a:pPr>
              <a:lnSpc>
                <a:spcPct val="70000"/>
              </a:lnSpc>
            </a:pPr>
            <a:r>
              <a:rPr lang="en-US" dirty="0"/>
              <a:t>There are two conditions that need to be met here:</a:t>
            </a:r>
          </a:p>
          <a:p>
            <a:pPr lvl="1">
              <a:lnSpc>
                <a:spcPct val="70000"/>
              </a:lnSpc>
            </a:pPr>
            <a:r>
              <a:rPr lang="en-US" dirty="0" err="1"/>
              <a:t>fullCount</a:t>
            </a:r>
            <a:r>
              <a:rPr lang="en-US" dirty="0"/>
              <a:t> must be less than n</a:t>
            </a:r>
          </a:p>
          <a:p>
            <a:pPr lvl="1">
              <a:lnSpc>
                <a:spcPct val="70000"/>
              </a:lnSpc>
            </a:pPr>
            <a:r>
              <a:rPr lang="en-US" dirty="0"/>
              <a:t>Also, there must be a message this server can receive!</a:t>
            </a:r>
          </a:p>
          <a:p>
            <a:pPr>
              <a:lnSpc>
                <a:spcPct val="70000"/>
              </a:lnSpc>
            </a:pPr>
            <a:r>
              <a:rPr lang="en-US" dirty="0"/>
              <a:t>Only when both conditions are met do you “do stuff”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86048-31B2-49AA-909F-806BA1DE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073B-B362-48A6-9F04-FF2C67894FDC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522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DA24BA-D3C1-4CD4-8C41-9EB4E10CDB4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Synchronization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066800"/>
            <a:ext cx="7924800" cy="5181600"/>
          </a:xfrm>
        </p:spPr>
        <p:txBody>
          <a:bodyPr/>
          <a:lstStyle/>
          <a:p>
            <a:r>
              <a:rPr lang="en-US" altLang="en-US"/>
              <a:t>Semaphore-based primitive</a:t>
            </a:r>
            <a:br>
              <a:rPr lang="en-US" altLang="en-US"/>
            </a:br>
            <a:r>
              <a:rPr lang="en-US" altLang="en-US" b="1"/>
              <a:t>Requires Shared Memory</a:t>
            </a:r>
          </a:p>
          <a:p>
            <a:r>
              <a:rPr lang="en-US" altLang="en-US"/>
              <a:t>For Distributed Memory:</a:t>
            </a:r>
          </a:p>
          <a:p>
            <a:pPr lvl="1"/>
            <a:r>
              <a:rPr lang="en-US" altLang="en-US" sz="2400" b="1">
                <a:latin typeface="Courier New" pitchFamily="49" charset="0"/>
              </a:rPr>
              <a:t>send(p,m)</a:t>
            </a:r>
          </a:p>
          <a:p>
            <a:pPr lvl="2"/>
            <a:r>
              <a:rPr lang="en-US" altLang="en-US" sz="2800"/>
              <a:t>Send message m to process p</a:t>
            </a:r>
          </a:p>
          <a:p>
            <a:pPr lvl="1"/>
            <a:r>
              <a:rPr lang="en-US" altLang="en-US" sz="2400" b="1">
                <a:latin typeface="Courier New" pitchFamily="49" charset="0"/>
              </a:rPr>
              <a:t>receive(q,m)</a:t>
            </a:r>
          </a:p>
          <a:p>
            <a:pPr lvl="2"/>
            <a:r>
              <a:rPr lang="en-US" altLang="en-US" sz="2800"/>
              <a:t>Receive message from process </a:t>
            </a:r>
            <a:r>
              <a:rPr lang="en-US" altLang="en-US" b="1">
                <a:latin typeface="Courier New" pitchFamily="49" charset="0"/>
              </a:rPr>
              <a:t>q</a:t>
            </a:r>
            <a:r>
              <a:rPr lang="en-US" altLang="en-US" sz="2800"/>
              <a:t> in variable </a:t>
            </a:r>
            <a:r>
              <a:rPr lang="en-US" altLang="en-US" b="1">
                <a:latin typeface="Courier New" pitchFamily="49" charset="0"/>
              </a:rPr>
              <a:t>m</a:t>
            </a:r>
          </a:p>
          <a:p>
            <a:r>
              <a:rPr lang="en-US" altLang="en-US"/>
              <a:t>Semantics of </a:t>
            </a:r>
            <a:r>
              <a:rPr lang="en-US" altLang="en-US" sz="2800" b="1">
                <a:latin typeface="Courier New" pitchFamily="49" charset="0"/>
              </a:rPr>
              <a:t>send</a:t>
            </a:r>
            <a:r>
              <a:rPr lang="en-US" altLang="en-US"/>
              <a:t> and </a:t>
            </a:r>
            <a:r>
              <a:rPr lang="en-US" altLang="en-US" sz="2800" b="1">
                <a:latin typeface="Courier New" pitchFamily="49" charset="0"/>
              </a:rPr>
              <a:t>receive</a:t>
            </a:r>
            <a:r>
              <a:rPr lang="en-US" altLang="en-US"/>
              <a:t> vary</a:t>
            </a:r>
            <a:br>
              <a:rPr lang="en-US" altLang="en-US"/>
            </a:br>
            <a:r>
              <a:rPr lang="en-US" altLang="en-US"/>
              <a:t>very substantially in different systems.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F85160-BCC0-4867-AAE7-DF4642725F5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Synchronization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Types of send/receive:</a:t>
            </a:r>
          </a:p>
          <a:p>
            <a:pPr lvl="1"/>
            <a:r>
              <a:rPr lang="en-US" altLang="en-US"/>
              <a:t>Does sender wait for message to be accepted?</a:t>
            </a:r>
          </a:p>
          <a:p>
            <a:pPr lvl="1"/>
            <a:r>
              <a:rPr lang="en-US" altLang="en-US"/>
              <a:t>Does receiver wait if there is no message?</a:t>
            </a:r>
          </a:p>
          <a:p>
            <a:pPr lvl="1"/>
            <a:r>
              <a:rPr lang="en-US" altLang="en-US"/>
              <a:t>Does sender name exactly one receiver?</a:t>
            </a:r>
          </a:p>
          <a:p>
            <a:pPr lvl="1"/>
            <a:r>
              <a:rPr lang="en-US" altLang="en-US"/>
              <a:t>Does receiver name exactly one sender?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5C8536-E5E3-4BF5-AAB9-E12AB04AA1C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send/receive</a:t>
            </a:r>
          </a:p>
        </p:txBody>
      </p:sp>
      <p:graphicFrame>
        <p:nvGraphicFramePr>
          <p:cNvPr id="21508" name="Object 5"/>
          <p:cNvGraphicFramePr>
            <a:graphicFrameLocks noChangeAspect="1"/>
          </p:cNvGraphicFramePr>
          <p:nvPr/>
        </p:nvGraphicFramePr>
        <p:xfrm>
          <a:off x="2205039" y="1223963"/>
          <a:ext cx="8040687" cy="531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ocument" r:id="rId4" imgW="8046720" imgH="5316220" progId="Word.Document.8">
                  <p:embed/>
                </p:oleObj>
              </mc:Choice>
              <mc:Fallback>
                <p:oleObj name="Document" r:id="rId4" imgW="8046720" imgH="5316220" progId="Word.Document.8">
                  <p:embed/>
                  <p:pic>
                    <p:nvPicPr>
                      <p:cNvPr id="2150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9" y="1223963"/>
                        <a:ext cx="8040687" cy="531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5626E8-E411-45D0-913F-FACE809400D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Channels, Ports, and Mailboxes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295400"/>
            <a:ext cx="7924800" cy="4953000"/>
          </a:xfrm>
        </p:spPr>
        <p:txBody>
          <a:bodyPr/>
          <a:lstStyle/>
          <a:p>
            <a:r>
              <a:rPr lang="en-US" altLang="en-US"/>
              <a:t>Allow indirect communication:</a:t>
            </a:r>
          </a:p>
          <a:p>
            <a:pPr lvl="1"/>
            <a:r>
              <a:rPr lang="en-US" altLang="en-US"/>
              <a:t>Senders/Receivers name channel</a:t>
            </a:r>
            <a:br>
              <a:rPr lang="en-US" altLang="en-US"/>
            </a:br>
            <a:r>
              <a:rPr lang="en-US" altLang="en-US"/>
              <a:t>instead of processes</a:t>
            </a:r>
          </a:p>
          <a:p>
            <a:pPr lvl="1"/>
            <a:r>
              <a:rPr lang="en-US" altLang="en-US"/>
              <a:t>Senders/Receivers determined at runtime</a:t>
            </a:r>
          </a:p>
          <a:p>
            <a:pPr lvl="2"/>
            <a:r>
              <a:rPr lang="en-US" altLang="en-US" sz="2800"/>
              <a:t>Sender does not need to know</a:t>
            </a:r>
            <a:br>
              <a:rPr lang="en-US" altLang="en-US" sz="2800"/>
            </a:br>
            <a:r>
              <a:rPr lang="en-US" altLang="en-US" sz="2800"/>
              <a:t>who receives the message</a:t>
            </a:r>
          </a:p>
          <a:p>
            <a:pPr lvl="2"/>
            <a:r>
              <a:rPr lang="en-US" altLang="en-US" sz="2800"/>
              <a:t>Receiver does not need to know</a:t>
            </a:r>
            <a:br>
              <a:rPr lang="en-US" altLang="en-US" sz="2800"/>
            </a:br>
            <a:r>
              <a:rPr lang="en-US" altLang="en-US" sz="2800"/>
              <a:t>who sent the message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D6A93A-9020-43DC-BD08-183E6A24127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Named Message Channels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CSP (Communicating Sequential Processes)</a:t>
            </a:r>
          </a:p>
          <a:p>
            <a:pPr lvl="1"/>
            <a:r>
              <a:rPr lang="en-US" altLang="en-US" dirty="0"/>
              <a:t>Named channel, ch1, connects processes</a:t>
            </a:r>
            <a:br>
              <a:rPr lang="en-US" altLang="en-US" dirty="0"/>
            </a:br>
            <a:r>
              <a:rPr lang="en-US" altLang="en-US" dirty="0"/>
              <a:t>p1 and p2</a:t>
            </a:r>
          </a:p>
          <a:p>
            <a:pPr lvl="1"/>
            <a:r>
              <a:rPr lang="en-US" altLang="en-US" dirty="0"/>
              <a:t>p1 sends to p2 using: </a:t>
            </a:r>
            <a:r>
              <a:rPr lang="en-US" altLang="en-US" sz="2400" b="1" dirty="0">
                <a:latin typeface="Courier New" pitchFamily="49" charset="0"/>
              </a:rPr>
              <a:t>send(ch1,”a”)</a:t>
            </a:r>
          </a:p>
          <a:p>
            <a:pPr lvl="1"/>
            <a:r>
              <a:rPr lang="en-US" altLang="en-US" dirty="0"/>
              <a:t>p2 receives from p1 using: </a:t>
            </a:r>
            <a:r>
              <a:rPr lang="en-US" altLang="en-US" sz="2400" b="1" dirty="0">
                <a:latin typeface="Courier New" pitchFamily="49" charset="0"/>
              </a:rPr>
              <a:t>receive(ch1,x)</a:t>
            </a:r>
          </a:p>
          <a:p>
            <a:pPr lvl="1"/>
            <a:r>
              <a:rPr lang="en-US" altLang="en-US" dirty="0"/>
              <a:t>Guarded commands:</a:t>
            </a:r>
          </a:p>
          <a:p>
            <a:pPr lvl="2"/>
            <a:r>
              <a:rPr lang="en-US" altLang="en-US" b="1" dirty="0">
                <a:latin typeface="Courier New" pitchFamily="49" charset="0"/>
              </a:rPr>
              <a:t>when (c) s</a:t>
            </a:r>
            <a:r>
              <a:rPr lang="en-US" altLang="en-US" dirty="0"/>
              <a:t> </a:t>
            </a:r>
          </a:p>
          <a:p>
            <a:pPr lvl="2"/>
            <a:r>
              <a:rPr lang="en-US" altLang="en-US" dirty="0"/>
              <a:t>Set of statements </a:t>
            </a:r>
            <a:r>
              <a:rPr lang="en-US" altLang="en-US" b="1" dirty="0">
                <a:latin typeface="Courier New" pitchFamily="49" charset="0"/>
              </a:rPr>
              <a:t>s</a:t>
            </a:r>
            <a:r>
              <a:rPr lang="en-US" altLang="en-US" dirty="0"/>
              <a:t> executed only when </a:t>
            </a:r>
            <a:r>
              <a:rPr lang="en-US" altLang="en-US" b="1" dirty="0">
                <a:latin typeface="Courier New" pitchFamily="49" charset="0"/>
              </a:rPr>
              <a:t>c</a:t>
            </a:r>
            <a:r>
              <a:rPr lang="en-US" altLang="en-US" dirty="0"/>
              <a:t> is true</a:t>
            </a:r>
          </a:p>
          <a:p>
            <a:pPr lvl="2"/>
            <a:r>
              <a:rPr lang="en-US" altLang="en-US" b="1" dirty="0">
                <a:latin typeface="Courier New" pitchFamily="49" charset="0"/>
              </a:rPr>
              <a:t>c</a:t>
            </a:r>
            <a:r>
              <a:rPr lang="en-US" altLang="en-US" dirty="0"/>
              <a:t> may contain receive statements</a:t>
            </a:r>
          </a:p>
          <a:p>
            <a:pPr lvl="2"/>
            <a:r>
              <a:rPr lang="en-US" altLang="en-US" dirty="0"/>
              <a:t>Allow processes to receive messages</a:t>
            </a:r>
            <a:br>
              <a:rPr lang="en-US" altLang="en-US" dirty="0"/>
            </a:br>
            <a:r>
              <a:rPr lang="en-US" altLang="en-US" dirty="0"/>
              <a:t>selectively based on arbitrary conditions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8B9354-1577-49E0-A87C-8C8B29B7DA3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Bounded buffer with CSP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Producer P, Consumer C, and Buffer B are Communicating Sequential Processes</a:t>
            </a:r>
          </a:p>
          <a:p>
            <a:r>
              <a:rPr lang="en-US" altLang="en-US" sz="2800"/>
              <a:t>Problem: </a:t>
            </a:r>
          </a:p>
          <a:p>
            <a:pPr lvl="1"/>
            <a:r>
              <a:rPr lang="en-US" altLang="en-US"/>
              <a:t>When Buffer full: B can only send to C</a:t>
            </a:r>
          </a:p>
          <a:p>
            <a:pPr lvl="1"/>
            <a:r>
              <a:rPr lang="en-US" altLang="en-US"/>
              <a:t>When Buffer empty: B can only receive from P</a:t>
            </a:r>
          </a:p>
          <a:p>
            <a:pPr lvl="1"/>
            <a:r>
              <a:rPr lang="en-US" altLang="en-US"/>
              <a:t>When Buffer partially filled: B must know</a:t>
            </a:r>
            <a:br>
              <a:rPr lang="en-US" altLang="en-US"/>
            </a:br>
            <a:r>
              <a:rPr lang="en-US" altLang="en-US"/>
              <a:t> whether C or P is ready to act</a:t>
            </a:r>
          </a:p>
          <a:p>
            <a:r>
              <a:rPr lang="en-US" altLang="en-US" sz="2800"/>
              <a:t>Solution:</a:t>
            </a:r>
          </a:p>
          <a:p>
            <a:pPr lvl="1"/>
            <a:r>
              <a:rPr lang="en-US" altLang="en-US"/>
              <a:t>C sends request to B first; B then sends data</a:t>
            </a:r>
          </a:p>
          <a:p>
            <a:pPr lvl="1"/>
            <a:r>
              <a:rPr lang="en-US" altLang="en-US"/>
              <a:t>Inputs from P and C are guarded with </a:t>
            </a:r>
            <a:r>
              <a:rPr lang="en-US" altLang="en-US" b="1">
                <a:latin typeface="Courier New" pitchFamily="49" charset="0"/>
              </a:rPr>
              <a:t>when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589E2C-F67A-4AA4-B6FD-1F866592789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Bounded Buffer with CSP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066800"/>
            <a:ext cx="8001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Define 3 named channels </a:t>
            </a:r>
          </a:p>
          <a:p>
            <a:pPr lvl="1">
              <a:lnSpc>
                <a:spcPct val="90000"/>
              </a:lnSpc>
            </a:pPr>
            <a:r>
              <a:rPr lang="en-US" altLang="en-US" b="1" i="1" dirty="0"/>
              <a:t>deposit</a:t>
            </a:r>
            <a:r>
              <a:rPr lang="en-US" altLang="en-US" i="1" dirty="0"/>
              <a:t>:</a:t>
            </a:r>
            <a:r>
              <a:rPr lang="en-US" altLang="en-US" dirty="0"/>
              <a:t> 	P </a:t>
            </a:r>
            <a:r>
              <a:rPr lang="en-US" altLang="en-US" dirty="0">
                <a:sym typeface="Symbol" pitchFamily="82" charset="0"/>
              </a:rPr>
              <a:t></a:t>
            </a:r>
            <a:r>
              <a:rPr lang="en-US" altLang="en-US" dirty="0"/>
              <a:t> B</a:t>
            </a:r>
            <a:endParaRPr lang="en-US" altLang="en-US" sz="2000" dirty="0">
              <a:latin typeface="Courier New" pitchFamily="49" charset="0"/>
            </a:endParaRPr>
          </a:p>
          <a:p>
            <a:pPr lvl="1">
              <a:lnSpc>
                <a:spcPct val="70000"/>
              </a:lnSpc>
            </a:pPr>
            <a:r>
              <a:rPr lang="en-US" altLang="en-US" b="1" i="1" dirty="0"/>
              <a:t>request</a:t>
            </a:r>
            <a:r>
              <a:rPr lang="en-US" altLang="en-US" i="1" dirty="0"/>
              <a:t>:</a:t>
            </a:r>
            <a:r>
              <a:rPr lang="en-US" altLang="en-US" dirty="0"/>
              <a:t>         B </a:t>
            </a:r>
            <a:r>
              <a:rPr lang="en-US" altLang="en-US" dirty="0">
                <a:sym typeface="Symbol" pitchFamily="82" charset="0"/>
              </a:rPr>
              <a:t></a:t>
            </a:r>
            <a:r>
              <a:rPr lang="en-US" altLang="en-US" dirty="0"/>
              <a:t> C </a:t>
            </a:r>
          </a:p>
          <a:p>
            <a:pPr lvl="1">
              <a:lnSpc>
                <a:spcPct val="70000"/>
              </a:lnSpc>
            </a:pPr>
            <a:r>
              <a:rPr lang="en-US" altLang="en-US" b="1" i="1" dirty="0"/>
              <a:t>remove</a:t>
            </a:r>
            <a:r>
              <a:rPr lang="en-US" altLang="en-US" i="1" dirty="0"/>
              <a:t>:</a:t>
            </a:r>
            <a:r>
              <a:rPr lang="en-US" altLang="en-US" dirty="0"/>
              <a:t>         B </a:t>
            </a:r>
            <a:r>
              <a:rPr lang="en-US" altLang="en-US" dirty="0">
                <a:sym typeface="Symbol" pitchFamily="82" charset="0"/>
              </a:rPr>
              <a:t></a:t>
            </a:r>
            <a:r>
              <a:rPr lang="en-US" altLang="en-US" dirty="0"/>
              <a:t> C</a:t>
            </a:r>
          </a:p>
          <a:p>
            <a:pPr lvl="1">
              <a:lnSpc>
                <a:spcPct val="70000"/>
              </a:lnSpc>
            </a:pPr>
            <a:endParaRPr lang="en-US" altLang="en-US" dirty="0"/>
          </a:p>
          <a:p>
            <a:pPr>
              <a:lnSpc>
                <a:spcPct val="70000"/>
              </a:lnSpc>
            </a:pPr>
            <a:r>
              <a:rPr lang="en-US" altLang="en-US" dirty="0"/>
              <a:t>P does:</a:t>
            </a:r>
            <a:endParaRPr lang="en-US" altLang="en-US" sz="2400" dirty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send(deposit, data);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2800" dirty="0">
              <a:latin typeface="Courier New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en-US" dirty="0"/>
              <a:t>C does:</a:t>
            </a:r>
            <a:endParaRPr lang="en-US" altLang="en-US" sz="2800" dirty="0">
              <a:latin typeface="Courier New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send(request)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receive(remove, data)</a:t>
            </a:r>
            <a:endParaRPr lang="en-US" altLang="en-US" sz="20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BEE250-9F03-49FD-BE8A-8D4CFB94C26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Bounded buffer with CSP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066800"/>
            <a:ext cx="8001000" cy="51816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process </a:t>
            </a:r>
            <a:r>
              <a:rPr lang="en-US" altLang="en-US" sz="2400" b="1" dirty="0" err="1">
                <a:latin typeface="Courier New" pitchFamily="49" charset="0"/>
              </a:rPr>
              <a:t>BoundedBuffer</a:t>
            </a:r>
            <a:r>
              <a:rPr lang="en-US" altLang="en-US" sz="2400" b="1" dirty="0">
                <a:latin typeface="Courier New" pitchFamily="49" charset="0"/>
              </a:rPr>
              <a:t> {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...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while (1) {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when ((</a:t>
            </a:r>
            <a:r>
              <a:rPr lang="en-US" altLang="en-US" sz="2400" b="1" dirty="0" err="1">
                <a:latin typeface="Courier New" pitchFamily="49" charset="0"/>
              </a:rPr>
              <a:t>fullCount</a:t>
            </a:r>
            <a:r>
              <a:rPr lang="en-US" altLang="en-US" sz="2400" b="1" dirty="0">
                <a:latin typeface="Courier New" pitchFamily="49" charset="0"/>
              </a:rPr>
              <a:t>&lt;n) &amp;&amp;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  receive(deposit, </a:t>
            </a:r>
            <a:r>
              <a:rPr lang="en-US" altLang="en-US" sz="2400" b="1" dirty="0" err="1">
                <a:latin typeface="Courier New" pitchFamily="49" charset="0"/>
              </a:rPr>
              <a:t>buf</a:t>
            </a:r>
            <a:r>
              <a:rPr lang="en-US" altLang="en-US" sz="2400" b="1" dirty="0">
                <a:latin typeface="Courier New" pitchFamily="49" charset="0"/>
              </a:rPr>
              <a:t>[</a:t>
            </a:r>
            <a:r>
              <a:rPr lang="en-US" altLang="en-US" sz="2400" b="1" dirty="0" err="1">
                <a:latin typeface="Courier New" pitchFamily="49" charset="0"/>
              </a:rPr>
              <a:t>nextin</a:t>
            </a:r>
            <a:r>
              <a:rPr lang="en-US" altLang="en-US" sz="2400" b="1" dirty="0">
                <a:latin typeface="Courier New" pitchFamily="49" charset="0"/>
              </a:rPr>
              <a:t>])){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  </a:t>
            </a:r>
            <a:r>
              <a:rPr lang="en-US" altLang="en-US" sz="2400" b="1" dirty="0" err="1">
                <a:latin typeface="Courier New" pitchFamily="49" charset="0"/>
              </a:rPr>
              <a:t>nextin</a:t>
            </a:r>
            <a:r>
              <a:rPr lang="en-US" altLang="en-US" sz="2400" b="1" dirty="0">
                <a:latin typeface="Courier New" pitchFamily="49" charset="0"/>
              </a:rPr>
              <a:t> = (</a:t>
            </a:r>
            <a:r>
              <a:rPr lang="en-US" altLang="en-US" sz="2400" b="1" dirty="0" err="1">
                <a:latin typeface="Courier New" pitchFamily="49" charset="0"/>
              </a:rPr>
              <a:t>nextin</a:t>
            </a:r>
            <a:r>
              <a:rPr lang="en-US" altLang="en-US" sz="2400" b="1" dirty="0">
                <a:latin typeface="Courier New" pitchFamily="49" charset="0"/>
              </a:rPr>
              <a:t> + 1) % n;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  </a:t>
            </a:r>
            <a:r>
              <a:rPr lang="en-US" altLang="en-US" sz="2400" b="1" dirty="0" err="1">
                <a:latin typeface="Courier New" pitchFamily="49" charset="0"/>
              </a:rPr>
              <a:t>fullCount</a:t>
            </a:r>
            <a:r>
              <a:rPr lang="en-US" altLang="en-US" sz="2400" b="1" dirty="0">
                <a:latin typeface="Courier New" pitchFamily="49" charset="0"/>
              </a:rPr>
              <a:t> = </a:t>
            </a:r>
            <a:r>
              <a:rPr lang="en-US" altLang="en-US" sz="2400" b="1" dirty="0" err="1">
                <a:latin typeface="Courier New" pitchFamily="49" charset="0"/>
              </a:rPr>
              <a:t>fullCount</a:t>
            </a:r>
            <a:r>
              <a:rPr lang="en-US" altLang="en-US" sz="2400" b="1" dirty="0">
                <a:latin typeface="Courier New" pitchFamily="49" charset="0"/>
              </a:rPr>
              <a:t> + 1;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}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or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when ((</a:t>
            </a:r>
            <a:r>
              <a:rPr lang="en-US" altLang="en-US" sz="2400" b="1" dirty="0" err="1">
                <a:latin typeface="Courier New" pitchFamily="49" charset="0"/>
              </a:rPr>
              <a:t>fullCount</a:t>
            </a:r>
            <a:r>
              <a:rPr lang="en-US" altLang="en-US" sz="2400" b="1" dirty="0">
                <a:latin typeface="Courier New" pitchFamily="49" charset="0"/>
              </a:rPr>
              <a:t>&gt;0) &amp;&amp; receive(req)){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  send(remove, </a:t>
            </a:r>
            <a:r>
              <a:rPr lang="en-US" altLang="en-US" sz="2400" b="1" dirty="0" err="1">
                <a:latin typeface="Courier New" pitchFamily="49" charset="0"/>
              </a:rPr>
              <a:t>buf</a:t>
            </a:r>
            <a:r>
              <a:rPr lang="en-US" altLang="en-US" sz="2400" b="1" dirty="0">
                <a:latin typeface="Courier New" pitchFamily="49" charset="0"/>
              </a:rPr>
              <a:t>[</a:t>
            </a:r>
            <a:r>
              <a:rPr lang="en-US" altLang="en-US" sz="2400" b="1" dirty="0" err="1">
                <a:latin typeface="Courier New" pitchFamily="49" charset="0"/>
              </a:rPr>
              <a:t>nextout</a:t>
            </a:r>
            <a:r>
              <a:rPr lang="en-US" altLang="en-US" sz="2400" b="1" dirty="0">
                <a:latin typeface="Courier New" pitchFamily="49" charset="0"/>
              </a:rPr>
              <a:t>]);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  </a:t>
            </a:r>
            <a:r>
              <a:rPr lang="en-US" altLang="en-US" sz="2400" b="1" dirty="0" err="1">
                <a:latin typeface="Courier New" pitchFamily="49" charset="0"/>
              </a:rPr>
              <a:t>nextout</a:t>
            </a:r>
            <a:r>
              <a:rPr lang="en-US" altLang="en-US" sz="2400" b="1" dirty="0">
                <a:latin typeface="Courier New" pitchFamily="49" charset="0"/>
              </a:rPr>
              <a:t> = (</a:t>
            </a:r>
            <a:r>
              <a:rPr lang="en-US" altLang="en-US" sz="2400" b="1" dirty="0" err="1">
                <a:latin typeface="Courier New" pitchFamily="49" charset="0"/>
              </a:rPr>
              <a:t>nextout</a:t>
            </a:r>
            <a:r>
              <a:rPr lang="en-US" altLang="en-US" sz="2400" b="1" dirty="0">
                <a:latin typeface="Courier New" pitchFamily="49" charset="0"/>
              </a:rPr>
              <a:t> + 1) % n;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  </a:t>
            </a:r>
            <a:r>
              <a:rPr lang="en-US" altLang="en-US" sz="2400" b="1" dirty="0" err="1">
                <a:latin typeface="Courier New" pitchFamily="49" charset="0"/>
              </a:rPr>
              <a:t>fullCount</a:t>
            </a:r>
            <a:r>
              <a:rPr lang="en-US" altLang="en-US" sz="2400" b="1" dirty="0">
                <a:latin typeface="Courier New" pitchFamily="49" charset="0"/>
              </a:rPr>
              <a:t> = </a:t>
            </a:r>
            <a:r>
              <a:rPr lang="en-US" altLang="en-US" sz="2400" b="1" dirty="0" err="1">
                <a:latin typeface="Courier New" pitchFamily="49" charset="0"/>
              </a:rPr>
              <a:t>fullCount</a:t>
            </a:r>
            <a:r>
              <a:rPr lang="en-US" altLang="en-US" sz="2400" b="1" dirty="0">
                <a:latin typeface="Courier New" pitchFamily="49" charset="0"/>
              </a:rPr>
              <a:t> - 1;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}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}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5C6B54-C830-44CA-893C-D7CC2A97626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Ports and Mailboxes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066800"/>
            <a:ext cx="8001000" cy="5181600"/>
          </a:xfrm>
        </p:spPr>
        <p:txBody>
          <a:bodyPr/>
          <a:lstStyle/>
          <a:p>
            <a:r>
              <a:rPr lang="en-US" altLang="en-US" sz="2800"/>
              <a:t>Indirect communication (named message channels) allows a receiver to receive from multiple senders (nondeterministically)</a:t>
            </a:r>
          </a:p>
          <a:p>
            <a:r>
              <a:rPr lang="en-US" altLang="en-US" sz="2800"/>
              <a:t>When channel is a queue, send can be nonblocking </a:t>
            </a:r>
          </a:p>
          <a:p>
            <a:r>
              <a:rPr lang="en-US" altLang="en-US" sz="2800"/>
              <a:t>Such a queue is called </a:t>
            </a:r>
            <a:r>
              <a:rPr lang="en-US" altLang="en-US" sz="2800" b="1"/>
              <a:t>mailbox</a:t>
            </a:r>
            <a:r>
              <a:rPr lang="en-US" altLang="en-US" sz="2800"/>
              <a:t> or </a:t>
            </a:r>
            <a:r>
              <a:rPr lang="en-US" altLang="en-US" sz="2800" b="1"/>
              <a:t>port</a:t>
            </a:r>
            <a:r>
              <a:rPr lang="en-US" altLang="en-US" sz="2800"/>
              <a:t>,</a:t>
            </a:r>
            <a:br>
              <a:rPr lang="en-US" altLang="en-US" sz="2800"/>
            </a:br>
            <a:r>
              <a:rPr lang="en-US" altLang="en-US" sz="2800"/>
              <a:t>depending on number of receivers:</a:t>
            </a:r>
          </a:p>
          <a:p>
            <a:pPr lvl="1"/>
            <a:r>
              <a:rPr lang="en-US" altLang="en-US" sz="2400" b="1"/>
              <a:t>mailbox </a:t>
            </a:r>
            <a:r>
              <a:rPr lang="en-US" altLang="en-US" sz="2400"/>
              <a:t>can have multiple senders and receivers</a:t>
            </a:r>
          </a:p>
          <a:p>
            <a:pPr lvl="1"/>
            <a:r>
              <a:rPr lang="en-US" altLang="en-US" sz="2400" b="1"/>
              <a:t>port</a:t>
            </a:r>
            <a:r>
              <a:rPr lang="en-US" altLang="en-US" sz="2400"/>
              <a:t> can have only one receiver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4B26790-8BF5-4AAC-9DE7-CA5A1DB3AB2B}" type="slidenum">
              <a:rPr lang="en-US" altLang="en-US" sz="14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Shared Memory Methods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en-US" dirty="0"/>
              <a:t>Monitors </a:t>
            </a:r>
          </a:p>
          <a:p>
            <a:pPr marL="1009650" lvl="1" indent="-609600"/>
            <a:r>
              <a:rPr lang="en-US" altLang="en-US" dirty="0"/>
              <a:t>Invented in the early 1970’s by Per </a:t>
            </a:r>
            <a:r>
              <a:rPr lang="en-US" altLang="en-US" dirty="0" err="1"/>
              <a:t>Brinch</a:t>
            </a:r>
            <a:r>
              <a:rPr lang="en-US" altLang="en-US" dirty="0"/>
              <a:t> Hansen and C. A. R. Hoare</a:t>
            </a:r>
          </a:p>
          <a:p>
            <a:pPr marL="990600" lvl="1" indent="-533400"/>
            <a:r>
              <a:rPr lang="en-US" altLang="en-US" dirty="0"/>
              <a:t>Follow </a:t>
            </a:r>
            <a:r>
              <a:rPr lang="en-US" altLang="en-US" dirty="0" smtClean="0"/>
              <a:t>the principles </a:t>
            </a:r>
            <a:r>
              <a:rPr lang="en-US" altLang="en-US" dirty="0"/>
              <a:t>of </a:t>
            </a:r>
            <a:r>
              <a:rPr lang="en-US" altLang="en-US" dirty="0" smtClean="0"/>
              <a:t>an abstract </a:t>
            </a:r>
            <a:r>
              <a:rPr lang="en-US" altLang="en-US" dirty="0"/>
              <a:t>data type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dirty="0" smtClean="0"/>
              <a:t>object-oriented</a:t>
            </a:r>
            <a:r>
              <a:rPr lang="en-US" altLang="en-US" dirty="0"/>
              <a:t>) programming:</a:t>
            </a:r>
          </a:p>
          <a:p>
            <a:pPr marL="914400" lvl="2" indent="0">
              <a:buNone/>
            </a:pP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A data type is manipulated only by a set of predefined operations</a:t>
            </a:r>
          </a:p>
          <a:p>
            <a:pPr marL="990600" lvl="1" indent="-533400"/>
            <a:r>
              <a:rPr lang="en-US" altLang="en-US" dirty="0"/>
              <a:t>A monitor is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dirty="0"/>
              <a:t>A </a:t>
            </a:r>
            <a:r>
              <a:rPr lang="en-US" altLang="en-US" i="1" dirty="0"/>
              <a:t>collection of data</a:t>
            </a:r>
            <a:r>
              <a:rPr lang="en-US" altLang="en-US" dirty="0"/>
              <a:t> representing the state of the resource controlled by the monitor, and</a:t>
            </a:r>
          </a:p>
          <a:p>
            <a:pPr marL="1371600" lvl="2" indent="-457200">
              <a:buFontTx/>
              <a:buAutoNum type="arabicPeriod"/>
            </a:pPr>
            <a:r>
              <a:rPr lang="en-US" altLang="en-US" i="1" dirty="0"/>
              <a:t>Procedures</a:t>
            </a:r>
            <a:r>
              <a:rPr lang="en-US" altLang="en-US" dirty="0"/>
              <a:t> to manipulate that resource data</a:t>
            </a:r>
          </a:p>
          <a:p>
            <a:pPr marL="1371600" lvl="2" indent="-457200">
              <a:buNone/>
            </a:pPr>
            <a:r>
              <a:rPr lang="en-US" altLang="en-US" dirty="0"/>
              <a:t>[Is there an “</a:t>
            </a:r>
            <a:r>
              <a:rPr lang="en-US" altLang="en-US" i="1" dirty="0"/>
              <a:t>object</a:t>
            </a:r>
            <a:r>
              <a:rPr lang="en-US" altLang="en-US" dirty="0"/>
              <a:t>-ion” here?  :-) ]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B2EEB4-A80D-4451-A187-B553B1459B6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Ports and Mailboxes</a:t>
            </a:r>
          </a:p>
        </p:txBody>
      </p:sp>
      <p:pic>
        <p:nvPicPr>
          <p:cNvPr id="28676" name="Picture 6" descr="3-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00450" y="1128714"/>
            <a:ext cx="4991100" cy="4738687"/>
          </a:xfrm>
          <a:noFill/>
        </p:spPr>
      </p:pic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5410200" y="6172201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Figure 3-2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70DA35-B02E-4574-BAE1-123AB0AA068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Procedure-Based Communication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Send/Receive are too low level (like P/V)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Typical interaction: </a:t>
            </a:r>
            <a:br>
              <a:rPr lang="en-US" altLang="en-US" sz="2800"/>
            </a:br>
            <a:r>
              <a:rPr lang="en-US" altLang="en-US" sz="2800"/>
              <a:t>	Send Request &amp; (then) Receive Result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Make this into a single higher-level primitive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Use </a:t>
            </a:r>
            <a:r>
              <a:rPr lang="en-US" altLang="en-US" sz="2800" i="1"/>
              <a:t>RPC</a:t>
            </a:r>
            <a:r>
              <a:rPr lang="en-US" altLang="en-US" sz="2800"/>
              <a:t> (Remote Procedure Call) or </a:t>
            </a:r>
            <a:r>
              <a:rPr lang="en-US" altLang="en-US" sz="2800" i="1"/>
              <a:t>Rendezvous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Caller invokes procedure on remote machine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Remote machine performs operation and</a:t>
            </a:r>
            <a:br>
              <a:rPr lang="en-US" altLang="en-US"/>
            </a:br>
            <a:r>
              <a:rPr lang="en-US" altLang="en-US"/>
              <a:t>returns result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Similar to regular procedure call,</a:t>
            </a:r>
            <a:br>
              <a:rPr lang="en-US" altLang="en-US"/>
            </a:br>
            <a:r>
              <a:rPr lang="en-US" altLang="en-US"/>
              <a:t>but </a:t>
            </a:r>
            <a:r>
              <a:rPr lang="en-US" altLang="en-US" i="1"/>
              <a:t>parameters cannot contain pointers</a:t>
            </a:r>
            <a:r>
              <a:rPr lang="en-US" altLang="en-US"/>
              <a:t> because</a:t>
            </a:r>
            <a:br>
              <a:rPr lang="en-US" altLang="en-US"/>
            </a:br>
            <a:r>
              <a:rPr lang="en-US" altLang="en-US"/>
              <a:t>caller and server do not share any memory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CD2389-F91B-4B67-ADB3-3422BF6DC6C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RPC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066800"/>
            <a:ext cx="7924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Caller issues:</a:t>
            </a:r>
            <a:r>
              <a:rPr lang="en-US" altLang="en-US" dirty="0"/>
              <a:t> </a:t>
            </a:r>
            <a:r>
              <a:rPr lang="en-US" altLang="en-US" sz="2400" b="1" dirty="0">
                <a:latin typeface="Courier New" pitchFamily="49" charset="0"/>
              </a:rPr>
              <a:t>res = f(params)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This is translated into</a:t>
            </a:r>
            <a:r>
              <a:rPr lang="en-US" altLang="en-US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u="sng" dirty="0"/>
              <a:t>Calling Process:</a:t>
            </a:r>
            <a:r>
              <a:rPr lang="en-US" altLang="en-US" sz="2400" b="1" dirty="0"/>
              <a:t>  		  </a:t>
            </a:r>
            <a:r>
              <a:rPr lang="en-US" altLang="en-US" sz="2400" b="1" u="sng" dirty="0"/>
              <a:t>Server Process: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...                  process </a:t>
            </a:r>
            <a:r>
              <a:rPr lang="en-US" altLang="en-US" sz="2400" b="1" dirty="0" err="1">
                <a:latin typeface="Courier New" pitchFamily="49" charset="0"/>
              </a:rPr>
              <a:t>RP_server</a:t>
            </a:r>
            <a:r>
              <a:rPr lang="en-US" altLang="en-US" sz="2400" b="1" dirty="0">
                <a:latin typeface="Courier New" pitchFamily="49" charset="0"/>
              </a:rPr>
              <a:t> {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send(</a:t>
            </a:r>
            <a:r>
              <a:rPr lang="en-US" altLang="en-US" sz="2400" b="1" dirty="0" err="1">
                <a:latin typeface="Courier New" pitchFamily="49" charset="0"/>
              </a:rPr>
              <a:t>RP,f,params</a:t>
            </a:r>
            <a:r>
              <a:rPr lang="en-US" altLang="en-US" sz="2400" b="1" dirty="0">
                <a:latin typeface="Courier New" pitchFamily="49" charset="0"/>
              </a:rPr>
              <a:t>);     while (1) {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rec(</a:t>
            </a:r>
            <a:r>
              <a:rPr lang="en-US" altLang="en-US" sz="2400" b="1" dirty="0" err="1">
                <a:latin typeface="Courier New" pitchFamily="49" charset="0"/>
              </a:rPr>
              <a:t>RP,res</a:t>
            </a:r>
            <a:r>
              <a:rPr lang="en-US" altLang="en-US" sz="2400" b="1" dirty="0">
                <a:latin typeface="Courier New" pitchFamily="49" charset="0"/>
              </a:rPr>
              <a:t>);             rec(</a:t>
            </a:r>
            <a:r>
              <a:rPr lang="en-US" altLang="en-US" sz="2400" b="1" dirty="0" err="1">
                <a:latin typeface="Courier New" pitchFamily="49" charset="0"/>
              </a:rPr>
              <a:t>C,f,params</a:t>
            </a:r>
            <a:r>
              <a:rPr lang="en-US" altLang="en-US" sz="2400" b="1" dirty="0">
                <a:latin typeface="Courier New" pitchFamily="49" charset="0"/>
              </a:rPr>
              <a:t>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...                      res=f(params);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                      send(</a:t>
            </a:r>
            <a:r>
              <a:rPr lang="en-US" altLang="en-US" sz="2400" b="1" dirty="0" err="1">
                <a:latin typeface="Courier New" pitchFamily="49" charset="0"/>
              </a:rPr>
              <a:t>C,res</a:t>
            </a:r>
            <a:r>
              <a:rPr lang="en-US" altLang="en-US" sz="2400" b="1" dirty="0">
                <a:latin typeface="Courier New" pitchFamily="49" charset="0"/>
              </a:rPr>
              <a:t>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                   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                     }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EEA1ED-34C5-4F2D-8932-E6078970A19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Rendezvous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/>
              <a:t>With RPC: </a:t>
            </a:r>
            <a:br>
              <a:rPr lang="en-US" altLang="en-US" dirty="0"/>
            </a:br>
            <a:r>
              <a:rPr lang="en-US" altLang="en-US" dirty="0"/>
              <a:t>Called process p is part of a dedicated server</a:t>
            </a:r>
          </a:p>
          <a:p>
            <a:pPr lvl="1"/>
            <a:r>
              <a:rPr lang="en-US" altLang="en-US" dirty="0"/>
              <a:t>With Rendezvous: </a:t>
            </a:r>
          </a:p>
          <a:p>
            <a:pPr lvl="2"/>
            <a:r>
              <a:rPr lang="en-US" altLang="en-US" sz="2800" dirty="0"/>
              <a:t>p is part of an arbitrary process</a:t>
            </a:r>
          </a:p>
          <a:p>
            <a:pPr lvl="2"/>
            <a:r>
              <a:rPr lang="en-US" altLang="en-US" sz="2800" dirty="0"/>
              <a:t>p maintains state between calls</a:t>
            </a:r>
          </a:p>
          <a:p>
            <a:pPr lvl="2"/>
            <a:r>
              <a:rPr lang="en-US" altLang="en-US" sz="2800" dirty="0"/>
              <a:t>p may accept/delay/reject call</a:t>
            </a:r>
          </a:p>
          <a:p>
            <a:pPr lvl="2"/>
            <a:r>
              <a:rPr lang="en-US" altLang="en-US" sz="2800" dirty="0"/>
              <a:t>Setup is symmetrical: </a:t>
            </a:r>
            <a:br>
              <a:rPr lang="en-US" altLang="en-US" sz="2800" dirty="0"/>
            </a:br>
            <a:r>
              <a:rPr lang="en-US" altLang="en-US" sz="2800" dirty="0"/>
              <a:t>Any process may be a client or a server</a:t>
            </a:r>
          </a:p>
          <a:p>
            <a:pPr lvl="2"/>
            <a:endParaRPr lang="en-US" altLang="en-US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E1DFBD-BB75-4206-8EE8-C3DD76AE7C6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Rendezvous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066800"/>
            <a:ext cx="7924800" cy="4800600"/>
          </a:xfrm>
        </p:spPr>
        <p:txBody>
          <a:bodyPr/>
          <a:lstStyle/>
          <a:p>
            <a:r>
              <a:rPr lang="en-US" altLang="en-US" sz="2800" dirty="0"/>
              <a:t>Caller: Similar syntax/semantics to RPC</a:t>
            </a:r>
          </a:p>
          <a:p>
            <a:pPr algn="ctr">
              <a:buFontTx/>
              <a:buNone/>
            </a:pPr>
            <a:r>
              <a:rPr lang="en-US" altLang="en-US" sz="2400" b="1" dirty="0" err="1">
                <a:latin typeface="Courier New" pitchFamily="49" charset="0"/>
              </a:rPr>
              <a:t>q.f</a:t>
            </a:r>
            <a:r>
              <a:rPr lang="en-US" altLang="en-US" sz="2400" b="1" dirty="0">
                <a:latin typeface="Courier New" pitchFamily="49" charset="0"/>
              </a:rPr>
              <a:t>(param)</a:t>
            </a:r>
          </a:p>
          <a:p>
            <a:pPr lvl="1">
              <a:buFontTx/>
              <a:buNone/>
            </a:pPr>
            <a:r>
              <a:rPr lang="en-US" altLang="en-US" dirty="0"/>
              <a:t>where </a:t>
            </a:r>
            <a:r>
              <a:rPr lang="en-US" altLang="en-US" sz="2400" b="1" dirty="0">
                <a:latin typeface="Courier New" pitchFamily="49" charset="0"/>
              </a:rPr>
              <a:t>q</a:t>
            </a:r>
            <a:r>
              <a:rPr lang="en-US" altLang="en-US" dirty="0"/>
              <a:t> is the called process (server)</a:t>
            </a:r>
          </a:p>
          <a:p>
            <a:r>
              <a:rPr lang="en-US" altLang="en-US" sz="2800" dirty="0"/>
              <a:t>Server: Must indicate willingness to accept:</a:t>
            </a:r>
          </a:p>
          <a:p>
            <a:pPr algn="ctr">
              <a:buFontTx/>
              <a:buNone/>
            </a:pPr>
            <a:r>
              <a:rPr lang="en-US" altLang="en-US" sz="2400" b="1" dirty="0">
                <a:latin typeface="Courier New" pitchFamily="49" charset="0"/>
              </a:rPr>
              <a:t>accept f(param) S</a:t>
            </a:r>
          </a:p>
          <a:p>
            <a:r>
              <a:rPr lang="en-US" altLang="en-US" sz="2800" dirty="0"/>
              <a:t>Rendezvous:</a:t>
            </a:r>
            <a:br>
              <a:rPr lang="en-US" altLang="en-US" sz="2800" dirty="0"/>
            </a:br>
            <a:r>
              <a:rPr lang="en-US" altLang="en-US" sz="2800" dirty="0"/>
              <a:t>Caller (calling process) or Server (called process)</a:t>
            </a:r>
            <a:br>
              <a:rPr lang="en-US" altLang="en-US" sz="2800" dirty="0"/>
            </a:br>
            <a:r>
              <a:rPr lang="en-US" altLang="en-US" sz="2800" dirty="0"/>
              <a:t>waits for the other,</a:t>
            </a:r>
            <a:br>
              <a:rPr lang="en-US" altLang="en-US" sz="2800" dirty="0"/>
            </a:br>
            <a:r>
              <a:rPr lang="en-US" altLang="en-US" sz="2800" dirty="0"/>
              <a:t>Then they execute in parallel after sync.</a:t>
            </a:r>
          </a:p>
          <a:p>
            <a:r>
              <a:rPr lang="en-US" altLang="en-US" sz="2800" dirty="0"/>
              <a:t>(“Rendezvous” is French for “meeting.”)</a:t>
            </a: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5D7FE2-0604-4AD5-B7DA-58E8410721D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Rendezvous</a:t>
            </a:r>
          </a:p>
        </p:txBody>
      </p:sp>
      <p:pic>
        <p:nvPicPr>
          <p:cNvPr id="33796" name="Picture 6" descr="3-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57601" y="1524000"/>
            <a:ext cx="4886325" cy="3829050"/>
          </a:xfrm>
          <a:noFill/>
        </p:spPr>
      </p:pic>
      <p:sp>
        <p:nvSpPr>
          <p:cNvPr id="33797" name="Text Box 7"/>
          <p:cNvSpPr txBox="1">
            <a:spLocks noChangeArrowheads="1"/>
          </p:cNvSpPr>
          <p:nvPr/>
        </p:nvSpPr>
        <p:spPr bwMode="auto">
          <a:xfrm>
            <a:off x="5546725" y="5676901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Figure 3-3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CFBA05-94A9-43E9-9B2E-99968423717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Rendezvous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To permit selective receive: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select 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  [when B1:]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     accept E1(…) S1;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  or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  [when B2:]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     accept E2(…) S2;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  or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  …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  [when Bn:]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     accept </a:t>
            </a:r>
            <a:r>
              <a:rPr lang="en-US" altLang="en-US" b="1" dirty="0" err="1">
                <a:latin typeface="Courier New" pitchFamily="49" charset="0"/>
              </a:rPr>
              <a:t>En</a:t>
            </a:r>
            <a:r>
              <a:rPr lang="en-US" altLang="en-US" b="1" dirty="0">
                <a:latin typeface="Courier New" pitchFamily="49" charset="0"/>
              </a:rPr>
              <a:t>(…) Sn;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  [else R]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57651F-12D5-43F9-B9E2-E596BCF8988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Bounded Buffer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S Mincho" pitchFamily="49" charset="-128"/>
              </a:rPr>
              <a:t>process </a:t>
            </a:r>
            <a:r>
              <a:rPr lang="en-US" altLang="en-US" sz="2000" b="1" dirty="0" err="1">
                <a:latin typeface="Courier New" pitchFamily="49" charset="0"/>
                <a:ea typeface="MS Mincho" pitchFamily="49" charset="-128"/>
              </a:rPr>
              <a:t>BoundedBuffer</a:t>
            </a:r>
            <a:r>
              <a:rPr lang="en-US" altLang="en-US" sz="2000" b="1" dirty="0">
                <a:latin typeface="Courier New" pitchFamily="49" charset="0"/>
                <a:ea typeface="MS Mincho" pitchFamily="49" charset="-128"/>
              </a:rPr>
              <a:t> {   </a:t>
            </a: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S Mincho" pitchFamily="49" charset="-128"/>
              </a:rPr>
              <a:t>while(1) { </a:t>
            </a: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S Mincho" pitchFamily="49" charset="-128"/>
              </a:rPr>
              <a:t>  select {  </a:t>
            </a: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S Mincho" pitchFamily="49" charset="-128"/>
              </a:rPr>
              <a:t>    when (</a:t>
            </a:r>
            <a:r>
              <a:rPr lang="en-US" altLang="en-US" sz="2000" b="1" dirty="0" err="1">
                <a:latin typeface="Courier New" pitchFamily="49" charset="0"/>
                <a:ea typeface="MS Mincho" pitchFamily="49" charset="-128"/>
              </a:rPr>
              <a:t>fullCount</a:t>
            </a:r>
            <a:r>
              <a:rPr lang="en-US" altLang="en-US" sz="2000" b="1" dirty="0">
                <a:latin typeface="Courier New" pitchFamily="49" charset="0"/>
                <a:ea typeface="MS Mincho" pitchFamily="49" charset="-128"/>
              </a:rPr>
              <a:t> &lt; n):  </a:t>
            </a: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S Mincho" pitchFamily="49" charset="-128"/>
              </a:rPr>
              <a:t>      accept deposit(char c) {  </a:t>
            </a: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S Mincho" pitchFamily="49" charset="-128"/>
              </a:rPr>
              <a:t>        buffer[</a:t>
            </a:r>
            <a:r>
              <a:rPr lang="en-US" altLang="en-US" sz="2000" b="1" dirty="0" err="1">
                <a:latin typeface="Courier New" pitchFamily="49" charset="0"/>
                <a:ea typeface="MS Mincho" pitchFamily="49" charset="-128"/>
              </a:rPr>
              <a:t>nextin</a:t>
            </a:r>
            <a:r>
              <a:rPr lang="en-US" altLang="en-US" sz="2000" b="1" dirty="0">
                <a:latin typeface="Courier New" pitchFamily="49" charset="0"/>
                <a:ea typeface="MS Mincho" pitchFamily="49" charset="-128"/>
              </a:rPr>
              <a:t>] = c;  </a:t>
            </a: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S Mincho" pitchFamily="49" charset="-128"/>
              </a:rPr>
              <a:t>        </a:t>
            </a:r>
            <a:r>
              <a:rPr lang="en-US" altLang="en-US" sz="2000" b="1" dirty="0" err="1">
                <a:latin typeface="Courier New" pitchFamily="49" charset="0"/>
                <a:ea typeface="MS Mincho" pitchFamily="49" charset="-128"/>
              </a:rPr>
              <a:t>nextin</a:t>
            </a:r>
            <a:r>
              <a:rPr lang="en-US" altLang="en-US" sz="2000" b="1" dirty="0">
                <a:latin typeface="Courier New" pitchFamily="49" charset="0"/>
                <a:ea typeface="MS Mincho" pitchFamily="49" charset="-128"/>
              </a:rPr>
              <a:t> = (</a:t>
            </a:r>
            <a:r>
              <a:rPr lang="en-US" altLang="en-US" sz="2000" b="1" dirty="0" err="1">
                <a:latin typeface="Courier New" pitchFamily="49" charset="0"/>
                <a:ea typeface="MS Mincho" pitchFamily="49" charset="-128"/>
              </a:rPr>
              <a:t>nextin</a:t>
            </a:r>
            <a:r>
              <a:rPr lang="en-US" altLang="en-US" sz="2000" b="1" dirty="0">
                <a:latin typeface="Courier New" pitchFamily="49" charset="0"/>
                <a:ea typeface="MS Mincho" pitchFamily="49" charset="-128"/>
              </a:rPr>
              <a:t> + 1) % n;  </a:t>
            </a: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S Mincho" pitchFamily="49" charset="-128"/>
              </a:rPr>
              <a:t>        </a:t>
            </a:r>
            <a:r>
              <a:rPr lang="en-US" altLang="en-US" sz="2000" b="1" dirty="0" err="1">
                <a:latin typeface="Courier New" pitchFamily="49" charset="0"/>
                <a:ea typeface="MS Mincho" pitchFamily="49" charset="-128"/>
              </a:rPr>
              <a:t>fullCount</a:t>
            </a:r>
            <a:r>
              <a:rPr lang="en-US" altLang="en-US" sz="2000" b="1" dirty="0"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altLang="en-US" sz="2000" b="1" dirty="0" err="1">
                <a:latin typeface="Courier New" pitchFamily="49" charset="0"/>
                <a:ea typeface="MS Mincho" pitchFamily="49" charset="-128"/>
              </a:rPr>
              <a:t>fullCount</a:t>
            </a:r>
            <a:r>
              <a:rPr lang="en-US" altLang="en-US" sz="2000" b="1" dirty="0">
                <a:latin typeface="Courier New" pitchFamily="49" charset="0"/>
                <a:ea typeface="MS Mincho" pitchFamily="49" charset="-128"/>
              </a:rPr>
              <a:t> + 1;  </a:t>
            </a: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S Mincho" pitchFamily="49" charset="-128"/>
              </a:rPr>
              <a:t>      }   </a:t>
            </a: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S Mincho" pitchFamily="49" charset="-128"/>
              </a:rPr>
              <a:t>    or  </a:t>
            </a: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S Mincho" pitchFamily="49" charset="-128"/>
              </a:rPr>
              <a:t>    when (</a:t>
            </a:r>
            <a:r>
              <a:rPr lang="en-US" altLang="en-US" sz="2000" b="1" dirty="0" err="1">
                <a:latin typeface="Courier New" pitchFamily="49" charset="0"/>
                <a:ea typeface="MS Mincho" pitchFamily="49" charset="-128"/>
              </a:rPr>
              <a:t>fullCount</a:t>
            </a:r>
            <a:r>
              <a:rPr lang="en-US" altLang="en-US" sz="2000" b="1" dirty="0">
                <a:latin typeface="Courier New" pitchFamily="49" charset="0"/>
                <a:ea typeface="MS Mincho" pitchFamily="49" charset="-128"/>
              </a:rPr>
              <a:t> &gt; 0):  </a:t>
            </a: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S Mincho" pitchFamily="49" charset="-128"/>
              </a:rPr>
              <a:t>      accept remove(char c) {  </a:t>
            </a: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S Mincho" pitchFamily="49" charset="-128"/>
              </a:rPr>
              <a:t>        c = buffer[</a:t>
            </a:r>
            <a:r>
              <a:rPr lang="en-US" altLang="en-US" sz="2000" b="1" dirty="0" err="1">
                <a:latin typeface="Courier New" pitchFamily="49" charset="0"/>
                <a:ea typeface="MS Mincho" pitchFamily="49" charset="-128"/>
              </a:rPr>
              <a:t>nextout</a:t>
            </a:r>
            <a:r>
              <a:rPr lang="en-US" altLang="en-US" sz="2000" b="1" dirty="0">
                <a:latin typeface="Courier New" pitchFamily="49" charset="0"/>
                <a:ea typeface="MS Mincho" pitchFamily="49" charset="-128"/>
              </a:rPr>
              <a:t>];  </a:t>
            </a: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S Mincho" pitchFamily="49" charset="-128"/>
              </a:rPr>
              <a:t>        </a:t>
            </a:r>
            <a:r>
              <a:rPr lang="en-US" altLang="en-US" sz="2000" b="1" dirty="0" err="1">
                <a:latin typeface="Courier New" pitchFamily="49" charset="0"/>
                <a:ea typeface="MS Mincho" pitchFamily="49" charset="-128"/>
              </a:rPr>
              <a:t>nextout</a:t>
            </a:r>
            <a:r>
              <a:rPr lang="en-US" altLang="en-US" sz="2000" b="1" dirty="0">
                <a:latin typeface="Courier New" pitchFamily="49" charset="0"/>
                <a:ea typeface="MS Mincho" pitchFamily="49" charset="-128"/>
              </a:rPr>
              <a:t> = (</a:t>
            </a:r>
            <a:r>
              <a:rPr lang="en-US" altLang="en-US" sz="2000" b="1" dirty="0" err="1">
                <a:latin typeface="Courier New" pitchFamily="49" charset="0"/>
                <a:ea typeface="MS Mincho" pitchFamily="49" charset="-128"/>
              </a:rPr>
              <a:t>nextout</a:t>
            </a:r>
            <a:r>
              <a:rPr lang="en-US" altLang="en-US" sz="2000" b="1" dirty="0">
                <a:latin typeface="Courier New" pitchFamily="49" charset="0"/>
                <a:ea typeface="MS Mincho" pitchFamily="49" charset="-128"/>
              </a:rPr>
              <a:t> + 1) % n;  </a:t>
            </a: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S Mincho" pitchFamily="49" charset="-128"/>
              </a:rPr>
              <a:t>        </a:t>
            </a:r>
            <a:r>
              <a:rPr lang="en-US" altLang="en-US" sz="2000" b="1" dirty="0" err="1">
                <a:latin typeface="Courier New" pitchFamily="49" charset="0"/>
                <a:ea typeface="MS Mincho" pitchFamily="49" charset="-128"/>
              </a:rPr>
              <a:t>fullCount</a:t>
            </a:r>
            <a:r>
              <a:rPr lang="en-US" altLang="en-US" sz="2000" b="1" dirty="0"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altLang="en-US" sz="2000" b="1" dirty="0" err="1">
                <a:latin typeface="Courier New" pitchFamily="49" charset="0"/>
                <a:ea typeface="MS Mincho" pitchFamily="49" charset="-128"/>
              </a:rPr>
              <a:t>fullCount</a:t>
            </a:r>
            <a:r>
              <a:rPr lang="en-US" altLang="en-US" sz="2000" b="1" dirty="0">
                <a:latin typeface="Courier New" pitchFamily="49" charset="0"/>
                <a:ea typeface="MS Mincho" pitchFamily="49" charset="-128"/>
              </a:rPr>
              <a:t> - 1;  </a:t>
            </a: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S Mincho" pitchFamily="49" charset="-128"/>
              </a:rPr>
              <a:t>    }  </a:t>
            </a: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itchFamily="49" charset="0"/>
                <a:ea typeface="MS Mincho" pitchFamily="49" charset="-128"/>
              </a:rPr>
              <a:t>  }}}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9119FC-7BAE-497C-8AF0-C31829D3720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Mutual Exclusion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CS problem in a Distributed Environment</a:t>
            </a:r>
            <a:br>
              <a:rPr lang="en-US" altLang="en-US" dirty="0"/>
            </a:br>
            <a:r>
              <a:rPr lang="en-US" altLang="en-US" sz="2800" dirty="0"/>
              <a:t>No shared memory, No shared clock,</a:t>
            </a:r>
            <a:br>
              <a:rPr lang="en-US" altLang="en-US" sz="2800" dirty="0"/>
            </a:br>
            <a:r>
              <a:rPr lang="en-US" altLang="en-US" sz="2800" dirty="0"/>
              <a:t>Delays in message transmission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Central Controller Solution</a:t>
            </a:r>
          </a:p>
          <a:p>
            <a:pPr lvl="1"/>
            <a:r>
              <a:rPr lang="en-US" altLang="en-US" dirty="0"/>
              <a:t>Requesting process sends request to controller</a:t>
            </a:r>
          </a:p>
          <a:p>
            <a:pPr lvl="1"/>
            <a:r>
              <a:rPr lang="en-US" altLang="en-US" dirty="0"/>
              <a:t>Controller grants it to one process at a time</a:t>
            </a:r>
          </a:p>
          <a:p>
            <a:pPr lvl="1"/>
            <a:r>
              <a:rPr lang="en-US" altLang="en-US" dirty="0"/>
              <a:t>Problems: Single point of failure, </a:t>
            </a:r>
            <a:br>
              <a:rPr lang="en-US" altLang="en-US" dirty="0"/>
            </a:br>
            <a:r>
              <a:rPr lang="en-US" altLang="en-US" dirty="0"/>
              <a:t>		     Performance bottleneck</a:t>
            </a:r>
          </a:p>
          <a:p>
            <a:r>
              <a:rPr lang="en-US" altLang="en-US" dirty="0"/>
              <a:t>Fully Distributed Solution:</a:t>
            </a:r>
          </a:p>
          <a:p>
            <a:pPr lvl="1"/>
            <a:r>
              <a:rPr lang="en-US" altLang="en-US" dirty="0"/>
              <a:t>Processes negotiate access among themselves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ED31ED-6BA7-4AA8-A880-D50F137E7A7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Mutual Exclusion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8382000" cy="2743200"/>
          </a:xfrm>
        </p:spPr>
        <p:txBody>
          <a:bodyPr/>
          <a:lstStyle/>
          <a:p>
            <a:r>
              <a:rPr lang="en-US" altLang="en-US"/>
              <a:t>Token Ring solution</a:t>
            </a:r>
          </a:p>
          <a:p>
            <a:pPr lvl="1"/>
            <a:r>
              <a:rPr lang="en-US" altLang="en-US"/>
              <a:t>Each process has a controller</a:t>
            </a:r>
          </a:p>
          <a:p>
            <a:pPr lvl="1"/>
            <a:r>
              <a:rPr lang="en-US" altLang="en-US"/>
              <a:t>Controllers are arranged in a ring</a:t>
            </a:r>
          </a:p>
          <a:p>
            <a:pPr lvl="1"/>
            <a:r>
              <a:rPr lang="en-US" altLang="en-US"/>
              <a:t>Controllers pass “token” around ring</a:t>
            </a:r>
          </a:p>
          <a:p>
            <a:pPr lvl="1"/>
            <a:r>
              <a:rPr lang="en-US" altLang="en-US"/>
              <a:t>Process whose controller holds token may enter 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A7BE-DA0D-4A00-86A3-2DA53416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27212-3F4C-4064-A9CC-90F40FFB4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speaking, it only makes sense really to implement monitors with hardware support (to guarantee </a:t>
            </a:r>
            <a:r>
              <a:rPr lang="en-US" i="1" dirty="0"/>
              <a:t>atomicity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Popular languages with monitor variants include </a:t>
            </a:r>
            <a:r>
              <a:rPr lang="en-US" u="sng" dirty="0"/>
              <a:t>Concurrent Pascal</a:t>
            </a:r>
            <a:r>
              <a:rPr lang="en-US" dirty="0"/>
              <a:t> (the first!), </a:t>
            </a:r>
            <a:r>
              <a:rPr lang="en-US" u="sng" dirty="0"/>
              <a:t>Java</a:t>
            </a:r>
            <a:r>
              <a:rPr lang="en-US" dirty="0"/>
              <a:t>, </a:t>
            </a:r>
            <a:r>
              <a:rPr lang="en-US" u="sng" dirty="0"/>
              <a:t>C#</a:t>
            </a:r>
            <a:r>
              <a:rPr lang="en-US" dirty="0"/>
              <a:t>, </a:t>
            </a:r>
            <a:r>
              <a:rPr lang="en-US" u="sng" dirty="0"/>
              <a:t>Visual Basic</a:t>
            </a:r>
            <a:r>
              <a:rPr lang="en-US" dirty="0"/>
              <a:t>, </a:t>
            </a:r>
            <a:r>
              <a:rPr lang="en-US" u="sng" dirty="0"/>
              <a:t>Rust</a:t>
            </a:r>
            <a:r>
              <a:rPr lang="en-US" dirty="0"/>
              <a:t>, and </a:t>
            </a:r>
            <a:r>
              <a:rPr lang="en-US" u="sng" dirty="0" smtClean="0"/>
              <a:t>Ada</a:t>
            </a:r>
            <a:r>
              <a:rPr lang="en-US" dirty="0"/>
              <a:t>;</a:t>
            </a:r>
            <a:r>
              <a:rPr lang="en-US" dirty="0" smtClean="0"/>
              <a:t> 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u="sng" dirty="0" smtClean="0"/>
              <a:t>ICE Library adds them to C++</a:t>
            </a:r>
            <a:endParaRPr lang="en-US" dirty="0"/>
          </a:p>
          <a:p>
            <a:r>
              <a:rPr lang="en-US" dirty="0"/>
              <a:t>As we’ll see, the implementations can vary in important characteristics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42B66-6D63-4A8E-B3BB-EB76D8B1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F82073B-B362-48A6-9F04-FF2C67894FDC}" type="slidenum"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668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311FC4-C9B3-4B4D-9C5F-2CA209205C0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8001000" cy="685800"/>
          </a:xfrm>
        </p:spPr>
        <p:txBody>
          <a:bodyPr/>
          <a:lstStyle/>
          <a:p>
            <a:r>
              <a:rPr lang="en-US" altLang="en-US" sz="3200"/>
              <a:t>Distributed Mutual Exclusion with Token Ring</a:t>
            </a:r>
          </a:p>
        </p:txBody>
      </p:sp>
      <p:pic>
        <p:nvPicPr>
          <p:cNvPr id="38916" name="Picture 6" descr="3-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5200" y="1295401"/>
            <a:ext cx="5353050" cy="4143375"/>
          </a:xfrm>
          <a:noFill/>
        </p:spPr>
      </p:pic>
      <p:sp>
        <p:nvSpPr>
          <p:cNvPr id="38917" name="Text Box 7"/>
          <p:cNvSpPr txBox="1">
            <a:spLocks noChangeArrowheads="1"/>
          </p:cNvSpPr>
          <p:nvPr/>
        </p:nvSpPr>
        <p:spPr bwMode="auto">
          <a:xfrm>
            <a:off x="5410200" y="5791201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Figure  3-4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51F60A-D9D1-4749-98F0-975BD0F512D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Mutual Exclusion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  <a:ea typeface="MS Mincho" pitchFamily="49" charset="-128"/>
              </a:rPr>
              <a:t>process controller[i] {  </a:t>
            </a:r>
            <a:endParaRPr lang="en-US" alt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  <a:ea typeface="MS Mincho" pitchFamily="49" charset="-128"/>
              </a:rPr>
              <a:t> while(1) { </a:t>
            </a:r>
            <a:endParaRPr lang="en-US" alt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  <a:ea typeface="MS Mincho" pitchFamily="49" charset="-128"/>
              </a:rPr>
              <a:t>   accept Token; </a:t>
            </a:r>
            <a:endParaRPr lang="en-US" alt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  <a:ea typeface="MS Mincho" pitchFamily="49" charset="-128"/>
              </a:rPr>
              <a:t>   select { </a:t>
            </a:r>
            <a:endParaRPr lang="en-US" alt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  <a:ea typeface="MS Mincho" pitchFamily="49" charset="-128"/>
              </a:rPr>
              <a:t>     accept Request_CS() {busy=1;} </a:t>
            </a:r>
            <a:endParaRPr lang="en-US" alt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  <a:ea typeface="MS Mincho" pitchFamily="49" charset="-128"/>
              </a:rPr>
              <a:t>     else null; </a:t>
            </a:r>
            <a:endParaRPr lang="en-US" alt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  <a:ea typeface="MS Mincho" pitchFamily="49" charset="-128"/>
              </a:rPr>
              <a:t>   }  </a:t>
            </a:r>
            <a:endParaRPr lang="en-US" alt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  <a:ea typeface="MS Mincho" pitchFamily="49" charset="-128"/>
              </a:rPr>
              <a:t>   if (busy) accept Release_CS() {busy=0;}</a:t>
            </a:r>
            <a:endParaRPr lang="en-US" alt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  <a:ea typeface="MS Mincho" pitchFamily="49" charset="-128"/>
              </a:rPr>
              <a:t>   controller[(i+1) % n].Token; </a:t>
            </a:r>
            <a:endParaRPr lang="en-US" alt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  <a:ea typeface="MS Mincho" pitchFamily="49" charset="-128"/>
              </a:rPr>
              <a:t> }   </a:t>
            </a:r>
            <a:endParaRPr lang="en-US" alt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  <a:ea typeface="MS Mincho" pitchFamily="49" charset="-128"/>
              </a:rPr>
              <a:t>}  </a:t>
            </a:r>
            <a:endParaRPr lang="en-US" alt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  <a:ea typeface="MS Mincho" pitchFamily="49" charset="-128"/>
              </a:rPr>
              <a:t>process p[i] {  </a:t>
            </a:r>
            <a:endParaRPr lang="en-US" alt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  <a:ea typeface="MS Mincho" pitchFamily="49" charset="-128"/>
              </a:rPr>
              <a:t> while(1) {  </a:t>
            </a:r>
            <a:endParaRPr lang="en-US" alt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  <a:ea typeface="MS Mincho" pitchFamily="49" charset="-128"/>
              </a:rPr>
              <a:t>   controller[i].Request_CS(); </a:t>
            </a:r>
            <a:endParaRPr lang="en-US" alt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  <a:ea typeface="MS Mincho" pitchFamily="49" charset="-128"/>
              </a:rPr>
              <a:t>     CSi; </a:t>
            </a:r>
            <a:endParaRPr lang="en-US" alt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  <a:ea typeface="MS Mincho" pitchFamily="49" charset="-128"/>
              </a:rPr>
              <a:t>   controller[i].Release_CS(); </a:t>
            </a:r>
            <a:endParaRPr lang="en-US" alt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  <a:ea typeface="MS Mincho" pitchFamily="49" charset="-128"/>
              </a:rPr>
              <a:t>   programi; </a:t>
            </a:r>
            <a:endParaRPr lang="en-US" altLang="en-US" sz="20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  <a:ea typeface="MS Mincho" pitchFamily="49" charset="-128"/>
              </a:rPr>
              <a:t>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DB1204-5890-4E6B-A1C7-B7E3D80CD7C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Readers/Writers Problem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 sz="2800"/>
              <a:t>Extension of basic CS problem</a:t>
            </a:r>
            <a:br>
              <a:rPr lang="en-US" altLang="en-US" sz="2800"/>
            </a:br>
            <a:r>
              <a:rPr lang="en-US" altLang="en-US" sz="2400"/>
              <a:t>(Courtois, Heymans, and Parnas, 1971)</a:t>
            </a:r>
          </a:p>
          <a:p>
            <a:pPr marL="609600" indent="-609600"/>
            <a:r>
              <a:rPr lang="en-US" altLang="en-US" sz="2800"/>
              <a:t>Two types of processes entering a CS:</a:t>
            </a:r>
          </a:p>
          <a:p>
            <a:pPr marL="990600" lvl="1" indent="-533400"/>
            <a:r>
              <a:rPr lang="en-US" altLang="en-US"/>
              <a:t>Only one W may be inside CS, (exclusive) or</a:t>
            </a:r>
          </a:p>
          <a:p>
            <a:pPr marL="990600" lvl="1" indent="-533400"/>
            <a:r>
              <a:rPr lang="en-US" altLang="en-US"/>
              <a:t>Any number of R may be inside CS</a:t>
            </a:r>
          </a:p>
          <a:p>
            <a:pPr marL="609600" indent="-609600"/>
            <a:r>
              <a:rPr lang="en-US" altLang="en-US" sz="2800"/>
              <a:t>Prevent starvation of either process type: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/>
              <a:t>If Rs are in CS,</a:t>
            </a:r>
            <a:br>
              <a:rPr lang="en-US" altLang="en-US"/>
            </a:br>
            <a:r>
              <a:rPr lang="en-US" altLang="en-US"/>
              <a:t>a new R must not enter if W is waiting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/>
              <a:t>If W is in CS, once it leaves,</a:t>
            </a:r>
            <a:br>
              <a:rPr lang="en-US" altLang="en-US"/>
            </a:br>
            <a:r>
              <a:rPr lang="en-US" altLang="en-US"/>
              <a:t>all Rs waiting should enter</a:t>
            </a:r>
            <a:br>
              <a:rPr lang="en-US" altLang="en-US"/>
            </a:br>
            <a:r>
              <a:rPr lang="en-US" altLang="en-US"/>
              <a:t>(even if they arrived after new Ws)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8AA164-D41F-4EC5-B717-17B06749FEA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 using monitor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066800"/>
            <a:ext cx="8153400" cy="5181600"/>
          </a:xfrm>
        </p:spPr>
        <p:txBody>
          <a:bodyPr/>
          <a:lstStyle/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monitor Readers_Writers {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int readCount=0, writing=0;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condition OK_R, OK_W;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start_read() {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if (writing || !empty(OK_W)) OK_R.wait;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readCount = readCount + 1;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OK_R.signal; } 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end_read() {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readCount = readCount - 1;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if (readCount == 0) OK_W.signal; }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start_write(){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if ((readCount != 0)||writing) OK_W.wait;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writing = 1; }  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end_write() {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writing = 0;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if (!empty(OK_R)) OK_R.signal;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else OK_W.signal; }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FF7642-63A7-471C-94D6-73641022EC8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Dining philosophers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066800"/>
            <a:ext cx="5943600" cy="5181600"/>
          </a:xfrm>
        </p:spPr>
        <p:txBody>
          <a:bodyPr/>
          <a:lstStyle/>
          <a:p>
            <a:pPr lvl="2">
              <a:lnSpc>
                <a:spcPct val="70000"/>
              </a:lnSpc>
              <a:buFontTx/>
              <a:buNone/>
            </a:pPr>
            <a:endParaRPr lang="en-US" altLang="en-US" sz="2000" dirty="0">
              <a:latin typeface="Courier New" pitchFamily="49" charset="0"/>
            </a:endParaRPr>
          </a:p>
          <a:p>
            <a:r>
              <a:rPr lang="en-US" altLang="en-US" sz="2400" dirty="0"/>
              <a:t>Each philosopher needs both forks to eat</a:t>
            </a:r>
          </a:p>
          <a:p>
            <a:r>
              <a:rPr lang="en-US" altLang="en-US" sz="2400" dirty="0"/>
              <a:t>Requirements</a:t>
            </a:r>
          </a:p>
          <a:p>
            <a:pPr lvl="1"/>
            <a:r>
              <a:rPr lang="en-US" altLang="en-US" sz="2400" dirty="0"/>
              <a:t>Prevent deadlock</a:t>
            </a:r>
          </a:p>
          <a:p>
            <a:pPr lvl="1"/>
            <a:r>
              <a:rPr lang="en-US" altLang="en-US" sz="2400" dirty="0"/>
              <a:t>Guarantee fairness:</a:t>
            </a:r>
            <a:br>
              <a:rPr lang="en-US" altLang="en-US" sz="2400" dirty="0"/>
            </a:br>
            <a:r>
              <a:rPr lang="en-US" altLang="en-US" sz="2400" dirty="0"/>
              <a:t> no philosopher must starve</a:t>
            </a:r>
          </a:p>
          <a:p>
            <a:pPr lvl="1"/>
            <a:r>
              <a:rPr lang="en-US" altLang="en-US" sz="2400" dirty="0"/>
              <a:t>Guarantee concurrency:</a:t>
            </a:r>
            <a:br>
              <a:rPr lang="en-US" altLang="en-US" sz="2400" dirty="0"/>
            </a:br>
            <a:r>
              <a:rPr lang="en-US" altLang="en-US" sz="2400" dirty="0"/>
              <a:t>non-neighbors may eat </a:t>
            </a:r>
            <a:br>
              <a:rPr lang="en-US" altLang="en-US" sz="2400" dirty="0"/>
            </a:br>
            <a:r>
              <a:rPr lang="en-US" altLang="en-US" sz="2400" dirty="0"/>
              <a:t>at the same time</a:t>
            </a:r>
          </a:p>
          <a:p>
            <a:pPr lvl="1"/>
            <a:endParaRPr lang="en-US" altLang="en-US" dirty="0"/>
          </a:p>
        </p:txBody>
      </p:sp>
      <p:pic>
        <p:nvPicPr>
          <p:cNvPr id="43013" name="Picture 4" descr="3-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17678" y="1793632"/>
            <a:ext cx="3429000" cy="3357563"/>
          </a:xfrm>
          <a:noFill/>
        </p:spPr>
      </p:pic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7772400" y="5715001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Figure 3-5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DE542B-18F1-4277-989E-BAC78EEAEAE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Dining philosophers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dirty="0">
                <a:latin typeface="Courier New" pitchFamily="49" charset="0"/>
              </a:rPr>
              <a:t>  </a:t>
            </a:r>
            <a:r>
              <a:rPr lang="en-US" altLang="en-US" sz="2400" b="1" dirty="0">
                <a:latin typeface="Courier New" pitchFamily="49" charset="0"/>
              </a:rPr>
              <a:t>p(</a:t>
            </a:r>
            <a:r>
              <a:rPr lang="en-US" altLang="en-US" sz="2400" b="1" dirty="0" err="1">
                <a:latin typeface="Courier New" pitchFamily="49" charset="0"/>
              </a:rPr>
              <a:t>i</a:t>
            </a:r>
            <a:r>
              <a:rPr lang="en-US" altLang="en-US" sz="2400" b="1" dirty="0">
                <a:latin typeface="Courier New" pitchFamily="49" charset="0"/>
              </a:rPr>
              <a:t>) {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  while (1) {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    think(</a:t>
            </a:r>
            <a:r>
              <a:rPr lang="en-US" altLang="en-US" b="1" dirty="0" err="1">
                <a:latin typeface="Courier New" pitchFamily="49" charset="0"/>
              </a:rPr>
              <a:t>i</a:t>
            </a:r>
            <a:r>
              <a:rPr lang="en-US" altLang="en-US" b="1" dirty="0">
                <a:latin typeface="Courier New" pitchFamily="49" charset="0"/>
              </a:rPr>
              <a:t>);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    </a:t>
            </a:r>
            <a:r>
              <a:rPr lang="en-US" altLang="en-US" b="1" dirty="0" err="1">
                <a:latin typeface="Courier New" pitchFamily="49" charset="0"/>
              </a:rPr>
              <a:t>grab_forks</a:t>
            </a:r>
            <a:r>
              <a:rPr lang="en-US" altLang="en-US" b="1" dirty="0">
                <a:latin typeface="Courier New" pitchFamily="49" charset="0"/>
              </a:rPr>
              <a:t>(</a:t>
            </a:r>
            <a:r>
              <a:rPr lang="en-US" altLang="en-US" b="1" dirty="0" err="1">
                <a:latin typeface="Courier New" pitchFamily="49" charset="0"/>
              </a:rPr>
              <a:t>i</a:t>
            </a:r>
            <a:r>
              <a:rPr lang="en-US" altLang="en-US" b="1" dirty="0">
                <a:latin typeface="Courier New" pitchFamily="49" charset="0"/>
              </a:rPr>
              <a:t>);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    eat(</a:t>
            </a:r>
            <a:r>
              <a:rPr lang="en-US" altLang="en-US" b="1" dirty="0" err="1">
                <a:latin typeface="Courier New" pitchFamily="49" charset="0"/>
              </a:rPr>
              <a:t>i</a:t>
            </a:r>
            <a:r>
              <a:rPr lang="en-US" altLang="en-US" b="1" dirty="0">
                <a:latin typeface="Courier New" pitchFamily="49" charset="0"/>
              </a:rPr>
              <a:t>);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    </a:t>
            </a:r>
            <a:r>
              <a:rPr lang="en-US" altLang="en-US" b="1" dirty="0" err="1">
                <a:latin typeface="Courier New" pitchFamily="49" charset="0"/>
              </a:rPr>
              <a:t>return_forks</a:t>
            </a:r>
            <a:r>
              <a:rPr lang="en-US" altLang="en-US" b="1" dirty="0">
                <a:latin typeface="Courier New" pitchFamily="49" charset="0"/>
              </a:rPr>
              <a:t>(</a:t>
            </a:r>
            <a:r>
              <a:rPr lang="en-US" altLang="en-US" b="1" dirty="0" err="1">
                <a:latin typeface="Courier New" pitchFamily="49" charset="0"/>
              </a:rPr>
              <a:t>i</a:t>
            </a:r>
            <a:r>
              <a:rPr lang="en-US" altLang="en-US" b="1" dirty="0">
                <a:latin typeface="Courier New" pitchFamily="49" charset="0"/>
              </a:rPr>
              <a:t>);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b="1" dirty="0">
                <a:latin typeface="Courier New" pitchFamily="49" charset="0"/>
              </a:rPr>
              <a:t>  }</a:t>
            </a:r>
          </a:p>
          <a:p>
            <a:pPr lvl="2">
              <a:lnSpc>
                <a:spcPct val="70000"/>
              </a:lnSpc>
              <a:buFontTx/>
              <a:buNone/>
            </a:pPr>
            <a:endParaRPr lang="en-US" altLang="en-US" b="1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altLang="en-US" sz="2400" b="1" dirty="0" err="1">
                <a:latin typeface="Courier New" pitchFamily="49" charset="0"/>
              </a:rPr>
              <a:t>grab_forks</a:t>
            </a:r>
            <a:r>
              <a:rPr lang="en-US" altLang="en-US" sz="2400" b="1" dirty="0">
                <a:latin typeface="Courier New" pitchFamily="49" charset="0"/>
              </a:rPr>
              <a:t>(</a:t>
            </a:r>
            <a:r>
              <a:rPr lang="en-US" altLang="en-US" sz="2400" b="1" dirty="0" err="1">
                <a:latin typeface="Courier New" pitchFamily="49" charset="0"/>
              </a:rPr>
              <a:t>i</a:t>
            </a:r>
            <a:r>
              <a:rPr lang="en-US" altLang="en-US" sz="2400" b="1" dirty="0">
                <a:latin typeface="Courier New" pitchFamily="49" charset="0"/>
              </a:rPr>
              <a:t>):   P(f[</a:t>
            </a:r>
            <a:r>
              <a:rPr lang="en-US" altLang="en-US" sz="2400" b="1" dirty="0" err="1">
                <a:latin typeface="Courier New" pitchFamily="49" charset="0"/>
              </a:rPr>
              <a:t>i</a:t>
            </a:r>
            <a:r>
              <a:rPr lang="en-US" altLang="en-US" sz="2400" b="1" dirty="0">
                <a:latin typeface="Courier New" pitchFamily="49" charset="0"/>
              </a:rPr>
              <a:t>]); P(f[(i+1)%5]);</a:t>
            </a:r>
          </a:p>
          <a:p>
            <a:pPr lvl="1">
              <a:buFontTx/>
              <a:buNone/>
            </a:pPr>
            <a:r>
              <a:rPr lang="en-US" altLang="en-US" sz="2400" b="1" dirty="0" err="1">
                <a:latin typeface="Courier New" pitchFamily="49" charset="0"/>
              </a:rPr>
              <a:t>return_forks</a:t>
            </a:r>
            <a:r>
              <a:rPr lang="en-US" altLang="en-US" sz="2400" b="1" dirty="0">
                <a:latin typeface="Courier New" pitchFamily="49" charset="0"/>
              </a:rPr>
              <a:t>(</a:t>
            </a:r>
            <a:r>
              <a:rPr lang="en-US" altLang="en-US" sz="2400" b="1" dirty="0" err="1">
                <a:latin typeface="Courier New" pitchFamily="49" charset="0"/>
              </a:rPr>
              <a:t>i</a:t>
            </a:r>
            <a:r>
              <a:rPr lang="en-US" altLang="en-US" sz="2400" b="1" dirty="0">
                <a:latin typeface="Courier New" pitchFamily="49" charset="0"/>
              </a:rPr>
              <a:t>): V(f[</a:t>
            </a:r>
            <a:r>
              <a:rPr lang="en-US" altLang="en-US" sz="2400" b="1" dirty="0" err="1">
                <a:latin typeface="Courier New" pitchFamily="49" charset="0"/>
              </a:rPr>
              <a:t>i</a:t>
            </a:r>
            <a:r>
              <a:rPr lang="en-US" altLang="en-US" sz="2400" b="1" dirty="0">
                <a:latin typeface="Courier New" pitchFamily="49" charset="0"/>
              </a:rPr>
              <a:t>]); V(f[(i+1)%5]);</a:t>
            </a:r>
          </a:p>
          <a:p>
            <a:r>
              <a:rPr lang="en-US" altLang="en-US" sz="2800" dirty="0"/>
              <a:t>Only one process can grab any fork</a:t>
            </a:r>
          </a:p>
          <a:p>
            <a:r>
              <a:rPr lang="en-US" altLang="en-US" sz="2800" dirty="0"/>
              <a:t>May lead to deadlock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C6AD-A1D0-44BB-A4D4-42CA4B5F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think about…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FC9DC-2043-471F-A0A1-9937B790F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I could do something like: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grab_forks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){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repeat {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P(f[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]);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if ( !</a:t>
            </a:r>
            <a:r>
              <a:rPr lang="en-US" altLang="en-US" sz="2400" b="1" dirty="0">
                <a:latin typeface="Courier New" pitchFamily="49" charset="0"/>
              </a:rPr>
              <a:t>P(f[(i+1)%5]) )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itchFamily="49" charset="0"/>
              </a:rPr>
              <a:t>			 	V(f[</a:t>
            </a:r>
            <a:r>
              <a:rPr lang="en-US" altLang="en-US" sz="2400" b="1" dirty="0" err="1">
                <a:latin typeface="Courier New" pitchFamily="49" charset="0"/>
              </a:rPr>
              <a:t>i</a:t>
            </a:r>
            <a:r>
              <a:rPr lang="en-US" altLang="en-US" sz="2400" b="1" dirty="0">
                <a:latin typeface="Courier New" pitchFamily="49" charset="0"/>
              </a:rPr>
              <a:t>]);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itchFamily="49" charset="0"/>
              </a:rPr>
              <a:t>		until (f[</a:t>
            </a:r>
            <a:r>
              <a:rPr lang="en-US" altLang="en-US" sz="2400" b="1" dirty="0" err="1">
                <a:latin typeface="Courier New" pitchFamily="49" charset="0"/>
              </a:rPr>
              <a:t>i</a:t>
            </a:r>
            <a:r>
              <a:rPr lang="en-US" altLang="en-US" sz="2400" b="1" dirty="0">
                <a:latin typeface="Courier New" pitchFamily="49" charset="0"/>
              </a:rPr>
              <a:t>] == f[(i+1)%5] == 0)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itchFamily="49" charset="0"/>
              </a:rPr>
              <a:t>	}</a:t>
            </a:r>
            <a:endParaRPr lang="en-US" altLang="en-US" sz="2400" dirty="0">
              <a:latin typeface="Times New Roman (Body)"/>
            </a:endParaRPr>
          </a:p>
          <a:p>
            <a:pPr marL="0" indent="0">
              <a:buNone/>
            </a:pPr>
            <a:r>
              <a:rPr lang="en-US" dirty="0">
                <a:latin typeface="Times New Roman (Body)"/>
              </a:rPr>
              <a:t>Where the if-semantics are that if the attempt to grab the second fork fails, then we don’t hold the fork f[</a:t>
            </a:r>
            <a:r>
              <a:rPr lang="en-US" dirty="0" err="1">
                <a:latin typeface="Times New Roman (Body)"/>
              </a:rPr>
              <a:t>i</a:t>
            </a:r>
            <a:r>
              <a:rPr lang="en-US" dirty="0">
                <a:latin typeface="Times New Roman (Body)"/>
              </a:rPr>
              <a:t>] AND we don’t enter the wait queue for the second fork!</a:t>
            </a:r>
          </a:p>
          <a:p>
            <a:pPr marL="0" indent="0">
              <a:buNone/>
            </a:pPr>
            <a:r>
              <a:rPr lang="en-US" dirty="0">
                <a:latin typeface="Times New Roman (Body)"/>
              </a:rPr>
              <a:t>In this case: </a:t>
            </a:r>
            <a:r>
              <a:rPr lang="en-US" b="1" dirty="0">
                <a:latin typeface="Times New Roman (Body)"/>
              </a:rPr>
              <a:t>no deadlock!  </a:t>
            </a:r>
            <a:r>
              <a:rPr lang="en-US" dirty="0">
                <a:latin typeface="Times New Roman (Body)"/>
              </a:rPr>
              <a:t>But also no fairness!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1CAE8-1103-4F96-A564-5FD24CB7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2073B-B362-48A6-9F04-FF2C67894FDC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3889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C90213-33AF-4E6B-AA41-E72F88885D9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Dining Philosophers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 sz="2800"/>
              <a:t>Solutions to deadlock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2400"/>
              <a:t>Use a global counter:</a:t>
            </a:r>
            <a:br>
              <a:rPr lang="en-US" altLang="en-US" sz="2400"/>
            </a:br>
            <a:r>
              <a:rPr lang="en-US" altLang="en-US" sz="2400"/>
              <a:t>At most n–1 philosophers may attempt to grab forks</a:t>
            </a:r>
            <a:endParaRPr lang="en-US" altLang="en-US" sz="2400">
              <a:latin typeface="Courier New" pitchFamily="49" charset="0"/>
            </a:endParaRPr>
          </a:p>
          <a:p>
            <a:pPr marL="990600" lvl="1" indent="-533400">
              <a:buFontTx/>
              <a:buAutoNum type="arabicPeriod"/>
            </a:pPr>
            <a:r>
              <a:rPr lang="en-US" altLang="en-US" sz="2400"/>
              <a:t>One philosopher requests forks in reverse order,</a:t>
            </a:r>
            <a:br>
              <a:rPr lang="en-US" altLang="en-US" sz="2400"/>
            </a:br>
            <a:r>
              <a:rPr lang="en-US" altLang="en-US" sz="2400"/>
              <a:t>     e.g.,</a:t>
            </a:r>
            <a:r>
              <a:rPr lang="en-US" altLang="en-US" sz="2400">
                <a:latin typeface="Courier New" pitchFamily="49" charset="0"/>
              </a:rPr>
              <a:t> </a:t>
            </a:r>
            <a:r>
              <a:rPr lang="en-US" altLang="en-US" sz="2000" b="1">
                <a:latin typeface="Courier New" pitchFamily="49" charset="0"/>
              </a:rPr>
              <a:t>grab_forks(1): P(f[2]); P(f[1])</a:t>
            </a:r>
            <a:br>
              <a:rPr lang="en-US" altLang="en-US" sz="2000" b="1">
                <a:latin typeface="Courier New" pitchFamily="49" charset="0"/>
              </a:rPr>
            </a:br>
            <a:r>
              <a:rPr lang="en-US" altLang="en-US" sz="2400"/>
              <a:t>Violates concurrency requirement:</a:t>
            </a:r>
            <a:br>
              <a:rPr lang="en-US" altLang="en-US" sz="2400"/>
            </a:br>
            <a:r>
              <a:rPr lang="en-US" altLang="en-US" sz="2400"/>
              <a:t>    While P(1) is eating,</a:t>
            </a:r>
            <a:br>
              <a:rPr lang="en-US" altLang="en-US" sz="2400"/>
            </a:br>
            <a:r>
              <a:rPr lang="en-US" altLang="en-US" sz="2400"/>
              <a:t>    all other could be blocked in a chain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2400"/>
              <a:t>Divide philosophers into two groups:</a:t>
            </a:r>
          </a:p>
          <a:p>
            <a:pPr marL="1371600" lvl="2" indent="-457200">
              <a:buFont typeface="Times New Roman" pitchFamily="18" charset="0"/>
              <a:buChar char="→"/>
            </a:pPr>
            <a:r>
              <a:rPr lang="en-US" altLang="en-US"/>
              <a:t>Odd grab Left fork first, </a:t>
            </a:r>
          </a:p>
          <a:p>
            <a:pPr marL="1371600" lvl="2" indent="-457200">
              <a:buFont typeface="Times New Roman" pitchFamily="18" charset="0"/>
              <a:buChar char="→"/>
            </a:pPr>
            <a:r>
              <a:rPr lang="en-US" altLang="en-US"/>
              <a:t>Even grab Right fork first</a:t>
            </a:r>
          </a:p>
          <a:p>
            <a:pPr marL="990600" lvl="1" indent="-533400">
              <a:buFont typeface="Times New Roman" pitchFamily="18" charset="0"/>
              <a:buChar char="→"/>
            </a:pPr>
            <a:endParaRPr lang="en-US" altLang="en-US"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612C1F-83DD-41C4-AA3B-6A27BFD79B7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Elevator algorithm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066800"/>
            <a:ext cx="4724400" cy="5181600"/>
          </a:xfrm>
        </p:spPr>
        <p:txBody>
          <a:bodyPr/>
          <a:lstStyle/>
          <a:p>
            <a:r>
              <a:rPr lang="en-US" altLang="en-US" sz="2400"/>
              <a:t>Pressing button at floor </a:t>
            </a:r>
            <a:r>
              <a:rPr lang="en-US" altLang="en-US" sz="2400" b="1">
                <a:latin typeface="Courier New" pitchFamily="49" charset="0"/>
              </a:rPr>
              <a:t>i</a:t>
            </a:r>
            <a:r>
              <a:rPr lang="en-US" altLang="en-US" sz="2400"/>
              <a:t> or button </a:t>
            </a:r>
            <a:r>
              <a:rPr lang="en-US" altLang="en-US" sz="2400" b="1">
                <a:latin typeface="Courier New" pitchFamily="49" charset="0"/>
              </a:rPr>
              <a:t>i</a:t>
            </a:r>
            <a:r>
              <a:rPr lang="en-US" altLang="en-US" sz="2400"/>
              <a:t> inside elevator invokes: </a:t>
            </a:r>
            <a:r>
              <a:rPr lang="en-US" altLang="en-US" sz="2400" b="1">
                <a:latin typeface="Courier New" pitchFamily="49" charset="0"/>
              </a:rPr>
              <a:t>request(i)</a:t>
            </a:r>
          </a:p>
          <a:p>
            <a:r>
              <a:rPr lang="en-US" altLang="en-US" sz="2400"/>
              <a:t>Door closing, invokes: </a:t>
            </a:r>
            <a:r>
              <a:rPr lang="en-US" altLang="en-US" sz="2400" b="1">
                <a:latin typeface="Courier New" pitchFamily="49" charset="0"/>
              </a:rPr>
              <a:t>release()</a:t>
            </a:r>
          </a:p>
          <a:p>
            <a:r>
              <a:rPr lang="en-US" altLang="en-US" sz="2400"/>
              <a:t>Scheduler policy:</a:t>
            </a:r>
          </a:p>
          <a:p>
            <a:pPr lvl="1"/>
            <a:r>
              <a:rPr lang="en-US" altLang="en-US" sz="2000"/>
              <a:t>When elevator is moving up:</a:t>
            </a:r>
            <a:br>
              <a:rPr lang="en-US" altLang="en-US" sz="2000"/>
            </a:br>
            <a:r>
              <a:rPr lang="en-US" altLang="en-US" sz="2000"/>
              <a:t>it services all requests  at or above current position;</a:t>
            </a:r>
            <a:br>
              <a:rPr lang="en-US" altLang="en-US" sz="2000"/>
            </a:br>
            <a:r>
              <a:rPr lang="en-US" altLang="en-US" sz="2000"/>
              <a:t>then it reverses direction</a:t>
            </a:r>
          </a:p>
          <a:p>
            <a:pPr lvl="1"/>
            <a:r>
              <a:rPr lang="en-US" altLang="en-US" sz="2000"/>
              <a:t>When elevator is moving down:</a:t>
            </a:r>
            <a:br>
              <a:rPr lang="en-US" altLang="en-US" sz="2000"/>
            </a:br>
            <a:r>
              <a:rPr lang="en-US" altLang="en-US" sz="2000"/>
              <a:t>it services all requests at or below current position;</a:t>
            </a:r>
            <a:br>
              <a:rPr lang="en-US" altLang="en-US" sz="2000"/>
            </a:br>
            <a:r>
              <a:rPr lang="en-US" altLang="en-US" sz="2000"/>
              <a:t>then it reverses direction</a:t>
            </a:r>
          </a:p>
        </p:txBody>
      </p:sp>
      <p:pic>
        <p:nvPicPr>
          <p:cNvPr id="46085" name="Picture 4" descr="3-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86600" y="914400"/>
            <a:ext cx="2819400" cy="4876800"/>
          </a:xfrm>
          <a:noFill/>
        </p:spPr>
      </p:pic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8153400" y="5943601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Figure 3-6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D5DABC-7B38-4D89-9494-CEFC4A55ADE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Elevator algorithm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14400"/>
            <a:ext cx="7772400" cy="5334000"/>
          </a:xfrm>
        </p:spPr>
        <p:txBody>
          <a:bodyPr/>
          <a:lstStyle/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monitor elevator {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...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request(int dest) { /*Called when button pushed*/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if (busy) {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 if ((position&lt;dest) ||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     ((position==dest) &amp;&amp; (dir==up)))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    upsweep.wait(dest); 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    else downsweep.wait(-dest);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}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busy = 1;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position = dest;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} 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If</a:t>
            </a:r>
            <a:r>
              <a:rPr lang="en-US" altLang="en-US" sz="2000"/>
              <a:t> </a:t>
            </a:r>
            <a:r>
              <a:rPr lang="en-US" altLang="en-US" sz="2000" b="1">
                <a:latin typeface="Courier New" pitchFamily="49" charset="0"/>
              </a:rPr>
              <a:t>position&lt;dest</a:t>
            </a:r>
            <a:r>
              <a:rPr lang="en-US" altLang="en-US" sz="2000"/>
              <a:t>, </a:t>
            </a:r>
            <a:r>
              <a:rPr lang="en-US" altLang="en-US" sz="2400"/>
              <a:t>wait in upsweep queue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If </a:t>
            </a:r>
            <a:r>
              <a:rPr lang="en-US" altLang="en-US" sz="2000" b="1">
                <a:latin typeface="Courier New" pitchFamily="49" charset="0"/>
              </a:rPr>
              <a:t>position&gt;dest</a:t>
            </a:r>
            <a:r>
              <a:rPr lang="en-US" altLang="en-US" sz="2400"/>
              <a:t>, wait in downsweep queue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If </a:t>
            </a:r>
            <a:r>
              <a:rPr lang="en-US" altLang="en-US" sz="2000" b="1">
                <a:latin typeface="Courier New" pitchFamily="49" charset="0"/>
              </a:rPr>
              <a:t>position==dest</a:t>
            </a:r>
            <a:r>
              <a:rPr lang="en-US" altLang="en-US" sz="2400"/>
              <a:t>, service immediately,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wait in upsweep or downsweep,</a:t>
            </a:r>
            <a:br>
              <a:rPr lang="en-US" altLang="en-US" sz="2400"/>
            </a:br>
            <a:r>
              <a:rPr lang="en-US" altLang="en-US" sz="2400"/>
              <a:t>depending on current direction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5A5FE39-A97C-46AC-AC08-79A8A7E760EB}" type="slidenum">
              <a:rPr lang="en-US" altLang="en-US" sz="14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Monitors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066800"/>
            <a:ext cx="8077200" cy="5181600"/>
          </a:xfrm>
        </p:spPr>
        <p:txBody>
          <a:bodyPr/>
          <a:lstStyle/>
          <a:p>
            <a:pPr marL="609600" indent="-609600"/>
            <a:r>
              <a:rPr lang="en-US" altLang="en-US" dirty="0"/>
              <a:t>Implementation must guarantee: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dirty="0"/>
              <a:t>Resource accessible </a:t>
            </a:r>
            <a:r>
              <a:rPr lang="en-US" altLang="en-US" i="1" dirty="0"/>
              <a:t>only </a:t>
            </a:r>
            <a:r>
              <a:rPr lang="en-US" altLang="en-US" dirty="0"/>
              <a:t>by monitor procedures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dirty="0"/>
              <a:t>Monitor procedures are mutually exclusive</a:t>
            </a:r>
          </a:p>
          <a:p>
            <a:pPr marL="609600" indent="-609600"/>
            <a:r>
              <a:rPr lang="en-US" altLang="en-US" dirty="0"/>
              <a:t>For coordination, monitors provide </a:t>
            </a:r>
            <a:r>
              <a:rPr lang="en-US" altLang="en-US" b="1" dirty="0"/>
              <a:t>condition variable</a:t>
            </a:r>
            <a:r>
              <a:rPr lang="en-US" altLang="en-US" dirty="0"/>
              <a:t> c with:</a:t>
            </a:r>
          </a:p>
          <a:p>
            <a:pPr marL="990600" lvl="1" indent="-533400">
              <a:buNone/>
            </a:pPr>
            <a:r>
              <a:rPr lang="en-US" altLang="en-US" sz="2400" b="1" dirty="0" err="1">
                <a:latin typeface="Courier New" pitchFamily="49" charset="0"/>
              </a:rPr>
              <a:t>c.wait</a:t>
            </a:r>
            <a:endParaRPr lang="en-US" altLang="en-US" sz="2400" b="1" dirty="0">
              <a:latin typeface="Courier New" pitchFamily="49" charset="0"/>
            </a:endParaRPr>
          </a:p>
          <a:p>
            <a:pPr marL="1371600" lvl="2" indent="-457200"/>
            <a:r>
              <a:rPr lang="en-US" altLang="en-US" dirty="0"/>
              <a:t>Calling process is blocked and placed on waiting queue associated with </a:t>
            </a:r>
            <a:r>
              <a:rPr lang="en-US" altLang="en-US" b="1" dirty="0">
                <a:latin typeface="Courier New" pitchFamily="49" charset="0"/>
              </a:rPr>
              <a:t>c</a:t>
            </a:r>
          </a:p>
          <a:p>
            <a:pPr marL="990600" lvl="1" indent="-533400">
              <a:buNone/>
            </a:pPr>
            <a:r>
              <a:rPr lang="en-US" altLang="en-US" sz="2400" b="1" dirty="0" err="1">
                <a:latin typeface="Courier New" pitchFamily="49" charset="0"/>
              </a:rPr>
              <a:t>c.signal</a:t>
            </a:r>
            <a:endParaRPr lang="en-US" altLang="en-US" sz="2400" b="1" dirty="0">
              <a:latin typeface="Courier New" pitchFamily="49" charset="0"/>
            </a:endParaRPr>
          </a:p>
          <a:p>
            <a:pPr marL="1371600" lvl="2" indent="-457200"/>
            <a:r>
              <a:rPr lang="en-US" altLang="en-US" dirty="0"/>
              <a:t>Calling process wakes up first process on </a:t>
            </a:r>
            <a:r>
              <a:rPr lang="en-US" altLang="en-US" b="1" dirty="0">
                <a:latin typeface="Courier New" pitchFamily="49" charset="0"/>
              </a:rPr>
              <a:t>c</a:t>
            </a:r>
            <a:r>
              <a:rPr lang="en-US" altLang="en-US" dirty="0"/>
              <a:t> queue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BD4C99-3EE7-4BA2-A399-2092F9C72BD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Elevator algorithm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066800"/>
            <a:ext cx="7772400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release() { /*Called when door closes*/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busy = 0;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if (direction==up) {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 if (!empty(upsweep)) upsweep.signal;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 else {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   direction = down;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   downsweep.signal;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 }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 else if  /*direction==down*/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   (!empty(downsweep)) downsweep.signal;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 else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   direction = up;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   upsweep.signal;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 }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}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FFB668-5E05-46A2-AB90-F16D586C35E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Clocks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066800"/>
            <a:ext cx="8001000" cy="5181600"/>
          </a:xfrm>
        </p:spPr>
        <p:txBody>
          <a:bodyPr/>
          <a:lstStyle/>
          <a:p>
            <a:r>
              <a:rPr lang="en-US" altLang="en-US" sz="2800"/>
              <a:t>Many applications need to </a:t>
            </a:r>
            <a:r>
              <a:rPr lang="en-US" altLang="en-US" sz="2800" b="1" i="1"/>
              <a:t>time-stamp</a:t>
            </a:r>
            <a:r>
              <a:rPr lang="en-US" altLang="en-US" sz="2800"/>
              <a:t> events </a:t>
            </a:r>
          </a:p>
          <a:p>
            <a:pPr lvl="1">
              <a:buFontTx/>
              <a:buNone/>
            </a:pPr>
            <a:r>
              <a:rPr lang="en-US" altLang="en-US" sz="2400"/>
              <a:t>for debugging, recovery, distributed mutual exclusion,</a:t>
            </a:r>
            <a:br>
              <a:rPr lang="en-US" altLang="en-US" sz="2400"/>
            </a:br>
            <a:r>
              <a:rPr lang="en-US" altLang="en-US" sz="2400"/>
              <a:t>ordering of broadcast messages, transactions, etc.</a:t>
            </a:r>
          </a:p>
          <a:p>
            <a:r>
              <a:rPr lang="en-US" altLang="en-US" sz="2800" i="1"/>
              <a:t>Centralized</a:t>
            </a:r>
            <a:r>
              <a:rPr lang="en-US" altLang="en-US" sz="2800"/>
              <a:t> system allows one to attach clock value:</a:t>
            </a:r>
          </a:p>
          <a:p>
            <a:pPr lvl="1">
              <a:buFontTx/>
              <a:buNone/>
            </a:pPr>
            <a:r>
              <a:rPr lang="en-US" altLang="en-US" sz="2000" b="1">
                <a:latin typeface="Courier New" pitchFamily="49" charset="0"/>
              </a:rPr>
              <a:t>  C(e1)&lt;C(e2)</a:t>
            </a:r>
            <a:r>
              <a:rPr lang="en-US" altLang="en-US" sz="2400"/>
              <a:t> means </a:t>
            </a:r>
            <a:r>
              <a:rPr lang="en-US" altLang="en-US" sz="2000" b="1">
                <a:latin typeface="Courier New" pitchFamily="49" charset="0"/>
              </a:rPr>
              <a:t>e1</a:t>
            </a:r>
            <a:r>
              <a:rPr lang="en-US" altLang="en-US" sz="2400"/>
              <a:t> happened before </a:t>
            </a:r>
            <a:r>
              <a:rPr lang="en-US" altLang="en-US" sz="2000" b="1">
                <a:latin typeface="Courier New" pitchFamily="49" charset="0"/>
              </a:rPr>
              <a:t>e2</a:t>
            </a:r>
          </a:p>
          <a:p>
            <a:r>
              <a:rPr lang="en-US" altLang="en-US" sz="2800"/>
              <a:t>Physical clocks in </a:t>
            </a:r>
            <a:r>
              <a:rPr lang="en-US" altLang="en-US" sz="2800" i="1"/>
              <a:t>distributed</a:t>
            </a:r>
            <a:r>
              <a:rPr lang="en-US" altLang="en-US" sz="2800"/>
              <a:t> systems are skewed</a:t>
            </a:r>
          </a:p>
          <a:p>
            <a:r>
              <a:rPr lang="en-US" altLang="en-US" sz="2800"/>
              <a:t>Example below shows what can happen</a:t>
            </a:r>
            <a:br>
              <a:rPr lang="en-US" altLang="en-US" sz="2800"/>
            </a:br>
            <a:r>
              <a:rPr lang="en-US" altLang="en-US" sz="2800"/>
              <a:t>if one relies on physical clocks which are skewed.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6A2083-9D7A-4926-9794-A2ED97D944D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Physical Clocks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3810000"/>
            <a:ext cx="7620000" cy="1828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/>
              <a:t>Based only on times, the log shows an impossible sequence: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400" dirty="0"/>
              <a:t>e3, e1, e2, e4</a:t>
            </a:r>
          </a:p>
          <a:p>
            <a:pPr>
              <a:buFontTx/>
              <a:buNone/>
            </a:pPr>
            <a:r>
              <a:rPr lang="en-US" altLang="en-US" sz="2400" dirty="0"/>
              <a:t>Possible sequences:</a:t>
            </a:r>
            <a:br>
              <a:rPr lang="en-US" altLang="en-US" sz="2400" dirty="0"/>
            </a:br>
            <a:r>
              <a:rPr lang="en-US" altLang="en-US" sz="2400" dirty="0"/>
              <a:t> e1, e3, e2, e4      or      e1, e2, e3, e4</a:t>
            </a:r>
          </a:p>
        </p:txBody>
      </p:sp>
      <p:pic>
        <p:nvPicPr>
          <p:cNvPr id="50181" name="Picture 4" descr="3-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1219200"/>
            <a:ext cx="5943600" cy="1981200"/>
          </a:xfrm>
          <a:noFill/>
        </p:spPr>
      </p:pic>
      <p:sp>
        <p:nvSpPr>
          <p:cNvPr id="50182" name="Rectangle 8"/>
          <p:cNvSpPr>
            <a:spLocks noChangeArrowheads="1"/>
          </p:cNvSpPr>
          <p:nvPr/>
        </p:nvSpPr>
        <p:spPr bwMode="auto">
          <a:xfrm>
            <a:off x="8915400" y="2743201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Figure 3-7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D1DA66-16BD-46F4-93A7-9CC589D6CB3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Clocks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 dirty="0"/>
              <a:t>Use </a:t>
            </a:r>
            <a:r>
              <a:rPr lang="en-US" altLang="en-US" i="1" dirty="0"/>
              <a:t>counters</a:t>
            </a:r>
            <a:r>
              <a:rPr lang="en-US" altLang="en-US" dirty="0"/>
              <a:t> as logical clocks: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dirty="0"/>
              <a:t>Within a process p, increment counter for each new event: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dirty="0" err="1"/>
              <a:t>L</a:t>
            </a:r>
            <a:r>
              <a:rPr lang="en-US" altLang="en-US" baseline="-25000" dirty="0" err="1"/>
              <a:t>p</a:t>
            </a:r>
            <a:r>
              <a:rPr lang="en-US" altLang="en-US" dirty="0"/>
              <a:t>(e</a:t>
            </a:r>
            <a:r>
              <a:rPr lang="en-US" altLang="en-US" baseline="-25000" dirty="0"/>
              <a:t>i+1</a:t>
            </a:r>
            <a:r>
              <a:rPr lang="en-US" altLang="en-US" dirty="0"/>
              <a:t>) = </a:t>
            </a:r>
            <a:r>
              <a:rPr lang="en-US" altLang="en-US" dirty="0" err="1"/>
              <a:t>L</a:t>
            </a:r>
            <a:r>
              <a:rPr lang="en-US" altLang="en-US" baseline="-25000" dirty="0" err="1"/>
              <a:t>p</a:t>
            </a:r>
            <a:r>
              <a:rPr lang="en-US" altLang="en-US" dirty="0"/>
              <a:t>(</a:t>
            </a:r>
            <a:r>
              <a:rPr lang="en-US" altLang="en-US" dirty="0" err="1"/>
              <a:t>e</a:t>
            </a:r>
            <a:r>
              <a:rPr lang="en-US" altLang="en-US" baseline="-25000" dirty="0" err="1"/>
              <a:t>i</a:t>
            </a:r>
            <a:r>
              <a:rPr lang="en-US" altLang="en-US" dirty="0"/>
              <a:t>) + 1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dirty="0"/>
              <a:t>Label each </a:t>
            </a:r>
            <a:r>
              <a:rPr lang="en-US" altLang="en-US" sz="2400" b="1" dirty="0">
                <a:latin typeface="Courier New" pitchFamily="49" charset="0"/>
              </a:rPr>
              <a:t>send</a:t>
            </a:r>
            <a:r>
              <a:rPr lang="en-US" altLang="en-US" dirty="0"/>
              <a:t> event with new clock value: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dirty="0" err="1"/>
              <a:t>L</a:t>
            </a:r>
            <a:r>
              <a:rPr lang="en-US" altLang="en-US" baseline="-25000" dirty="0" err="1"/>
              <a:t>p</a:t>
            </a:r>
            <a:r>
              <a:rPr lang="en-US" altLang="en-US" dirty="0"/>
              <a:t>(e</a:t>
            </a:r>
            <a:r>
              <a:rPr lang="en-US" altLang="en-US" baseline="-25000" dirty="0"/>
              <a:t>s</a:t>
            </a:r>
            <a:r>
              <a:rPr lang="en-US" altLang="en-US" dirty="0"/>
              <a:t>) = </a:t>
            </a:r>
            <a:r>
              <a:rPr lang="en-US" altLang="en-US" dirty="0" err="1"/>
              <a:t>L</a:t>
            </a:r>
            <a:r>
              <a:rPr lang="en-US" altLang="en-US" baseline="-25000" dirty="0" err="1"/>
              <a:t>p</a:t>
            </a:r>
            <a:r>
              <a:rPr lang="en-US" altLang="en-US" dirty="0"/>
              <a:t>(</a:t>
            </a:r>
            <a:r>
              <a:rPr lang="en-US" altLang="en-US" dirty="0" err="1"/>
              <a:t>e</a:t>
            </a:r>
            <a:r>
              <a:rPr lang="en-US" altLang="en-US" baseline="-25000" dirty="0" err="1"/>
              <a:t>i</a:t>
            </a:r>
            <a:r>
              <a:rPr lang="en-US" altLang="en-US" dirty="0"/>
              <a:t>) + 1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dirty="0"/>
              <a:t>Label each </a:t>
            </a:r>
            <a:r>
              <a:rPr lang="en-US" altLang="en-US" sz="2400" b="1" dirty="0">
                <a:latin typeface="Courier New" pitchFamily="49" charset="0"/>
              </a:rPr>
              <a:t>receive</a:t>
            </a:r>
            <a:r>
              <a:rPr lang="en-US" altLang="en-US" dirty="0"/>
              <a:t> event with </a:t>
            </a:r>
            <a:r>
              <a:rPr lang="en-US" altLang="en-US" i="1" dirty="0"/>
              <a:t>maximum</a:t>
            </a:r>
            <a:r>
              <a:rPr lang="en-US" altLang="en-US" dirty="0"/>
              <a:t> of local clock value and value of message: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dirty="0" err="1"/>
              <a:t>L</a:t>
            </a:r>
            <a:r>
              <a:rPr lang="en-US" altLang="en-US" baseline="-25000" dirty="0" err="1"/>
              <a:t>q</a:t>
            </a:r>
            <a:r>
              <a:rPr lang="en-US" altLang="en-US" dirty="0"/>
              <a:t>(e</a:t>
            </a:r>
            <a:r>
              <a:rPr lang="en-US" altLang="en-US" baseline="-25000" dirty="0"/>
              <a:t>r</a:t>
            </a:r>
            <a:r>
              <a:rPr lang="en-US" altLang="en-US" dirty="0"/>
              <a:t>) = max( </a:t>
            </a:r>
            <a:r>
              <a:rPr lang="en-US" altLang="en-US" dirty="0" err="1"/>
              <a:t>L</a:t>
            </a:r>
            <a:r>
              <a:rPr lang="en-US" altLang="en-US" baseline="-25000" dirty="0" err="1"/>
              <a:t>p</a:t>
            </a:r>
            <a:r>
              <a:rPr lang="en-US" altLang="en-US" dirty="0"/>
              <a:t>(e</a:t>
            </a:r>
            <a:r>
              <a:rPr lang="en-US" altLang="en-US" baseline="-25000" dirty="0"/>
              <a:t>s</a:t>
            </a:r>
            <a:r>
              <a:rPr lang="en-US" altLang="en-US" dirty="0"/>
              <a:t>), </a:t>
            </a:r>
            <a:r>
              <a:rPr lang="en-US" altLang="en-US" dirty="0" err="1"/>
              <a:t>L</a:t>
            </a:r>
            <a:r>
              <a:rPr lang="en-US" altLang="en-US" baseline="-25000" dirty="0" err="1"/>
              <a:t>q</a:t>
            </a:r>
            <a:r>
              <a:rPr lang="en-US" altLang="en-US" dirty="0"/>
              <a:t>(</a:t>
            </a:r>
            <a:r>
              <a:rPr lang="en-US" altLang="en-US" dirty="0" err="1"/>
              <a:t>e</a:t>
            </a:r>
            <a:r>
              <a:rPr lang="en-US" altLang="en-US" baseline="-25000" dirty="0" err="1"/>
              <a:t>i</a:t>
            </a:r>
            <a:r>
              <a:rPr lang="en-US" altLang="en-US" dirty="0"/>
              <a:t>) ) + 1</a:t>
            </a:r>
          </a:p>
          <a:p>
            <a:pPr marL="990600" lvl="1" indent="-533400"/>
            <a:endParaRPr lang="en-US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9E1EE4-10BB-4B89-8019-308E703B1CB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Logical Clocks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066800"/>
            <a:ext cx="8153400" cy="5181600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en-US" dirty="0"/>
              <a:t>Logical Clocks use a </a:t>
            </a:r>
            <a:r>
              <a:rPr lang="en-US" altLang="en-US" i="1" dirty="0"/>
              <a:t>happened-before</a:t>
            </a:r>
            <a:r>
              <a:rPr lang="en-US" altLang="en-US" b="1" dirty="0"/>
              <a:t> </a:t>
            </a:r>
            <a:r>
              <a:rPr lang="en-US" altLang="en-US" dirty="0"/>
              <a:t>relation:</a:t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err="1"/>
              <a:t>e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Wingdings 3" pitchFamily="18" charset="2"/>
              </a:rPr>
              <a:t></a:t>
            </a:r>
            <a:r>
              <a:rPr lang="en-US" altLang="en-US" dirty="0" err="1"/>
              <a:t>e</a:t>
            </a:r>
            <a:r>
              <a:rPr lang="en-US" altLang="en-US" baseline="-25000" dirty="0" err="1"/>
              <a:t>j</a:t>
            </a:r>
            <a:r>
              <a:rPr lang="en-US" altLang="en-US" baseline="-25000" dirty="0"/>
              <a:t> </a:t>
            </a:r>
            <a:r>
              <a:rPr lang="en-US" altLang="en-US" dirty="0"/>
              <a:t> holds if:</a:t>
            </a:r>
          </a:p>
          <a:p>
            <a:pPr marL="990600" lvl="1" indent="-533400">
              <a:buNone/>
            </a:pPr>
            <a:r>
              <a:rPr lang="en-US" altLang="en-US" sz="3200" dirty="0"/>
              <a:t>     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i</a:t>
            </a:r>
            <a:r>
              <a:rPr lang="en-US" altLang="en-US" sz="3200" dirty="0"/>
              <a:t> </a:t>
            </a:r>
            <a:r>
              <a:rPr lang="en-US" altLang="en-US" sz="3200" dirty="0">
                <a:sym typeface="Wingdings 3" pitchFamily="18" charset="2"/>
              </a:rPr>
              <a:t>and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j</a:t>
            </a:r>
            <a:r>
              <a:rPr lang="en-US" altLang="en-US" sz="3200" baseline="-25000" dirty="0"/>
              <a:t> </a:t>
            </a:r>
            <a:r>
              <a:rPr lang="en-US" altLang="en-US" sz="3200" dirty="0"/>
              <a:t>belong to the same process and</a:t>
            </a:r>
            <a:br>
              <a:rPr lang="en-US" altLang="en-US" sz="3200" dirty="0"/>
            </a:br>
            <a:r>
              <a:rPr lang="en-US" altLang="en-US" sz="3200" dirty="0"/>
              <a:t>     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i</a:t>
            </a:r>
            <a:r>
              <a:rPr lang="en-US" altLang="en-US" sz="3200" dirty="0"/>
              <a:t> happened before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j</a:t>
            </a:r>
            <a:r>
              <a:rPr lang="en-US" altLang="en-US" sz="3200" dirty="0"/>
              <a:t> , or</a:t>
            </a:r>
            <a:r>
              <a:rPr lang="en-US" altLang="en-US" sz="3200" baseline="-25000" dirty="0"/>
              <a:t> </a:t>
            </a:r>
          </a:p>
          <a:p>
            <a:pPr marL="990600" lvl="1" indent="-533400">
              <a:buNone/>
            </a:pPr>
            <a:r>
              <a:rPr lang="en-US" altLang="en-US" sz="3200" dirty="0"/>
              <a:t>     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i</a:t>
            </a:r>
            <a:r>
              <a:rPr lang="en-US" altLang="en-US" sz="3200" dirty="0"/>
              <a:t> is a </a:t>
            </a:r>
            <a:r>
              <a:rPr lang="en-US" altLang="en-US" sz="3200" b="1" dirty="0">
                <a:latin typeface="Courier New" pitchFamily="49" charset="0"/>
              </a:rPr>
              <a:t>send</a:t>
            </a:r>
            <a:r>
              <a:rPr lang="en-US" altLang="en-US" sz="3200" dirty="0"/>
              <a:t> </a:t>
            </a:r>
            <a:r>
              <a:rPr lang="en-US" altLang="en-US" sz="3200" dirty="0">
                <a:sym typeface="Wingdings 3" pitchFamily="18" charset="2"/>
              </a:rPr>
              <a:t>and</a:t>
            </a:r>
            <a:br>
              <a:rPr lang="en-US" altLang="en-US" sz="3200" dirty="0">
                <a:sym typeface="Wingdings 3" pitchFamily="18" charset="2"/>
              </a:rPr>
            </a:br>
            <a:r>
              <a:rPr lang="en-US" altLang="en-US" sz="3200" dirty="0">
                <a:sym typeface="Wingdings 3" pitchFamily="18" charset="2"/>
              </a:rPr>
              <a:t>      </a:t>
            </a:r>
            <a:r>
              <a:rPr lang="en-US" altLang="en-US" sz="3200" dirty="0" err="1"/>
              <a:t>e</a:t>
            </a:r>
            <a:r>
              <a:rPr lang="en-US" altLang="en-US" sz="3200" baseline="-25000" dirty="0" err="1"/>
              <a:t>j</a:t>
            </a:r>
            <a:r>
              <a:rPr lang="en-US" altLang="en-US" sz="3200" baseline="-25000" dirty="0"/>
              <a:t> </a:t>
            </a:r>
            <a:r>
              <a:rPr lang="en-US" altLang="en-US" sz="3200" dirty="0"/>
              <a:t>is the corresponding </a:t>
            </a:r>
            <a:r>
              <a:rPr lang="en-US" altLang="en-US" sz="3200" b="1" dirty="0">
                <a:latin typeface="Courier New" pitchFamily="49" charset="0"/>
              </a:rPr>
              <a:t>receive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9A12B7-D39D-448A-A5D5-BC5496D87CB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3429000" cy="685800"/>
          </a:xfrm>
        </p:spPr>
        <p:txBody>
          <a:bodyPr/>
          <a:lstStyle/>
          <a:p>
            <a:pPr algn="l"/>
            <a:r>
              <a:rPr lang="en-US" altLang="en-US" sz="4000"/>
              <a:t>Logical Clocks</a:t>
            </a:r>
          </a:p>
        </p:txBody>
      </p:sp>
      <p:pic>
        <p:nvPicPr>
          <p:cNvPr id="53252" name="Picture 6" descr="3-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19800" y="457200"/>
            <a:ext cx="3602038" cy="5638800"/>
          </a:xfrm>
          <a:noFill/>
        </p:spPr>
      </p:pic>
      <p:sp>
        <p:nvSpPr>
          <p:cNvPr id="53253" name="Text Box 7"/>
          <p:cNvSpPr txBox="1">
            <a:spLocks noChangeArrowheads="1"/>
          </p:cNvSpPr>
          <p:nvPr/>
        </p:nvSpPr>
        <p:spPr bwMode="auto">
          <a:xfrm>
            <a:off x="7086600" y="6172201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Figure 3-8</a:t>
            </a:r>
          </a:p>
        </p:txBody>
      </p:sp>
      <p:sp>
        <p:nvSpPr>
          <p:cNvPr id="53254" name="Text Box 8"/>
          <p:cNvSpPr txBox="1">
            <a:spLocks noChangeArrowheads="1"/>
          </p:cNvSpPr>
          <p:nvPr/>
        </p:nvSpPr>
        <p:spPr bwMode="auto">
          <a:xfrm>
            <a:off x="2438400" y="1600201"/>
            <a:ext cx="2971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p1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(u)=4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p2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(v)=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max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(4,1)+1=5</a:t>
            </a:r>
          </a:p>
        </p:txBody>
      </p:sp>
      <p:sp>
        <p:nvSpPr>
          <p:cNvPr id="53255" name="Text Box 9"/>
          <p:cNvSpPr txBox="1">
            <a:spLocks noChangeArrowheads="1"/>
          </p:cNvSpPr>
          <p:nvPr/>
        </p:nvSpPr>
        <p:spPr bwMode="auto">
          <a:xfrm>
            <a:off x="2438400" y="33528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p3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(x)=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max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(6,12)+1=13</a:t>
            </a:r>
          </a:p>
        </p:txBody>
      </p:sp>
      <p:sp>
        <p:nvSpPr>
          <p:cNvPr id="53256" name="Text Box 10"/>
          <p:cNvSpPr txBox="1">
            <a:spLocks noChangeArrowheads="1"/>
          </p:cNvSpPr>
          <p:nvPr/>
        </p:nvSpPr>
        <p:spPr bwMode="auto">
          <a:xfrm>
            <a:off x="2438400" y="487680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p2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(y)=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max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(7,14)+1=15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4466A94-234F-4652-AC96-1A5EE7D180A3}" type="slidenum">
              <a:rPr lang="en-US" altLang="en-US" sz="14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Monitors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 dirty="0"/>
              <a:t>“condition variable” </a:t>
            </a:r>
            <a:r>
              <a:rPr lang="en-US" altLang="en-US" sz="3600" b="1" dirty="0">
                <a:latin typeface="Courier New" pitchFamily="49" charset="0"/>
              </a:rPr>
              <a:t>c</a:t>
            </a:r>
            <a:r>
              <a:rPr lang="en-US" altLang="en-US" sz="3600" dirty="0"/>
              <a:t> is </a:t>
            </a:r>
            <a:r>
              <a:rPr lang="en-US" altLang="en-US" sz="3600" i="1" dirty="0"/>
              <a:t>not a conventional variable</a:t>
            </a:r>
          </a:p>
          <a:p>
            <a:pPr lvl="1"/>
            <a:r>
              <a:rPr lang="en-US" altLang="en-US" b="1" dirty="0">
                <a:latin typeface="Courier New" pitchFamily="49" charset="0"/>
              </a:rPr>
              <a:t>c</a:t>
            </a:r>
            <a:r>
              <a:rPr lang="en-US" altLang="en-US" dirty="0"/>
              <a:t> has </a:t>
            </a:r>
            <a:r>
              <a:rPr lang="en-US" altLang="en-US" b="1" i="1" dirty="0"/>
              <a:t>no value</a:t>
            </a:r>
          </a:p>
          <a:p>
            <a:pPr lvl="1"/>
            <a:r>
              <a:rPr lang="en-US" altLang="en-US" b="1" dirty="0">
                <a:latin typeface="Courier New" pitchFamily="49" charset="0"/>
              </a:rPr>
              <a:t>c</a:t>
            </a:r>
            <a:r>
              <a:rPr lang="en-US" altLang="en-US" dirty="0"/>
              <a:t> is an arbitrary name chosen by programmer to designate an event, state, or condition</a:t>
            </a:r>
          </a:p>
          <a:p>
            <a:pPr lvl="1"/>
            <a:r>
              <a:rPr lang="en-US" altLang="en-US" dirty="0"/>
              <a:t>Each </a:t>
            </a:r>
            <a:r>
              <a:rPr lang="en-US" altLang="en-US" b="1" dirty="0">
                <a:latin typeface="Courier New" pitchFamily="49" charset="0"/>
              </a:rPr>
              <a:t>c</a:t>
            </a:r>
            <a:r>
              <a:rPr lang="en-US" altLang="en-US" dirty="0"/>
              <a:t> has an associated waiting queue</a:t>
            </a:r>
          </a:p>
          <a:p>
            <a:pPr lvl="1"/>
            <a:r>
              <a:rPr lang="en-US" altLang="en-US" dirty="0"/>
              <a:t>A process may “block” itself on </a:t>
            </a:r>
            <a:r>
              <a:rPr lang="en-US" altLang="en-US" b="1" dirty="0">
                <a:latin typeface="Courier New" pitchFamily="49" charset="0"/>
              </a:rPr>
              <a:t>c</a:t>
            </a:r>
            <a:r>
              <a:rPr lang="en-US" altLang="en-US" dirty="0"/>
              <a:t> -- it </a:t>
            </a:r>
            <a:r>
              <a:rPr lang="en-US" altLang="en-US" i="1" dirty="0"/>
              <a:t>waits</a:t>
            </a:r>
            <a:r>
              <a:rPr lang="en-US" altLang="en-US" dirty="0"/>
              <a:t> until another process issues a </a:t>
            </a:r>
            <a:r>
              <a:rPr lang="en-US" altLang="en-US" i="1" dirty="0"/>
              <a:t>signal</a:t>
            </a:r>
            <a:r>
              <a:rPr lang="en-US" altLang="en-US" dirty="0"/>
              <a:t> on </a:t>
            </a:r>
            <a:r>
              <a:rPr lang="en-US" altLang="en-US" b="1" dirty="0">
                <a:latin typeface="Courier New" pitchFamily="49" charset="0"/>
              </a:rPr>
              <a:t>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772400" cy="685800"/>
          </a:xfrm>
        </p:spPr>
        <p:txBody>
          <a:bodyPr/>
          <a:lstStyle/>
          <a:p>
            <a:r>
              <a:rPr lang="en-US" dirty="0"/>
              <a:t>Are </a:t>
            </a:r>
            <a:r>
              <a:rPr lang="en-US" dirty="0" err="1"/>
              <a:t>c.wait</a:t>
            </a:r>
            <a:r>
              <a:rPr lang="en-US" dirty="0"/>
              <a:t> and </a:t>
            </a:r>
            <a:r>
              <a:rPr lang="en-US" dirty="0" err="1"/>
              <a:t>c.signal</a:t>
            </a:r>
            <a:r>
              <a:rPr lang="en-US" dirty="0"/>
              <a:t> like semaphores passing messages?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1981200" y="1600200"/>
            <a:ext cx="4114800" cy="5181600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0"/>
              </a:spcAft>
              <a:buAutoNum type="alphaUcPeriod"/>
            </a:pPr>
            <a:r>
              <a:rPr lang="en-US" sz="2400" dirty="0"/>
              <a:t>Yes,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c.wait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being like </a:t>
            </a:r>
            <a:r>
              <a:rPr lang="en-US" sz="2400" b="1" dirty="0"/>
              <a:t>P(c)</a:t>
            </a:r>
            <a:r>
              <a:rPr lang="en-US" sz="2400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c.signal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being like </a:t>
            </a:r>
            <a:r>
              <a:rPr lang="en-US" sz="2400" b="1" dirty="0"/>
              <a:t>V(c)</a:t>
            </a:r>
            <a:r>
              <a:rPr lang="en-US" sz="2400" dirty="0"/>
              <a:t>.</a:t>
            </a:r>
          </a:p>
          <a:p>
            <a:pPr marL="514350" indent="-514350">
              <a:spcAft>
                <a:spcPts val="0"/>
              </a:spcAft>
              <a:buAutoNum type="alphaUcPeriod"/>
            </a:pPr>
            <a:r>
              <a:rPr lang="en-US" sz="2400" dirty="0"/>
              <a:t>Yes, but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c.wait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is like </a:t>
            </a:r>
            <a:r>
              <a:rPr lang="en-US" sz="2400" b="1" dirty="0"/>
              <a:t>V(c)</a:t>
            </a:r>
            <a:r>
              <a:rPr lang="en-US" sz="2400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c.signal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is like </a:t>
            </a:r>
            <a:r>
              <a:rPr lang="en-US" sz="2400" b="1" dirty="0"/>
              <a:t>P(c)</a:t>
            </a:r>
            <a:r>
              <a:rPr lang="en-US" sz="2400" dirty="0"/>
              <a:t>.</a:t>
            </a:r>
          </a:p>
          <a:p>
            <a:pPr marL="514350" indent="-514350">
              <a:spcAft>
                <a:spcPts val="0"/>
              </a:spcAft>
              <a:buAutoNum type="alphaUcPeriod"/>
            </a:pPr>
            <a:r>
              <a:rPr lang="en-US" sz="2400" dirty="0"/>
              <a:t>No, there is no relationship.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3A879CA-E898-44C5-93E3-7125C6CD4844}" type="slidenum"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5" name="TPChart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6032500" y="1600200"/>
          <a:ext cx="45720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hart" r:id="rId6" imgW="4572000" imgH="5143500" progId="MSGraph.Chart.8">
                  <p:embed followColorScheme="full"/>
                </p:oleObj>
              </mc:Choice>
              <mc:Fallback>
                <p:oleObj name="Chart" r:id="rId6" imgW="4572000" imgH="5143500" progId="MSGraph.Chart.8">
                  <p:embed followColorScheme="full"/>
                  <p:pic>
                    <p:nvPicPr>
                      <p:cNvPr id="5" name="TPChart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32500" y="1600200"/>
                        <a:ext cx="4572000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34375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E3501F8-00FB-4AC6-AA8B-019802091F00}" type="slidenum">
              <a:rPr lang="en-US" altLang="en-US" sz="14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Hoare Monitors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After </a:t>
            </a:r>
            <a:r>
              <a:rPr lang="en-US" altLang="en-US" sz="2800" b="1" dirty="0" err="1">
                <a:latin typeface="Courier New" pitchFamily="49" charset="0"/>
              </a:rPr>
              <a:t>c.signal</a:t>
            </a:r>
            <a:r>
              <a:rPr lang="en-US" altLang="en-US" sz="2800" dirty="0"/>
              <a:t>, there are 2 ready processes:</a:t>
            </a:r>
          </a:p>
          <a:p>
            <a:pPr lvl="1"/>
            <a:r>
              <a:rPr lang="en-US" altLang="en-US" dirty="0"/>
              <a:t>The calling process which did the </a:t>
            </a:r>
            <a:r>
              <a:rPr lang="en-US" altLang="en-US" sz="2400" b="1" dirty="0" err="1">
                <a:latin typeface="Courier New" pitchFamily="49" charset="0"/>
              </a:rPr>
              <a:t>c.signal</a:t>
            </a:r>
            <a:endParaRPr lang="en-US" altLang="en-US" dirty="0"/>
          </a:p>
          <a:p>
            <a:pPr lvl="1"/>
            <a:r>
              <a:rPr lang="en-US" altLang="en-US" dirty="0"/>
              <a:t>The process which the </a:t>
            </a:r>
            <a:r>
              <a:rPr lang="en-US" altLang="en-US" sz="2400" b="1" dirty="0" err="1">
                <a:latin typeface="Courier New" pitchFamily="49" charset="0"/>
              </a:rPr>
              <a:t>c.signal</a:t>
            </a:r>
            <a:r>
              <a:rPr lang="en-US" altLang="en-US" dirty="0"/>
              <a:t> “woke up”</a:t>
            </a:r>
          </a:p>
          <a:p>
            <a:r>
              <a:rPr lang="en-US" altLang="en-US" dirty="0"/>
              <a:t>Which should continue?</a:t>
            </a:r>
          </a:p>
          <a:p>
            <a:pPr lvl="1">
              <a:buFontTx/>
              <a:buNone/>
            </a:pPr>
            <a:r>
              <a:rPr lang="en-US" altLang="en-US" dirty="0"/>
              <a:t>(Only </a:t>
            </a:r>
            <a:r>
              <a:rPr lang="en-US" altLang="en-US" b="1" dirty="0"/>
              <a:t>one</a:t>
            </a:r>
            <a:r>
              <a:rPr lang="en-US" altLang="en-US" dirty="0"/>
              <a:t> can be executing inside the monitor!)</a:t>
            </a:r>
          </a:p>
          <a:p>
            <a:r>
              <a:rPr lang="en-US" altLang="en-US" b="1" dirty="0"/>
              <a:t>Hoare</a:t>
            </a:r>
            <a:r>
              <a:rPr lang="en-US" altLang="en-US" dirty="0"/>
              <a:t> monitor: </a:t>
            </a:r>
          </a:p>
          <a:p>
            <a:pPr lvl="1"/>
            <a:r>
              <a:rPr lang="en-US" altLang="en-US" dirty="0"/>
              <a:t>Woken-up process continues</a:t>
            </a:r>
          </a:p>
          <a:p>
            <a:pPr lvl="1"/>
            <a:r>
              <a:rPr lang="en-US" altLang="en-US" dirty="0"/>
              <a:t>Calling process is placed on high-priority queue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F5E3F95-96A7-45F0-9F96-2F9289F43F2C}" type="slidenum">
              <a:rPr lang="en-US" altLang="en-US" sz="14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Hoare Monitors</a:t>
            </a:r>
          </a:p>
        </p:txBody>
      </p:sp>
      <p:pic>
        <p:nvPicPr>
          <p:cNvPr id="8196" name="Picture 4" descr="3-1a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1676400"/>
            <a:ext cx="6324600" cy="3149600"/>
          </a:xfrm>
          <a:noFill/>
        </p:spPr>
      </p:pic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5105400" y="52578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00"/>
                </a:solidFill>
              </a:rPr>
              <a:t>Effect of</a:t>
            </a:r>
            <a:r>
              <a:rPr lang="en-US" altLang="en-US">
                <a:solidFill>
                  <a:srgbClr val="000000"/>
                </a:solidFill>
                <a:latin typeface="Bookshelf Symbol 1" pitchFamily="34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Courier New" pitchFamily="49" charset="0"/>
              </a:rPr>
              <a:t>wait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MultiChoiceSlide"/>
  <p:tag name="TPQUESTIONXML" val="﻿&lt;?xml version=&quot;1.0&quot; encoding=&quot;utf-8&quot;?&gt;&#10;&lt;questionlist&gt;&#10;    &lt;properties&gt;&#10;        &lt;guid&gt;4885E28265464BDD950A96EED27E81DE&lt;/guid&gt;&#10;        &lt;description /&gt;&#10;        &lt;date&gt;9/15/2015 8:52:38 PM&lt;/date&gt;&#10;    &lt;/properties&gt;&#10;    &lt;questionlisttemplate&gt;&#10;        &lt;correctvalue&gt;1&lt;/correctvalue&gt;&#10;        &lt;incorrectvalue&gt;0&lt;/incorrectvalue&gt;&#10;        &lt;questiontype&gt;1&lt;/questiontype&gt;&#10;        &lt;numberofchoices&gt;4&lt;/numberofchoices&gt;&#10;        &lt;bulletstyle&gt;2&lt;/bulletstyle&gt;&#10;        &lt;questionfont&gt;Verdana&lt;/questionfont&gt;&#10;        &lt;questionfontsize&gt;12&lt;/questionfontsize&gt;&#10;        &lt;answerfont&gt;Verdana&lt;/answerfont&gt;&#10;        &lt;answerfontsize&gt;12&lt;/answerfontsize&gt;&#10;        &lt;showresults&gt;True&lt;/showresults&gt;&#10;        &lt;countdowntime&gt;30&lt;/countdowntime&gt;&#10;        &lt;responsegrid&gt;0&lt;/responsegrid&gt;&#10;    &lt;/questionlisttemplate&gt;&#10;    &lt;questions&gt;&#10;        &lt;multichoice&gt;&#10;            &lt;guid&gt;47F6568795554BF9B4069706C04EBB14&lt;/guid&gt;&#10;            &lt;repollguid&gt;9C2484F4FD024C04A5537658D51F18B7&lt;/repollguid&gt;&#10;            &lt;sourceid&gt;D5A769C2A1754079BCABA0A828DFE62D&lt;/sourceid&gt;&#10;            &lt;questiontext&gt;Are c.wait and c.signal like semaphores passing messages?&lt;/questiontext&gt;&#10;            &lt;showresults&gt;True&lt;/showresults&gt;&#10;            &lt;responsegrid&gt;0&lt;/responsegrid&gt;&#10;            &lt;countdowntimer&gt;False&lt;/countdowntimer&gt;&#10;            &lt;countdowntime&gt;30&lt;/countdowntime&gt;&#10;            &lt;correctvalue&gt;1&lt;/correctvalue&gt;&#10;            &lt;incorrectvalue&gt;0&lt;/incorrectvalue&gt;&#10;            &lt;responselimit&gt;1&lt;/responselimit&gt;&#10;            &lt;bulletstyle&gt;2&lt;/bulletstyle&gt;&#10;            &lt;correctanswerindicator&gt;True&lt;/correctanswerindicator&gt;&#10;            &lt;answers&gt;&#10;                &lt;answer&gt;&#10;                    &lt;guid&gt;AEE100BBF4034FEFB45319CCC09058C8&lt;/guid&gt;&#10;                    &lt;answertext&gt;Yes, with c.wait being like P(c) and c.signal being like V(c).&lt;/answertext&gt;&#10;                    &lt;valuetype&gt;1&lt;/valuetype&gt;&#10;                &lt;/answer&gt;&#10;                &lt;answer&gt;&#10;                    &lt;guid&gt;3D711043A51647EC9916B6A56367A3C8&lt;/guid&gt;&#10;                    &lt;answertext&gt;Yes, but c.wait is like V(c) and c.signal is like P(c).&lt;/answertext&gt;&#10;                    &lt;valuetype&gt;-1&lt;/valuetype&gt;&#10;                &lt;/answer&gt;&#10;                &lt;answer&gt;&#10;                    &lt;guid&gt;83E1EC02E8E14942B2CB6878A87A5D0A&lt;/guid&gt;&#10;                    &lt;answertext&gt;No, there is no relationship.&lt;/answertext&gt;&#10;                    &lt;valuetype&gt;-1&lt;/valuetype&gt;&#10;                &lt;/answer&gt;&#10;            &lt;/answers&gt;&#10;        &lt;/multichoice&gt;&#10;    &lt;/questions&gt;&#10;&lt;/questionlist&gt;"/>
  <p:tag name="LIVECHARTING" val="False"/>
  <p:tag name="AUTOOPENPOLL" val="True"/>
  <p:tag name="AUTOFORMATCHART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0"/>
  <p:tag name="DEFINEDCOLORS" val="3,6,10,45,32,50,13,4,9,55,1"/>
  <p:tag name="COLORTYPE" val="SCHEME"/>
  <p:tag name="LABELFORMAT" val="0"/>
  <p:tag name="NUMBERFORMAT" val="0"/>
</p:tagLst>
</file>

<file path=ppt/theme/theme1.xml><?xml version="1.0" encoding="utf-8"?>
<a:theme xmlns:a="http://schemas.openxmlformats.org/drawingml/2006/main" name="ch2">
  <a:themeElements>
    <a:clrScheme name="ch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h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3235</Words>
  <Application>Microsoft Office PowerPoint</Application>
  <PresentationFormat>Widescreen</PresentationFormat>
  <Paragraphs>597</Paragraphs>
  <Slides>55</Slides>
  <Notes>50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Arial</vt:lpstr>
      <vt:lpstr>Bookshelf Symbol 1</vt:lpstr>
      <vt:lpstr>Calibri</vt:lpstr>
      <vt:lpstr>Courier New</vt:lpstr>
      <vt:lpstr>MS Mincho</vt:lpstr>
      <vt:lpstr>Symbol</vt:lpstr>
      <vt:lpstr>Times New Roman</vt:lpstr>
      <vt:lpstr>Times New Roman (Body)</vt:lpstr>
      <vt:lpstr>Wingdings 3</vt:lpstr>
      <vt:lpstr>ch2</vt:lpstr>
      <vt:lpstr>Chart</vt:lpstr>
      <vt:lpstr>Document</vt:lpstr>
      <vt:lpstr>3. Higher-Level Synchronization</vt:lpstr>
      <vt:lpstr>Motivation</vt:lpstr>
      <vt:lpstr>Shared Memory Methods</vt:lpstr>
      <vt:lpstr>Monitor Implementation</vt:lpstr>
      <vt:lpstr>Monitors</vt:lpstr>
      <vt:lpstr>Monitors</vt:lpstr>
      <vt:lpstr>Are c.wait and c.signal like semaphores passing messages?</vt:lpstr>
      <vt:lpstr>Hoare Monitors</vt:lpstr>
      <vt:lpstr>Hoare Monitors</vt:lpstr>
      <vt:lpstr>Effect of Hoare Monitors, Continued</vt:lpstr>
      <vt:lpstr>Bounded buffer problem</vt:lpstr>
      <vt:lpstr>Bounded buffer problem</vt:lpstr>
      <vt:lpstr>Priority waits</vt:lpstr>
      <vt:lpstr>Example: alarm clock</vt:lpstr>
      <vt:lpstr>Example: alarm clock</vt:lpstr>
      <vt:lpstr>Mesa and Java monitors</vt:lpstr>
      <vt:lpstr>Mesa and Java monitors</vt:lpstr>
      <vt:lpstr>Protected types</vt:lpstr>
      <vt:lpstr>Example</vt:lpstr>
      <vt:lpstr>When clause syntax</vt:lpstr>
      <vt:lpstr>Distributed Synchronization</vt:lpstr>
      <vt:lpstr>Distributed Synchronization</vt:lpstr>
      <vt:lpstr>Types of send/receive</vt:lpstr>
      <vt:lpstr>Channels, Ports, and Mailboxes</vt:lpstr>
      <vt:lpstr>Named Message Channels</vt:lpstr>
      <vt:lpstr>Bounded buffer with CSP</vt:lpstr>
      <vt:lpstr>Bounded Buffer with CSP</vt:lpstr>
      <vt:lpstr>Bounded buffer with CSP</vt:lpstr>
      <vt:lpstr>Ports and Mailboxes</vt:lpstr>
      <vt:lpstr>Ports and Mailboxes</vt:lpstr>
      <vt:lpstr>Procedure-Based Communication</vt:lpstr>
      <vt:lpstr>RPC</vt:lpstr>
      <vt:lpstr>Rendezvous</vt:lpstr>
      <vt:lpstr>Rendezvous</vt:lpstr>
      <vt:lpstr>Rendezvous</vt:lpstr>
      <vt:lpstr>Rendezvous</vt:lpstr>
      <vt:lpstr>Example: Bounded Buffer</vt:lpstr>
      <vt:lpstr>Distributed Mutual Exclusion</vt:lpstr>
      <vt:lpstr>Distributed Mutual Exclusion</vt:lpstr>
      <vt:lpstr>Distributed Mutual Exclusion with Token Ring</vt:lpstr>
      <vt:lpstr>Distributed Mutual Exclusion</vt:lpstr>
      <vt:lpstr>Readers/Writers Problem</vt:lpstr>
      <vt:lpstr>Solution using monitor</vt:lpstr>
      <vt:lpstr>Dining philosophers</vt:lpstr>
      <vt:lpstr>Dining philosophers</vt:lpstr>
      <vt:lpstr>To think about…</vt:lpstr>
      <vt:lpstr>Dining Philosophers</vt:lpstr>
      <vt:lpstr>Elevator algorithm</vt:lpstr>
      <vt:lpstr>Elevator algorithm</vt:lpstr>
      <vt:lpstr>Elevator algorithm</vt:lpstr>
      <vt:lpstr>Logical Clocks</vt:lpstr>
      <vt:lpstr>Physical Clocks</vt:lpstr>
      <vt:lpstr>Logical Clocks</vt:lpstr>
      <vt:lpstr>Logical Clocks</vt:lpstr>
      <vt:lpstr>Logical Clocks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Higher-Level Synchronization</dc:title>
  <dc:creator>Scott</dc:creator>
  <cp:lastModifiedBy>sab43</cp:lastModifiedBy>
  <cp:revision>8</cp:revision>
  <dcterms:created xsi:type="dcterms:W3CDTF">2020-09-29T21:25:52Z</dcterms:created>
  <dcterms:modified xsi:type="dcterms:W3CDTF">2022-09-20T17:30:31Z</dcterms:modified>
</cp:coreProperties>
</file>