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74" r:id="rId4"/>
    <p:sldId id="277" r:id="rId5"/>
    <p:sldId id="275" r:id="rId6"/>
    <p:sldId id="276" r:id="rId7"/>
    <p:sldId id="28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9" r:id="rId20"/>
    <p:sldId id="269" r:id="rId21"/>
    <p:sldId id="270" r:id="rId22"/>
    <p:sldId id="280" r:id="rId23"/>
    <p:sldId id="281" r:id="rId24"/>
    <p:sldId id="282" r:id="rId25"/>
    <p:sldId id="271" r:id="rId26"/>
    <p:sldId id="272" r:id="rId27"/>
    <p:sldId id="273" r:id="rId28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90" d="100"/>
          <a:sy n="190" d="100"/>
        </p:scale>
        <p:origin x="852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45327D1-B74C-48EC-84D7-0CCA3E70A6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5504465-2B8C-4310-9A5F-DC2D0EACDF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23AB4DE-B82E-4CC2-AE62-2E33B77977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89501FC-7F48-4715-BDCC-11753F59AF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C688C9-84BD-4F5D-928F-94E942D75A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8DD71-6F48-46D6-A709-3B672E6BF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764FAD-A6E2-4E3B-9ABF-09038F806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7D9C09-7A7F-4D69-8977-01AFF1D39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B475C-4F54-4157-B4CB-6E1C8CD76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20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570136-B595-44C4-AB4D-F208BD688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026481-B967-480A-8F28-8700C3A72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FE76DF-1134-4789-B964-6491E4CDA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38C51-72F8-4D3E-9F37-02777C04A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9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8F8A03-CC35-4840-A632-624206F309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23A989-8533-4A3E-A127-6EDF5F1E2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377108-90DD-47F5-AE70-7B20E548D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765BA-2495-477C-87D6-C3AEFE949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51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3909D-A1E7-4811-B856-651DB3B3D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ED682-A6BD-4130-B05B-4B2C87E25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028FC-6945-45CB-85ED-C6C7B7ADB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EA556-4EBB-41D9-9AEB-81B7A0F06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081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32A533-05E4-4838-A51C-0BFFCC1D7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40AC8E-2C9D-4256-837E-131B379CF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D4325B-7282-4509-BD1A-CA5A5DAA0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C4A37-6999-427A-88ED-0FA5FFB7C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8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EDA81C-415D-458A-B4C7-C38CCA90B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7578C7-F5EB-4ED2-9778-F505BFF17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B0AE4B-E6BD-4D0D-879D-198592BA78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1E4DE-71F3-4908-80F7-1B93BD109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6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A9723E-3FEF-4DC5-BB5B-B9285B9664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84DBD2-1355-4F46-83D5-EEC6139A7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CFF569-BD51-4A89-A749-C7B16FF78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04501-4FCE-487C-89B8-48DA4893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8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D73B4-5863-4A99-90E3-43CCA76F24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43796-6945-4984-8A2D-792F640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44F2F-994B-4567-B3CF-CA3FD9825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26130-42BC-4A8A-BDEA-F44325B74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15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FC7DCF-3638-4F0D-BD83-6D64C58DC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AA3B9E-26D8-4C57-8796-0F085D7B0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F75C1A-4AF8-4E20-BE68-F4A0A6DEF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83B47-4D48-4F0A-AA8A-570E6D6A66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1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E626B1-F345-4ADF-BFDD-0D0579007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2DAF24-69C6-4F5B-BFCA-170C906742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B09B32-6502-40A0-9E94-E1C9BDD04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36C341-73F6-45C4-A9DA-3CBF112A7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64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7B0C7A-3D56-4B11-8C7C-5187C3FAFE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133AE4-3BE3-429D-AFA5-4896AF782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38E4C1-0DF4-4666-8E9D-76FA082CF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ED99B-6B40-45CC-8580-7461A95EB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5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A486AA-2F1E-465F-A58A-ECFB1478C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C1435-E62B-401B-902C-A9BED56B7A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AE744-0AFA-4D3D-93B5-82F0F1619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FF369-7FEC-4100-90E1-038672EA6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8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8AC27-10B3-4CF9-9F5E-632CF1C48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568A4-D6F4-48A8-8EF0-43B4D564C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A0720-32CD-47C0-801D-091F39D1B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70DF4-9484-4288-94B6-257F69EBC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1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1D4AEE-F763-43C9-B4BE-63FF20B72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7073EEB-8D70-469B-AF0F-23C237FDC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9473C7-5C44-4B9A-9C51-B0054077B0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939494-839F-4D47-BB0F-8EB7C9F439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FEC91B-0C67-40BC-9716-A155633FFE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BF0EB73-133C-4C2C-A5D6-A14542F1DC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DAD7E53-0C80-4387-988E-EE87ECB3E1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CC43DB-E71B-4E57-BE16-A0AE167F61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Chapters 4 &amp;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B0C52D6-A46E-48CC-A4D1-A588B6492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Organization of Schedulers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16B1108-2508-41DF-94AD-65D4D40A5B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4114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Embedded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Called as function at end of kernel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Runs as part of calling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Autonomous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Separate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May have dedicated CPU on a multiprocessor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 single-processor,</a:t>
            </a:r>
            <a:br>
              <a:rPr lang="en-US" altLang="en-US" sz="2400" dirty="0"/>
            </a:br>
            <a:r>
              <a:rPr lang="en-US" altLang="en-US" sz="2400" dirty="0"/>
              <a:t>run at every quantum:</a:t>
            </a:r>
            <a:br>
              <a:rPr lang="en-US" altLang="en-US" sz="2400" dirty="0"/>
            </a:br>
            <a:r>
              <a:rPr lang="en-US" altLang="en-US" sz="2400" dirty="0"/>
              <a:t>scheduler and other processes alternate</a:t>
            </a:r>
          </a:p>
        </p:txBody>
      </p:sp>
      <p:pic>
        <p:nvPicPr>
          <p:cNvPr id="11268" name="Picture 4" descr="5-1">
            <a:extLst>
              <a:ext uri="{FF2B5EF4-FFF2-40B4-BE49-F238E27FC236}">
                <a16:creationId xmlns:a16="http://schemas.microsoft.com/office/drawing/2014/main" id="{6F6578FE-3032-4329-8E88-79C5A909060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447800"/>
            <a:ext cx="3476625" cy="4543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5">
            <a:extLst>
              <a:ext uri="{FF2B5EF4-FFF2-40B4-BE49-F238E27FC236}">
                <a16:creationId xmlns:a16="http://schemas.microsoft.com/office/drawing/2014/main" id="{F56939B8-9576-4296-A818-09A2C7CF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960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Figure 5-1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70F2929-D530-4109-AA14-83BEB99B1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13B0E83-1B0E-446B-B661-12632640B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Priority function returns numerical value </a:t>
            </a:r>
            <a:r>
              <a:rPr lang="en-US" altLang="en-US" b="1" i="1" dirty="0"/>
              <a:t>P</a:t>
            </a:r>
            <a:r>
              <a:rPr lang="en-US" altLang="en-US" dirty="0"/>
              <a:t> for process </a:t>
            </a:r>
            <a:r>
              <a:rPr lang="en-US" altLang="en-US" b="1" i="1" dirty="0"/>
              <a:t>p</a:t>
            </a:r>
            <a:r>
              <a:rPr lang="en-US" altLang="en-US" dirty="0"/>
              <a:t>:   </a:t>
            </a:r>
            <a:r>
              <a:rPr lang="en-US" altLang="en-US" b="1" i="1" dirty="0"/>
              <a:t>P = Priority(p)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Static priority: unchanged for lifetime of </a:t>
            </a:r>
            <a:r>
              <a:rPr lang="en-US" altLang="en-US" b="1" i="1" dirty="0"/>
              <a:t>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Dynamic priority: changes at runtime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Priority divides processes into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implemented as multi-level Ready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/>
              <a:t>p</a:t>
            </a:r>
            <a:r>
              <a:rPr lang="en-US" altLang="en-US" dirty="0"/>
              <a:t> at RL[</a:t>
            </a:r>
            <a:r>
              <a:rPr lang="en-US" altLang="en-US" b="1" i="1" dirty="0" err="1"/>
              <a:t>i</a:t>
            </a:r>
            <a:r>
              <a:rPr lang="en-US" altLang="en-US" dirty="0"/>
              <a:t>] run before </a:t>
            </a:r>
            <a:r>
              <a:rPr lang="en-US" altLang="en-US" b="1" i="1" dirty="0"/>
              <a:t>q</a:t>
            </a:r>
            <a:r>
              <a:rPr lang="en-US" altLang="en-US" dirty="0"/>
              <a:t> at RL[</a:t>
            </a:r>
            <a:r>
              <a:rPr lang="en-US" altLang="en-US" b="1" i="1" dirty="0"/>
              <a:t>j</a:t>
            </a:r>
            <a:r>
              <a:rPr lang="en-US" altLang="en-US" dirty="0"/>
              <a:t>] if </a:t>
            </a:r>
            <a:r>
              <a:rPr lang="en-US" altLang="en-US" b="1" i="1" dirty="0" err="1"/>
              <a:t>i</a:t>
            </a:r>
            <a:r>
              <a:rPr lang="en-US" altLang="en-US" b="1" i="1" dirty="0"/>
              <a:t>&gt;j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 dirty="0"/>
              <a:t>p, q</a:t>
            </a:r>
            <a:r>
              <a:rPr lang="en-US" altLang="en-US" dirty="0"/>
              <a:t> at same level are ordered by other criteria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7DC6515-BDB0-4FB2-B60E-09E7196CF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An Embedded Scheduler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5372B18-9E56-48D9-A5D1-5A8BFF894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Scheduler() {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do {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Find highest priority </a:t>
            </a:r>
            <a:r>
              <a:rPr lang="en-US" altLang="en-US" sz="2000" b="1" i="1">
                <a:latin typeface="Courier New" panose="02070309020205020404" pitchFamily="49" charset="0"/>
              </a:rPr>
              <a:t>ready </a:t>
            </a:r>
            <a:r>
              <a:rPr lang="en-US" altLang="en-US" sz="2000" b="1">
                <a:latin typeface="Courier New" panose="02070309020205020404" pitchFamily="49" charset="0"/>
              </a:rPr>
              <a:t>process p;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Find a free cpu;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if (cpu != NIL) Allocate_CPU(p,cpu);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} while (cpu != NIL);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do {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Find highest priority </a:t>
            </a:r>
            <a:r>
              <a:rPr lang="en-US" altLang="en-US" sz="2000" b="1" i="1">
                <a:latin typeface="Courier New" panose="02070309020205020404" pitchFamily="49" charset="0"/>
              </a:rPr>
              <a:t>ready </a:t>
            </a:r>
            <a:r>
              <a:rPr lang="en-US" altLang="en-US" sz="2000" b="1">
                <a:latin typeface="Courier New" panose="02070309020205020404" pitchFamily="49" charset="0"/>
              </a:rPr>
              <a:t>process p;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Find lowest priority </a:t>
            </a:r>
            <a:r>
              <a:rPr lang="en-US" altLang="en-US" sz="2000" b="1" i="1">
                <a:latin typeface="Courier New" panose="02070309020205020404" pitchFamily="49" charset="0"/>
              </a:rPr>
              <a:t>running</a:t>
            </a:r>
            <a:r>
              <a:rPr lang="en-US" altLang="en-US" sz="2000" b="1">
                <a:latin typeface="Courier New" panose="02070309020205020404" pitchFamily="49" charset="0"/>
              </a:rPr>
              <a:t> process q;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if (Priority(p) &gt; Priority(q)) Preempt(p,q);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} while (Priority(p) &gt; Priority(q));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if (self-&gt;Status.Type!=’running’) Preempt(p,self);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7B2C1A0-BC18-4334-8EF1-B7EC44602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Scheduling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F32E1F7-735A-4551-890F-9BDA87485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is scheduler invoked?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Decision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Preemptive: scheduler called periodically</a:t>
            </a:r>
            <a:br>
              <a:rPr lang="en-US" altLang="en-US"/>
            </a:br>
            <a:r>
              <a:rPr lang="en-US" altLang="en-US"/>
              <a:t>(quantum-oriented) or when system state changes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Nonpreemptive: scheduler called when process terminates or blocks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How does it select highest priority process?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Priority function: </a:t>
            </a:r>
            <a:r>
              <a:rPr lang="en-US" altLang="en-US" sz="2400" b="1" i="1"/>
              <a:t>P = Priority(p)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Arbitration rule: break ties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Random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Chronological (First In First Out = FIFO)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Cyclic (Round Robin = RR)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22CB5AB-025E-4571-B9E1-D8F62F614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function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D990732-D653-42C3-AB7D-79DF6E6A5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Possible parameters:</a:t>
            </a:r>
          </a:p>
          <a:p>
            <a:pPr lvl="1" eaLnBrk="1" hangingPunct="1"/>
            <a:r>
              <a:rPr lang="en-US" altLang="en-US" sz="2400"/>
              <a:t>Attained service time (</a:t>
            </a:r>
            <a:r>
              <a:rPr lang="en-US" altLang="en-US" sz="2400" b="1" i="1"/>
              <a:t>a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Real time in system (</a:t>
            </a:r>
            <a:r>
              <a:rPr lang="en-US" altLang="en-US" sz="2400" b="1" i="1"/>
              <a:t>r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Total service time (</a:t>
            </a:r>
            <a:r>
              <a:rPr lang="en-US" altLang="en-US" sz="2400" b="1" i="1"/>
              <a:t>t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Period (</a:t>
            </a:r>
            <a:r>
              <a:rPr lang="en-US" altLang="en-US" sz="2400" b="1" i="1"/>
              <a:t>d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Deadline (explicit or implied by period)</a:t>
            </a:r>
          </a:p>
          <a:p>
            <a:pPr lvl="1" eaLnBrk="1" hangingPunct="1"/>
            <a:r>
              <a:rPr lang="en-US" altLang="en-US" sz="2400"/>
              <a:t>External priority (</a:t>
            </a:r>
            <a:r>
              <a:rPr lang="en-US" altLang="en-US" sz="2400" b="1" i="1"/>
              <a:t>e</a:t>
            </a:r>
            <a:r>
              <a:rPr lang="en-US" altLang="en-US" sz="2400"/>
              <a:t>)</a:t>
            </a:r>
          </a:p>
          <a:p>
            <a:pPr lvl="1" eaLnBrk="1" hangingPunct="1"/>
            <a:r>
              <a:rPr lang="en-US" altLang="en-US" sz="2400"/>
              <a:t>Memory requirements (mostly for batch)</a:t>
            </a:r>
          </a:p>
          <a:p>
            <a:pPr lvl="1" eaLnBrk="1" hangingPunct="1"/>
            <a:r>
              <a:rPr lang="en-US" altLang="en-US" sz="2400"/>
              <a:t>System load (not process-specific)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2A3F966-AC11-462C-8A12-9D3D7FCA7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algorithms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15C03FA-7263-4FC9-A01F-19ED5A01A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u="sng" dirty="0"/>
              <a:t>Name, Decision mode, Priority,   Arbitration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FIFO:  </a:t>
            </a:r>
            <a:r>
              <a:rPr lang="en-US" altLang="en-US" sz="2800" dirty="0" err="1"/>
              <a:t>nonpreemptive</a:t>
            </a:r>
            <a:r>
              <a:rPr lang="en-US" altLang="en-US" sz="2800" dirty="0"/>
              <a:t>  </a:t>
            </a:r>
            <a:r>
              <a:rPr lang="en-US" altLang="en-US" sz="2800" b="1" i="1" dirty="0"/>
              <a:t>P = r</a:t>
            </a:r>
            <a:r>
              <a:rPr lang="en-US" altLang="en-US" sz="2800" dirty="0"/>
              <a:t>  	   random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SJF:	 </a:t>
            </a:r>
            <a:r>
              <a:rPr lang="en-US" altLang="en-US" sz="2800" dirty="0" err="1"/>
              <a:t>nonpreemptive</a:t>
            </a:r>
            <a:r>
              <a:rPr lang="en-US" altLang="en-US" sz="2800" dirty="0"/>
              <a:t>  </a:t>
            </a:r>
            <a:r>
              <a:rPr lang="en-US" altLang="en-US" sz="2800" b="1" i="1" dirty="0"/>
              <a:t>P = –t</a:t>
            </a:r>
            <a:r>
              <a:rPr lang="en-US" altLang="en-US" sz="2800" dirty="0"/>
              <a:t> 	   chrono/random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SRT:	 preemptive        </a:t>
            </a:r>
            <a:r>
              <a:rPr lang="en-US" altLang="en-US" sz="2800" b="1" i="1" dirty="0"/>
              <a:t>P = –(t–a)</a:t>
            </a:r>
            <a:r>
              <a:rPr lang="en-US" altLang="en-US" sz="2800" dirty="0"/>
              <a:t> chrono/random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RR:	 preemptive        </a:t>
            </a:r>
            <a:r>
              <a:rPr lang="en-US" altLang="en-US" sz="2800" b="1" i="1" dirty="0"/>
              <a:t>P = 0</a:t>
            </a:r>
            <a:r>
              <a:rPr lang="en-US" altLang="en-US" sz="2800" dirty="0"/>
              <a:t> 	    cyclic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ML:    preemptive 	      </a:t>
            </a:r>
            <a:r>
              <a:rPr lang="en-US" altLang="en-US" sz="2800" b="1" i="1" dirty="0"/>
              <a:t>P = e</a:t>
            </a:r>
            <a:r>
              <a:rPr lang="en-US" altLang="en-US" sz="2800" dirty="0"/>
              <a:t> 	    cyclic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	</a:t>
            </a:r>
            <a:r>
              <a:rPr lang="en-US" altLang="en-US" sz="2800" dirty="0" err="1"/>
              <a:t>nonpreemptive</a:t>
            </a:r>
            <a:r>
              <a:rPr lang="en-US" altLang="en-US" sz="2800" dirty="0"/>
              <a:t>   </a:t>
            </a:r>
            <a:r>
              <a:rPr lang="en-US" altLang="en-US" sz="2800" b="1" i="1" dirty="0"/>
              <a:t>P = e</a:t>
            </a:r>
            <a:r>
              <a:rPr lang="en-US" altLang="en-US" sz="2800" dirty="0"/>
              <a:t> 	    chronological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n fixed priority levels from n down to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level P is serviced when n</a:t>
            </a:r>
            <a:r>
              <a:rPr lang="en-US" altLang="en-US" sz="2000" dirty="0"/>
              <a:t> </a:t>
            </a:r>
            <a:r>
              <a:rPr lang="en-US" altLang="en-US" dirty="0"/>
              <a:t>through P+1 empty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98ABA9C-D23B-4327-B6D3-B63D3203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MLF (Multilevel Feedback)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C4CE8B6-D78C-41BA-BF76-46F6A9E3D9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0000" cy="357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Like ML, but priority</a:t>
            </a:r>
            <a:br>
              <a:rPr lang="en-US" altLang="en-US" sz="2400"/>
            </a:br>
            <a:r>
              <a:rPr lang="en-US" altLang="en-US" sz="2400"/>
              <a:t>changes dynamically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</a:t>
            </a:r>
            <a:r>
              <a:rPr lang="en-US" altLang="en-US" sz="2400"/>
              <a:t>very process enters at highest level </a:t>
            </a:r>
            <a:r>
              <a:rPr lang="en-US" altLang="en-US" sz="2400" b="1" i="1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level P prescribes maximum time </a:t>
            </a:r>
            <a:r>
              <a:rPr lang="en-US" altLang="en-US" sz="2400" b="1" i="1"/>
              <a:t>t</a:t>
            </a:r>
            <a:r>
              <a:rPr lang="en-US" altLang="en-US" sz="2400" b="1" i="1" baseline="-2500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i="1"/>
              <a:t>t</a:t>
            </a:r>
            <a:r>
              <a:rPr lang="en-US" altLang="en-US" sz="2400" b="1" i="1" baseline="-25000"/>
              <a:t>P</a:t>
            </a:r>
            <a:r>
              <a:rPr lang="en-US" altLang="en-US" sz="2400"/>
              <a:t> increases as P decreases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Typically: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/>
              <a:t>t</a:t>
            </a:r>
            <a:r>
              <a:rPr lang="en-US" altLang="en-US" sz="2000" b="1" i="1" baseline="-25000"/>
              <a:t>n</a:t>
            </a:r>
            <a:r>
              <a:rPr lang="en-US" altLang="en-US" sz="2000" b="1" i="1"/>
              <a:t> = T       </a:t>
            </a:r>
            <a:r>
              <a:rPr lang="en-US" altLang="en-US" sz="2000" b="1"/>
              <a:t>(constant)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/>
              <a:t>t</a:t>
            </a:r>
            <a:r>
              <a:rPr lang="en-US" altLang="en-US" sz="2000" b="1" i="1" baseline="-25000"/>
              <a:t>P</a:t>
            </a:r>
            <a:r>
              <a:rPr lang="en-US" altLang="en-US" sz="2000" b="1" i="1"/>
              <a:t>   = 2 </a:t>
            </a:r>
            <a:r>
              <a:rPr lang="en-US" altLang="en-US" sz="2000" b="1" i="1">
                <a:sym typeface="Symbol" panose="05050102010706020507" pitchFamily="18" charset="2"/>
              </a:rPr>
              <a:t></a:t>
            </a:r>
            <a:r>
              <a:rPr lang="en-US" altLang="en-US" sz="2000" b="1" i="1"/>
              <a:t> t</a:t>
            </a:r>
            <a:r>
              <a:rPr lang="en-US" altLang="en-US" sz="2000" b="1" i="1" baseline="-25000"/>
              <a:t>P+1</a:t>
            </a:r>
            <a:r>
              <a:rPr lang="en-US" altLang="en-US" sz="2000" b="1" i="1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aseline="-25000"/>
          </a:p>
        </p:txBody>
      </p:sp>
      <p:pic>
        <p:nvPicPr>
          <p:cNvPr id="17412" name="Picture 4" descr="5-3">
            <a:extLst>
              <a:ext uri="{FF2B5EF4-FFF2-40B4-BE49-F238E27FC236}">
                <a16:creationId xmlns:a16="http://schemas.microsoft.com/office/drawing/2014/main" id="{5BF856CD-DD9F-41BB-8874-B780203203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981200"/>
            <a:ext cx="3810000" cy="3449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Text Box 5">
            <a:extLst>
              <a:ext uri="{FF2B5EF4-FFF2-40B4-BE49-F238E27FC236}">
                <a16:creationId xmlns:a16="http://schemas.microsoft.com/office/drawing/2014/main" id="{C98A482C-D96F-4D58-BB9E-99A8837F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0198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Figure 5-3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ED608C9-0A8C-4052-9342-DB02B1DB2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547A3F6-016A-45F2-89C3-812E01A64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MLF priority function: 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Find the final priority level </a:t>
            </a:r>
            <a:r>
              <a:rPr lang="en-US" altLang="en-US" sz="2400" b="1" i="1"/>
              <a:t>P = n–i</a:t>
            </a:r>
            <a:r>
              <a:rPr lang="en-US" altLang="en-US" sz="2400"/>
              <a:t> for given </a:t>
            </a:r>
            <a:r>
              <a:rPr lang="en-US" altLang="en-US" sz="2400" b="1" i="1"/>
              <a:t>a</a:t>
            </a:r>
            <a:r>
              <a:rPr lang="en-US" altLang="en-US" sz="2400"/>
              <a:t>: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 u="sng"/>
              <a:t>priority     attained time</a:t>
            </a:r>
            <a:endParaRPr lang="en-US" altLang="en-US" sz="240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/>
              <a:t>		</a:t>
            </a:r>
            <a:r>
              <a:rPr lang="en-US" altLang="en-US" sz="2000" b="1" i="1"/>
              <a:t>n		a&lt;T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/>
              <a:t>		n–1 		a&lt;T+2T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/>
              <a:t>		n–2 		a&lt;T+2T+4T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/>
              <a:t>		. . . 		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/>
              <a:t>		n–i 		a&lt;(2</a:t>
            </a:r>
            <a:r>
              <a:rPr lang="en-US" altLang="en-US" sz="2000" b="1" i="1" baseline="30000"/>
              <a:t>i+1</a:t>
            </a:r>
            <a:r>
              <a:rPr lang="en-US" altLang="en-US" sz="2000" b="1" i="1"/>
              <a:t>–1)T</a:t>
            </a:r>
          </a:p>
          <a:p>
            <a:pPr eaLnBrk="1" hangingPunct="1"/>
            <a:r>
              <a:rPr lang="en-US" altLang="en-US" sz="2400"/>
              <a:t>Find smallest </a:t>
            </a:r>
            <a:r>
              <a:rPr lang="en-US" altLang="en-US" sz="2400" b="1" i="1"/>
              <a:t>i</a:t>
            </a:r>
            <a:r>
              <a:rPr lang="en-US" altLang="en-US" sz="2400"/>
              <a:t> such that </a:t>
            </a:r>
            <a:r>
              <a:rPr lang="en-US" altLang="en-US" sz="2400" b="1" i="1"/>
              <a:t>a&lt;(2</a:t>
            </a:r>
            <a:r>
              <a:rPr lang="en-US" altLang="en-US" sz="2400" b="1" i="1" baseline="30000"/>
              <a:t>i+1</a:t>
            </a:r>
            <a:r>
              <a:rPr lang="en-US" altLang="en-US" sz="2400" b="1" i="1"/>
              <a:t>–1)T</a:t>
            </a:r>
            <a:r>
              <a:rPr lang="en-US" altLang="en-US" sz="2400"/>
              <a:t>:</a:t>
            </a:r>
          </a:p>
          <a:p>
            <a:pPr eaLnBrk="1" hangingPunct="1"/>
            <a:r>
              <a:rPr lang="en-US" altLang="en-US" sz="2400"/>
              <a:t>Solve for </a:t>
            </a:r>
            <a:r>
              <a:rPr lang="en-US" altLang="en-US" sz="2400" b="1"/>
              <a:t>i</a:t>
            </a:r>
            <a:r>
              <a:rPr lang="en-US" altLang="en-US" sz="2400"/>
              <a:t>:   </a:t>
            </a:r>
            <a:r>
              <a:rPr lang="en-US" altLang="en-US" sz="2400" b="1"/>
              <a:t>i = </a:t>
            </a:r>
            <a:r>
              <a:rPr lang="en-US" altLang="en-US" sz="2400" b="1">
                <a:sym typeface="Symbol" panose="05050102010706020507" pitchFamily="18" charset="2"/>
              </a:rPr>
              <a:t>lg</a:t>
            </a:r>
            <a:r>
              <a:rPr lang="en-US" altLang="en-US" sz="2400" b="1" baseline="-25000">
                <a:sym typeface="Symbol" panose="05050102010706020507" pitchFamily="18" charset="2"/>
              </a:rPr>
              <a:t>2</a:t>
            </a:r>
            <a:r>
              <a:rPr lang="en-US" altLang="en-US" sz="2400" b="1">
                <a:sym typeface="Symbol" panose="05050102010706020507" pitchFamily="18" charset="2"/>
              </a:rPr>
              <a:t>(a/T+1) </a:t>
            </a:r>
          </a:p>
          <a:p>
            <a:pPr eaLnBrk="1" hangingPunct="1"/>
            <a:r>
              <a:rPr lang="en-US" altLang="en-US" sz="2400" b="1"/>
              <a:t>P = n–i = n– </a:t>
            </a:r>
            <a:r>
              <a:rPr lang="en-US" altLang="en-US" sz="2400" b="1">
                <a:sym typeface="Symbol" panose="05050102010706020507" pitchFamily="18" charset="2"/>
              </a:rPr>
              <a:t>lg</a:t>
            </a:r>
            <a:r>
              <a:rPr lang="en-US" altLang="en-US" sz="2400" b="1" baseline="-25000">
                <a:sym typeface="Symbol" panose="05050102010706020507" pitchFamily="18" charset="2"/>
              </a:rPr>
              <a:t>2</a:t>
            </a:r>
            <a:r>
              <a:rPr lang="en-US" altLang="en-US" sz="2400" b="1">
                <a:sym typeface="Symbol" panose="05050102010706020507" pitchFamily="18" charset="2"/>
              </a:rPr>
              <a:t>(a/T+1)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E523E1B-E190-4719-96EC-79B0357B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Scheduling Algorithms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051F692-EE1F-424D-BE0B-F42D0B764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Rate Monotonic (RM): 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Intended for periodic (real-time) processes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Preemptive 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Highest priority: shortest period:  </a:t>
            </a:r>
            <a:r>
              <a:rPr lang="en-US" altLang="en-US" sz="2400" b="1" i="1" dirty="0">
                <a:sym typeface="Symbol" panose="05050102010706020507" pitchFamily="18" charset="2"/>
              </a:rPr>
              <a:t>P = –d  </a:t>
            </a:r>
            <a:r>
              <a:rPr lang="en-US" altLang="en-US" sz="2400" dirty="0">
                <a:sym typeface="Symbol" panose="05050102010706020507" pitchFamily="18" charset="2"/>
              </a:rPr>
              <a:t>where d is the time between activations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Earliest Deadline First (EDF):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Intended for periodic (real-time)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Preemptive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Highest priority: shortest time to next deadline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i="1" dirty="0">
                <a:sym typeface="Symbol" panose="05050102010706020507" pitchFamily="18" charset="2"/>
              </a:rPr>
              <a:t>r  d</a:t>
            </a:r>
            <a:r>
              <a:rPr lang="en-US" altLang="en-US" dirty="0">
                <a:sym typeface="Symbol" panose="05050102010706020507" pitchFamily="18" charset="2"/>
              </a:rPr>
              <a:t>      	        number of completed periods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i="1" dirty="0">
                <a:sym typeface="Symbol" panose="05050102010706020507" pitchFamily="18" charset="2"/>
              </a:rPr>
              <a:t>r % d</a:t>
            </a:r>
            <a:r>
              <a:rPr lang="en-US" altLang="en-US" dirty="0">
                <a:sym typeface="Symbol" panose="05050102010706020507" pitchFamily="18" charset="2"/>
              </a:rPr>
              <a:t> 	        time in current period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i="1" dirty="0">
                <a:sym typeface="Symbol" panose="05050102010706020507" pitchFamily="18" charset="2"/>
              </a:rPr>
              <a:t>d – r % d</a:t>
            </a:r>
            <a:r>
              <a:rPr lang="en-US" altLang="en-US" dirty="0">
                <a:sym typeface="Symbol" panose="05050102010706020507" pitchFamily="18" charset="2"/>
              </a:rPr>
              <a:t> 	        time remaining in current period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1" i="1" dirty="0">
                <a:sym typeface="Symbol" panose="05050102010706020507" pitchFamily="18" charset="2"/>
              </a:rPr>
              <a:t>P = –(d – r % d)</a:t>
            </a:r>
            <a:r>
              <a:rPr lang="en-US" altLang="en-US" dirty="0">
                <a:sym typeface="Symbol" panose="05050102010706020507" pitchFamily="18" charset="2"/>
              </a:rPr>
              <a:t> 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PQuestion">
            <a:extLst>
              <a:ext uri="{FF2B5EF4-FFF2-40B4-BE49-F238E27FC236}">
                <a16:creationId xmlns:a16="http://schemas.microsoft.com/office/drawing/2014/main" id="{A56BC85D-AB9F-4AD1-8A37-A5C30544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0213"/>
            <a:ext cx="7772400" cy="1143000"/>
          </a:xfrm>
        </p:spPr>
        <p:txBody>
          <a:bodyPr/>
          <a:lstStyle/>
          <a:p>
            <a:r>
              <a:rPr lang="en-US" altLang="en-US" sz="2800"/>
              <a:t>Which are the optimal preemptive </a:t>
            </a:r>
            <a:br>
              <a:rPr lang="en-US" altLang="en-US" sz="2800"/>
            </a:br>
            <a:r>
              <a:rPr lang="en-US" altLang="en-US" sz="2800"/>
              <a:t>and nonpreemptive scheduling policies with </a:t>
            </a:r>
            <a:br>
              <a:rPr lang="en-US" altLang="en-US" sz="2800"/>
            </a:br>
            <a:r>
              <a:rPr lang="en-US" altLang="en-US" sz="2800"/>
              <a:t>respect to turnaround time?</a:t>
            </a:r>
          </a:p>
        </p:txBody>
      </p:sp>
      <p:sp>
        <p:nvSpPr>
          <p:cNvPr id="20483" name="TPAnswers">
            <a:extLst>
              <a:ext uri="{FF2B5EF4-FFF2-40B4-BE49-F238E27FC236}">
                <a16:creationId xmlns:a16="http://schemas.microsoft.com/office/drawing/2014/main" id="{1DE476D1-4E00-494C-A6B1-F2D76F7B59DA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76400"/>
            <a:ext cx="4114800" cy="40386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altLang="en-US"/>
              <a:t>FIFO and Round Robin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SRT and MLF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SJN and Round Robin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SJN and SRT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ML and EDF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60E28FE8-9BE1-4940-A793-BA25DB7AA581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495800" y="1573213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73213"/>
                        <a:ext cx="4572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FBF202F-4E70-4970-BF1B-DF09634B3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4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D8220F6-0201-4D35-A4BB-36E213C95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Terminology and ideas to note:</a:t>
            </a:r>
          </a:p>
          <a:p>
            <a:pPr lvl="1" eaLnBrk="1" hangingPunct="1"/>
            <a:r>
              <a:rPr lang="en-US" altLang="en-US" sz="2400" dirty="0"/>
              <a:t>kernel</a:t>
            </a:r>
          </a:p>
          <a:p>
            <a:pPr lvl="1" eaLnBrk="1" hangingPunct="1"/>
            <a:r>
              <a:rPr lang="en-US" altLang="en-US" sz="2400" dirty="0"/>
              <a:t>microkernel</a:t>
            </a:r>
          </a:p>
          <a:p>
            <a:pPr lvl="1" eaLnBrk="1" hangingPunct="1"/>
            <a:r>
              <a:rPr lang="en-US" altLang="en-US" sz="2400" dirty="0"/>
              <a:t>mechanism versus policy</a:t>
            </a:r>
          </a:p>
          <a:p>
            <a:pPr lvl="1" eaLnBrk="1" hangingPunct="1"/>
            <a:r>
              <a:rPr lang="en-US" altLang="en-US" sz="2400" dirty="0"/>
              <a:t>ready list</a:t>
            </a:r>
          </a:p>
          <a:p>
            <a:pPr lvl="1" eaLnBrk="1" hangingPunct="1"/>
            <a:r>
              <a:rPr lang="en-US" altLang="en-US" sz="2400" dirty="0"/>
              <a:t>processes versus threads</a:t>
            </a:r>
          </a:p>
          <a:p>
            <a:pPr lvl="1" eaLnBrk="1" hangingPunct="1"/>
            <a:r>
              <a:rPr lang="en-US" altLang="en-US" sz="2400" dirty="0"/>
              <a:t>5 State Model</a:t>
            </a:r>
          </a:p>
          <a:p>
            <a:pPr lvl="1" eaLnBrk="1" hangingPunct="1"/>
            <a:r>
              <a:rPr lang="en-US" altLang="en-US" sz="2400" dirty="0"/>
              <a:t>context switch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85CB40D-22A7-4336-92C1-C5D7B62CA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Comparison of Methods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D6FF7DB-F014-478E-929F-A485911F60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010400" cy="1752600"/>
          </a:xfrm>
        </p:spPr>
        <p:txBody>
          <a:bodyPr/>
          <a:lstStyle/>
          <a:p>
            <a:pPr eaLnBrk="1" hangingPunct="1"/>
            <a:r>
              <a:rPr lang="en-US" altLang="en-US" sz="2800"/>
              <a:t>FIFO, SJF, SRT: Primarily for batch systems</a:t>
            </a:r>
          </a:p>
          <a:p>
            <a:pPr lvl="1" eaLnBrk="1" hangingPunct="1"/>
            <a:r>
              <a:rPr lang="en-US" altLang="en-US" sz="2400"/>
              <a:t>FIFO simplest, SJF &amp; SRT have better average turnaround times: </a:t>
            </a:r>
            <a:r>
              <a:rPr lang="en-US" altLang="en-US" sz="2400" b="1" i="1"/>
              <a:t>(r1+r2+…+rn)/n</a:t>
            </a:r>
          </a:p>
          <a:p>
            <a:pPr lvl="2" eaLnBrk="1" hangingPunct="1">
              <a:buFontTx/>
              <a:buNone/>
            </a:pPr>
            <a:r>
              <a:rPr lang="en-US" altLang="en-US" sz="2000"/>
              <a:t> </a:t>
            </a:r>
          </a:p>
        </p:txBody>
      </p:sp>
      <p:pic>
        <p:nvPicPr>
          <p:cNvPr id="21508" name="Picture 4" descr="5-2">
            <a:extLst>
              <a:ext uri="{FF2B5EF4-FFF2-40B4-BE49-F238E27FC236}">
                <a16:creationId xmlns:a16="http://schemas.microsoft.com/office/drawing/2014/main" id="{373AAB6B-ADE5-4011-B95C-F89693855C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554413"/>
            <a:ext cx="3810000" cy="163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Text Box 5">
            <a:extLst>
              <a:ext uri="{FF2B5EF4-FFF2-40B4-BE49-F238E27FC236}">
                <a16:creationId xmlns:a16="http://schemas.microsoft.com/office/drawing/2014/main" id="{2BCC661A-42C4-4736-9F09-354191E41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57600"/>
            <a:ext cx="3962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>
              <a:spcBef>
                <a:spcPct val="0"/>
              </a:spcBef>
              <a:buFontTx/>
              <a:buNone/>
            </a:pPr>
            <a:r>
              <a:rPr lang="en-US" altLang="en-US"/>
              <a:t>FIFO: ((0+5) + (3+2))/2 = 5.0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/>
              <a:t>SRT:  ((2+5) + (0+2))/2 = 4.5</a:t>
            </a:r>
            <a:endParaRPr lang="en-US" altLang="en-US" sz="1800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C7C3DFAE-72AA-4414-BA01-A6624523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334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Figure 5-2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54F3FD9-DEF3-408D-9C22-23E8DBA07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Comparison of Methods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E9E7B0F-CA9F-4E92-8E4E-634054443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en-US"/>
              <a:t>Time-sharing systems</a:t>
            </a:r>
          </a:p>
          <a:p>
            <a:pPr lvl="1" eaLnBrk="1" hangingPunct="1"/>
            <a:r>
              <a:rPr lang="en-US" altLang="en-US"/>
              <a:t>Response time is critical</a:t>
            </a:r>
          </a:p>
          <a:p>
            <a:pPr lvl="1" eaLnBrk="1" hangingPunct="1"/>
            <a:r>
              <a:rPr lang="en-US" altLang="en-US"/>
              <a:t>RR or MLF with RR within each queue are suitable</a:t>
            </a:r>
          </a:p>
          <a:p>
            <a:pPr lvl="1" eaLnBrk="1" hangingPunct="1"/>
            <a:r>
              <a:rPr lang="en-US" altLang="en-US"/>
              <a:t>Choice of quantum determines overhead</a:t>
            </a:r>
          </a:p>
          <a:p>
            <a:pPr lvl="2" eaLnBrk="1" hangingPunct="1"/>
            <a:r>
              <a:rPr lang="en-US" altLang="en-US" sz="2800"/>
              <a:t>When q </a:t>
            </a:r>
            <a:r>
              <a:rPr lang="en-US" altLang="en-US" sz="2800">
                <a:sym typeface="Symbol" panose="05050102010706020507" pitchFamily="18" charset="2"/>
              </a:rPr>
              <a:t> </a:t>
            </a:r>
            <a:r>
              <a:rPr lang="en-US" altLang="en-US" sz="2800"/>
              <a:t>, RR approaches FIFO</a:t>
            </a:r>
          </a:p>
          <a:p>
            <a:pPr lvl="2" eaLnBrk="1" hangingPunct="1"/>
            <a:r>
              <a:rPr lang="en-US" altLang="en-US" sz="2800"/>
              <a:t>When q </a:t>
            </a:r>
            <a:r>
              <a:rPr lang="en-US" altLang="en-US" sz="2800">
                <a:sym typeface="Symbol" panose="05050102010706020507" pitchFamily="18" charset="2"/>
              </a:rPr>
              <a:t></a:t>
            </a:r>
            <a:r>
              <a:rPr lang="en-US" altLang="en-US" sz="2800"/>
              <a:t> 0, context switch overhead </a:t>
            </a:r>
            <a:r>
              <a:rPr lang="en-US" altLang="en-US" sz="2800">
                <a:sym typeface="Symbol" panose="05050102010706020507" pitchFamily="18" charset="2"/>
              </a:rPr>
              <a:t> 100%</a:t>
            </a:r>
          </a:p>
          <a:p>
            <a:pPr lvl="2" eaLnBrk="1" hangingPunct="1"/>
            <a:r>
              <a:rPr lang="en-US" altLang="en-US" sz="2800"/>
              <a:t>When q &gt;&gt; context switch overhead,</a:t>
            </a:r>
            <a:br>
              <a:rPr lang="en-US" altLang="en-US" sz="2800"/>
            </a:br>
            <a:r>
              <a:rPr lang="en-US" altLang="en-US" sz="2800"/>
              <a:t>n processes run concurrently at 1/n CPU speed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PQuestion">
            <a:extLst>
              <a:ext uri="{FF2B5EF4-FFF2-40B4-BE49-F238E27FC236}">
                <a16:creationId xmlns:a16="http://schemas.microsoft.com/office/drawing/2014/main" id="{E744C2D1-16A8-4CDE-B8AB-6952980C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/>
          <a:lstStyle/>
          <a:p>
            <a:r>
              <a:rPr lang="en-US" altLang="en-US" sz="2400"/>
              <a:t>Let </a:t>
            </a:r>
            <a:r>
              <a:rPr lang="en-US" altLang="en-US" sz="2400" i="1"/>
              <a:t>s</a:t>
            </a:r>
            <a:r>
              <a:rPr lang="en-US" altLang="en-US" sz="2400"/>
              <a:t> = time for a context switch.</a:t>
            </a:r>
            <a:br>
              <a:rPr lang="en-US" altLang="en-US" sz="2400"/>
            </a:br>
            <a:r>
              <a:rPr lang="en-US" altLang="en-US" sz="2400"/>
              <a:t>Then, if </a:t>
            </a:r>
            <a:r>
              <a:rPr lang="en-US" altLang="en-US" sz="2400" i="1"/>
              <a:t>q = 2s</a:t>
            </a:r>
            <a:r>
              <a:rPr lang="en-US" altLang="en-US" sz="2400"/>
              <a:t>, what is the long run usable CPU time </a:t>
            </a:r>
            <a:br>
              <a:rPr lang="en-US" altLang="en-US" sz="2400"/>
            </a:br>
            <a:r>
              <a:rPr lang="en-US" altLang="en-US" sz="2400"/>
              <a:t>relative to the total CPU time?</a:t>
            </a:r>
          </a:p>
        </p:txBody>
      </p:sp>
      <p:sp>
        <p:nvSpPr>
          <p:cNvPr id="23555" name="TPAnswers">
            <a:extLst>
              <a:ext uri="{FF2B5EF4-FFF2-40B4-BE49-F238E27FC236}">
                <a16:creationId xmlns:a16="http://schemas.microsoft.com/office/drawing/2014/main" id="{005142F1-AB21-4CC5-A061-E781B65576AA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209800"/>
            <a:ext cx="4114800" cy="3505200"/>
          </a:xfrm>
        </p:spPr>
        <p:txBody>
          <a:bodyPr/>
          <a:lstStyle/>
          <a:p>
            <a:pPr marL="514350" indent="-514350">
              <a:buFontTx/>
              <a:buAutoNum type="alphaUcPeriod"/>
            </a:pPr>
            <a:r>
              <a:rPr lang="en-US" altLang="en-US"/>
              <a:t>50%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25%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75%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33%</a:t>
            </a:r>
          </a:p>
          <a:p>
            <a:pPr marL="514350" indent="-514350">
              <a:buFontTx/>
              <a:buAutoNum type="alphaUcPeriod"/>
            </a:pPr>
            <a:r>
              <a:rPr lang="en-US" altLang="en-US"/>
              <a:t>66%</a:t>
            </a:r>
          </a:p>
        </p:txBody>
      </p:sp>
      <p:graphicFrame>
        <p:nvGraphicFramePr>
          <p:cNvPr id="4" name="TPChart">
            <a:extLst>
              <a:ext uri="{FF2B5EF4-FFF2-40B4-BE49-F238E27FC236}">
                <a16:creationId xmlns:a16="http://schemas.microsoft.com/office/drawing/2014/main" id="{6953880C-DD5A-453F-89A3-D37A9253EEB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543425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TPChar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600200"/>
                        <a:ext cx="45720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97A9BF5-C5EE-4612-8EE2-CB921424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Design Consideration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EA99390E-0C3D-47D4-887D-51CA232A5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Because of this, we generally want to choose a quantum value so that:</a:t>
            </a:r>
          </a:p>
          <a:p>
            <a:pPr lvl="1"/>
            <a:r>
              <a:rPr lang="en-US" altLang="en-US" dirty="0"/>
              <a:t>The quantum is at least </a:t>
            </a:r>
            <a:r>
              <a:rPr lang="en-US" altLang="en-US" i="1" dirty="0"/>
              <a:t>100x</a:t>
            </a:r>
            <a:r>
              <a:rPr lang="en-US" altLang="en-US" dirty="0"/>
              <a:t> a context switch (lower bound to 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An average of 75% of each quantum is used by the system (upper bound to 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D409624-078C-443D-8A65-51F80999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3048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2D3E1-CE02-4A6A-BACA-98929D1A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Suppose that the average process uses 1200ms before being interrupted or hitting a trap</a:t>
            </a:r>
          </a:p>
          <a:p>
            <a:pPr>
              <a:defRPr/>
            </a:pPr>
            <a:r>
              <a:rPr lang="en-US" dirty="0"/>
              <a:t>Further, suppose that context switching requires an average of 3ms</a:t>
            </a:r>
          </a:p>
          <a:p>
            <a:pPr>
              <a:defRPr/>
            </a:pPr>
            <a:r>
              <a:rPr lang="en-US" dirty="0"/>
              <a:t>What are reasonable upper and lower bounds on a quantum?</a:t>
            </a:r>
          </a:p>
          <a:p>
            <a:pPr>
              <a:defRPr/>
            </a:pPr>
            <a:r>
              <a:rPr lang="en-US" dirty="0"/>
              <a:t>How might I decide what value to use from there?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3ABBB94-CE15-4E69-ABD0-4ECF2AA7A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Comparison of Methods 2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AC25EA2-E971-4716-BA4E-168C94F283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066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Real-time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Feasible = All deadlines are met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CPU utilization is defined as: U=</a:t>
            </a:r>
            <a:r>
              <a:rPr lang="en-US" altLang="en-US" dirty="0">
                <a:cs typeface="Times New Roman" panose="02020603050405020304" pitchFamily="18" charset="0"/>
              </a:rPr>
              <a:t>∑ </a:t>
            </a:r>
            <a:r>
              <a:rPr lang="en-US" altLang="en-US" dirty="0" err="1">
                <a:cs typeface="Times New Roman" panose="02020603050405020304" pitchFamily="18" charset="0"/>
              </a:rPr>
              <a:t>t</a:t>
            </a:r>
            <a:r>
              <a:rPr lang="en-US" altLang="en-US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/d</a:t>
            </a:r>
            <a:r>
              <a:rPr lang="en-US" altLang="en-US" baseline="-25000" dirty="0">
                <a:cs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Schedule is feasible if U </a:t>
            </a:r>
            <a:r>
              <a:rPr lang="en-US" altLang="en-US" dirty="0">
                <a:sym typeface="Symbol" panose="05050102010706020507" pitchFamily="18" charset="2"/>
              </a:rPr>
              <a:t>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EDF always yields feasible schedule (if </a:t>
            </a:r>
            <a:r>
              <a:rPr lang="en-US" altLang="en-US" dirty="0"/>
              <a:t>U </a:t>
            </a:r>
            <a:r>
              <a:rPr lang="en-US" altLang="en-US" dirty="0">
                <a:sym typeface="Symbol" panose="05050102010706020507" pitchFamily="18" charset="2"/>
              </a:rPr>
              <a:t> 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RM yields feasible schedule if </a:t>
            </a:r>
            <a:r>
              <a:rPr lang="en-US" altLang="en-US" dirty="0"/>
              <a:t>U </a:t>
            </a:r>
            <a:r>
              <a:rPr lang="en-US" altLang="en-US" dirty="0">
                <a:sym typeface="Symbol" panose="05050102010706020507" pitchFamily="18" charset="2"/>
              </a:rPr>
              <a:t> 0.7</a:t>
            </a:r>
          </a:p>
        </p:txBody>
      </p:sp>
      <p:pic>
        <p:nvPicPr>
          <p:cNvPr id="26628" name="Picture 4" descr="5-9">
            <a:extLst>
              <a:ext uri="{FF2B5EF4-FFF2-40B4-BE49-F238E27FC236}">
                <a16:creationId xmlns:a16="http://schemas.microsoft.com/office/drawing/2014/main" id="{CC343694-20D0-4C83-A81A-7AFE4283FA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4462463"/>
            <a:ext cx="5638800" cy="1330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9" name="Text Box 5">
            <a:extLst>
              <a:ext uri="{FF2B5EF4-FFF2-40B4-BE49-F238E27FC236}">
                <a16:creationId xmlns:a16="http://schemas.microsoft.com/office/drawing/2014/main" id="{6630B450-295D-4553-B373-627C3EBD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6388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Figure 5-9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5BFBC87-54C8-4BCC-8E9B-8DD3D0B7E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Priority Inversion Problem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468DF04-3BC0-4FCB-ABAF-A6F2F6D63C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810000"/>
            <a:ext cx="7848600" cy="2514600"/>
          </a:xfrm>
        </p:spPr>
        <p:txBody>
          <a:bodyPr/>
          <a:lstStyle/>
          <a:p>
            <a:pPr eaLnBrk="1" hangingPunct="1"/>
            <a:r>
              <a:rPr lang="en-US" altLang="en-US" sz="2400"/>
              <a:t>Assume priority order  </a:t>
            </a:r>
            <a:r>
              <a:rPr lang="en-US" altLang="en-US" sz="2400" b="1" i="1"/>
              <a:t>p1&gt;p2&gt;p3</a:t>
            </a:r>
          </a:p>
          <a:p>
            <a:pPr eaLnBrk="1" hangingPunct="1"/>
            <a:r>
              <a:rPr lang="en-US" altLang="en-US" sz="2400"/>
              <a:t>(Unrelated) </a:t>
            </a:r>
            <a:r>
              <a:rPr lang="en-US" altLang="en-US" sz="2400" b="1" i="1"/>
              <a:t>p2</a:t>
            </a:r>
            <a:r>
              <a:rPr lang="en-US" altLang="en-US" sz="2400"/>
              <a:t> may delay </a:t>
            </a:r>
            <a:r>
              <a:rPr lang="en-US" altLang="en-US" sz="2400" b="1" i="1"/>
              <a:t>p1</a:t>
            </a:r>
            <a:r>
              <a:rPr lang="en-US" altLang="en-US" sz="2400"/>
              <a:t> indefinitely.</a:t>
            </a:r>
          </a:p>
          <a:p>
            <a:pPr eaLnBrk="1" hangingPunct="1"/>
            <a:r>
              <a:rPr lang="en-US" altLang="en-US" sz="2400"/>
              <a:t>Naïve “solution”: Always run CS at priority of highest process that shares the CS.</a:t>
            </a:r>
            <a:br>
              <a:rPr lang="en-US" altLang="en-US" sz="2400"/>
            </a:br>
            <a:r>
              <a:rPr lang="en-US" altLang="en-US" sz="2400"/>
              <a:t>Problem: </a:t>
            </a:r>
            <a:r>
              <a:rPr lang="en-US" altLang="en-US" sz="2400" b="1" i="1"/>
              <a:t>p1</a:t>
            </a:r>
            <a:r>
              <a:rPr lang="en-US" altLang="en-US" sz="2400"/>
              <a:t> cannot interrupt lower-priority process inside its CS -- a different form of priority inversion.</a:t>
            </a:r>
          </a:p>
        </p:txBody>
      </p:sp>
      <p:pic>
        <p:nvPicPr>
          <p:cNvPr id="27652" name="Picture 4" descr="5-10">
            <a:extLst>
              <a:ext uri="{FF2B5EF4-FFF2-40B4-BE49-F238E27FC236}">
                <a16:creationId xmlns:a16="http://schemas.microsoft.com/office/drawing/2014/main" id="{E9F777E5-5F46-4357-9B9D-07D74F3BEA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101850"/>
            <a:ext cx="6324600" cy="173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3678DB2D-0F78-43CF-A57A-2460A775E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Figure 5-10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AE7D690-CE28-4A20-8B71-98CB84FF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Priority Inversion Problem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940E8E0-954A-422A-BD0A-C665F75DEC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sz="2800"/>
              <a:t>Solution: Dynamic Priority Inheritance</a:t>
            </a:r>
          </a:p>
          <a:p>
            <a:pPr lvl="1" eaLnBrk="1" hangingPunct="1"/>
            <a:r>
              <a:rPr lang="en-US" altLang="en-US" sz="2400" b="1" i="1"/>
              <a:t>p3</a:t>
            </a:r>
            <a:r>
              <a:rPr lang="en-US" altLang="en-US" sz="2400"/>
              <a:t> is in its CS</a:t>
            </a:r>
          </a:p>
          <a:p>
            <a:pPr lvl="1" eaLnBrk="1" hangingPunct="1"/>
            <a:r>
              <a:rPr lang="en-US" altLang="en-US" sz="2400" b="1" i="1"/>
              <a:t>p1</a:t>
            </a:r>
            <a:r>
              <a:rPr lang="en-US" altLang="en-US" sz="2400"/>
              <a:t> attempts to enter its CS</a:t>
            </a:r>
          </a:p>
          <a:p>
            <a:pPr lvl="1" eaLnBrk="1" hangingPunct="1"/>
            <a:r>
              <a:rPr lang="en-US" altLang="en-US" sz="2400" b="1" i="1">
                <a:sym typeface="Symbol" panose="05050102010706020507" pitchFamily="18" charset="2"/>
              </a:rPr>
              <a:t>p3</a:t>
            </a:r>
            <a:r>
              <a:rPr lang="en-US" altLang="en-US" sz="2400">
                <a:sym typeface="Symbol" panose="05050102010706020507" pitchFamily="18" charset="2"/>
              </a:rPr>
              <a:t> inherits </a:t>
            </a:r>
            <a:r>
              <a:rPr lang="en-US" altLang="en-US" sz="2400" b="1" i="1">
                <a:sym typeface="Symbol" panose="05050102010706020507" pitchFamily="18" charset="2"/>
              </a:rPr>
              <a:t>p1</a:t>
            </a:r>
            <a:r>
              <a:rPr lang="en-US" altLang="en-US" sz="2400">
                <a:sym typeface="Symbol" panose="05050102010706020507" pitchFamily="18" charset="2"/>
              </a:rPr>
              <a:t>’s (higher) priority for the duration of CS</a:t>
            </a:r>
          </a:p>
        </p:txBody>
      </p:sp>
      <p:pic>
        <p:nvPicPr>
          <p:cNvPr id="28676" name="Picture 4" descr="5-11">
            <a:extLst>
              <a:ext uri="{FF2B5EF4-FFF2-40B4-BE49-F238E27FC236}">
                <a16:creationId xmlns:a16="http://schemas.microsoft.com/office/drawing/2014/main" id="{53B51004-C57F-43E5-B338-C95EF14DD8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614738"/>
            <a:ext cx="6324600" cy="175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2CED6931-9C1D-4CAC-9210-B211BB17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029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Figure 5-11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CCFA375-729C-40F4-B062-2FDF44E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Interrupt Handling</a:t>
            </a:r>
          </a:p>
        </p:txBody>
      </p:sp>
      <p:pic>
        <p:nvPicPr>
          <p:cNvPr id="5123" name="Content Placeholder 3">
            <a:extLst>
              <a:ext uri="{FF2B5EF4-FFF2-40B4-BE49-F238E27FC236}">
                <a16:creationId xmlns:a16="http://schemas.microsoft.com/office/drawing/2014/main" id="{AEBC5778-36CC-48F7-8E18-B9BB6941E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357313"/>
            <a:ext cx="4191000" cy="52673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9CA9C9F-EE45-40AA-ACF3-D1D57D5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 sequence: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D3F7BAF-F8EA-4968-A0E8-90C73C1A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 uses procedure F(n) to compute using hardware</a:t>
            </a:r>
          </a:p>
          <a:p>
            <a:r>
              <a:rPr lang="en-US" altLang="en-US" dirty="0"/>
              <a:t>F(n) initializes hardware, then blocks itself</a:t>
            </a:r>
          </a:p>
          <a:p>
            <a:r>
              <a:rPr lang="en-US" altLang="en-US" dirty="0"/>
              <a:t>Device finishing creates interrupt</a:t>
            </a:r>
          </a:p>
          <a:p>
            <a:r>
              <a:rPr lang="en-US" altLang="en-US" dirty="0"/>
              <a:t>IH unblocks p, then invokes OS</a:t>
            </a:r>
          </a:p>
          <a:p>
            <a:r>
              <a:rPr lang="en-US" altLang="en-US" dirty="0"/>
              <a:t>OS schedules p, which completes F(n)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D8C644D-5EAF-41F8-92CD-41AD4ABB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45443BD-03B4-49BD-B36D-BA1DD7BE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Difficulties with first implementation:</a:t>
            </a:r>
          </a:p>
          <a:p>
            <a:pPr lvl="1"/>
            <a:r>
              <a:rPr lang="en-US" altLang="en-US" dirty="0"/>
              <a:t>Process must be able to block itself via OS</a:t>
            </a:r>
          </a:p>
          <a:p>
            <a:pPr lvl="2"/>
            <a:r>
              <a:rPr lang="en-US" altLang="en-US" dirty="0"/>
              <a:t>So programmer must know OS details</a:t>
            </a:r>
          </a:p>
          <a:p>
            <a:pPr lvl="1"/>
            <a:r>
              <a:rPr lang="en-US" altLang="en-US" dirty="0"/>
              <a:t>I H must be able to unblock process that was previously blocked</a:t>
            </a:r>
          </a:p>
          <a:p>
            <a:pPr lvl="1"/>
            <a:r>
              <a:rPr lang="en-US" altLang="en-US" dirty="0"/>
              <a:t>I H must be able to pass control to OS</a:t>
            </a:r>
          </a:p>
          <a:p>
            <a:pPr lvl="1"/>
            <a:r>
              <a:rPr lang="en-US" altLang="en-US" dirty="0"/>
              <a:t>All of these require messy kernel mechanisms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0EA23D-3C49-4767-BB74-B607E1E0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Interrupts with Monitors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7473EE3-C223-48AA-9846-876B8F7F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Pushes process model to hardware level</a:t>
            </a:r>
          </a:p>
          <a:p>
            <a:r>
              <a:rPr lang="en-US" altLang="en-US" dirty="0"/>
              <a:t>Replace blocking/wakeup with monitor operations</a:t>
            </a:r>
          </a:p>
          <a:p>
            <a:r>
              <a:rPr lang="en-US" altLang="en-US" dirty="0"/>
              <a:t>Result: F(n) and I H have no knowledge of the kernel—they just use monitor primitives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F3AD-3CDD-4F9D-88FB-E3A22185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F2FD-237D-4656-B9AF-2BA4DE1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 we noted before, context switching wastes time</a:t>
            </a:r>
          </a:p>
          <a:p>
            <a:pPr lvl="1"/>
            <a:r>
              <a:rPr lang="en-US" dirty="0"/>
              <a:t>Common operating systems often allocate a </a:t>
            </a:r>
            <a:r>
              <a:rPr lang="en-US" i="1" dirty="0"/>
              <a:t>quantum</a:t>
            </a:r>
            <a:r>
              <a:rPr lang="en-US" dirty="0"/>
              <a:t> of time to each process, halted by a clock interrupt</a:t>
            </a:r>
          </a:p>
          <a:p>
            <a:pPr lvl="1"/>
            <a:r>
              <a:rPr lang="en-US" dirty="0"/>
              <a:t>You know what a switch does from architecture: unloading and reloading of registers from cache</a:t>
            </a:r>
          </a:p>
          <a:p>
            <a:r>
              <a:rPr lang="en-US" dirty="0"/>
              <a:t>Can think of “useful work” </a:t>
            </a:r>
            <a:r>
              <a:rPr lang="en-US" b="1" dirty="0"/>
              <a:t>T</a:t>
            </a:r>
            <a:r>
              <a:rPr lang="en-US" dirty="0"/>
              <a:t> alternating with context switches </a:t>
            </a:r>
            <a:r>
              <a:rPr lang="en-US" b="1" dirty="0"/>
              <a:t>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Imagine this is unbounded, and a context switch is 30% of the quantum or useful time…  what is the waste?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903E50-4F7F-485F-B0A4-B0F503F31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4"/>
              </p:ext>
            </p:extLst>
          </p:nvPr>
        </p:nvGraphicFramePr>
        <p:xfrm>
          <a:off x="1371600" y="4724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489821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76623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44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206684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0731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6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56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C3E73C-9932-4C25-83B7-CF4D14040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 Process and thread scheduling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D2775D1-A0A7-4646-BEA1-153351256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5.1 Organization of Schedulers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 Embedded and Autonomous Schedulers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 Priority Scheduling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5.2 Scheduling Methods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 A Framework for Scheduling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 Common Scheduling Algorithms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  Comparison of Methods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5.3 Priority Inversion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5.4 Multiprocessor and Distributed Scheduling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2A5BA72-F3E0-4417-90D6-93886E5CB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Process and Thread Scheduling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D3AA0E9-0A2F-4645-968F-C1529A865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  <a:p>
            <a:pPr lvl="1" eaLnBrk="1" hangingPunct="1"/>
            <a:r>
              <a:rPr lang="en-US" altLang="en-US" dirty="0"/>
              <a:t>Long term scheduling</a:t>
            </a:r>
          </a:p>
          <a:p>
            <a:pPr lvl="1" eaLnBrk="1" hangingPunct="1"/>
            <a:r>
              <a:rPr lang="en-US" altLang="en-US" dirty="0"/>
              <a:t>Move process to Ready List (“RL”) after creation</a:t>
            </a:r>
            <a:br>
              <a:rPr lang="en-US" altLang="en-US" dirty="0"/>
            </a:br>
            <a:r>
              <a:rPr lang="en-US" altLang="en-US" dirty="0"/>
              <a:t>(When and in which order?)</a:t>
            </a:r>
          </a:p>
          <a:p>
            <a:pPr eaLnBrk="1" hangingPunct="1"/>
            <a:r>
              <a:rPr lang="en-US" altLang="en-US" dirty="0"/>
              <a:t>Dispatching</a:t>
            </a:r>
          </a:p>
          <a:p>
            <a:pPr lvl="1" eaLnBrk="1" hangingPunct="1"/>
            <a:r>
              <a:rPr lang="en-US" altLang="en-US" dirty="0"/>
              <a:t>Short term scheduling</a:t>
            </a:r>
          </a:p>
          <a:p>
            <a:pPr lvl="1" eaLnBrk="1" hangingPunct="1"/>
            <a:r>
              <a:rPr lang="en-US" altLang="en-US" dirty="0"/>
              <a:t>Select process from Ready List to run</a:t>
            </a:r>
          </a:p>
          <a:p>
            <a:pPr eaLnBrk="1" hangingPunct="1"/>
            <a:r>
              <a:rPr lang="en-US" altLang="en-US" dirty="0"/>
              <a:t>We use “scheduling” to refer to both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AD168FB44F20417CB9FECBCD3A0AA328&lt;/guid&gt;&#10;        &lt;description /&gt;&#10;        &lt;date&gt;9/30/2015 7:35:44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D237FEE42D84FAEACCEF15D2C89C187&lt;/guid&gt;&#10;            &lt;repollguid&gt;2E53CABB30794C68B98E901DEFA79D71&lt;/repollguid&gt;&#10;            &lt;sourceid&gt;0C7F81D46AD94887AB1F680DD2743B02&lt;/sourceid&gt;&#10;            &lt;questiontext&gt;Which are the optimal preemptive and nonpreemptive scheduling policies with respect to turnaround tim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FF3E4A3E9B941AB9D090A598A11AB3F&lt;/guid&gt;&#10;                    &lt;answertext&gt;FIFO and Round Robin&lt;/answertext&gt;&#10;                    &lt;valuetype&gt;-1&lt;/valuetype&gt;&#10;                &lt;/answer&gt;&#10;                &lt;answer&gt;&#10;                    &lt;guid&gt;CC8A8F5A2717430FB1ED3B8C4E11D082&lt;/guid&gt;&#10;                    &lt;answertext&gt;SRT and MLF&lt;/answertext&gt;&#10;                    &lt;valuetype&gt;-1&lt;/valuetype&gt;&#10;                &lt;/answer&gt;&#10;                &lt;answer&gt;&#10;                    &lt;guid&gt;CF3CB609D8284D069A0FFFB5AE76DC8F&lt;/guid&gt;&#10;                    &lt;answertext&gt;SJN and Round Robin&lt;/answertext&gt;&#10;                    &lt;valuetype&gt;-1&lt;/valuetype&gt;&#10;                &lt;/answer&gt;&#10;                &lt;answer&gt;&#10;                    &lt;guid&gt;43C96605645447FA82A1168E3CC42DFB&lt;/guid&gt;&#10;                    &lt;answertext&gt;SJN and SRT&lt;/answertext&gt;&#10;                    &lt;valuetype&gt;1&lt;/valuetype&gt;&#10;                &lt;/answer&gt;&#10;                &lt;answer&gt;&#10;                    &lt;guid&gt;7A84F9031B51465E8C4CDE93849A6F01&lt;/guid&gt;&#10;                    &lt;answertext&gt;ML and EDF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E041C8442668454399F4540616E3843A&lt;/guid&gt;&#10;        &lt;description /&gt;&#10;        &lt;date&gt;9/30/2015 7:41:2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88DAA80F2014C7B9C59061AA0F7D6D1&lt;/guid&gt;&#10;            &lt;repollguid&gt;A2A001F054CF4D54B9CB97083904EB26&lt;/repollguid&gt;&#10;            &lt;sourceid&gt;3E1AAE183BDC450D939317C7BD311A61&lt;/sourceid&gt;&#10;            &lt;questiontext&gt;Let s = time for a context switch.Then, if q = 2s, what is the long run usable CPU time relative to the total CPU tim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1AD5D565D0941BE8D04608C606482A5&lt;/guid&gt;&#10;                    &lt;answertext&gt;50%&lt;/answertext&gt;&#10;                    &lt;valuetype&gt;-1&lt;/valuetype&gt;&#10;                &lt;/answer&gt;&#10;                &lt;answer&gt;&#10;                    &lt;guid&gt;B24C6A9241D64B689EAAD5EDA23F8269&lt;/guid&gt;&#10;                    &lt;answertext&gt;25%&lt;/answertext&gt;&#10;                    &lt;valuetype&gt;-1&lt;/valuetype&gt;&#10;                &lt;/answer&gt;&#10;                &lt;answer&gt;&#10;                    &lt;guid&gt;4A67B3B048E74B38AD7BBCAAFCE4D409&lt;/guid&gt;&#10;                    &lt;answertext&gt;75%&lt;/answertext&gt;&#10;                    &lt;valuetype&gt;-1&lt;/valuetype&gt;&#10;                &lt;/answer&gt;&#10;                &lt;answer&gt;&#10;                    &lt;guid&gt;462736DD738143C4A6C053D33F80B77F&lt;/guid&gt;&#10;                    &lt;answertext&gt;33%&lt;/answertext&gt;&#10;                    &lt;valuetype&gt;1&lt;/valuetype&gt;&#10;                &lt;/answer&gt;&#10;                &lt;answer&gt;&#10;                    &lt;guid&gt;37C3B33088244BCAAE69A7AC6486A44A&lt;/guid&gt;&#10;                    &lt;answertext&gt;66%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1511</Words>
  <Application>Microsoft Office PowerPoint</Application>
  <PresentationFormat>On-screen Show (4:3)</PresentationFormat>
  <Paragraphs>210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Courier New</vt:lpstr>
      <vt:lpstr>Times New Roman</vt:lpstr>
      <vt:lpstr>Default Design</vt:lpstr>
      <vt:lpstr>Chart</vt:lpstr>
      <vt:lpstr>Process Scheduling</vt:lpstr>
      <vt:lpstr>Chapter 4</vt:lpstr>
      <vt:lpstr>Interrupt Handling</vt:lpstr>
      <vt:lpstr>Call sequence:</vt:lpstr>
      <vt:lpstr>Interrupts</vt:lpstr>
      <vt:lpstr>Interrupts with Monitors</vt:lpstr>
      <vt:lpstr>Context Switches and Time</vt:lpstr>
      <vt:lpstr>5. Process and thread scheduling</vt:lpstr>
      <vt:lpstr>Process and Thread Scheduling</vt:lpstr>
      <vt:lpstr>Organization of Schedulers</vt:lpstr>
      <vt:lpstr>Priority Scheduling</vt:lpstr>
      <vt:lpstr>An Embedded Scheduler</vt:lpstr>
      <vt:lpstr>Scheduling Methods</vt:lpstr>
      <vt:lpstr>Priority function</vt:lpstr>
      <vt:lpstr>Scheduling algorithms</vt:lpstr>
      <vt:lpstr>MLF (Multilevel Feedback)</vt:lpstr>
      <vt:lpstr>Scheduling algorithms</vt:lpstr>
      <vt:lpstr>Scheduling Algorithms</vt:lpstr>
      <vt:lpstr>Which are the optimal preemptive  and nonpreemptive scheduling policies with  respect to turnaround time?</vt:lpstr>
      <vt:lpstr>Comparison of Methods</vt:lpstr>
      <vt:lpstr>Comparison of Methods</vt:lpstr>
      <vt:lpstr>Let s = time for a context switch. Then, if q = 2s, what is the long run usable CPU time  relative to the total CPU time?</vt:lpstr>
      <vt:lpstr>OS Design Consideration</vt:lpstr>
      <vt:lpstr>Example</vt:lpstr>
      <vt:lpstr>Comparison of Methods 2</vt:lpstr>
      <vt:lpstr>Priority Inversion Problem</vt:lpstr>
      <vt:lpstr>Priority Inversion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A. Burgess</dc:creator>
  <cp:lastModifiedBy>Scott</cp:lastModifiedBy>
  <cp:revision>19</cp:revision>
  <cp:lastPrinted>2015-09-30T14:53:51Z</cp:lastPrinted>
  <dcterms:created xsi:type="dcterms:W3CDTF">1601-01-01T00:00:00Z</dcterms:created>
  <dcterms:modified xsi:type="dcterms:W3CDTF">2021-10-27T03:53:20Z</dcterms:modified>
</cp:coreProperties>
</file>