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93" r:id="rId3"/>
    <p:sldId id="258" r:id="rId4"/>
    <p:sldId id="260" r:id="rId5"/>
    <p:sldId id="294" r:id="rId6"/>
    <p:sldId id="261" r:id="rId7"/>
    <p:sldId id="295" r:id="rId8"/>
    <p:sldId id="296" r:id="rId9"/>
    <p:sldId id="309" r:id="rId10"/>
    <p:sldId id="310" r:id="rId11"/>
    <p:sldId id="264" r:id="rId12"/>
    <p:sldId id="308" r:id="rId13"/>
    <p:sldId id="265" r:id="rId14"/>
    <p:sldId id="297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307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89" r:id="rId36"/>
    <p:sldId id="291" r:id="rId37"/>
    <p:sldId id="301" r:id="rId38"/>
    <p:sldId id="306" r:id="rId39"/>
    <p:sldId id="305" r:id="rId40"/>
  </p:sldIdLst>
  <p:sldSz cx="9144000" cy="6858000" type="screen4x3"/>
  <p:notesSz cx="7315200" cy="9601200"/>
  <p:custDataLst>
    <p:tags r:id="rId4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75" d="100"/>
          <a:sy n="175" d="100"/>
        </p:scale>
        <p:origin x="1374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89288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83" tIns="47692" rIns="95383" bIns="47692" numCol="1" anchor="t" anchorCtr="0" compatLnSpc="1">
            <a:prstTxWarp prst="textNoShape">
              <a:avLst/>
            </a:prstTxWarp>
          </a:bodyPr>
          <a:lstStyle>
            <a:lvl1pPr defTabSz="954088">
              <a:defRPr sz="1300">
                <a:latin typeface="Bookshelf Symbol 1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877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83" tIns="47692" rIns="95383" bIns="47692" numCol="1" anchor="t" anchorCtr="0" compatLnSpc="1">
            <a:prstTxWarp prst="textNoShape">
              <a:avLst/>
            </a:prstTxWarp>
          </a:bodyPr>
          <a:lstStyle>
            <a:lvl1pPr algn="r" defTabSz="954088">
              <a:defRPr sz="1300">
                <a:latin typeface="Bookshelf Symbol 1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5588"/>
            <a:ext cx="3189288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83" tIns="47692" rIns="95383" bIns="47692" numCol="1" anchor="b" anchorCtr="0" compatLnSpc="1">
            <a:prstTxWarp prst="textNoShape">
              <a:avLst/>
            </a:prstTxWarp>
          </a:bodyPr>
          <a:lstStyle>
            <a:lvl1pPr defTabSz="954088">
              <a:defRPr sz="1300">
                <a:latin typeface="Bookshelf Symbol 1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45588"/>
            <a:ext cx="31877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83" tIns="47692" rIns="95383" bIns="47692" numCol="1" anchor="b" anchorCtr="0" compatLnSpc="1">
            <a:prstTxWarp prst="textNoShape">
              <a:avLst/>
            </a:prstTxWarp>
          </a:bodyPr>
          <a:lstStyle>
            <a:lvl1pPr algn="r" defTabSz="954088">
              <a:defRPr sz="1300">
                <a:latin typeface="Bookshelf Symbol 1" pitchFamily="34" charset="0"/>
              </a:defRPr>
            </a:lvl1pPr>
          </a:lstStyle>
          <a:p>
            <a:fld id="{75A3C7F7-0527-46FD-A0A4-D3760DEBF8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9827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985" tIns="48492" rIns="96985" bIns="48492" numCol="1" anchor="t" anchorCtr="0" compatLnSpc="1">
            <a:prstTxWarp prst="textNoShape">
              <a:avLst/>
            </a:prstTxWarp>
          </a:bodyPr>
          <a:lstStyle>
            <a:lvl1pPr defTabSz="969963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985" tIns="48492" rIns="96985" bIns="48492" numCol="1" anchor="t" anchorCtr="0" compatLnSpc="1">
            <a:prstTxWarp prst="textNoShape">
              <a:avLst/>
            </a:prstTxWarp>
          </a:bodyPr>
          <a:lstStyle>
            <a:lvl1pPr algn="r" defTabSz="969963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19138"/>
            <a:ext cx="4803775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985" tIns="48492" rIns="96985" bIns="484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985" tIns="48492" rIns="96985" bIns="48492" numCol="1" anchor="b" anchorCtr="0" compatLnSpc="1">
            <a:prstTxWarp prst="textNoShape">
              <a:avLst/>
            </a:prstTxWarp>
          </a:bodyPr>
          <a:lstStyle>
            <a:lvl1pPr defTabSz="969963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985" tIns="48492" rIns="96985" bIns="48492" numCol="1" anchor="b" anchorCtr="0" compatLnSpc="1">
            <a:prstTxWarp prst="textNoShape">
              <a:avLst/>
            </a:prstTxWarp>
          </a:bodyPr>
          <a:lstStyle>
            <a:lvl1pPr algn="r" defTabSz="969963">
              <a:defRPr sz="1300"/>
            </a:lvl1pPr>
          </a:lstStyle>
          <a:p>
            <a:fld id="{0C0A5DF4-BAA9-4065-86C6-94058D9FE9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26423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334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A0299B-1EF1-48A4-9CF0-AD139AF056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71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334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98EC39-D9AE-4C12-B183-C78CA5D289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707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334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E72AA8-C17E-4132-83B2-C8D9FC4174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8308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334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CC1E45-EA85-4E51-9AE8-53CDCD1BE2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0918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100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334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A0F66C-FBF4-4D89-91A1-05CB258D37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475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334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8236-2E8A-4AC8-AF14-528646C80CB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43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334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CD66F3-7806-4DFC-981C-A754C27B39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5680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334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DBC477-FAA6-4C06-AE37-A6442BCEA1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0203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334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C62A52-24AB-4FDB-AF91-BFBA9AA6C3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083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334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E36A8-5FE2-4D82-9C74-9FC7602A5E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1861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334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444C49-E660-4022-BCA7-CC619BD987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489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334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B5FD60-6AB1-4A4C-A5F7-322BE8A4BC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106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334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4E230F-D7B7-43E5-A74A-56FCC08201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641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334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66D3E6-4B26-4A92-A54F-B6FEF142E7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791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CS 334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7978236-2E8A-4AC8-AF14-528646C80CB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CS 334</a:t>
            </a:r>
          </a:p>
        </p:txBody>
      </p:sp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5F2D6E9-48CF-49F2-8FD3-9201EC4689EB}" type="slidenum">
              <a:rPr lang="en-US" altLang="en-US" sz="1400"/>
              <a:pPr/>
              <a:t>1</a:t>
            </a:fld>
            <a:endParaRPr lang="en-US" altLang="en-US" sz="140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8. Virtual Memory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410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8.1 Principles of Virtual Memory </a:t>
            </a:r>
          </a:p>
          <a:p>
            <a:pPr>
              <a:buFontTx/>
              <a:buNone/>
            </a:pPr>
            <a:r>
              <a:rPr lang="en-US" altLang="en-US"/>
              <a:t>8.2 Implementations of Virtual Memory </a:t>
            </a:r>
          </a:p>
          <a:p>
            <a:pPr lvl="1"/>
            <a:r>
              <a:rPr lang="en-US" altLang="en-US"/>
              <a:t>Paging</a:t>
            </a:r>
          </a:p>
          <a:p>
            <a:pPr lvl="1"/>
            <a:r>
              <a:rPr lang="en-US" altLang="en-US"/>
              <a:t>Segmentation</a:t>
            </a:r>
          </a:p>
          <a:p>
            <a:pPr lvl="1"/>
            <a:r>
              <a:rPr lang="en-US" altLang="en-US"/>
              <a:t>Paging With Segmentation</a:t>
            </a:r>
          </a:p>
          <a:p>
            <a:pPr>
              <a:buFontTx/>
              <a:buNone/>
            </a:pPr>
            <a:r>
              <a:rPr lang="en-US" altLang="en-US"/>
              <a:t>8.3 Memory Allocation in Paged Systems</a:t>
            </a:r>
          </a:p>
          <a:p>
            <a:pPr lvl="1"/>
            <a:r>
              <a:rPr lang="en-US" altLang="en-US"/>
              <a:t>Global Page Replacement Algorithms</a:t>
            </a:r>
          </a:p>
          <a:p>
            <a:pPr lvl="1"/>
            <a:r>
              <a:rPr lang="en-US" altLang="en-US"/>
              <a:t>Local Page Replacement Algorithms</a:t>
            </a:r>
          </a:p>
          <a:p>
            <a:pPr lvl="1"/>
            <a:r>
              <a:rPr lang="en-US" altLang="en-US"/>
              <a:t>Load Control and Thrashing</a:t>
            </a:r>
          </a:p>
          <a:p>
            <a:pPr lvl="1"/>
            <a:r>
              <a:rPr lang="en-US" altLang="en-US"/>
              <a:t>Evaluation of Paging</a:t>
            </a:r>
          </a:p>
          <a:p>
            <a:pPr>
              <a:buFontTx/>
              <a:buNone/>
            </a:pPr>
            <a:endParaRPr lang="en-US" altLang="en-US"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PChart"/>
          <p:cNvSpPr/>
          <p:nvPr>
            <p:custDataLst>
              <p:tags r:id="rId2"/>
            </p:custDataLst>
          </p:nvPr>
        </p:nvSpPr>
        <p:spPr bwMode="auto">
          <a:xfrm>
            <a:off x="4495800" y="1447800"/>
            <a:ext cx="4572000" cy="48895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" name="TPQuestion" title="Question Text"/>
          <p:cNvSpPr>
            <a:spLocks noGrp="1"/>
          </p:cNvSpPr>
          <p:nvPr>
            <p:ph type="title"/>
          </p:nvPr>
        </p:nvSpPr>
        <p:spPr>
          <a:xfrm>
            <a:off x="685800" y="34925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Let the page size in words = 256, and the word size for the architecture be 16 bits.  The size of virtual memory is how many words (assume word addressing)?:</a:t>
            </a:r>
          </a:p>
        </p:txBody>
      </p:sp>
      <p:sp>
        <p:nvSpPr>
          <p:cNvPr id="3" name="TPAnswers" title="Answer Text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85800" y="1905000"/>
            <a:ext cx="3886200" cy="4495800"/>
          </a:xfrm>
        </p:spPr>
        <p:txBody>
          <a:bodyPr/>
          <a:lstStyle/>
          <a:p>
            <a:pPr marL="514350" indent="-514350">
              <a:buAutoNum type="alphaUcPeriod"/>
            </a:pPr>
            <a:r>
              <a:rPr lang="en-US" dirty="0"/>
              <a:t>2</a:t>
            </a:r>
            <a:r>
              <a:rPr lang="en-US" baseline="30000" dirty="0"/>
              <a:t>256</a:t>
            </a:r>
          </a:p>
          <a:p>
            <a:pPr marL="514350" indent="-514350">
              <a:buAutoNum type="alphaUcPeriod"/>
            </a:pPr>
            <a:r>
              <a:rPr lang="en-US" dirty="0"/>
              <a:t>2</a:t>
            </a:r>
            <a:r>
              <a:rPr lang="en-US" baseline="30000" dirty="0"/>
              <a:t>128</a:t>
            </a:r>
          </a:p>
          <a:p>
            <a:pPr marL="514350" indent="-514350">
              <a:buFontTx/>
              <a:buAutoNum type="alphaUcPeriod"/>
            </a:pPr>
            <a:r>
              <a:rPr lang="en-US" dirty="0"/>
              <a:t>2</a:t>
            </a:r>
            <a:r>
              <a:rPr lang="en-US" baseline="30000" dirty="0"/>
              <a:t>16</a:t>
            </a:r>
          </a:p>
          <a:p>
            <a:pPr marL="514350" indent="-514350">
              <a:buAutoNum type="alphaUcPeriod"/>
            </a:pPr>
            <a:r>
              <a:rPr lang="en-US" dirty="0"/>
              <a:t>2</a:t>
            </a:r>
            <a:r>
              <a:rPr lang="en-US" baseline="30000" dirty="0"/>
              <a:t>8</a:t>
            </a:r>
          </a:p>
          <a:p>
            <a:pPr marL="514350" indent="-514350">
              <a:buAutoNum type="alphaUcPeriod"/>
            </a:pPr>
            <a:r>
              <a:rPr lang="en-US" dirty="0"/>
              <a:t>2</a:t>
            </a:r>
            <a:r>
              <a:rPr lang="en-US" baseline="30000" dirty="0"/>
              <a:t>32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334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8236-2E8A-4AC8-AF14-528646C80CB1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6" name="TPPolling" title="Polling Shape"/>
          <p:cNvSpPr/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271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CS 334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2741C98-857B-43AA-8E61-746168DFB218}" type="slidenum">
              <a:rPr lang="en-US" altLang="en-US" sz="1400"/>
              <a:pPr/>
              <a:t>11</a:t>
            </a:fld>
            <a:endParaRPr lang="en-US" altLang="en-US" sz="14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Demand Paging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All pages of VM can be loaded initially</a:t>
            </a:r>
          </a:p>
          <a:p>
            <a:pPr lvl="1"/>
            <a:r>
              <a:rPr lang="en-US" altLang="en-US" sz="2400" dirty="0"/>
              <a:t>Simple, but maximum size of VM = size of PM</a:t>
            </a:r>
          </a:p>
          <a:p>
            <a:r>
              <a:rPr lang="en-US" altLang="en-US" sz="2800" dirty="0"/>
              <a:t>Pages are loaded as needed:  “on demand”</a:t>
            </a:r>
          </a:p>
          <a:p>
            <a:pPr lvl="1"/>
            <a:r>
              <a:rPr lang="en-US" altLang="en-US" sz="2400" dirty="0"/>
              <a:t>Additional bit in PT indicates</a:t>
            </a:r>
            <a:br>
              <a:rPr lang="en-US" altLang="en-US" sz="2400" dirty="0"/>
            </a:br>
            <a:r>
              <a:rPr lang="en-US" altLang="en-US" sz="2400" dirty="0"/>
              <a:t>a page’s presence/absence in memory</a:t>
            </a:r>
          </a:p>
          <a:p>
            <a:pPr lvl="1"/>
            <a:r>
              <a:rPr lang="en-US" altLang="en-US" sz="2400" dirty="0"/>
              <a:t>“Page fault” occurs when page is absent</a:t>
            </a:r>
          </a:p>
          <a:p>
            <a:pPr lvl="2">
              <a:lnSpc>
                <a:spcPct val="120000"/>
              </a:lnSpc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address_map</a:t>
            </a:r>
            <a:r>
              <a:rPr lang="en-US" altLang="en-US" sz="2000" b="1" dirty="0">
                <a:latin typeface="Courier New" panose="02070309020205020404" pitchFamily="49" charset="0"/>
              </a:rPr>
              <a:t>(p, w) { 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if (resident(*(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PTR+p</a:t>
            </a:r>
            <a:r>
              <a:rPr lang="en-US" altLang="en-US" sz="2000" b="1" dirty="0">
                <a:latin typeface="Courier New" panose="02070309020205020404" pitchFamily="49" charset="0"/>
              </a:rPr>
              <a:t>))) {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pa = *(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PTR+p</a:t>
            </a:r>
            <a:r>
              <a:rPr lang="en-US" altLang="en-US" sz="2000" b="1" dirty="0">
                <a:latin typeface="Courier New" panose="02070309020205020404" pitchFamily="49" charset="0"/>
              </a:rPr>
              <a:t>)+w; return pa; }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else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page_fault</a:t>
            </a:r>
            <a:r>
              <a:rPr lang="en-US" altLang="en-US" sz="2000" b="1" dirty="0">
                <a:latin typeface="Courier New" panose="02070309020205020404" pitchFamily="49" charset="0"/>
              </a:rPr>
              <a:t>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 dirty="0"/>
              <a:t>Internal Fragmentation and Page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724400"/>
          </a:xfrm>
        </p:spPr>
        <p:txBody>
          <a:bodyPr/>
          <a:lstStyle/>
          <a:p>
            <a:r>
              <a:rPr lang="en-US" dirty="0"/>
              <a:t>To reduce internal fragmentation, it is helpful to realize that as page sizes shrink, so does internal fragmentation</a:t>
            </a:r>
          </a:p>
          <a:p>
            <a:pPr lvl="1"/>
            <a:r>
              <a:rPr lang="en-US" dirty="0"/>
              <a:t>Why?  Because on average, we expect the last page of each segment to be half full</a:t>
            </a:r>
          </a:p>
          <a:p>
            <a:r>
              <a:rPr lang="en-US" dirty="0"/>
              <a:t>But there is a cost: page table sizes </a:t>
            </a:r>
            <a:r>
              <a:rPr lang="en-US" i="1" dirty="0"/>
              <a:t>increase</a:t>
            </a:r>
          </a:p>
          <a:p>
            <a:r>
              <a:rPr lang="en-US" dirty="0"/>
              <a:t>This is a classic tradeoff</a:t>
            </a:r>
          </a:p>
          <a:p>
            <a:r>
              <a:rPr lang="en-US" dirty="0"/>
              <a:t>Compare with external fragmentation from the </a:t>
            </a:r>
            <a:r>
              <a:rPr lang="en-US"/>
              <a:t>last chapter…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334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D66F3-7806-4DFC-981C-A754C27B3965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6959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CS 334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8CD2BB1-9863-4A9F-BB8F-8357AC4069D9}" type="slidenum">
              <a:rPr lang="en-US" altLang="en-US" sz="1400"/>
              <a:pPr/>
              <a:t>13</a:t>
            </a:fld>
            <a:endParaRPr lang="en-US" altLang="en-US" sz="140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VM using Segmentation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Multiple contiguous spaces (“segments”)</a:t>
            </a:r>
          </a:p>
          <a:p>
            <a:pPr lvl="1"/>
            <a:r>
              <a:rPr lang="en-US" altLang="en-US" sz="2400"/>
              <a:t>More natural match to program/data structure</a:t>
            </a:r>
          </a:p>
          <a:p>
            <a:pPr lvl="1"/>
            <a:r>
              <a:rPr lang="en-US" altLang="en-US" sz="2400"/>
              <a:t>Easier sharing (Chapter 9)</a:t>
            </a:r>
          </a:p>
          <a:p>
            <a:r>
              <a:rPr lang="en-US" altLang="en-US" sz="2800" b="1" i="1"/>
              <a:t>va = (s,w)</a:t>
            </a:r>
            <a:r>
              <a:rPr lang="en-US" altLang="en-US" sz="2800"/>
              <a:t>  mapped to </a:t>
            </a:r>
            <a:r>
              <a:rPr lang="en-US" altLang="en-US" sz="2800" b="1" i="1"/>
              <a:t>pa</a:t>
            </a:r>
            <a:r>
              <a:rPr lang="en-US" altLang="en-US" sz="2800"/>
              <a:t> (but no frames)</a:t>
            </a:r>
          </a:p>
          <a:p>
            <a:r>
              <a:rPr lang="en-US" altLang="en-US" sz="2800"/>
              <a:t>Where/how are segments placed in PM?</a:t>
            </a:r>
          </a:p>
          <a:p>
            <a:pPr lvl="1"/>
            <a:r>
              <a:rPr lang="en-US" altLang="en-US" sz="2400"/>
              <a:t>Contiguous versus paged application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CS 334</a:t>
            </a:r>
          </a:p>
        </p:txBody>
      </p:sp>
      <p:sp>
        <p:nvSpPr>
          <p:cNvPr id="122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CB33477-C7E4-427E-878A-2D6ED31E3A14}" type="slidenum">
              <a:rPr lang="en-US" altLang="en-US" sz="1400"/>
              <a:pPr/>
              <a:t>14</a:t>
            </a:fld>
            <a:endParaRPr lang="en-US" alt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Paging with segmentation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19200"/>
            <a:ext cx="7162800" cy="4724400"/>
          </a:xfrm>
        </p:spPr>
        <p:txBody>
          <a:bodyPr/>
          <a:lstStyle/>
          <a:p>
            <a:r>
              <a:rPr lang="en-US" altLang="en-US" sz="2400"/>
              <a:t>Each segment is divided into fix-size pages</a:t>
            </a:r>
          </a:p>
          <a:p>
            <a:r>
              <a:rPr lang="en-US" altLang="en-US" sz="2400" b="1" i="1"/>
              <a:t>va = (s,p,w)</a:t>
            </a:r>
          </a:p>
          <a:p>
            <a:pPr lvl="1">
              <a:buFontTx/>
              <a:buNone/>
            </a:pPr>
            <a:r>
              <a:rPr lang="en-US" altLang="en-US" sz="1800" b="1" i="1"/>
              <a:t>|s|</a:t>
            </a:r>
            <a:r>
              <a:rPr lang="en-US" altLang="en-US" sz="1800"/>
              <a:t> determines # of segments</a:t>
            </a:r>
            <a:br>
              <a:rPr lang="en-US" altLang="en-US" sz="1800"/>
            </a:br>
            <a:r>
              <a:rPr lang="en-US" altLang="en-US" sz="1800"/>
              <a:t>(size of ST)</a:t>
            </a:r>
          </a:p>
          <a:p>
            <a:pPr lvl="1">
              <a:buFontTx/>
              <a:buNone/>
            </a:pPr>
            <a:r>
              <a:rPr lang="en-US" altLang="en-US" sz="1800" b="1" i="1"/>
              <a:t>|p|</a:t>
            </a:r>
            <a:r>
              <a:rPr lang="en-US" altLang="en-US" sz="1800"/>
              <a:t> determines # of pages</a:t>
            </a:r>
            <a:br>
              <a:rPr lang="en-US" altLang="en-US" sz="1800"/>
            </a:br>
            <a:r>
              <a:rPr lang="en-US" altLang="en-US" sz="1800"/>
              <a:t> per segment (size of PT)</a:t>
            </a:r>
          </a:p>
          <a:p>
            <a:pPr lvl="1">
              <a:buFontTx/>
              <a:buNone/>
            </a:pPr>
            <a:r>
              <a:rPr lang="en-US" altLang="en-US" sz="1800" b="1" i="1"/>
              <a:t>|w|</a:t>
            </a:r>
            <a:r>
              <a:rPr lang="en-US" altLang="en-US" sz="1800"/>
              <a:t> determines page size</a:t>
            </a:r>
          </a:p>
          <a:p>
            <a:r>
              <a:rPr lang="en-US" altLang="en-US" sz="2400" b="1" i="1"/>
              <a:t>pa = *(*(STR+s)+p)+w</a:t>
            </a:r>
            <a:br>
              <a:rPr lang="en-US" altLang="en-US" sz="2400" b="1" i="1"/>
            </a:br>
            <a:br>
              <a:rPr lang="en-US" altLang="en-US" sz="2400" b="1" i="1"/>
            </a:br>
            <a:br>
              <a:rPr lang="en-US" altLang="en-US" sz="2400" b="1" i="1"/>
            </a:br>
            <a:r>
              <a:rPr lang="en-US" altLang="en-US" sz="2400"/>
              <a:t>Drawback:</a:t>
            </a:r>
            <a:br>
              <a:rPr lang="en-US" altLang="en-US" sz="2400"/>
            </a:br>
            <a:r>
              <a:rPr lang="en-US" altLang="en-US" sz="2400"/>
              <a:t>2 extra memory references</a:t>
            </a:r>
          </a:p>
        </p:txBody>
      </p:sp>
      <p:pic>
        <p:nvPicPr>
          <p:cNvPr id="12294" name="Picture 4" descr="8-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95800" y="1905000"/>
            <a:ext cx="3962400" cy="3581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295" name="Text Box 6"/>
          <p:cNvSpPr txBox="1">
            <a:spLocks noChangeArrowheads="1"/>
          </p:cNvSpPr>
          <p:nvPr/>
        </p:nvSpPr>
        <p:spPr bwMode="auto">
          <a:xfrm>
            <a:off x="6324600" y="6096000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Figure 8-7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CS 334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9CF39A-BAF6-4CD3-80C9-3C2C37E5FC84}" type="slidenum">
              <a:rPr lang="en-US" altLang="en-US" sz="1400"/>
              <a:pPr/>
              <a:t>15</a:t>
            </a:fld>
            <a:endParaRPr lang="en-US" altLang="en-US" sz="140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Memory Allocation with Paging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848600" cy="5181600"/>
          </a:xfrm>
        </p:spPr>
        <p:txBody>
          <a:bodyPr/>
          <a:lstStyle/>
          <a:p>
            <a:r>
              <a:rPr lang="en-US" altLang="en-US" sz="2800"/>
              <a:t>Placement policy: Any free frame is OK</a:t>
            </a:r>
          </a:p>
          <a:p>
            <a:r>
              <a:rPr lang="en-US" altLang="en-US" sz="2800"/>
              <a:t>Replacement: must minimize data movement</a:t>
            </a:r>
          </a:p>
          <a:p>
            <a:r>
              <a:rPr lang="en-US" altLang="en-US" sz="2800"/>
              <a:t>Global replacement: </a:t>
            </a:r>
          </a:p>
          <a:p>
            <a:pPr lvl="1"/>
            <a:r>
              <a:rPr lang="en-US" altLang="en-US" sz="2400"/>
              <a:t>Consider </a:t>
            </a:r>
            <a:r>
              <a:rPr lang="en-US" altLang="en-US" sz="2400" i="1"/>
              <a:t>all</a:t>
            </a:r>
            <a:r>
              <a:rPr lang="en-US" altLang="en-US" sz="2400"/>
              <a:t> resident pages (regardless of owner)</a:t>
            </a:r>
          </a:p>
          <a:p>
            <a:r>
              <a:rPr lang="en-US" altLang="en-US" sz="2800"/>
              <a:t>Local replacement</a:t>
            </a:r>
          </a:p>
          <a:p>
            <a:pPr lvl="1"/>
            <a:r>
              <a:rPr lang="en-US" altLang="en-US" sz="2400"/>
              <a:t>Consider </a:t>
            </a:r>
            <a:r>
              <a:rPr lang="en-US" altLang="en-US" sz="2400" i="1"/>
              <a:t>only</a:t>
            </a:r>
            <a:r>
              <a:rPr lang="en-US" altLang="en-US" sz="2400"/>
              <a:t> pages of </a:t>
            </a:r>
            <a:r>
              <a:rPr lang="en-US" altLang="en-US" sz="2400" i="1"/>
              <a:t>faulting</a:t>
            </a:r>
            <a:r>
              <a:rPr lang="en-US" altLang="en-US" sz="2400"/>
              <a:t> process</a:t>
            </a:r>
          </a:p>
          <a:p>
            <a:r>
              <a:rPr lang="en-US" altLang="en-US" sz="2800"/>
              <a:t>How to compare different algorithms: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Use </a:t>
            </a:r>
            <a:r>
              <a:rPr lang="en-US" altLang="en-US" sz="2400" b="1" i="1"/>
              <a:t>Reference String (RS)</a:t>
            </a:r>
            <a:r>
              <a:rPr lang="en-US" altLang="en-US" sz="2400" b="1"/>
              <a:t>:</a:t>
            </a:r>
            <a:r>
              <a:rPr lang="en-US" altLang="en-US" sz="2400"/>
              <a:t> </a:t>
            </a:r>
            <a:r>
              <a:rPr lang="en-US" altLang="en-US" sz="2400" b="1" i="1"/>
              <a:t>r</a:t>
            </a:r>
            <a:r>
              <a:rPr lang="en-US" altLang="en-US" sz="2400" b="1" i="1" baseline="-25000"/>
              <a:t>0 </a:t>
            </a:r>
            <a:r>
              <a:rPr lang="en-US" altLang="en-US" sz="2400" b="1" i="1"/>
              <a:t>r</a:t>
            </a:r>
            <a:r>
              <a:rPr lang="en-US" altLang="en-US" sz="2400" b="1" i="1" baseline="-25000"/>
              <a:t>1 </a:t>
            </a:r>
            <a:r>
              <a:rPr lang="en-US" altLang="en-US" sz="2400" b="1" i="1"/>
              <a:t>... r</a:t>
            </a:r>
            <a:r>
              <a:rPr lang="en-US" altLang="en-US" sz="2400" b="1" i="1" baseline="-25000"/>
              <a:t>t </a:t>
            </a:r>
            <a:r>
              <a:rPr lang="en-US" altLang="en-US" sz="2400" b="1" i="1"/>
              <a:t>…</a:t>
            </a:r>
            <a:r>
              <a:rPr lang="en-US" altLang="en-US" sz="2400"/>
              <a:t>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000" b="1" i="1"/>
              <a:t>r</a:t>
            </a:r>
            <a:r>
              <a:rPr lang="en-US" altLang="en-US" sz="2000" b="1" i="1" baseline="-25000"/>
              <a:t>t</a:t>
            </a:r>
            <a:r>
              <a:rPr lang="en-US" altLang="en-US" sz="2000" baseline="-25000"/>
              <a:t> </a:t>
            </a:r>
            <a:r>
              <a:rPr lang="en-US" altLang="en-US" sz="2000"/>
              <a:t> </a:t>
            </a:r>
            <a:r>
              <a:rPr lang="en-US" altLang="en-US"/>
              <a:t>is the number of the page referenced at time</a:t>
            </a:r>
            <a:r>
              <a:rPr lang="en-US" altLang="en-US" b="1" i="1"/>
              <a:t> t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Count number of page faults</a:t>
            </a:r>
            <a:endParaRPr lang="en-US" altLang="en-US" sz="2400" baseline="-25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CS 334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0AAD885-1103-4019-BCE9-2468979B1E54}" type="slidenum">
              <a:rPr lang="en-US" altLang="en-US" sz="1400"/>
              <a:pPr/>
              <a:t>16</a:t>
            </a:fld>
            <a:endParaRPr lang="en-US" alt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Global page replacement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Optimal (MIN): Replace page that will not be referenced</a:t>
            </a:r>
            <a:r>
              <a:rPr lang="en-US" altLang="en-US" sz="3600"/>
              <a:t> </a:t>
            </a:r>
            <a:r>
              <a:rPr lang="en-US" altLang="en-US" sz="2800"/>
              <a:t>for the longest time in the future</a:t>
            </a:r>
          </a:p>
          <a:p>
            <a:pPr>
              <a:buFontTx/>
              <a:buNone/>
            </a:pPr>
            <a:r>
              <a:rPr lang="en-US" altLang="en-US" sz="2400" b="1" u="sng">
                <a:latin typeface="Courier New" panose="02070309020205020404" pitchFamily="49" charset="0"/>
              </a:rPr>
              <a:t>Time t | 0| 1  2  3  4  5  6  7  8  9 10</a:t>
            </a:r>
          </a:p>
          <a:p>
            <a:pPr>
              <a:buFontTx/>
              <a:buNone/>
            </a:pPr>
            <a:r>
              <a:rPr lang="en-US" altLang="en-US" sz="2400" b="1" u="sng">
                <a:latin typeface="Courier New" panose="02070309020205020404" pitchFamily="49" charset="0"/>
              </a:rPr>
              <a:t>RS     |  | c  a  d  b  e  b  a  b  c  d </a:t>
            </a:r>
            <a:r>
              <a:rPr lang="en-US" altLang="en-US" sz="2400" b="1"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Frame 0| a| a  a  a  a  a  a  a  a  a  d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Frame 1| b| b  b  b  b  b  b  b  b  b  b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Frame 2| c| c  c  c  c  c  c  c  c  c  c </a:t>
            </a:r>
          </a:p>
          <a:p>
            <a:pPr>
              <a:buFontTx/>
              <a:buNone/>
            </a:pPr>
            <a:r>
              <a:rPr lang="en-US" altLang="en-US" sz="2400" b="1" u="sng">
                <a:latin typeface="Courier New" panose="02070309020205020404" pitchFamily="49" charset="0"/>
              </a:rPr>
              <a:t>Frame 3| d| d  d  d  d  e  e  e  e  e  e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IN     |  |             e              d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OUT    |  |             d              a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</a:p>
          <a:p>
            <a:r>
              <a:rPr lang="en-US" altLang="en-US" sz="2800"/>
              <a:t>Problem: Reference String not known in advance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CS 334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188D6AE-EEB3-4C4B-B0E9-D5E20DFA3DB4}" type="slidenum">
              <a:rPr lang="en-US" altLang="en-US" sz="1400"/>
              <a:pPr/>
              <a:t>17</a:t>
            </a:fld>
            <a:endParaRPr lang="en-US" altLang="en-US" sz="14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Global Page Replacement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Random Replacement</a:t>
            </a:r>
          </a:p>
          <a:p>
            <a:pPr lvl="1"/>
            <a:r>
              <a:rPr lang="en-US" altLang="en-US"/>
              <a:t>Simple but…</a:t>
            </a:r>
          </a:p>
          <a:p>
            <a:pPr lvl="1"/>
            <a:r>
              <a:rPr lang="en-US" altLang="en-US"/>
              <a:t>Does not exploit </a:t>
            </a:r>
            <a:r>
              <a:rPr lang="en-US" altLang="en-US" b="1" i="1"/>
              <a:t>locality of reference</a:t>
            </a:r>
          </a:p>
          <a:p>
            <a:pPr lvl="2"/>
            <a:r>
              <a:rPr lang="en-US" altLang="en-US"/>
              <a:t>Most instructions are </a:t>
            </a:r>
            <a:r>
              <a:rPr lang="en-US" altLang="en-US" b="1" i="1"/>
              <a:t>sequential</a:t>
            </a:r>
          </a:p>
          <a:p>
            <a:pPr lvl="2"/>
            <a:r>
              <a:rPr lang="en-US" altLang="en-US"/>
              <a:t>Most </a:t>
            </a:r>
            <a:r>
              <a:rPr lang="en-US" altLang="en-US" b="1" i="1"/>
              <a:t>loops</a:t>
            </a:r>
            <a:r>
              <a:rPr lang="en-US" altLang="en-US"/>
              <a:t> are </a:t>
            </a:r>
            <a:r>
              <a:rPr lang="en-US" altLang="en-US" b="1" i="1"/>
              <a:t>short</a:t>
            </a:r>
          </a:p>
          <a:p>
            <a:pPr lvl="2"/>
            <a:r>
              <a:rPr lang="en-US" altLang="en-US"/>
              <a:t>Many data structures are </a:t>
            </a:r>
            <a:r>
              <a:rPr lang="en-US" altLang="en-US" b="1" i="1"/>
              <a:t>accessed sequentially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CS 334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6E36D6E-A24E-4728-AAE7-43EDCB282687}" type="slidenum">
              <a:rPr lang="en-US" altLang="en-US" sz="1400"/>
              <a:pPr/>
              <a:t>18</a:t>
            </a:fld>
            <a:endParaRPr lang="en-US" altLang="en-US" sz="14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Global page replacement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FIFO: Replace oldest page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2400" b="1" u="sng">
                <a:latin typeface="Courier New" panose="02070309020205020404" pitchFamily="49" charset="0"/>
              </a:rPr>
              <a:t>Time t | 0| 1  2  3  4  5  6  7  8  9 10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u="sng">
                <a:latin typeface="Courier New" panose="02070309020205020404" pitchFamily="49" charset="0"/>
              </a:rPr>
              <a:t>RS     |  | c  a  d  b  e  b  a  b  c  d </a:t>
            </a:r>
            <a:r>
              <a:rPr lang="en-US" altLang="en-US" b="1"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Frame 0|&gt;a|&gt;a &gt;a &gt;a &gt;a  e  e  e  e &gt;e  d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Frame 1| b| b  b  b  b &gt;b &gt;b  a  a  a &gt;a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Frame 2| c| c  c  c  c  c  c &gt;c  b  b  b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u="sng">
                <a:latin typeface="Courier New" panose="02070309020205020404" pitchFamily="49" charset="0"/>
              </a:rPr>
              <a:t>Frame 3| d| d  d  d  d  d  d  d &gt;d  c  c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IN     |  |             e     a  b  c  d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OUT    |  |             a     b  c  d  e</a:t>
            </a:r>
            <a:endParaRPr lang="en-US" altLang="en-US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/>
              <a:t>Problem: 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Favors recently accessed pages but 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Ignores when program returns to old pages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CS 334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8F224D7-B63F-42DA-B0C1-D3B4817EA3CF}" type="slidenum">
              <a:rPr lang="en-US" altLang="en-US" sz="1400"/>
              <a:pPr/>
              <a:t>19</a:t>
            </a:fld>
            <a:endParaRPr lang="en-US" altLang="en-US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Global Page Replacement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LRU: Replace Least Recently Used page</a:t>
            </a:r>
          </a:p>
          <a:p>
            <a:pPr>
              <a:buFontTx/>
              <a:buNone/>
            </a:pPr>
            <a:r>
              <a:rPr lang="en-US" altLang="en-US" sz="2400" b="1" u="sng">
                <a:latin typeface="Courier New" panose="02070309020205020404" pitchFamily="49" charset="0"/>
              </a:rPr>
              <a:t>Time t | 0| 1  2  3  4  5  6  7  8  9 10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u="sng">
                <a:latin typeface="Courier New" panose="02070309020205020404" pitchFamily="49" charset="0"/>
              </a:rPr>
              <a:t>RS     |  | c  a  d  b  e  b  a  b  c  d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Frame 0| a| a  a  a  a  a  a  a  a  a  d  </a:t>
            </a:r>
          </a:p>
          <a:p>
            <a:pPr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Frame 1| b| b  b  b  b  b  b  b  b  b  b </a:t>
            </a:r>
          </a:p>
          <a:p>
            <a:pPr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Frame 2| c| c  c  c  c  e  e  e  e  e  d </a:t>
            </a:r>
          </a:p>
          <a:p>
            <a:pPr>
              <a:buFontTx/>
              <a:buNone/>
            </a:pPr>
            <a:r>
              <a:rPr lang="en-US" altLang="en-US" sz="2400" b="1" u="sng">
                <a:latin typeface="Courier New" panose="02070309020205020404" pitchFamily="49" charset="0"/>
              </a:rPr>
              <a:t>Frame 3| d| d  d  d  d  d  d  d  d  c  c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IN     |  |             e           c  d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b="1" u="sng">
                <a:latin typeface="Courier New" panose="02070309020205020404" pitchFamily="49" charset="0"/>
              </a:rPr>
              <a:t>OUT    |  |             c           d  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Q.end  | d| c  a  d  b  e  b  a  b  c  d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   | c| d  c  a  d  b  e  b  a  b  c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   | b| b  d  c  a  d  d  e  e  a  b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Q.head | a| a  b  b  c  a  a  d  d  e  a</a:t>
            </a:r>
            <a:endParaRPr lang="en-US" altLang="en-US" sz="2400" b="1"/>
          </a:p>
        </p:txBody>
      </p:sp>
      <p:sp>
        <p:nvSpPr>
          <p:cNvPr id="17414" name="Line 4"/>
          <p:cNvSpPr>
            <a:spLocks noChangeShapeType="1"/>
          </p:cNvSpPr>
          <p:nvPr/>
        </p:nvSpPr>
        <p:spPr bwMode="auto">
          <a:xfrm flipV="1">
            <a:off x="2667000" y="5181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Line 8"/>
          <p:cNvSpPr>
            <a:spLocks noChangeShapeType="1"/>
          </p:cNvSpPr>
          <p:nvPr/>
        </p:nvSpPr>
        <p:spPr bwMode="auto">
          <a:xfrm flipV="1">
            <a:off x="3124200" y="5181600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Line 9"/>
          <p:cNvSpPr>
            <a:spLocks noChangeShapeType="1"/>
          </p:cNvSpPr>
          <p:nvPr/>
        </p:nvSpPr>
        <p:spPr bwMode="auto">
          <a:xfrm flipV="1">
            <a:off x="3733800" y="51816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Line 10"/>
          <p:cNvSpPr>
            <a:spLocks noChangeShapeType="1"/>
          </p:cNvSpPr>
          <p:nvPr/>
        </p:nvSpPr>
        <p:spPr bwMode="auto">
          <a:xfrm flipV="1">
            <a:off x="4267200" y="5181600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Line 11"/>
          <p:cNvSpPr>
            <a:spLocks noChangeShapeType="1"/>
          </p:cNvSpPr>
          <p:nvPr/>
        </p:nvSpPr>
        <p:spPr bwMode="auto">
          <a:xfrm flipV="1">
            <a:off x="5410200" y="5181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Line 12"/>
          <p:cNvSpPr>
            <a:spLocks noChangeShapeType="1"/>
          </p:cNvSpPr>
          <p:nvPr/>
        </p:nvSpPr>
        <p:spPr bwMode="auto">
          <a:xfrm flipV="1">
            <a:off x="5943600" y="51816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Line 13"/>
          <p:cNvSpPr>
            <a:spLocks noChangeShapeType="1"/>
          </p:cNvSpPr>
          <p:nvPr/>
        </p:nvSpPr>
        <p:spPr bwMode="auto">
          <a:xfrm flipV="1">
            <a:off x="6477000" y="5181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CS 334</a:t>
            </a:r>
          </a:p>
        </p:txBody>
      </p:sp>
      <p:sp>
        <p:nvSpPr>
          <p:cNvPr id="307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B70F5F-6622-4726-81B8-F1C03E4CB3CE}" type="slidenum">
              <a:rPr lang="en-US" altLang="en-US" sz="1400"/>
              <a:pPr/>
              <a:t>2</a:t>
            </a:fld>
            <a:endParaRPr lang="en-US" altLang="en-US" sz="140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Principles of Virtual Memory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066800"/>
            <a:ext cx="3657600" cy="5334000"/>
          </a:xfrm>
        </p:spPr>
        <p:txBody>
          <a:bodyPr/>
          <a:lstStyle/>
          <a:p>
            <a:r>
              <a:rPr lang="en-US" altLang="en-US" sz="2400"/>
              <a:t>For each process, the system creates the </a:t>
            </a:r>
            <a:r>
              <a:rPr lang="en-US" altLang="en-US" sz="2400" b="1"/>
              <a:t>illusion of large contiguous</a:t>
            </a:r>
            <a:br>
              <a:rPr lang="en-US" altLang="en-US" sz="2400" b="1"/>
            </a:br>
            <a:r>
              <a:rPr lang="en-US" altLang="en-US" sz="2400" b="1"/>
              <a:t>memory space</a:t>
            </a:r>
            <a:r>
              <a:rPr lang="en-US" altLang="en-US" sz="2400"/>
              <a:t>(s)</a:t>
            </a:r>
          </a:p>
          <a:p>
            <a:r>
              <a:rPr lang="en-US" altLang="en-US" sz="2400"/>
              <a:t>Relevant portions of</a:t>
            </a:r>
            <a:br>
              <a:rPr lang="en-US" altLang="en-US" sz="2400"/>
            </a:br>
            <a:r>
              <a:rPr lang="en-US" altLang="en-US" sz="2400" b="1"/>
              <a:t>Virtual Memory</a:t>
            </a:r>
            <a:r>
              <a:rPr lang="en-US" altLang="en-US" sz="2400"/>
              <a:t> (VM)</a:t>
            </a:r>
            <a:br>
              <a:rPr lang="en-US" altLang="en-US" sz="2400"/>
            </a:br>
            <a:r>
              <a:rPr lang="en-US" altLang="en-US" sz="2400"/>
              <a:t>are </a:t>
            </a:r>
            <a:r>
              <a:rPr lang="en-US" altLang="en-US" sz="2400" b="1"/>
              <a:t>loaded</a:t>
            </a:r>
            <a:r>
              <a:rPr lang="en-US" altLang="en-US" sz="2400"/>
              <a:t> </a:t>
            </a:r>
            <a:r>
              <a:rPr lang="en-US" altLang="en-US" sz="2400" b="1"/>
              <a:t>automatically</a:t>
            </a:r>
            <a:r>
              <a:rPr lang="en-US" altLang="en-US" sz="2400"/>
              <a:t> and </a:t>
            </a:r>
            <a:r>
              <a:rPr lang="en-US" altLang="en-US" sz="2400" b="1"/>
              <a:t>transparently</a:t>
            </a:r>
          </a:p>
          <a:p>
            <a:r>
              <a:rPr lang="en-US" altLang="en-US" sz="2400" b="1"/>
              <a:t>Address Map</a:t>
            </a:r>
            <a:r>
              <a:rPr lang="en-US" altLang="en-US" sz="2400"/>
              <a:t> translates </a:t>
            </a:r>
            <a:r>
              <a:rPr lang="en-US" altLang="en-US" sz="2400" b="1"/>
              <a:t>Virtual Addresses</a:t>
            </a:r>
            <a:r>
              <a:rPr lang="en-US" altLang="en-US" sz="2400"/>
              <a:t> to </a:t>
            </a:r>
            <a:r>
              <a:rPr lang="en-US" altLang="en-US" sz="2400" b="1"/>
              <a:t>Physical Addresses</a:t>
            </a:r>
          </a:p>
          <a:p>
            <a:pPr>
              <a:buFontTx/>
              <a:buNone/>
            </a:pPr>
            <a:endParaRPr lang="en-US" altLang="en-US" sz="2400"/>
          </a:p>
        </p:txBody>
      </p:sp>
      <p:pic>
        <p:nvPicPr>
          <p:cNvPr id="3078" name="Picture 4" descr="8-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00600" y="1371600"/>
            <a:ext cx="3600450" cy="3933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5791200" y="57912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Figure 8-11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CS 334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2940596-CC98-4382-BBCE-E8D3D0C2F656}" type="slidenum">
              <a:rPr lang="en-US" altLang="en-US" sz="1400"/>
              <a:pPr/>
              <a:t>20</a:t>
            </a:fld>
            <a:endParaRPr lang="en-US" altLang="en-US" sz="14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Global page replacement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LRU implementation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Software queue: too expensive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Time-stamping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Stamp each referenced page with current time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Replace page with oldest stamp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Hardware capacitor with each frame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Charge at reference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Replace page with smallest charge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i="1"/>
              <a:t>n</a:t>
            </a:r>
            <a:r>
              <a:rPr lang="en-US" altLang="en-US" sz="2400"/>
              <a:t>-bit aging register with each frame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Shift all registers to right at every reference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Set left-most bit of referenced page to 1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Replace page with smallest value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CS 334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9C58B1F-B512-4062-A52A-17BFE2E3E520}" type="slidenum">
              <a:rPr lang="en-US" altLang="en-US" sz="1400"/>
              <a:pPr/>
              <a:t>21</a:t>
            </a:fld>
            <a:endParaRPr lang="en-US" altLang="en-US" sz="140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Global Page Replacement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Second-chance algorithm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Approximates LRU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Implement use-bit </a:t>
            </a:r>
            <a:r>
              <a:rPr lang="en-US" altLang="en-US" sz="2400" b="1" i="1"/>
              <a:t>u</a:t>
            </a:r>
            <a:r>
              <a:rPr lang="en-US" altLang="en-US" sz="2400"/>
              <a:t> with each frame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Set </a:t>
            </a:r>
            <a:r>
              <a:rPr lang="en-US" altLang="en-US" sz="2400" b="1">
                <a:latin typeface="Courier New" panose="02070309020205020404" pitchFamily="49" charset="0"/>
              </a:rPr>
              <a:t>u=1</a:t>
            </a:r>
            <a:r>
              <a:rPr lang="en-US" altLang="en-US" sz="2400"/>
              <a:t> when page referenced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To select a page: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If </a:t>
            </a:r>
            <a:r>
              <a:rPr lang="en-US" altLang="en-US" b="1">
                <a:latin typeface="Courier New" panose="02070309020205020404" pitchFamily="49" charset="0"/>
              </a:rPr>
              <a:t>u==0</a:t>
            </a:r>
            <a:r>
              <a:rPr lang="en-US" altLang="en-US"/>
              <a:t>, select page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Else, set </a:t>
            </a:r>
            <a:r>
              <a:rPr lang="en-US" altLang="en-US" b="1">
                <a:latin typeface="Courier New" panose="02070309020205020404" pitchFamily="49" charset="0"/>
              </a:rPr>
              <a:t>u=0</a:t>
            </a:r>
            <a:r>
              <a:rPr lang="en-US" altLang="en-US"/>
              <a:t> and consider next frame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Used page gets a second chance to stay in PM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Algorithm is called “clock” algorithm: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Search cycles through page frames </a:t>
            </a:r>
          </a:p>
          <a:p>
            <a:pPr lvl="1">
              <a:lnSpc>
                <a:spcPct val="90000"/>
              </a:lnSpc>
            </a:pPr>
            <a:endParaRPr lang="en-US" altLang="en-US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CS 334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9568E75-D798-461A-B7BF-379042A843A3}" type="slidenum">
              <a:rPr lang="en-US" altLang="en-US" sz="1400"/>
              <a:pPr/>
              <a:t>22</a:t>
            </a:fld>
            <a:endParaRPr lang="en-US" altLang="en-US" sz="140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Global page replacement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Second-chance algorithm</a:t>
            </a:r>
          </a:p>
          <a:p>
            <a:pPr lvl="1">
              <a:lnSpc>
                <a:spcPct val="130000"/>
              </a:lnSpc>
              <a:buFontTx/>
              <a:buNone/>
            </a:pPr>
            <a:r>
              <a:rPr lang="en-US" altLang="en-US" sz="2400" b="1" u="sng">
                <a:latin typeface="Courier New" panose="02070309020205020404" pitchFamily="49" charset="0"/>
              </a:rPr>
              <a:t>…  4    5    6    7    8    9    10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 u="sng">
                <a:latin typeface="Courier New" panose="02070309020205020404" pitchFamily="49" charset="0"/>
              </a:rPr>
              <a:t>…  b    e    b    a    b    c    d </a:t>
            </a:r>
            <a:r>
              <a:rPr lang="en-US" altLang="en-US" sz="3200" b="1">
                <a:latin typeface="Courier New" panose="02070309020205020404" pitchFamily="49" charset="0"/>
              </a:rPr>
              <a:t> 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… &gt;a/1  e/1  e/1  e/1  e/1 &gt;e/1  d/1 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…  b/1 &gt;b/0 &gt;b/1  b/0  b/1  b/1 &gt;b/0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…  c/1  c/0  c/0  a/1  a/1  a/1  a/0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 u="sng">
                <a:latin typeface="Courier New" panose="02070309020205020404" pitchFamily="49" charset="0"/>
              </a:rPr>
              <a:t>…  d/1  d/0  d/0 &gt;d/0 &gt;d/0  c/1  c/0 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…       e         a         c    d 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en-US" b="1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CS 334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1B30C91-333F-4936-A98E-56AA3FFFEEF3}" type="slidenum">
              <a:rPr lang="en-US" altLang="en-US" sz="1400"/>
              <a:pPr/>
              <a:t>23</a:t>
            </a:fld>
            <a:endParaRPr lang="en-US" altLang="en-US" sz="140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Global Page Replacement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Third-chance algorithm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Second chance algorithm does</a:t>
            </a:r>
            <a:br>
              <a:rPr lang="en-US" altLang="en-US" sz="2400"/>
            </a:br>
            <a:r>
              <a:rPr lang="en-US" altLang="en-US" sz="2400"/>
              <a:t>not distinguish between read and write access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Write access more expensive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Give modified pages a third chance:</a:t>
            </a:r>
          </a:p>
          <a:p>
            <a:pPr lvl="2">
              <a:lnSpc>
                <a:spcPct val="90000"/>
              </a:lnSpc>
            </a:pPr>
            <a:r>
              <a:rPr lang="en-US" altLang="en-US" b="1" i="1"/>
              <a:t>u</a:t>
            </a:r>
            <a:r>
              <a:rPr lang="en-US" altLang="en-US"/>
              <a:t>-bit set at every reference (read and write)</a:t>
            </a:r>
          </a:p>
          <a:p>
            <a:pPr lvl="2">
              <a:lnSpc>
                <a:spcPct val="90000"/>
              </a:lnSpc>
            </a:pPr>
            <a:r>
              <a:rPr lang="en-US" altLang="en-US" b="1" i="1"/>
              <a:t>w</a:t>
            </a:r>
            <a:r>
              <a:rPr lang="en-US" altLang="en-US"/>
              <a:t>-bit set at write reference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to select a page, cycle through frames,</a:t>
            </a:r>
            <a:br>
              <a:rPr lang="en-US" altLang="en-US"/>
            </a:br>
            <a:r>
              <a:rPr lang="en-US" altLang="en-US"/>
              <a:t>resetting bits, until </a:t>
            </a:r>
            <a:r>
              <a:rPr lang="en-US" altLang="en-US" b="1" i="1"/>
              <a:t>uw==00</a:t>
            </a:r>
            <a:r>
              <a:rPr lang="en-US" altLang="en-US"/>
              <a:t>:</a:t>
            </a:r>
          </a:p>
          <a:p>
            <a:pPr lvl="3">
              <a:lnSpc>
                <a:spcPct val="70000"/>
              </a:lnSpc>
              <a:buFontTx/>
              <a:buNone/>
            </a:pPr>
            <a:r>
              <a:rPr lang="en-US" altLang="en-US" u="sng"/>
              <a:t>uw </a:t>
            </a:r>
            <a:r>
              <a:rPr lang="en-US" altLang="en-US" u="sng">
                <a:sym typeface="Symbol" panose="05050102010706020507" pitchFamily="18" charset="2"/>
              </a:rPr>
              <a:t></a:t>
            </a:r>
            <a:r>
              <a:rPr lang="en-US" altLang="en-US" u="sng"/>
              <a:t>  uw</a:t>
            </a:r>
          </a:p>
          <a:p>
            <a:pPr lvl="3">
              <a:lnSpc>
                <a:spcPct val="70000"/>
              </a:lnSpc>
              <a:buFontTx/>
              <a:buNone/>
            </a:pPr>
            <a:r>
              <a:rPr lang="en-US" altLang="en-US"/>
              <a:t>1 1       0 1</a:t>
            </a:r>
          </a:p>
          <a:p>
            <a:pPr lvl="3">
              <a:lnSpc>
                <a:spcPct val="70000"/>
              </a:lnSpc>
              <a:buFontTx/>
              <a:buNone/>
            </a:pPr>
            <a:r>
              <a:rPr lang="en-US" altLang="en-US"/>
              <a:t>1 0       0 0</a:t>
            </a:r>
          </a:p>
          <a:p>
            <a:pPr lvl="3">
              <a:lnSpc>
                <a:spcPct val="70000"/>
              </a:lnSpc>
              <a:buFontTx/>
              <a:buNone/>
            </a:pPr>
            <a:r>
              <a:rPr lang="en-US" altLang="en-US"/>
              <a:t>0 1       0 0 *     (remember modification)</a:t>
            </a:r>
          </a:p>
          <a:p>
            <a:pPr lvl="3">
              <a:lnSpc>
                <a:spcPct val="70000"/>
              </a:lnSpc>
              <a:buFontTx/>
              <a:buNone/>
            </a:pPr>
            <a:r>
              <a:rPr lang="en-US" altLang="en-US"/>
              <a:t>0 0       select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CS 334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8DA9141-D849-4609-939F-940F99176975}" type="slidenum">
              <a:rPr lang="en-US" altLang="en-US" sz="1400"/>
              <a:pPr/>
              <a:t>24</a:t>
            </a:fld>
            <a:endParaRPr lang="en-US" altLang="en-US" sz="140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Global Page Replacement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648200"/>
          </a:xfrm>
        </p:spPr>
        <p:txBody>
          <a:bodyPr/>
          <a:lstStyle/>
          <a:p>
            <a:r>
              <a:rPr lang="en-US" altLang="en-US" sz="2800"/>
              <a:t>Third-chance</a:t>
            </a:r>
            <a:r>
              <a:rPr lang="en-US" altLang="en-US" sz="4000"/>
              <a:t> </a:t>
            </a:r>
            <a:r>
              <a:rPr lang="en-US" altLang="en-US" sz="2800"/>
              <a:t>algorithm</a:t>
            </a:r>
            <a:br>
              <a:rPr lang="en-US" altLang="en-US" sz="2800"/>
            </a:br>
            <a:r>
              <a:rPr lang="en-US" altLang="en-US" sz="2000"/>
              <a:t>Read</a:t>
            </a:r>
            <a:r>
              <a:rPr lang="en-US" altLang="en-US" sz="2000" b="1">
                <a:latin typeface="Courier New" panose="02070309020205020404" pitchFamily="49" charset="0"/>
              </a:rPr>
              <a:t>-&gt;10-&gt;00-&gt;</a:t>
            </a:r>
            <a:r>
              <a:rPr lang="en-US" altLang="en-US" sz="2000"/>
              <a:t>Select</a:t>
            </a:r>
            <a:br>
              <a:rPr lang="en-US" altLang="en-US" sz="2000"/>
            </a:br>
            <a:r>
              <a:rPr lang="en-US" altLang="en-US" sz="2000"/>
              <a:t>Write</a:t>
            </a:r>
            <a:r>
              <a:rPr lang="en-US" altLang="en-US" sz="2000" b="1">
                <a:latin typeface="Courier New" panose="02070309020205020404" pitchFamily="49" charset="0"/>
              </a:rPr>
              <a:t>-&gt;11-&gt;01-&gt;00*-&gt;</a:t>
            </a:r>
            <a:r>
              <a:rPr lang="en-US" altLang="en-US" sz="2000"/>
              <a:t>Select</a:t>
            </a:r>
          </a:p>
          <a:p>
            <a:pPr>
              <a:lnSpc>
                <a:spcPct val="20000"/>
              </a:lnSpc>
              <a:buFontTx/>
              <a:buNone/>
            </a:pPr>
            <a:endParaRPr lang="en-US" altLang="en-US" sz="3600"/>
          </a:p>
          <a:p>
            <a:pPr>
              <a:buFontTx/>
              <a:buNone/>
            </a:pPr>
            <a:r>
              <a:rPr lang="en-US" altLang="en-US" sz="2800" u="sng">
                <a:latin typeface="Courier New" panose="02070309020205020404" pitchFamily="49" charset="0"/>
              </a:rPr>
              <a:t>… </a:t>
            </a:r>
            <a:r>
              <a:rPr lang="en-US" altLang="en-US" sz="1600" b="1" u="sng">
                <a:latin typeface="Courier New" panose="02070309020205020404" pitchFamily="49" charset="0"/>
              </a:rPr>
              <a:t>0   | 1     2     3      4     5     6     7     8     9    10  .</a:t>
            </a:r>
          </a:p>
          <a:p>
            <a:pPr>
              <a:buFontTx/>
              <a:buNone/>
            </a:pPr>
            <a:r>
              <a:rPr lang="en-US" altLang="en-US" sz="1600" b="1" u="sng">
                <a:latin typeface="Courier New" panose="02070309020205020404" pitchFamily="49" charset="0"/>
              </a:rPr>
              <a:t>…      |  c     a</a:t>
            </a:r>
            <a:r>
              <a:rPr lang="en-US" altLang="en-US" sz="1600" b="1" u="sng" baseline="30000">
                <a:latin typeface="Courier New" panose="02070309020205020404" pitchFamily="49" charset="0"/>
              </a:rPr>
              <a:t>w</a:t>
            </a:r>
            <a:r>
              <a:rPr lang="en-US" altLang="en-US" sz="1600" b="1" u="sng">
                <a:latin typeface="Courier New" panose="02070309020205020404" pitchFamily="49" charset="0"/>
              </a:rPr>
              <a:t>    d     b</a:t>
            </a:r>
            <a:r>
              <a:rPr lang="en-US" altLang="en-US" sz="1600" b="1" u="sng" baseline="30000">
                <a:latin typeface="Courier New" panose="02070309020205020404" pitchFamily="49" charset="0"/>
              </a:rPr>
              <a:t>w</a:t>
            </a:r>
            <a:r>
              <a:rPr lang="en-US" altLang="en-US" sz="1600" b="1" u="sng">
                <a:latin typeface="Courier New" panose="02070309020205020404" pitchFamily="49" charset="0"/>
              </a:rPr>
              <a:t>     e     b     a</a:t>
            </a:r>
            <a:r>
              <a:rPr lang="en-US" altLang="en-US" sz="1600" b="1" u="sng" baseline="30000">
                <a:latin typeface="Courier New" panose="02070309020205020404" pitchFamily="49" charset="0"/>
              </a:rPr>
              <a:t>w      </a:t>
            </a:r>
            <a:r>
              <a:rPr lang="en-US" altLang="en-US" sz="1600" b="1" u="sng">
                <a:latin typeface="Courier New" panose="02070309020205020404" pitchFamily="49" charset="0"/>
              </a:rPr>
              <a:t>b     c     d   .   </a:t>
            </a:r>
            <a:endParaRPr lang="en-US" altLang="en-US" sz="2000" b="1" u="sng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&gt;a/10 |&gt;a/10 &gt;a/11 &gt;a/11 &gt;a/11  a/00* a/00* a/11  a/11 &gt;a/11  a/00*</a:t>
            </a:r>
          </a:p>
          <a:p>
            <a:pPr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… b/10 | b/10  b/10  b/10  b/11  b/00* b/10* b/10* b/10* b/10* d/10</a:t>
            </a:r>
          </a:p>
          <a:p>
            <a:pPr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… c/10 | c/10  c/10  c/10  c/10  e/10  e/10  e/10  e/10  e/10 &gt;e/00</a:t>
            </a:r>
          </a:p>
          <a:p>
            <a:pPr>
              <a:buFontTx/>
              <a:buNone/>
            </a:pPr>
            <a:r>
              <a:rPr lang="en-US" altLang="en-US" sz="1600" b="1" u="sng">
                <a:latin typeface="Courier New" panose="02070309020205020404" pitchFamily="49" charset="0"/>
              </a:rPr>
              <a:t>… d/10 | d/10  d/10  d/10  d/10 &gt;d/00 &gt;d/00 &gt;d/00 &gt;d/00  c/10  c/00 . </a:t>
            </a:r>
          </a:p>
          <a:p>
            <a:pPr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…  IN  |                         e                        c     d</a:t>
            </a:r>
          </a:p>
          <a:p>
            <a:pPr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… OUT  |                         c                        d     b</a:t>
            </a:r>
          </a:p>
          <a:p>
            <a:pPr>
              <a:buFontTx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CS 334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4928496-3A28-4B5D-A026-FDB5A4C9DFA1}" type="slidenum">
              <a:rPr lang="en-US" altLang="en-US" sz="1400"/>
              <a:pPr/>
              <a:t>25</a:t>
            </a:fld>
            <a:endParaRPr lang="en-US" altLang="en-US" sz="140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Local Page Replacement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Measurements indicate that</a:t>
            </a:r>
            <a:br>
              <a:rPr lang="en-US" altLang="en-US" sz="2800"/>
            </a:br>
            <a:r>
              <a:rPr lang="en-US" altLang="en-US" sz="2800"/>
              <a:t>Every program needs a “minimum” set of pages</a:t>
            </a:r>
          </a:p>
          <a:p>
            <a:pPr lvl="1"/>
            <a:r>
              <a:rPr lang="en-US" altLang="en-US" sz="2400"/>
              <a:t>If too few, thrashing occurs</a:t>
            </a:r>
          </a:p>
          <a:p>
            <a:pPr lvl="1"/>
            <a:r>
              <a:rPr lang="en-US" altLang="en-US" sz="2400"/>
              <a:t>If too many, page frames are wasted</a:t>
            </a:r>
          </a:p>
          <a:p>
            <a:r>
              <a:rPr lang="en-US" altLang="en-US" sz="2800"/>
              <a:t>The “minimum” varies over time</a:t>
            </a:r>
          </a:p>
          <a:p>
            <a:r>
              <a:rPr lang="en-US" altLang="en-US" sz="2800"/>
              <a:t>How to determine and implement this minimum”?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CS 334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CFDE3C6-A0A3-439E-9974-6D4D2CF8C880}" type="slidenum">
              <a:rPr lang="en-US" altLang="en-US" sz="1400"/>
              <a:pPr/>
              <a:t>26</a:t>
            </a:fld>
            <a:endParaRPr lang="en-US" altLang="en-US" sz="140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Local Page Replacement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295400"/>
            <a:ext cx="7467600" cy="5181600"/>
          </a:xfrm>
        </p:spPr>
        <p:txBody>
          <a:bodyPr/>
          <a:lstStyle/>
          <a:p>
            <a:r>
              <a:rPr lang="en-US" altLang="en-US" sz="2800"/>
              <a:t>Optimal (VMIN)</a:t>
            </a:r>
          </a:p>
          <a:p>
            <a:pPr lvl="1"/>
            <a:r>
              <a:rPr lang="en-US" altLang="en-US" sz="2400"/>
              <a:t>Define a sliding window </a:t>
            </a:r>
            <a:r>
              <a:rPr lang="en-US" altLang="en-US" sz="2400" b="1" i="1"/>
              <a:t>(t,t+</a:t>
            </a:r>
            <a:r>
              <a:rPr lang="en-US" altLang="en-US" sz="2400" b="1" i="1">
                <a:sym typeface="Symbol" panose="05050102010706020507" pitchFamily="18" charset="2"/>
              </a:rPr>
              <a:t>)</a:t>
            </a:r>
          </a:p>
          <a:p>
            <a:pPr lvl="1"/>
            <a:r>
              <a:rPr lang="en-US" altLang="en-US" sz="2400" b="1" i="1">
                <a:sym typeface="Symbol" panose="05050102010706020507" pitchFamily="18" charset="2"/>
              </a:rPr>
              <a:t></a:t>
            </a:r>
            <a:r>
              <a:rPr lang="en-US" altLang="en-US" sz="2400">
                <a:sym typeface="Symbol" panose="05050102010706020507" pitchFamily="18" charset="2"/>
              </a:rPr>
              <a:t> is a parameter (constant)</a:t>
            </a:r>
          </a:p>
          <a:p>
            <a:pPr lvl="1"/>
            <a:r>
              <a:rPr lang="en-US" altLang="en-US" sz="2400">
                <a:sym typeface="Symbol" panose="05050102010706020507" pitchFamily="18" charset="2"/>
              </a:rPr>
              <a:t>At any time </a:t>
            </a:r>
            <a:r>
              <a:rPr lang="en-US" altLang="en-US" sz="2400" b="1" i="1">
                <a:sym typeface="Symbol" panose="05050102010706020507" pitchFamily="18" charset="2"/>
              </a:rPr>
              <a:t>t</a:t>
            </a:r>
            <a:r>
              <a:rPr lang="en-US" altLang="en-US" sz="2400">
                <a:sym typeface="Symbol" panose="05050102010706020507" pitchFamily="18" charset="2"/>
              </a:rPr>
              <a:t>, maintain as resident 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all pages visible in window</a:t>
            </a:r>
          </a:p>
          <a:p>
            <a:r>
              <a:rPr lang="en-US" altLang="en-US" sz="2800"/>
              <a:t>Guaranteed to generate </a:t>
            </a:r>
            <a:br>
              <a:rPr lang="en-US" altLang="en-US" sz="2800"/>
            </a:br>
            <a:r>
              <a:rPr lang="en-US" altLang="en-US" sz="2800"/>
              <a:t>smallest number of page faults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CS 334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E81E5B5-903A-4EE7-B1C6-D4568F9C5C91}" type="slidenum">
              <a:rPr lang="en-US" altLang="en-US" sz="1400"/>
              <a:pPr/>
              <a:t>27</a:t>
            </a:fld>
            <a:endParaRPr lang="en-US" altLang="en-US" sz="140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Local page replacement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Optimal (VMIN) with </a:t>
            </a:r>
            <a:r>
              <a:rPr lang="en-US" altLang="en-US" sz="2800">
                <a:sym typeface="Symbol" panose="05050102010706020507" pitchFamily="18" charset="2"/>
              </a:rPr>
              <a:t>=3</a:t>
            </a:r>
            <a:endParaRPr lang="en-US" altLang="en-US" sz="28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u="sng">
                <a:latin typeface="Courier New" panose="02070309020205020404" pitchFamily="49" charset="0"/>
              </a:rPr>
              <a:t>Time t | 0| 1  2  3  4  5  6  7  8  9  10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u="sng">
                <a:latin typeface="Courier New" panose="02070309020205020404" pitchFamily="49" charset="0"/>
              </a:rPr>
              <a:t>RS     | d| c  c  d  b  c  e  c  e  a  d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Page a | -| -  -  -  -  -  -  -  -  x  -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Page b | -| -  -  -  x  -  -  -  -  -  -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Page c | -| x  x  x  x  x  x  x  -  -  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Page d | x| x  x  x  -  -  -  -  -  -  x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u="sng">
                <a:latin typeface="Courier New" panose="02070309020205020404" pitchFamily="49" charset="0"/>
              </a:rPr>
              <a:t>Page e | -| -  -  -  -  -  x  x  x  -  -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IN     |  | c        b     e        a  d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b="1" u="sng">
                <a:latin typeface="Courier New" panose="02070309020205020404" pitchFamily="49" charset="0"/>
              </a:rPr>
              <a:t>OUT    |  |          d  b        c  e  a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Guaranteed optimal but</a:t>
            </a:r>
          </a:p>
          <a:p>
            <a:pPr>
              <a:lnSpc>
                <a:spcPct val="70000"/>
              </a:lnSpc>
            </a:pPr>
            <a:r>
              <a:rPr lang="en-US" altLang="en-US" sz="2800"/>
              <a:t>Unrealizable without Reference String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CS 334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213CCD2-F53A-4AB8-8E88-9B7D01EB983D}" type="slidenum">
              <a:rPr lang="en-US" altLang="en-US" sz="1400"/>
              <a:pPr/>
              <a:t>28</a:t>
            </a:fld>
            <a:endParaRPr lang="en-US" altLang="en-US" sz="140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Local Page Replacement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Working Set Model: Use Principle of Locality</a:t>
            </a:r>
          </a:p>
          <a:p>
            <a:pPr lvl="1"/>
            <a:r>
              <a:rPr lang="en-US" altLang="en-US" sz="2400"/>
              <a:t>Use trailing window (instead of future window)</a:t>
            </a:r>
          </a:p>
          <a:p>
            <a:pPr lvl="1"/>
            <a:r>
              <a:rPr lang="en-US" altLang="en-US" sz="2400"/>
              <a:t>Working set </a:t>
            </a:r>
            <a:r>
              <a:rPr lang="en-US" altLang="en-US" sz="2400" b="1" i="1"/>
              <a:t>W(t,</a:t>
            </a:r>
            <a:r>
              <a:rPr lang="en-US" altLang="en-US" sz="2400" b="1" i="1">
                <a:sym typeface="Symbol" panose="05050102010706020507" pitchFamily="18" charset="2"/>
              </a:rPr>
              <a:t></a:t>
            </a:r>
            <a:r>
              <a:rPr lang="en-US" altLang="en-US" sz="2400" b="1" i="1"/>
              <a:t>)</a:t>
            </a:r>
            <a:r>
              <a:rPr lang="en-US" altLang="en-US" sz="2400"/>
              <a:t> is </a:t>
            </a:r>
            <a:br>
              <a:rPr lang="en-US" altLang="en-US" sz="2400"/>
            </a:br>
            <a:r>
              <a:rPr lang="en-US" altLang="en-US" sz="2400"/>
              <a:t>all pages referenced during the interval </a:t>
            </a:r>
            <a:r>
              <a:rPr lang="en-US" altLang="en-US" sz="2400" b="1" i="1"/>
              <a:t>(t–</a:t>
            </a:r>
            <a:r>
              <a:rPr lang="en-US" altLang="en-US" sz="2400" b="1" i="1">
                <a:sym typeface="Symbol" panose="05050102010706020507" pitchFamily="18" charset="2"/>
              </a:rPr>
              <a:t>,t)</a:t>
            </a:r>
            <a:r>
              <a:rPr lang="en-US" altLang="en-US" sz="2400"/>
              <a:t> </a:t>
            </a:r>
          </a:p>
          <a:p>
            <a:pPr lvl="1"/>
            <a:r>
              <a:rPr lang="en-US" altLang="en-US" sz="2400"/>
              <a:t>At time </a:t>
            </a:r>
            <a:r>
              <a:rPr lang="en-US" altLang="en-US" sz="2400" b="1" i="1"/>
              <a:t>t</a:t>
            </a:r>
            <a:r>
              <a:rPr lang="en-US" altLang="en-US" sz="2400"/>
              <a:t>:</a:t>
            </a:r>
          </a:p>
          <a:p>
            <a:pPr lvl="2"/>
            <a:r>
              <a:rPr lang="en-US" altLang="en-US"/>
              <a:t>Remove all pages not in </a:t>
            </a:r>
            <a:r>
              <a:rPr lang="en-US" altLang="en-US" b="1" i="1"/>
              <a:t>W(t,</a:t>
            </a:r>
            <a:r>
              <a:rPr lang="en-US" altLang="en-US" b="1" i="1">
                <a:sym typeface="Symbol" panose="05050102010706020507" pitchFamily="18" charset="2"/>
              </a:rPr>
              <a:t></a:t>
            </a:r>
            <a:r>
              <a:rPr lang="en-US" altLang="en-US" b="1" i="1"/>
              <a:t>)</a:t>
            </a:r>
          </a:p>
          <a:p>
            <a:pPr lvl="2"/>
            <a:r>
              <a:rPr lang="en-US" altLang="en-US"/>
              <a:t>Process may run only if entire </a:t>
            </a:r>
            <a:r>
              <a:rPr lang="en-US" altLang="en-US" b="1" i="1"/>
              <a:t>W(t,</a:t>
            </a:r>
            <a:r>
              <a:rPr lang="en-US" altLang="en-US" b="1" i="1">
                <a:sym typeface="Symbol" panose="05050102010706020507" pitchFamily="18" charset="2"/>
              </a:rPr>
              <a:t></a:t>
            </a:r>
            <a:r>
              <a:rPr lang="en-US" altLang="en-US" b="1" i="1"/>
              <a:t>)</a:t>
            </a:r>
            <a:r>
              <a:rPr lang="en-US" altLang="en-US"/>
              <a:t> is resident</a:t>
            </a:r>
          </a:p>
          <a:p>
            <a:pPr lvl="1"/>
            <a:endParaRPr lang="en-US" altLang="en-US" sz="2400"/>
          </a:p>
          <a:p>
            <a:pPr lvl="1"/>
            <a:endParaRPr lang="en-US" altLang="en-US" sz="2400"/>
          </a:p>
          <a:p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CS 334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FA169B6-DCEB-4558-8B0C-04C0BF336A98}" type="slidenum">
              <a:rPr lang="en-US" altLang="en-US" sz="1400"/>
              <a:pPr/>
              <a:t>29</a:t>
            </a:fld>
            <a:endParaRPr lang="en-US" altLang="en-US" sz="140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Local Page Replacement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9248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Working Set Model</a:t>
            </a:r>
            <a:r>
              <a:rPr lang="en-US" altLang="en-US" sz="3600"/>
              <a:t> </a:t>
            </a:r>
            <a:r>
              <a:rPr lang="en-US" altLang="en-US" sz="2800"/>
              <a:t>with </a:t>
            </a:r>
            <a:r>
              <a:rPr lang="en-US" altLang="en-US" sz="2800">
                <a:sym typeface="Symbol" panose="05050102010706020507" pitchFamily="18" charset="2"/>
              </a:rPr>
              <a:t>=3</a:t>
            </a:r>
            <a:endParaRPr lang="en-US" altLang="en-US" sz="36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u="sng">
                <a:latin typeface="Courier New" panose="02070309020205020404" pitchFamily="49" charset="0"/>
              </a:rPr>
              <a:t>Time t | 0| 1  2  3  4  5  6  7  8  9 10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u="sng">
                <a:latin typeface="Courier New" panose="02070309020205020404" pitchFamily="49" charset="0"/>
              </a:rPr>
              <a:t>RS     | a| c  c  d  b  c  e  c  e  a  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Page a | x| x  x  x  -  -  -  -  -  x  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Page b | -| -  -  -  x  x  x  x  -  -  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Page c | -| x  x  x  x  x  x  x  x  x  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Page d | x| x  x  x  x  x  x  -  -  -  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u="sng">
                <a:latin typeface="Courier New" panose="02070309020205020404" pitchFamily="49" charset="0"/>
              </a:rPr>
              <a:t>Page e | x| x  -  -  -  -  x  x  x  x  x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IN     |  | c        b     e        a  d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b="1" u="sng">
                <a:latin typeface="Courier New" panose="02070309020205020404" pitchFamily="49" charset="0"/>
              </a:rPr>
              <a:t>OUT    |  |    e     a        d  b      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Drawback: costly to implement</a:t>
            </a:r>
          </a:p>
          <a:p>
            <a:pPr>
              <a:lnSpc>
                <a:spcPct val="60000"/>
              </a:lnSpc>
            </a:pPr>
            <a:r>
              <a:rPr lang="en-US" altLang="en-US" sz="2800"/>
              <a:t>Approximate (aging registers, time stamps)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CS 334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EBD933E-849C-44AC-BFA4-A73D8584E27D}" type="slidenum">
              <a:rPr lang="en-US" altLang="en-US" sz="1400"/>
              <a:pPr/>
              <a:t>3</a:t>
            </a:fld>
            <a:endParaRPr lang="en-US" altLang="en-US" sz="140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Principles of Virtual Memory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Paged Virtual Memory (single segment): </a:t>
            </a:r>
          </a:p>
          <a:p>
            <a:pPr lvl="1"/>
            <a:r>
              <a:rPr lang="en-US" altLang="en-US"/>
              <a:t>One area of </a:t>
            </a:r>
            <a:r>
              <a:rPr lang="en-US" altLang="en-US" b="1" i="1"/>
              <a:t>0..n-1</a:t>
            </a:r>
            <a:r>
              <a:rPr lang="en-US" altLang="en-US"/>
              <a:t> words</a:t>
            </a:r>
          </a:p>
          <a:p>
            <a:pPr lvl="1"/>
            <a:r>
              <a:rPr lang="en-US" altLang="en-US"/>
              <a:t>Divided into fix-size pages</a:t>
            </a:r>
          </a:p>
          <a:p>
            <a:r>
              <a:rPr lang="en-US" altLang="en-US"/>
              <a:t>Segmented Virtual Memory (multiple segment): </a:t>
            </a:r>
          </a:p>
          <a:p>
            <a:pPr lvl="1"/>
            <a:r>
              <a:rPr lang="en-US" altLang="en-US"/>
              <a:t>Multiple areas of up to </a:t>
            </a:r>
            <a:r>
              <a:rPr lang="en-US" altLang="en-US" b="1" i="1"/>
              <a:t>0..n-1</a:t>
            </a:r>
            <a:r>
              <a:rPr lang="en-US" altLang="en-US"/>
              <a:t> (words)</a:t>
            </a:r>
          </a:p>
          <a:p>
            <a:pPr lvl="1"/>
            <a:r>
              <a:rPr lang="en-US" altLang="en-US"/>
              <a:t>Each holds a logical segment</a:t>
            </a:r>
            <a:br>
              <a:rPr lang="en-US" altLang="en-US"/>
            </a:br>
            <a:r>
              <a:rPr lang="en-US" altLang="en-US"/>
              <a:t>(e.g., function, data structure)</a:t>
            </a:r>
          </a:p>
          <a:p>
            <a:pPr lvl="1"/>
            <a:r>
              <a:rPr lang="en-US" altLang="en-US"/>
              <a:t>Each is contiguous or divided into pages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CS 334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2AC64D8-3F30-478F-B84E-A53EA5EC2960}" type="slidenum">
              <a:rPr lang="en-US" altLang="en-US" sz="1400"/>
              <a:pPr/>
              <a:t>30</a:t>
            </a:fld>
            <a:endParaRPr lang="en-US" altLang="en-US" sz="140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Local Page Replacement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01000" cy="5181600"/>
          </a:xfrm>
        </p:spPr>
        <p:txBody>
          <a:bodyPr/>
          <a:lstStyle/>
          <a:p>
            <a:r>
              <a:rPr lang="en-US" altLang="en-US" sz="2800"/>
              <a:t>Page fault frequency (</a:t>
            </a:r>
            <a:r>
              <a:rPr lang="en-US" altLang="en-US" sz="2800" b="1" i="1"/>
              <a:t>pff</a:t>
            </a:r>
            <a:r>
              <a:rPr lang="en-US" altLang="en-US" sz="2800"/>
              <a:t>)</a:t>
            </a:r>
            <a:endParaRPr lang="en-US" altLang="en-US" sz="2800" b="1" i="1"/>
          </a:p>
          <a:p>
            <a:pPr lvl="1"/>
            <a:r>
              <a:rPr lang="en-US" altLang="en-US" sz="2400"/>
              <a:t>Main objective: Keep page fault rate low</a:t>
            </a:r>
          </a:p>
          <a:p>
            <a:pPr lvl="1"/>
            <a:r>
              <a:rPr lang="en-US" altLang="en-US" sz="2400"/>
              <a:t>Basic principle of </a:t>
            </a:r>
            <a:r>
              <a:rPr lang="en-US" altLang="en-US" sz="2400" b="1" i="1"/>
              <a:t>pff</a:t>
            </a:r>
            <a:r>
              <a:rPr lang="en-US" altLang="en-US" sz="2400"/>
              <a:t>:</a:t>
            </a:r>
          </a:p>
          <a:p>
            <a:pPr lvl="2"/>
            <a:r>
              <a:rPr lang="en-US" altLang="en-US"/>
              <a:t>If time between page faults </a:t>
            </a:r>
            <a:r>
              <a:rPr lang="en-US" altLang="en-US">
                <a:sym typeface="Symbol" panose="05050102010706020507" pitchFamily="18" charset="2"/>
              </a:rPr>
              <a:t> ,</a:t>
            </a: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>
                <a:sym typeface="Symbol" panose="05050102010706020507" pitchFamily="18" charset="2"/>
              </a:rPr>
              <a:t>grow resident set by </a:t>
            </a: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>
                <a:sym typeface="Symbol" panose="05050102010706020507" pitchFamily="18" charset="2"/>
              </a:rPr>
              <a:t>   adding new page to resident set</a:t>
            </a:r>
          </a:p>
          <a:p>
            <a:pPr lvl="2"/>
            <a:r>
              <a:rPr lang="en-US" altLang="en-US"/>
              <a:t>If time between page faults &gt;</a:t>
            </a:r>
            <a:r>
              <a:rPr lang="en-US" altLang="en-US">
                <a:sym typeface="Symbol" panose="05050102010706020507" pitchFamily="18" charset="2"/>
              </a:rPr>
              <a:t> , </a:t>
            </a: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>
                <a:sym typeface="Symbol" panose="05050102010706020507" pitchFamily="18" charset="2"/>
              </a:rPr>
              <a:t>shrink resident set by</a:t>
            </a: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>
                <a:sym typeface="Symbol" panose="05050102010706020507" pitchFamily="18" charset="2"/>
              </a:rPr>
              <a:t>   adding new page and</a:t>
            </a: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>
                <a:sym typeface="Symbol" panose="05050102010706020507" pitchFamily="18" charset="2"/>
              </a:rPr>
              <a:t>   removing all pages </a:t>
            </a: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>
                <a:sym typeface="Symbol" panose="05050102010706020507" pitchFamily="18" charset="2"/>
              </a:rPr>
              <a:t>      not referenced since last page fault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CS 334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195F40A-3A59-4377-BBAD-246DA8E8EFF6}" type="slidenum">
              <a:rPr lang="en-US" altLang="en-US" sz="1400"/>
              <a:pPr/>
              <a:t>31</a:t>
            </a:fld>
            <a:endParaRPr lang="en-US" altLang="en-US" sz="140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Local Page Replacement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153400" cy="5181600"/>
          </a:xfrm>
        </p:spPr>
        <p:txBody>
          <a:bodyPr/>
          <a:lstStyle/>
          <a:p>
            <a:r>
              <a:rPr lang="en-US" altLang="en-US" sz="2800"/>
              <a:t>Page Fault Frequency with </a:t>
            </a:r>
            <a:r>
              <a:rPr lang="el-GR" altLang="en-US" sz="2800">
                <a:cs typeface="Times New Roman" panose="02020603050405020304" pitchFamily="18" charset="0"/>
              </a:rPr>
              <a:t>τ</a:t>
            </a:r>
            <a:r>
              <a:rPr lang="en-US" altLang="en-US" sz="2800">
                <a:cs typeface="Times New Roman" panose="02020603050405020304" pitchFamily="18" charset="0"/>
              </a:rPr>
              <a:t>=2</a:t>
            </a:r>
            <a:endParaRPr lang="el-GR" altLang="en-US" sz="2800" u="sng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2400" b="1" u="sng">
                <a:latin typeface="Courier New" panose="02070309020205020404" pitchFamily="49" charset="0"/>
              </a:rPr>
              <a:t>Time t | 0| 1  2  3  4  5  6  7  8  9 10</a:t>
            </a:r>
          </a:p>
          <a:p>
            <a:pPr>
              <a:buFontTx/>
              <a:buNone/>
            </a:pPr>
            <a:r>
              <a:rPr lang="en-US" altLang="en-US" sz="2400" b="1" u="sng">
                <a:latin typeface="Courier New" panose="02070309020205020404" pitchFamily="49" charset="0"/>
              </a:rPr>
              <a:t>RS     |  | c  c  d  b  c  e  c  e  a  d </a:t>
            </a:r>
          </a:p>
          <a:p>
            <a:pPr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Page a | x| x  x  x  -  -  -  -  -  x  x </a:t>
            </a:r>
          </a:p>
          <a:p>
            <a:pPr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Page b | -| -  -  -  x  x  x  x  x  -  - </a:t>
            </a:r>
          </a:p>
          <a:p>
            <a:pPr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Page c | -| x  x  x  x  x  x  x  x  x  x</a:t>
            </a:r>
          </a:p>
          <a:p>
            <a:pPr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Page d | x| x  x  x  x  x  x  x  x  -  x </a:t>
            </a:r>
          </a:p>
          <a:p>
            <a:pPr>
              <a:buFontTx/>
              <a:buNone/>
            </a:pPr>
            <a:r>
              <a:rPr lang="en-US" altLang="en-US" sz="2400" b="1" u="sng">
                <a:latin typeface="Courier New" panose="02070309020205020404" pitchFamily="49" charset="0"/>
              </a:rPr>
              <a:t>Page e | x| x  x  x  -  -  x  x  x  x  x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IN     |  | c        b     e        a  d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b="1" u="sng">
                <a:latin typeface="Courier New" panose="02070309020205020404" pitchFamily="49" charset="0"/>
              </a:rPr>
              <a:t>OUT    |  |          ae             bd</a:t>
            </a:r>
            <a:endParaRPr lang="en-US" altLang="en-US" sz="2400" u="sng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CS 334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F6308E1-3018-4A67-8DBC-445290CF4566}" type="slidenum">
              <a:rPr lang="en-US" altLang="en-US" sz="1400"/>
              <a:pPr/>
              <a:t>32</a:t>
            </a:fld>
            <a:endParaRPr lang="en-US" altLang="en-US" sz="140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Load Control and Thrashing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410200"/>
          </a:xfrm>
        </p:spPr>
        <p:txBody>
          <a:bodyPr/>
          <a:lstStyle/>
          <a:p>
            <a:r>
              <a:rPr lang="en-US" altLang="en-US" sz="2800"/>
              <a:t>Main issues:</a:t>
            </a:r>
          </a:p>
          <a:p>
            <a:pPr lvl="1"/>
            <a:r>
              <a:rPr lang="en-US" altLang="en-US" sz="2400"/>
              <a:t>How to choose the</a:t>
            </a:r>
            <a:br>
              <a:rPr lang="en-US" altLang="en-US" sz="2400"/>
            </a:br>
            <a:r>
              <a:rPr lang="en-US" altLang="en-US" sz="2400"/>
              <a:t>amount/degree of multiprogramming?</a:t>
            </a:r>
          </a:p>
          <a:p>
            <a:pPr lvl="1"/>
            <a:r>
              <a:rPr lang="en-US" altLang="en-US" sz="2400"/>
              <a:t>When level decreased,</a:t>
            </a:r>
            <a:br>
              <a:rPr lang="en-US" altLang="en-US" sz="2400"/>
            </a:br>
            <a:r>
              <a:rPr lang="en-US" altLang="en-US" sz="2400"/>
              <a:t>which process should be deactivated?</a:t>
            </a:r>
          </a:p>
          <a:p>
            <a:pPr lvl="1"/>
            <a:r>
              <a:rPr lang="en-US" altLang="en-US" sz="2400"/>
              <a:t>When new process reactivated,</a:t>
            </a:r>
            <a:br>
              <a:rPr lang="en-US" altLang="en-US" sz="2400"/>
            </a:br>
            <a:r>
              <a:rPr lang="en-US" altLang="en-US" sz="2400"/>
              <a:t>which of its pages should be loaded?</a:t>
            </a:r>
          </a:p>
          <a:p>
            <a:pPr lvl="1"/>
            <a:r>
              <a:rPr lang="en-US" altLang="en-US" sz="2400" b="1"/>
              <a:t>Load Control </a:t>
            </a:r>
            <a:r>
              <a:rPr lang="en-US" altLang="en-US" sz="2400"/>
              <a:t>= Policy setting</a:t>
            </a:r>
            <a:br>
              <a:rPr lang="en-US" altLang="en-US" sz="2400"/>
            </a:br>
            <a:r>
              <a:rPr lang="en-US" altLang="en-US" sz="2400"/>
              <a:t>    number &amp; type of concurrent processes</a:t>
            </a:r>
          </a:p>
          <a:p>
            <a:pPr lvl="1"/>
            <a:r>
              <a:rPr lang="en-US" altLang="en-US" sz="2400" b="1"/>
              <a:t>Thrashing</a:t>
            </a:r>
            <a:r>
              <a:rPr lang="en-US" altLang="en-US" sz="2400"/>
              <a:t> = Excessively moving pages</a:t>
            </a:r>
            <a:br>
              <a:rPr lang="en-US" altLang="en-US" sz="2400"/>
            </a:br>
            <a:r>
              <a:rPr lang="en-US" altLang="en-US" sz="2400"/>
              <a:t>   between main and secondary memory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CS 334</a:t>
            </a:r>
          </a:p>
        </p:txBody>
      </p:sp>
      <p:sp>
        <p:nvSpPr>
          <p:cNvPr id="3174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E48D21D-9C8A-44B2-952C-7B47C6881D69}" type="slidenum">
              <a:rPr lang="en-US" altLang="en-US" sz="1400"/>
              <a:pPr/>
              <a:t>33</a:t>
            </a:fld>
            <a:endParaRPr lang="en-US" altLang="en-US" sz="140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Load Control and Thrashing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19200"/>
            <a:ext cx="5486400" cy="5181600"/>
          </a:xfrm>
        </p:spPr>
        <p:txBody>
          <a:bodyPr/>
          <a:lstStyle/>
          <a:p>
            <a:r>
              <a:rPr lang="en-US" altLang="en-US" sz="2400"/>
              <a:t>Choosing degree of multiprogramming</a:t>
            </a:r>
          </a:p>
          <a:p>
            <a:r>
              <a:rPr lang="en-US" altLang="en-US" sz="2400"/>
              <a:t>Local replacement:</a:t>
            </a:r>
          </a:p>
          <a:p>
            <a:pPr lvl="1"/>
            <a:r>
              <a:rPr lang="en-US" altLang="en-US" sz="2000"/>
              <a:t>Working set of any process </a:t>
            </a:r>
            <a:br>
              <a:rPr lang="en-US" altLang="en-US" sz="2000"/>
            </a:br>
            <a:r>
              <a:rPr lang="en-US" altLang="en-US" sz="2000"/>
              <a:t>must be resident</a:t>
            </a:r>
          </a:p>
          <a:p>
            <a:pPr lvl="1"/>
            <a:r>
              <a:rPr lang="en-US" altLang="en-US" sz="2000"/>
              <a:t>This automatically </a:t>
            </a:r>
            <a:br>
              <a:rPr lang="en-US" altLang="en-US" sz="2000"/>
            </a:br>
            <a:r>
              <a:rPr lang="en-US" altLang="en-US" sz="2000"/>
              <a:t>imposes a limit</a:t>
            </a:r>
          </a:p>
          <a:p>
            <a:r>
              <a:rPr lang="en-US" altLang="en-US" sz="2400"/>
              <a:t>Global replacement</a:t>
            </a:r>
          </a:p>
          <a:p>
            <a:pPr lvl="1"/>
            <a:r>
              <a:rPr lang="en-US" altLang="en-US" sz="2000"/>
              <a:t>No working set concept</a:t>
            </a:r>
          </a:p>
          <a:p>
            <a:pPr lvl="1"/>
            <a:r>
              <a:rPr lang="en-US" altLang="en-US" sz="2000"/>
              <a:t>Use CPU utilization </a:t>
            </a:r>
            <a:br>
              <a:rPr lang="en-US" altLang="en-US" sz="2000"/>
            </a:br>
            <a:r>
              <a:rPr lang="en-US" altLang="en-US" sz="2000"/>
              <a:t>as a criterion</a:t>
            </a:r>
          </a:p>
          <a:p>
            <a:pPr lvl="1"/>
            <a:r>
              <a:rPr lang="en-US" altLang="en-US" sz="2000"/>
              <a:t>With too many processes,</a:t>
            </a:r>
            <a:br>
              <a:rPr lang="en-US" altLang="en-US" sz="2000"/>
            </a:br>
            <a:r>
              <a:rPr lang="en-US" altLang="en-US" sz="2000"/>
              <a:t> thrashing occurs</a:t>
            </a:r>
          </a:p>
        </p:txBody>
      </p:sp>
      <p:pic>
        <p:nvPicPr>
          <p:cNvPr id="31750" name="Picture 4" descr="8-1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24400" y="2133600"/>
            <a:ext cx="3810000" cy="3267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1751" name="Text Box 6"/>
          <p:cNvSpPr txBox="1">
            <a:spLocks noChangeArrowheads="1"/>
          </p:cNvSpPr>
          <p:nvPr/>
        </p:nvSpPr>
        <p:spPr bwMode="auto">
          <a:xfrm>
            <a:off x="5181600" y="5334000"/>
            <a:ext cx="34290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            Figure 8-11</a:t>
            </a:r>
            <a:br>
              <a:rPr lang="en-US" altLang="en-US" sz="1800"/>
            </a:br>
            <a:r>
              <a:rPr lang="en-US" altLang="en-US" sz="1800"/>
              <a:t>L=mean time between faults</a:t>
            </a:r>
            <a:br>
              <a:rPr lang="en-US" altLang="en-US" sz="1800"/>
            </a:br>
            <a:r>
              <a:rPr lang="en-US" altLang="en-US" sz="1800"/>
              <a:t>S=mean page fault service time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CS 334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01FC848-A01A-4EA6-B50F-0A7464C2DB55}" type="slidenum">
              <a:rPr lang="en-US" altLang="en-US" sz="1400"/>
              <a:pPr/>
              <a:t>34</a:t>
            </a:fld>
            <a:endParaRPr lang="en-US" altLang="en-US" sz="140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Load Control and Thrashing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How to find N</a:t>
            </a:r>
            <a:r>
              <a:rPr lang="en-US" altLang="en-US" sz="2800" baseline="-25000"/>
              <a:t>max</a:t>
            </a:r>
            <a:r>
              <a:rPr lang="en-US" altLang="en-US" sz="2800"/>
              <a:t>?</a:t>
            </a:r>
          </a:p>
          <a:p>
            <a:pPr lvl="1"/>
            <a:r>
              <a:rPr lang="en-US" altLang="en-US"/>
              <a:t>L=S criterion:</a:t>
            </a:r>
          </a:p>
          <a:p>
            <a:pPr lvl="2"/>
            <a:r>
              <a:rPr lang="en-US" altLang="en-US"/>
              <a:t>Page fault service S needs to keep up with mean time between faults L</a:t>
            </a:r>
          </a:p>
          <a:p>
            <a:pPr lvl="1"/>
            <a:r>
              <a:rPr lang="en-US" altLang="en-US"/>
              <a:t>50% criterion: </a:t>
            </a:r>
          </a:p>
          <a:p>
            <a:pPr lvl="2"/>
            <a:r>
              <a:rPr lang="en-US" altLang="en-US"/>
              <a:t>CPU utilization is highest when paging disk 50% busy (found experimentally)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CS 334</a:t>
            </a:r>
          </a:p>
        </p:txBody>
      </p:sp>
      <p:sp>
        <p:nvSpPr>
          <p:cNvPr id="3379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FEC5E68-B3FB-429D-92AE-BD80BDAD9785}" type="slidenum">
              <a:rPr lang="en-US" altLang="en-US" sz="1400"/>
              <a:pPr/>
              <a:t>35</a:t>
            </a:fld>
            <a:endParaRPr lang="en-US" altLang="en-US" sz="140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Load Control and Thrashing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19200"/>
            <a:ext cx="4648200" cy="5181600"/>
          </a:xfrm>
        </p:spPr>
        <p:txBody>
          <a:bodyPr/>
          <a:lstStyle/>
          <a:p>
            <a:r>
              <a:rPr lang="en-US" altLang="en-US" sz="2800"/>
              <a:t>Which process to deactivate</a:t>
            </a:r>
          </a:p>
          <a:p>
            <a:pPr lvl="1"/>
            <a:r>
              <a:rPr lang="en-US" altLang="en-US" sz="2400"/>
              <a:t>Lowest priority process</a:t>
            </a:r>
          </a:p>
          <a:p>
            <a:pPr lvl="1"/>
            <a:r>
              <a:rPr lang="en-US" altLang="en-US" sz="2400"/>
              <a:t>Faulting process</a:t>
            </a:r>
          </a:p>
          <a:p>
            <a:pPr lvl="1"/>
            <a:r>
              <a:rPr lang="en-US" altLang="en-US" sz="2400"/>
              <a:t>Last process activated</a:t>
            </a:r>
          </a:p>
          <a:p>
            <a:pPr lvl="1"/>
            <a:r>
              <a:rPr lang="en-US" altLang="en-US" sz="2400"/>
              <a:t>Smallest process</a:t>
            </a:r>
          </a:p>
          <a:p>
            <a:pPr lvl="1"/>
            <a:r>
              <a:rPr lang="en-US" altLang="en-US" sz="2400"/>
              <a:t>Largest process</a:t>
            </a:r>
          </a:p>
          <a:p>
            <a:r>
              <a:rPr lang="en-US" altLang="en-US" sz="2800"/>
              <a:t>Which pages to load </a:t>
            </a:r>
            <a:br>
              <a:rPr lang="en-US" altLang="en-US" sz="2800"/>
            </a:br>
            <a:r>
              <a:rPr lang="en-US" altLang="en-US" sz="2800"/>
              <a:t>when process activated</a:t>
            </a:r>
          </a:p>
          <a:p>
            <a:pPr lvl="1"/>
            <a:r>
              <a:rPr lang="en-US" altLang="en-US" sz="2400"/>
              <a:t>Prepage last resident set</a:t>
            </a:r>
          </a:p>
        </p:txBody>
      </p:sp>
      <p:pic>
        <p:nvPicPr>
          <p:cNvPr id="33798" name="Picture 4" descr="8-1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24400" y="2209800"/>
            <a:ext cx="3810000" cy="2625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3799" name="Text Box 6"/>
          <p:cNvSpPr txBox="1">
            <a:spLocks noChangeArrowheads="1"/>
          </p:cNvSpPr>
          <p:nvPr/>
        </p:nvSpPr>
        <p:spPr bwMode="auto">
          <a:xfrm>
            <a:off x="6400800" y="5257800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Figure 8-12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CS 334</a:t>
            </a:r>
          </a:p>
        </p:txBody>
      </p:sp>
      <p:sp>
        <p:nvSpPr>
          <p:cNvPr id="3481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56709D4-B0F0-48B1-83C3-00DACD7392E3}" type="slidenum">
              <a:rPr lang="en-US" altLang="en-US" sz="1400"/>
              <a:pPr/>
              <a:t>36</a:t>
            </a:fld>
            <a:endParaRPr lang="en-US" altLang="en-US" sz="140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Evaluation of Paging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19200"/>
            <a:ext cx="45720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/>
              <a:t>Experimental measurements:</a:t>
            </a:r>
          </a:p>
          <a:p>
            <a:pPr>
              <a:buFontTx/>
              <a:buNone/>
            </a:pPr>
            <a:r>
              <a:rPr lang="en-US" altLang="en-US" sz="2400"/>
              <a:t>(a):  Prepaging is important</a:t>
            </a:r>
          </a:p>
          <a:p>
            <a:pPr lvl="1"/>
            <a:r>
              <a:rPr lang="en-US" altLang="en-US" sz="2400"/>
              <a:t>Initial set can be loaded</a:t>
            </a:r>
            <a:br>
              <a:rPr lang="en-US" altLang="en-US" sz="2400"/>
            </a:br>
            <a:r>
              <a:rPr lang="en-US" altLang="en-US" sz="2400"/>
              <a:t>more efficiently than by individual page faults</a:t>
            </a:r>
            <a:endParaRPr lang="en-US" altLang="en-US"/>
          </a:p>
          <a:p>
            <a:pPr>
              <a:buFontTx/>
              <a:buNone/>
            </a:pPr>
            <a:r>
              <a:rPr lang="en-US" altLang="en-US" sz="2400"/>
              <a:t>(b,c): Page size should be small, but small pages need </a:t>
            </a:r>
          </a:p>
          <a:p>
            <a:pPr lvl="1"/>
            <a:r>
              <a:rPr lang="en-US" altLang="en-US" sz="2400"/>
              <a:t>Larger page tables</a:t>
            </a:r>
          </a:p>
          <a:p>
            <a:pPr lvl="1"/>
            <a:r>
              <a:rPr lang="en-US" altLang="en-US" sz="2400"/>
              <a:t>More hardware</a:t>
            </a:r>
          </a:p>
          <a:p>
            <a:pPr lvl="1"/>
            <a:r>
              <a:rPr lang="en-US" altLang="en-US" sz="2400"/>
              <a:t>Greater I/O overhead</a:t>
            </a:r>
          </a:p>
          <a:p>
            <a:pPr>
              <a:buFontTx/>
              <a:buNone/>
            </a:pPr>
            <a:r>
              <a:rPr lang="en-US" altLang="en-US" sz="2400"/>
              <a:t>(d): Load control is important</a:t>
            </a:r>
          </a:p>
        </p:txBody>
      </p:sp>
      <p:pic>
        <p:nvPicPr>
          <p:cNvPr id="34822" name="Picture 4" descr="8-1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1447800"/>
            <a:ext cx="3962400" cy="403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4823" name="Text Box 6"/>
          <p:cNvSpPr txBox="1">
            <a:spLocks noChangeArrowheads="1"/>
          </p:cNvSpPr>
          <p:nvPr/>
        </p:nvSpPr>
        <p:spPr bwMode="auto">
          <a:xfrm>
            <a:off x="6172200" y="5638800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Figure 8-13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CS 334</a:t>
            </a:r>
          </a:p>
        </p:txBody>
      </p:sp>
      <p:sp>
        <p:nvSpPr>
          <p:cNvPr id="3584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5ADF26A-87A5-49E8-B03F-BC0366E80D02}" type="slidenum">
              <a:rPr lang="en-US" altLang="en-US" sz="1400"/>
              <a:pPr/>
              <a:t>37</a:t>
            </a:fld>
            <a:endParaRPr lang="en-US" altLang="en-US" sz="1400"/>
          </a:p>
        </p:txBody>
      </p:sp>
      <p:sp>
        <p:nvSpPr>
          <p:cNvPr id="3584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Evaluation of Paging</a:t>
            </a:r>
          </a:p>
        </p:txBody>
      </p:sp>
      <p:sp>
        <p:nvSpPr>
          <p:cNvPr id="35845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19200"/>
            <a:ext cx="4114800" cy="4419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/>
              <a:t>Prepaging is important</a:t>
            </a:r>
          </a:p>
          <a:p>
            <a:pPr lvl="1"/>
            <a:r>
              <a:rPr lang="en-US" altLang="en-US" sz="2400"/>
              <a:t>Initial set can be loaded more efficiently than by individual page faults</a:t>
            </a:r>
            <a:endParaRPr lang="en-US" altLang="en-US"/>
          </a:p>
        </p:txBody>
      </p:sp>
      <p:sp>
        <p:nvSpPr>
          <p:cNvPr id="35846" name="Text Box 1028"/>
          <p:cNvSpPr txBox="1">
            <a:spLocks noChangeArrowheads="1"/>
          </p:cNvSpPr>
          <p:nvPr/>
        </p:nvSpPr>
        <p:spPr bwMode="auto">
          <a:xfrm>
            <a:off x="5715000" y="6096000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Figure 8-13(a)</a:t>
            </a:r>
          </a:p>
        </p:txBody>
      </p:sp>
      <p:pic>
        <p:nvPicPr>
          <p:cNvPr id="35847" name="Picture 1029" descr="8-13a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95800" y="2895600"/>
            <a:ext cx="3648075" cy="3041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CS 334</a:t>
            </a:r>
          </a:p>
        </p:txBody>
      </p:sp>
      <p:sp>
        <p:nvSpPr>
          <p:cNvPr id="3686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F9A6B54-2C24-4576-A68D-0C23E894C3E0}" type="slidenum">
              <a:rPr lang="en-US" altLang="en-US" sz="1400"/>
              <a:pPr/>
              <a:t>38</a:t>
            </a:fld>
            <a:endParaRPr lang="en-US" altLang="en-US" sz="140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Evaluation of Paging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19200"/>
            <a:ext cx="8001000" cy="198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/>
              <a:t>Page size should be small, but small pages need </a:t>
            </a:r>
          </a:p>
          <a:p>
            <a:pPr lvl="1"/>
            <a:r>
              <a:rPr lang="en-US" altLang="en-US" sz="2400"/>
              <a:t>Larger page tables</a:t>
            </a:r>
          </a:p>
          <a:p>
            <a:pPr lvl="1"/>
            <a:r>
              <a:rPr lang="en-US" altLang="en-US" sz="2400"/>
              <a:t>More hardware</a:t>
            </a:r>
          </a:p>
          <a:p>
            <a:pPr lvl="1"/>
            <a:r>
              <a:rPr lang="en-US" altLang="en-US" sz="2400"/>
              <a:t>Greater I/O overhead due to disc seek time</a:t>
            </a:r>
            <a:endParaRPr lang="en-US" altLang="en-US"/>
          </a:p>
        </p:txBody>
      </p:sp>
      <p:pic>
        <p:nvPicPr>
          <p:cNvPr id="36870" name="Picture 5" descr="8-13b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3276600"/>
            <a:ext cx="3048000" cy="2806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871" name="Text Box 4"/>
          <p:cNvSpPr txBox="1">
            <a:spLocks noChangeArrowheads="1"/>
          </p:cNvSpPr>
          <p:nvPr/>
        </p:nvSpPr>
        <p:spPr bwMode="auto">
          <a:xfrm>
            <a:off x="1752600" y="6034088"/>
            <a:ext cx="1752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Figure 8-13(b)</a:t>
            </a:r>
          </a:p>
        </p:txBody>
      </p:sp>
      <p:pic>
        <p:nvPicPr>
          <p:cNvPr id="36872" name="Picture 7" descr="8-13c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57800" y="2971800"/>
            <a:ext cx="2628900" cy="2743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5867400" y="6019800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Figure 8-13(c)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CS 334</a:t>
            </a:r>
          </a:p>
        </p:txBody>
      </p:sp>
      <p:sp>
        <p:nvSpPr>
          <p:cNvPr id="378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7D15085-090D-461A-924A-729999880756}" type="slidenum">
              <a:rPr lang="en-US" altLang="en-US" sz="1400"/>
              <a:pPr/>
              <a:t>39</a:t>
            </a:fld>
            <a:endParaRPr lang="en-US" altLang="en-US" sz="140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Evaluation of Paging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19200"/>
            <a:ext cx="7696200" cy="1295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Load control is important</a:t>
            </a:r>
          </a:p>
          <a:p>
            <a:pPr>
              <a:buFontTx/>
              <a:buNone/>
            </a:pPr>
            <a:r>
              <a:rPr lang="en-US" altLang="en-US"/>
              <a:t>	</a:t>
            </a:r>
            <a:r>
              <a:rPr lang="en-US" altLang="en-US" sz="2400"/>
              <a:t>W = Minimum amount of memory to avoid thrashing.</a:t>
            </a:r>
          </a:p>
        </p:txBody>
      </p:sp>
      <p:sp>
        <p:nvSpPr>
          <p:cNvPr id="37894" name="Text Box 4"/>
          <p:cNvSpPr txBox="1">
            <a:spLocks noChangeArrowheads="1"/>
          </p:cNvSpPr>
          <p:nvPr/>
        </p:nvSpPr>
        <p:spPr bwMode="auto">
          <a:xfrm>
            <a:off x="5638800" y="5791200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Figure 8-13(d)</a:t>
            </a:r>
          </a:p>
        </p:txBody>
      </p:sp>
      <p:pic>
        <p:nvPicPr>
          <p:cNvPr id="37895" name="Picture 5" descr="8-13d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24450" y="2562225"/>
            <a:ext cx="2857500" cy="2495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CS 334</a:t>
            </a:r>
          </a:p>
        </p:txBody>
      </p:sp>
      <p:sp>
        <p:nvSpPr>
          <p:cNvPr id="51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EAFAC68-25CF-4801-8504-D3336B650FC2}" type="slidenum">
              <a:rPr lang="en-US" altLang="en-US" sz="1400"/>
              <a:pPr/>
              <a:t>4</a:t>
            </a:fld>
            <a:endParaRPr lang="en-US" altLang="en-US" sz="140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VM Implementation via Paging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143000"/>
            <a:ext cx="7467600" cy="5029200"/>
          </a:xfrm>
        </p:spPr>
        <p:txBody>
          <a:bodyPr/>
          <a:lstStyle/>
          <a:p>
            <a:r>
              <a:rPr lang="en-US" altLang="en-US" sz="2400" b="1"/>
              <a:t>VM</a:t>
            </a:r>
            <a:r>
              <a:rPr lang="en-US" altLang="en-US" sz="2400"/>
              <a:t> is divided into </a:t>
            </a:r>
            <a:r>
              <a:rPr lang="en-US" altLang="en-US" sz="2400" b="1"/>
              <a:t>fix-size pages</a:t>
            </a:r>
            <a:r>
              <a:rPr lang="en-US" altLang="en-US" sz="2400"/>
              <a:t> (</a:t>
            </a:r>
            <a:r>
              <a:rPr lang="en-US" altLang="en-US" sz="2400" i="1"/>
              <a:t>page_size=2</a:t>
            </a:r>
            <a:r>
              <a:rPr lang="en-US" altLang="en-US" sz="2400" i="1" baseline="30000"/>
              <a:t>|w|</a:t>
            </a:r>
            <a:r>
              <a:rPr lang="en-US" altLang="en-US" sz="2400"/>
              <a:t>)</a:t>
            </a:r>
          </a:p>
          <a:p>
            <a:r>
              <a:rPr lang="en-US" altLang="en-US" sz="2400" b="1"/>
              <a:t>PM</a:t>
            </a:r>
            <a:r>
              <a:rPr lang="en-US" altLang="en-US" sz="2400"/>
              <a:t> (physical memory) is divided into (</a:t>
            </a:r>
            <a:r>
              <a:rPr lang="en-US" altLang="en-US" sz="2400" i="1"/>
              <a:t>2</a:t>
            </a:r>
            <a:r>
              <a:rPr lang="en-US" altLang="en-US" sz="2400" i="1" baseline="30000"/>
              <a:t>|f|</a:t>
            </a:r>
            <a:r>
              <a:rPr lang="en-US" altLang="en-US" sz="2400"/>
              <a:t>) </a:t>
            </a:r>
            <a:r>
              <a:rPr lang="en-US" altLang="en-US" sz="2400" b="1"/>
              <a:t>page frames</a:t>
            </a:r>
            <a:r>
              <a:rPr lang="en-US" altLang="en-US" sz="2400"/>
              <a:t> (</a:t>
            </a:r>
            <a:r>
              <a:rPr lang="en-US" altLang="en-US" sz="2400" i="1"/>
              <a:t>frame_size=page_size=2</a:t>
            </a:r>
            <a:r>
              <a:rPr lang="en-US" altLang="en-US" sz="2400" i="1" baseline="30000"/>
              <a:t>|w|</a:t>
            </a:r>
            <a:r>
              <a:rPr lang="en-US" altLang="en-US" sz="2400"/>
              <a:t>)</a:t>
            </a:r>
          </a:p>
          <a:p>
            <a:r>
              <a:rPr lang="en-US" altLang="en-US" sz="2400"/>
              <a:t>System loads pages into frames and translates addresses</a:t>
            </a:r>
          </a:p>
          <a:p>
            <a:r>
              <a:rPr lang="en-US" altLang="en-US" sz="2400"/>
              <a:t>Virtual address: </a:t>
            </a:r>
            <a:r>
              <a:rPr lang="en-US" altLang="en-US" sz="2400" b="1" i="1"/>
              <a:t>va = (p,w)</a:t>
            </a:r>
            <a:r>
              <a:rPr lang="en-US" altLang="en-US" sz="2400"/>
              <a:t> </a:t>
            </a:r>
            <a:br>
              <a:rPr lang="en-US" altLang="en-US" sz="2400"/>
            </a:br>
            <a:r>
              <a:rPr lang="en-US" altLang="en-US" sz="2400"/>
              <a:t>  </a:t>
            </a:r>
          </a:p>
          <a:p>
            <a:r>
              <a:rPr lang="en-US" altLang="en-US" sz="2400"/>
              <a:t>Physical address: </a:t>
            </a:r>
            <a:r>
              <a:rPr lang="en-US" altLang="en-US" sz="2400" b="1" i="1"/>
              <a:t>pa = (f,w)</a:t>
            </a:r>
            <a:br>
              <a:rPr lang="en-US" altLang="en-US" sz="2400" b="1" i="1"/>
            </a:br>
            <a:endParaRPr lang="en-US" altLang="en-US" sz="2400" b="1" i="1"/>
          </a:p>
          <a:p>
            <a:r>
              <a:rPr lang="en-US" altLang="en-US" sz="2400" b="1" i="1"/>
              <a:t>|p|, |f|, </a:t>
            </a:r>
            <a:r>
              <a:rPr lang="en-US" altLang="en-US" sz="2400"/>
              <a:t>and</a:t>
            </a:r>
            <a:r>
              <a:rPr lang="en-US" altLang="en-US" sz="2400" b="1" i="1"/>
              <a:t> |w|</a:t>
            </a:r>
          </a:p>
          <a:p>
            <a:pPr lvl="1"/>
            <a:r>
              <a:rPr lang="en-US" altLang="en-US" sz="2000" b="1" i="1"/>
              <a:t>|p</a:t>
            </a:r>
            <a:r>
              <a:rPr lang="en-US" altLang="en-US" sz="2000"/>
              <a:t>| determines number of pages in VM, </a:t>
            </a:r>
            <a:r>
              <a:rPr lang="en-US" altLang="en-US" sz="2000" i="1"/>
              <a:t>2</a:t>
            </a:r>
            <a:r>
              <a:rPr lang="en-US" altLang="en-US" sz="2000" i="1" baseline="30000"/>
              <a:t>|p|</a:t>
            </a:r>
            <a:endParaRPr lang="en-US" altLang="en-US" sz="2000"/>
          </a:p>
          <a:p>
            <a:pPr lvl="1"/>
            <a:r>
              <a:rPr lang="en-US" altLang="en-US" sz="2000" b="1" i="1"/>
              <a:t>|f|</a:t>
            </a:r>
            <a:r>
              <a:rPr lang="en-US" altLang="en-US" sz="2000"/>
              <a:t> determines number of frames in PM, </a:t>
            </a:r>
            <a:r>
              <a:rPr lang="en-US" altLang="en-US" sz="2000" i="1"/>
              <a:t>2</a:t>
            </a:r>
            <a:r>
              <a:rPr lang="en-US" altLang="en-US" sz="2000" i="1" baseline="30000"/>
              <a:t>|f|</a:t>
            </a:r>
            <a:endParaRPr lang="en-US" altLang="en-US" sz="2000"/>
          </a:p>
          <a:p>
            <a:pPr lvl="1"/>
            <a:r>
              <a:rPr lang="en-US" altLang="en-US" sz="2000" b="1" i="1"/>
              <a:t>|w|</a:t>
            </a:r>
            <a:r>
              <a:rPr lang="en-US" altLang="en-US" sz="2000"/>
              <a:t> determines page/frame size, </a:t>
            </a:r>
            <a:r>
              <a:rPr lang="en-US" altLang="en-US" sz="2000" i="1"/>
              <a:t>2</a:t>
            </a:r>
            <a:r>
              <a:rPr lang="en-US" altLang="en-US" sz="2000" i="1" baseline="30000"/>
              <a:t>|w|</a:t>
            </a:r>
          </a:p>
        </p:txBody>
      </p:sp>
      <p:pic>
        <p:nvPicPr>
          <p:cNvPr id="5126" name="Picture 4" descr="8-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24400" y="2963863"/>
            <a:ext cx="3810000" cy="16081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7" name="Text Box 6"/>
          <p:cNvSpPr txBox="1">
            <a:spLocks noChangeArrowheads="1"/>
          </p:cNvSpPr>
          <p:nvPr/>
        </p:nvSpPr>
        <p:spPr bwMode="auto">
          <a:xfrm>
            <a:off x="7315200" y="48768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Figure 8-2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CS 334</a:t>
            </a:r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6C4A03-AA8A-4939-A28C-B2C5431C33AF}" type="slidenum">
              <a:rPr lang="en-US" altLang="en-US" sz="1400"/>
              <a:pPr/>
              <a:t>5</a:t>
            </a:fld>
            <a:endParaRPr lang="en-US" altLang="en-US" sz="140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Paged Virtual Memory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143000"/>
            <a:ext cx="8077200" cy="914400"/>
          </a:xfrm>
        </p:spPr>
        <p:txBody>
          <a:bodyPr/>
          <a:lstStyle/>
          <a:p>
            <a:r>
              <a:rPr lang="en-US" altLang="en-US" sz="2400"/>
              <a:t>Virtual address: </a:t>
            </a:r>
            <a:r>
              <a:rPr lang="en-US" altLang="en-US" sz="2400" b="1" i="1"/>
              <a:t>va = (p,w)</a:t>
            </a:r>
            <a:r>
              <a:rPr lang="en-US" altLang="en-US" sz="2400"/>
              <a:t>        Physical address: </a:t>
            </a:r>
            <a:r>
              <a:rPr lang="en-US" altLang="en-US" sz="2400" b="1" i="1"/>
              <a:t>pa = (f,w) </a:t>
            </a:r>
            <a:endParaRPr lang="en-US" altLang="en-US" sz="2400"/>
          </a:p>
          <a:p>
            <a:r>
              <a:rPr lang="en-US" altLang="en-US" sz="2400" i="1"/>
              <a:t>2</a:t>
            </a:r>
            <a:r>
              <a:rPr lang="en-US" altLang="en-US" sz="2400" i="1" baseline="30000"/>
              <a:t>|p|</a:t>
            </a:r>
            <a:r>
              <a:rPr lang="en-US" altLang="en-US" sz="2400"/>
              <a:t>  pages in VM;  2</a:t>
            </a:r>
            <a:r>
              <a:rPr lang="en-US" altLang="en-US" sz="2400" b="1" i="1" baseline="30000"/>
              <a:t>|w|</a:t>
            </a:r>
            <a:r>
              <a:rPr lang="en-US" altLang="en-US" sz="2400"/>
              <a:t> = page/frame size;  </a:t>
            </a:r>
            <a:r>
              <a:rPr lang="en-US" altLang="en-US" sz="2400" i="1"/>
              <a:t>2</a:t>
            </a:r>
            <a:r>
              <a:rPr lang="en-US" altLang="en-US" sz="2400" i="1" baseline="30000"/>
              <a:t>|f| </a:t>
            </a:r>
            <a:r>
              <a:rPr lang="en-US" altLang="en-US" sz="2400"/>
              <a:t> frames in PM</a:t>
            </a:r>
          </a:p>
        </p:txBody>
      </p:sp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6705600" y="58674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Figure 8-3</a:t>
            </a:r>
          </a:p>
        </p:txBody>
      </p:sp>
      <p:pic>
        <p:nvPicPr>
          <p:cNvPr id="6151" name="Picture 7" descr="8-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2286000"/>
            <a:ext cx="5562600" cy="3879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CS 334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BDD6851-6169-48B7-8251-8E95E374CE7A}" type="slidenum">
              <a:rPr lang="en-US" altLang="en-US" sz="1400"/>
              <a:pPr/>
              <a:t>6</a:t>
            </a:fld>
            <a:endParaRPr lang="en-US" alt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Paged VM Address Translation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01000" cy="5181600"/>
          </a:xfrm>
        </p:spPr>
        <p:txBody>
          <a:bodyPr/>
          <a:lstStyle/>
          <a:p>
            <a:r>
              <a:rPr lang="en-US" altLang="en-US" sz="2400"/>
              <a:t>Given </a:t>
            </a:r>
            <a:r>
              <a:rPr lang="en-US" altLang="en-US" sz="2400" b="1" i="1"/>
              <a:t>(p,w)</a:t>
            </a:r>
            <a:r>
              <a:rPr lang="en-US" altLang="en-US" sz="2400"/>
              <a:t>, how to determine </a:t>
            </a:r>
            <a:r>
              <a:rPr lang="en-US" altLang="en-US" sz="2400" b="1" i="1"/>
              <a:t>f </a:t>
            </a:r>
            <a:r>
              <a:rPr lang="en-US" altLang="en-US" sz="2400"/>
              <a:t> from </a:t>
            </a:r>
            <a:r>
              <a:rPr lang="en-US" altLang="en-US" sz="2400" b="1" i="1"/>
              <a:t>p</a:t>
            </a:r>
            <a:r>
              <a:rPr lang="en-US" altLang="en-US" sz="2400"/>
              <a:t> ?</a:t>
            </a:r>
          </a:p>
          <a:p>
            <a:r>
              <a:rPr lang="en-US" altLang="en-US" sz="2400"/>
              <a:t>One solution: Frame Table, </a:t>
            </a:r>
          </a:p>
          <a:p>
            <a:pPr lvl="1"/>
            <a:r>
              <a:rPr lang="en-US" altLang="en-US" sz="2000"/>
              <a:t>One entry, </a:t>
            </a:r>
            <a:r>
              <a:rPr lang="en-US" altLang="en-US" sz="2000" b="1">
                <a:latin typeface="Courier New" panose="02070309020205020404" pitchFamily="49" charset="0"/>
              </a:rPr>
              <a:t>FT[i]</a:t>
            </a:r>
            <a:r>
              <a:rPr lang="en-US" altLang="en-US" sz="2000"/>
              <a:t>, for each frame</a:t>
            </a:r>
            <a:br>
              <a:rPr lang="en-US" altLang="en-US" sz="2000"/>
            </a:br>
            <a:r>
              <a:rPr lang="en-US" altLang="en-US" sz="2000" b="1">
                <a:latin typeface="Courier New" panose="02070309020205020404" pitchFamily="49" charset="0"/>
              </a:rPr>
              <a:t>FT[i].pid</a:t>
            </a:r>
            <a:r>
              <a:rPr lang="en-US" altLang="en-US" sz="2000"/>
              <a:t> records process ID</a:t>
            </a:r>
            <a:br>
              <a:rPr lang="en-US" altLang="en-US" sz="2000"/>
            </a:br>
            <a:r>
              <a:rPr lang="en-US" altLang="en-US" sz="2000" b="1">
                <a:latin typeface="Courier New" panose="02070309020205020404" pitchFamily="49" charset="0"/>
              </a:rPr>
              <a:t>FT[i].page</a:t>
            </a:r>
            <a:r>
              <a:rPr lang="en-US" altLang="en-US" sz="2000"/>
              <a:t> records page number </a:t>
            </a:r>
            <a:r>
              <a:rPr lang="en-US" altLang="en-US" sz="2000" b="1">
                <a:latin typeface="Courier New" panose="02070309020205020404" pitchFamily="49" charset="0"/>
              </a:rPr>
              <a:t>p</a:t>
            </a:r>
          </a:p>
          <a:p>
            <a:pPr lvl="1"/>
            <a:r>
              <a:rPr lang="en-US" altLang="en-US" sz="2000"/>
              <a:t>Given </a:t>
            </a:r>
            <a:r>
              <a:rPr lang="en-US" altLang="en-US" sz="2000" b="1">
                <a:latin typeface="Courier New" panose="02070309020205020404" pitchFamily="49" charset="0"/>
              </a:rPr>
              <a:t>(id,p,w)</a:t>
            </a:r>
            <a:r>
              <a:rPr lang="en-US" altLang="en-US" sz="2000"/>
              <a:t>, search for a match on </a:t>
            </a:r>
            <a:r>
              <a:rPr lang="en-US" altLang="en-US" sz="2000" b="1">
                <a:latin typeface="Courier New" panose="02070309020205020404" pitchFamily="49" charset="0"/>
              </a:rPr>
              <a:t>(id,p)</a:t>
            </a:r>
            <a:br>
              <a:rPr lang="en-US" altLang="en-US" sz="2000"/>
            </a:br>
            <a:r>
              <a:rPr lang="en-US" altLang="en-US" sz="2000" b="1">
                <a:latin typeface="Courier New" panose="02070309020205020404" pitchFamily="49" charset="0"/>
              </a:rPr>
              <a:t>f</a:t>
            </a:r>
            <a:r>
              <a:rPr lang="en-US" altLang="en-US" sz="2000"/>
              <a:t> is the </a:t>
            </a:r>
            <a:r>
              <a:rPr lang="en-US" altLang="en-US" sz="2000" b="1">
                <a:latin typeface="Courier New" panose="02070309020205020404" pitchFamily="49" charset="0"/>
              </a:rPr>
              <a:t>i</a:t>
            </a:r>
            <a:r>
              <a:rPr lang="en-US" altLang="en-US" sz="2000"/>
              <a:t> for which </a:t>
            </a:r>
            <a:r>
              <a:rPr lang="en-US" altLang="en-US" sz="2000" b="1">
                <a:latin typeface="Courier New" panose="02070309020205020404" pitchFamily="49" charset="0"/>
              </a:rPr>
              <a:t>(FT[i].pid</a:t>
            </a:r>
            <a:r>
              <a:rPr lang="en-US" altLang="en-US" sz="2000"/>
              <a:t>, </a:t>
            </a:r>
            <a:r>
              <a:rPr lang="en-US" altLang="en-US" sz="2000" b="1">
                <a:latin typeface="Courier New" panose="02070309020205020404" pitchFamily="49" charset="0"/>
              </a:rPr>
              <a:t>FT[i].page)=(id,p)</a:t>
            </a:r>
          </a:p>
          <a:p>
            <a:pPr lvl="1"/>
            <a:r>
              <a:rPr lang="en-US" altLang="en-US" sz="2000"/>
              <a:t>That is,</a:t>
            </a:r>
            <a:r>
              <a:rPr lang="en-US" altLang="en-US" sz="2000" b="1">
                <a:latin typeface="Courier New" panose="02070309020205020404" pitchFamily="49" charset="0"/>
              </a:rPr>
              <a:t> </a:t>
            </a:r>
            <a:endParaRPr lang="en-US" altLang="en-US" sz="2000" b="1"/>
          </a:p>
          <a:p>
            <a:pPr lvl="2"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address_map(id,p,w) {</a:t>
            </a:r>
          </a:p>
          <a:p>
            <a:pPr lvl="2"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pa = UNDEFINED; </a:t>
            </a:r>
          </a:p>
          <a:p>
            <a:pPr lvl="2"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for (f=0; f&lt;F; f++) </a:t>
            </a:r>
          </a:p>
          <a:p>
            <a:pPr lvl="2"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if (FT[f].pid==id &amp;&amp; FT[f].page==p) pa=f+w; </a:t>
            </a:r>
          </a:p>
          <a:p>
            <a:pPr lvl="2"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return pa; </a:t>
            </a:r>
          </a:p>
          <a:p>
            <a:pPr lvl="2"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  <a:endParaRPr lang="en-US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CS 334</a:t>
            </a:r>
          </a:p>
        </p:txBody>
      </p:sp>
      <p:sp>
        <p:nvSpPr>
          <p:cNvPr id="819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98F53A0-0AB9-4287-B428-BF4E290F2CE9}" type="slidenum">
              <a:rPr lang="en-US" altLang="en-US" sz="1400"/>
              <a:pPr/>
              <a:t>7</a:t>
            </a:fld>
            <a:endParaRPr lang="en-US" altLang="en-US" sz="140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Address Translation via Frame Table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19200"/>
            <a:ext cx="3581400" cy="5181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address_map(id,p,w) {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pa = UNDEFINED;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for (f=0; f&lt;F; f++)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if (FT[f].pid==id &amp;&amp;     	FT[f].page==p)</a:t>
            </a:r>
            <a:br>
              <a:rPr lang="en-US" altLang="en-US" sz="1800" b="1">
                <a:latin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</a:rPr>
              <a:t>		pa=f+w;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return pa;</a:t>
            </a:r>
            <a:endParaRPr lang="en-US" altLang="en-US" sz="20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Drawbacks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Costly: Search must</a:t>
            </a:r>
            <a:br>
              <a:rPr lang="en-US" altLang="en-US" sz="2000"/>
            </a:br>
            <a:r>
              <a:rPr lang="en-US" altLang="en-US" sz="2000"/>
              <a:t>be done in parallel</a:t>
            </a:r>
            <a:br>
              <a:rPr lang="en-US" altLang="en-US" sz="2000"/>
            </a:br>
            <a:r>
              <a:rPr lang="en-US" altLang="en-US" sz="2000"/>
              <a:t>in hardware (newer versions use software hash tables)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Sharing of pages</a:t>
            </a:r>
            <a:br>
              <a:rPr lang="en-US" altLang="en-US" sz="2000"/>
            </a:br>
            <a:r>
              <a:rPr lang="en-US" altLang="en-US" sz="2000"/>
              <a:t>difficult or not possible</a:t>
            </a:r>
          </a:p>
        </p:txBody>
      </p:sp>
      <p:pic>
        <p:nvPicPr>
          <p:cNvPr id="8198" name="Picture 4" descr="8-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24400" y="1371600"/>
            <a:ext cx="3810000" cy="4435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6324600" y="6096000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Figure 8-4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CS 334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65D7107-084C-4BED-819D-4A6C76188243}" type="slidenum">
              <a:rPr lang="en-US" altLang="en-US" sz="1400"/>
              <a:pPr/>
              <a:t>8</a:t>
            </a:fld>
            <a:endParaRPr lang="en-US" altLang="en-US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Page Table for Paged VM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143000"/>
            <a:ext cx="5638800" cy="5181600"/>
          </a:xfrm>
        </p:spPr>
        <p:txBody>
          <a:bodyPr/>
          <a:lstStyle/>
          <a:p>
            <a:r>
              <a:rPr lang="en-US" altLang="en-US" sz="2800"/>
              <a:t>Page Table (PT) is associated with each VM (not PM)</a:t>
            </a:r>
          </a:p>
          <a:p>
            <a:r>
              <a:rPr lang="en-US" altLang="en-US" sz="2800" b="1" i="1"/>
              <a:t>PTR</a:t>
            </a:r>
            <a:r>
              <a:rPr lang="en-US" altLang="en-US" sz="2800"/>
              <a:t> points at PT at run time</a:t>
            </a:r>
          </a:p>
          <a:p>
            <a:r>
              <a:rPr lang="en-US" altLang="en-US" sz="2800" b="1" i="1"/>
              <a:t>p</a:t>
            </a:r>
            <a:r>
              <a:rPr lang="en-US" altLang="en-US" sz="2800"/>
              <a:t>’th entry of PT holds </a:t>
            </a:r>
            <a:br>
              <a:rPr lang="en-US" altLang="en-US" sz="2800"/>
            </a:br>
            <a:r>
              <a:rPr lang="en-US" altLang="en-US" sz="2800"/>
              <a:t>frame number of page </a:t>
            </a:r>
            <a:r>
              <a:rPr lang="en-US" altLang="en-US" sz="2800" b="1" i="1"/>
              <a:t>p</a:t>
            </a:r>
            <a:r>
              <a:rPr lang="en-US" altLang="en-US" sz="2800"/>
              <a:t>:</a:t>
            </a:r>
          </a:p>
          <a:p>
            <a:pPr lvl="1"/>
            <a:r>
              <a:rPr lang="en-US" altLang="en-US" sz="2400" b="1" i="1"/>
              <a:t>*(PTR+p)</a:t>
            </a:r>
            <a:r>
              <a:rPr lang="en-US" altLang="en-US" sz="2400"/>
              <a:t> points to frame </a:t>
            </a:r>
            <a:r>
              <a:rPr lang="en-US" altLang="en-US" sz="2400" b="1" i="1"/>
              <a:t>f</a:t>
            </a:r>
          </a:p>
          <a:p>
            <a:r>
              <a:rPr lang="en-US" altLang="en-US" sz="2800"/>
              <a:t>Address translation: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address_map(p, w) { 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pa = *(PTR+p)+w;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return pa } 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Drawback:</a:t>
            </a:r>
            <a:br>
              <a:rPr lang="en-US" altLang="en-US" sz="2800"/>
            </a:br>
            <a:r>
              <a:rPr lang="en-US" altLang="en-US" sz="2800"/>
              <a:t>Extra memory access for any write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pic>
        <p:nvPicPr>
          <p:cNvPr id="9222" name="Picture 4" descr="8-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76800" y="1219200"/>
            <a:ext cx="3810000" cy="3590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7162800" y="5257800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Figure 8-5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PChart"/>
          <p:cNvSpPr/>
          <p:nvPr>
            <p:custDataLst>
              <p:tags r:id="rId2"/>
            </p:custDataLst>
          </p:nvPr>
        </p:nvSpPr>
        <p:spPr bwMode="auto">
          <a:xfrm>
            <a:off x="4508500" y="1600200"/>
            <a:ext cx="4572000" cy="47625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" name="TPQuestion" title="Question Text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Let the page size in words = 256, and the word size for the architecture be 16 bits.  The size of the page table (number of entries) is?:</a:t>
            </a:r>
          </a:p>
        </p:txBody>
      </p:sp>
      <p:sp>
        <p:nvSpPr>
          <p:cNvPr id="3" name="TPAnswers" title="Answer Text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85800" y="1600200"/>
            <a:ext cx="3886200" cy="4800600"/>
          </a:xfrm>
        </p:spPr>
        <p:txBody>
          <a:bodyPr/>
          <a:lstStyle/>
          <a:p>
            <a:pPr marL="514350" indent="-514350">
              <a:buAutoNum type="alphaUcPeriod"/>
            </a:pPr>
            <a:r>
              <a:rPr lang="en-US" dirty="0"/>
              <a:t>128 entries</a:t>
            </a:r>
          </a:p>
          <a:p>
            <a:pPr marL="514350" indent="-514350">
              <a:buAutoNum type="alphaUcPeriod"/>
            </a:pPr>
            <a:r>
              <a:rPr lang="en-US" dirty="0"/>
              <a:t>256 entries</a:t>
            </a:r>
          </a:p>
          <a:p>
            <a:pPr marL="514350" indent="-514350">
              <a:buAutoNum type="alphaUcPeriod"/>
            </a:pPr>
            <a:r>
              <a:rPr lang="en-US" dirty="0"/>
              <a:t>512 entries </a:t>
            </a:r>
          </a:p>
          <a:p>
            <a:pPr marL="514350" indent="-514350">
              <a:buAutoNum type="alphaUcPeriod"/>
            </a:pPr>
            <a:r>
              <a:rPr lang="en-US" dirty="0"/>
              <a:t>1024 entries</a:t>
            </a:r>
          </a:p>
          <a:p>
            <a:pPr marL="514350" indent="-514350">
              <a:buAutoNum type="alphaUcPeriod"/>
            </a:pPr>
            <a:r>
              <a:rPr lang="en-US" dirty="0"/>
              <a:t>16 entries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334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78236-2E8A-4AC8-AF14-528646C80CB1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6" name="TPPolling" title="Polling Shape"/>
          <p:cNvSpPr/>
          <p:nvPr/>
        </p:nvSpPr>
        <p:spPr bwMode="auto">
          <a:xfrm>
            <a:off x="0" y="0"/>
            <a:ext cx="12700" cy="127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63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6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343daa19-c6b5-4372-944d-108345a81fdf"/>
  <p:tag name="TPVERSION" val="8"/>
  <p:tag name="TPFULLVERSION" val="8.5.0.39"/>
  <p:tag name="PPTVERSION" val="16"/>
  <p:tag name="TPOS" val="2"/>
  <p:tag name="TPLASTSAVEVERSION" val="6.3 P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8077540BFAE04C3DAC37DE0CF8A79009&lt;/guid&gt;&#10;        &lt;description /&gt;&#10;        &lt;date&gt;11/8/2018 12:11:38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C46F000BE8EA4E99B3601C8EE6AFB75E&lt;/guid&gt;&#10;            &lt;repollguid&gt;899B323DB8314BF4AC35E66B33B6C38B&lt;/repollguid&gt;&#10;            &lt;sourceid&gt;18F0B1879F8B46F5BD8A5675069D2206&lt;/sourceid&gt;&#10;            &lt;questiontext&gt;Let the page size in words = 256, and the word size for the architecture be 16 bits.  The size of the page table is: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answers&gt;&#10;                &lt;answer&gt;&#10;                    &lt;guid&gt;584E9983D5A147A5BAE0F9972AAE156B&lt;/guid&gt;&#10;                    &lt;answertext&gt;128 entries&lt;/answertext&gt;&#10;                    &lt;valuetype&gt;-1&lt;/valuetype&gt;&#10;                &lt;/answer&gt;&#10;                &lt;answer&gt;&#10;                    &lt;guid&gt;72B4FE3889804198B1F7A9C866E91556&lt;/guid&gt;&#10;                    &lt;answertext&gt;256 entries&lt;/answertext&gt;&#10;                    &lt;valuetype&gt;1&lt;/valuetype&gt;&#10;                &lt;/answer&gt;&#10;                &lt;answer&gt;&#10;                    &lt;guid&gt;508EAF514E06467B83951719EF319532&lt;/guid&gt;&#10;                    &lt;answertext&gt;512 entries &lt;/answertext&gt;&#10;                    &lt;valuetype&gt;-1&lt;/valuetype&gt;&#10;                &lt;/answer&gt;&#10;                &lt;answer&gt;&#10;                    &lt;guid&gt;92483E1DBB0A4BED93A969C890A59CDC&lt;/guid&gt;&#10;                    &lt;answertext&gt;1024 entries&lt;/answertext&gt;&#10;                    &lt;valuetype&gt;-1&lt;/valuetype&gt;&#10;                &lt;/answer&gt;&#10;                &lt;answer&gt;&#10;                    &lt;guid&gt;AABFAF39B40D42619FA2901D70A48624&lt;/guid&gt;&#10;                    &lt;answertext&gt;16 entries&lt;/answertext&gt;&#10;                    &lt;valuetype&gt;-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COLORTYPE" val="SCHEME"/>
  <p:tag name="DEFINEDCOLORS" val="3,6,10,45,32,50,13,4,9,55,1"/>
  <p:tag name="LABELFORMAT" val="0"/>
  <p:tag name="NUMBERFORMAT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1A65D69BA0034E5FB84912C45E85E122&lt;/guid&gt;&#10;        &lt;description /&gt;&#10;        &lt;date&gt;11/8/2018 12:32:44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53287FB8AF25486BA6CD8E4716EB871D&lt;/guid&gt;&#10;            &lt;repollguid&gt;C7132E11B4574B3880ADF27EC971766A&lt;/repollguid&gt;&#10;            &lt;sourceid&gt;2C59F9177D424D7181DC6AB632AC1F08&lt;/sourceid&gt;&#10;            &lt;questiontext&gt;Let the page size in words = 256, and the word size for the architecture be 16 bits.  The size of virtual memory is: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answers&gt;&#10;                &lt;answer&gt;&#10;                    &lt;guid&gt;EF5A7F72B54D4018AE16F4ADBD1257C9&lt;/guid&gt;&#10;                    &lt;answertext&gt;2256&lt;/answertext&gt;&#10;                    &lt;valuetype&gt;-1&lt;/valuetype&gt;&#10;                &lt;/answer&gt;&#10;                &lt;answer&gt;&#10;                    &lt;guid&gt;048E690D77CA453C8C802003C5E36418&lt;/guid&gt;&#10;                    &lt;answertext&gt;2128&lt;/answertext&gt;&#10;                    &lt;valuetype&gt;-1&lt;/valuetype&gt;&#10;                &lt;/answer&gt;&#10;                &lt;answer&gt;&#10;                    &lt;guid&gt;D8FF6856ACEF4704B22CCE71EFBAAAAA&lt;/guid&gt;&#10;                    &lt;answertext&gt;216&lt;/answertext&gt;&#10;                    &lt;valuetype&gt;1&lt;/valuetype&gt;&#10;                &lt;/answer&gt;&#10;                &lt;answer&gt;&#10;                    &lt;guid&gt;11984E26772D4439B06411CFD6F7A8F2&lt;/guid&gt;&#10;                    &lt;answertext&gt;28&lt;/answertext&gt;&#10;                    &lt;valuetype&gt;-1&lt;/valuetype&gt;&#10;                &lt;/answer&gt;&#10;                &lt;answer&gt;&#10;                    &lt;guid&gt;F9E59B69427A403FACBE929C42F55E63&lt;/guid&gt;&#10;                    &lt;answertext&gt;232&lt;/answertext&gt;&#10;                    &lt;valuetype&gt;-1&lt;/valuetype&gt;&#10;                &lt;/answer&gt;&#10;            &lt;/answers&gt;&#10;            &lt;metadata&gt;&#10;                &lt;entry&gt;&#10;                    &lt;key&gt;AUTOFORMATCHART&lt;/key&gt;&#10;                    &lt;value&gt;True&lt;/value&gt;&#10;                &lt;/entry&gt;&#10;                &lt;entry&gt;&#10;                    &lt;key&gt;AUTOOPENPOLL&lt;/key&gt;&#10;                    &lt;value&gt;True&lt;/value&gt;&#10;                &lt;/entry&gt;&#10;                &lt;entry&gt;&#10;                    &lt;key&gt;LIVECHARTING&lt;/key&gt;&#10;                    &lt;value&gt;False&lt;/value&gt;&#10;                &lt;/entry&gt;&#10;            &lt;/metadata&gt;&#10;        &lt;/multichoice&gt;&#10;    &lt;/questions&gt;&#10;&lt;/questionlist&gt;"/>
  <p:tag name="LIVECHARTING" val="False"/>
  <p:tag name="AUTOOPENPOLL" val="True"/>
  <p:tag name="AUTOFORMATCHART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NUMBERFORMAT" val="0"/>
  <p:tag name="COLORTYPE" val="SCHEME"/>
  <p:tag name="DEFINEDCOLORS" val="3,6,10,45,32,50,13,4,9,55,1"/>
  <p:tag name="LABELFORMAT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heme/theme1.xml><?xml version="1.0" encoding="utf-8"?>
<a:theme xmlns:a="http://schemas.openxmlformats.org/drawingml/2006/main" name="OS lecture">
  <a:themeElements>
    <a:clrScheme name="OS lectur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S lectur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OS lectu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 l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 lectur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 lectur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 lectur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 lectur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 lectur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Office\Templates\OS lecture.pot</Template>
  <TotalTime>21729</TotalTime>
  <Words>3239</Words>
  <Application>Microsoft Office PowerPoint</Application>
  <PresentationFormat>On-screen Show (4:3)</PresentationFormat>
  <Paragraphs>429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Bookshelf Symbol 1</vt:lpstr>
      <vt:lpstr>Courier New</vt:lpstr>
      <vt:lpstr>Times New Roman</vt:lpstr>
      <vt:lpstr>OS lecture</vt:lpstr>
      <vt:lpstr>8. Virtual Memory</vt:lpstr>
      <vt:lpstr>Principles of Virtual Memory</vt:lpstr>
      <vt:lpstr>Principles of Virtual Memory</vt:lpstr>
      <vt:lpstr>VM Implementation via Paging</vt:lpstr>
      <vt:lpstr>Paged Virtual Memory</vt:lpstr>
      <vt:lpstr>Paged VM Address Translation</vt:lpstr>
      <vt:lpstr>Address Translation via Frame Table</vt:lpstr>
      <vt:lpstr>Page Table for Paged VM</vt:lpstr>
      <vt:lpstr>Let the page size in words = 256, and the word size for the architecture be 16 bits.  The size of the page table (number of entries) is?:</vt:lpstr>
      <vt:lpstr>Let the page size in words = 256, and the word size for the architecture be 16 bits.  The size of virtual memory is how many words (assume word addressing)?:</vt:lpstr>
      <vt:lpstr>Demand Paging</vt:lpstr>
      <vt:lpstr>Internal Fragmentation and Page Size</vt:lpstr>
      <vt:lpstr>VM using Segmentation</vt:lpstr>
      <vt:lpstr>Paging with segmentation</vt:lpstr>
      <vt:lpstr>Memory Allocation with Paging</vt:lpstr>
      <vt:lpstr>Global page replacement</vt:lpstr>
      <vt:lpstr>Global Page Replacement</vt:lpstr>
      <vt:lpstr>Global page replacement</vt:lpstr>
      <vt:lpstr>Global Page Replacement</vt:lpstr>
      <vt:lpstr>Global page replacement</vt:lpstr>
      <vt:lpstr>Global Page Replacement</vt:lpstr>
      <vt:lpstr>Global page replacement</vt:lpstr>
      <vt:lpstr>Global Page Replacement</vt:lpstr>
      <vt:lpstr>Global Page Replacement</vt:lpstr>
      <vt:lpstr>Local Page Replacement</vt:lpstr>
      <vt:lpstr>Local Page Replacement</vt:lpstr>
      <vt:lpstr>Local page replacement</vt:lpstr>
      <vt:lpstr>Local Page Replacement</vt:lpstr>
      <vt:lpstr>Local Page Replacement</vt:lpstr>
      <vt:lpstr>Local Page Replacement</vt:lpstr>
      <vt:lpstr>Local Page Replacement</vt:lpstr>
      <vt:lpstr>Load Control and Thrashing</vt:lpstr>
      <vt:lpstr>Load Control and Thrashing</vt:lpstr>
      <vt:lpstr>Load Control and Thrashing</vt:lpstr>
      <vt:lpstr>Load Control and Thrashing</vt:lpstr>
      <vt:lpstr>Evaluation of Paging</vt:lpstr>
      <vt:lpstr>Evaluation of Paging</vt:lpstr>
      <vt:lpstr>Evaluation of Paging</vt:lpstr>
      <vt:lpstr>Evaluation of Paging</vt:lpstr>
    </vt:vector>
  </TitlesOfParts>
  <Company>University of California, Irvine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8. Virtual Memory</dc:title>
  <dc:creator>Information and Computer Science Dept.</dc:creator>
  <cp:lastModifiedBy>Scott</cp:lastModifiedBy>
  <cp:revision>73</cp:revision>
  <cp:lastPrinted>2002-02-11T17:35:02Z</cp:lastPrinted>
  <dcterms:created xsi:type="dcterms:W3CDTF">2002-02-08T23:39:26Z</dcterms:created>
  <dcterms:modified xsi:type="dcterms:W3CDTF">2021-12-07T20:58:54Z</dcterms:modified>
</cp:coreProperties>
</file>