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8"/>
  </p:handoutMasterIdLst>
  <p:sldIdLst>
    <p:sldId id="256" r:id="rId2"/>
    <p:sldId id="259" r:id="rId3"/>
    <p:sldId id="262" r:id="rId4"/>
    <p:sldId id="260" r:id="rId5"/>
    <p:sldId id="263" r:id="rId6"/>
    <p:sldId id="278" r:id="rId7"/>
    <p:sldId id="264" r:id="rId8"/>
    <p:sldId id="266" r:id="rId9"/>
    <p:sldId id="276" r:id="rId10"/>
    <p:sldId id="267" r:id="rId11"/>
    <p:sldId id="271" r:id="rId12"/>
    <p:sldId id="265" r:id="rId13"/>
    <p:sldId id="268" r:id="rId14"/>
    <p:sldId id="258" r:id="rId15"/>
    <p:sldId id="279" r:id="rId16"/>
    <p:sldId id="280" r:id="rId17"/>
    <p:sldId id="281" r:id="rId18"/>
    <p:sldId id="282" r:id="rId19"/>
    <p:sldId id="261" r:id="rId20"/>
    <p:sldId id="275" r:id="rId21"/>
    <p:sldId id="283" r:id="rId22"/>
    <p:sldId id="284" r:id="rId23"/>
    <p:sldId id="285" r:id="rId24"/>
    <p:sldId id="286" r:id="rId25"/>
    <p:sldId id="287" r:id="rId26"/>
    <p:sldId id="277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105" d="100"/>
          <a:sy n="105" d="100"/>
        </p:scale>
        <p:origin x="14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DC21951-3C10-BC7B-C6ED-1EC15B04EE6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BA1B16A-D727-5330-91FE-CF6B8FE65F3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96ECBBAE-49C3-6884-DD03-45A839F813D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C79ABA45-163A-C244-6D5A-BEABC90A99A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F594D0-992F-448B-BDF2-D452E3B1831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301D7D-6BEE-2D04-BA46-FD6ADF9B78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6EAAAB-D9A3-966C-DD9D-15FFB899D4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C7A680D-D638-DAD2-2A52-49B2EA6B1B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2B098C-7D0D-41B7-A3C4-3733C219DD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69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3A0A96-4841-35D6-D407-7848FC45CA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A6FECE-3ACE-32F1-9B1F-0A26EEBFBB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4001A2-2824-49C2-62AF-9DBEDE2D74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22CA8-12E5-4188-894C-4F260604DD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923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E01C57-03A4-C8EE-EAE9-8B9A4BDC5D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89F90C-BCAC-516E-8A84-C69805E2CA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3B6148-E06E-734C-7F32-A57A70C403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28AB41-1EA1-4B50-B36E-540C81941A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599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D15B772-FD9E-346D-C432-C3BCFE2266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713709-9ED0-6345-A3D4-6EFDB54C75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2A085F-168F-BFDC-3E67-F69369F459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54AA09-4EA3-4197-92A9-43F7D5FCC0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42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E08252-547C-39EA-A0A5-A3F381FA72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1418922-7AFC-1D52-B9F9-663CE4A43F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3225F1-18EB-CA9E-44D1-DA028AECBF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0A951C-1BB0-4CEA-89CC-CD4E4669AA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430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8C5CF7-FBB2-DAFB-D83B-BD64EB3A93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F3717E-91F9-317B-0E52-DB713922DB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7469D6-C3B0-E371-189E-13059EC7F5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38943E-BEB9-4A3A-BE61-DDF6108F88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202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77626C4-08D0-E553-25AB-C77A88FF3E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9EF69F7-ED7B-CAB8-B4C3-27F0B30821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A91DD9C-319C-9C10-5573-CB8A768DEF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D933DB-EA73-4C1C-8E14-86B9FCA269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02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231CE4D-AB77-BCD7-BD13-D73BC44C0B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EA4834A-8428-CF16-A46E-345DD3978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EEA043D-67DD-52AE-7CCB-6697D53672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1475AE-403D-4BFD-B9B1-FF9A39F751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694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22C83CD-FC52-A428-545D-901BDB6EEB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05B74CB-EF6E-2EE7-05B3-5C7393D749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B2A4F0C-BD7F-1795-4805-4140F30848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3C842B-BFBA-4499-802C-2D97F00238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018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2ACB48-2A86-0C2B-C9DB-D4D60BEFCE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FAC10F-60F3-759D-A80B-46FAF6ACF1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EDDD75-1AE6-9D81-96B1-2C9D7CA2F8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EE83B1-D66C-4848-9B00-8083A19A01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448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5E6E1D-492C-4D33-38AE-563BC8D1B4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94A40B-12A6-4302-2B39-7DCAD4546B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E9022A-79AC-AB94-6765-07BA5A6C16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0B3178-5175-4561-91AA-4A3B80E00A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579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BECA2E0-0011-1441-86C6-12EDA4B595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B7FE844-F2D1-5D10-1E98-9117B33AEA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FCB22EB-2842-B2A5-ECAD-97FA1741458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FB01AE8-D825-2011-E492-C894FFCD554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F1A0638-F2B8-2D82-BF5A-9E7BE990CDB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F87E8AF-7E84-45B7-B396-CB0B00DC05D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E95EF1D-12DE-0014-17CD-509F0669D45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File Management and Device Management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A0074D5-A6B8-C015-4687-3965672BECC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CS 374  Operating Systems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B27B8B1-490A-D12A-B695-60CF86086E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Physical Storage Allocation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158B296-5C93-A843-F7C8-E9F18BDF47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Contiguous storage</a:t>
            </a:r>
          </a:p>
          <a:p>
            <a:pPr lvl="1" eaLnBrk="1" hangingPunct="1"/>
            <a:r>
              <a:rPr lang="en-US" altLang="en-US"/>
              <a:t>Problem: can’t change file sizes</a:t>
            </a:r>
          </a:p>
          <a:p>
            <a:pPr eaLnBrk="1" hangingPunct="1"/>
            <a:r>
              <a:rPr lang="en-US" altLang="en-US"/>
              <a:t>Noncontiguous storage (Linked-list storage)</a:t>
            </a:r>
          </a:p>
          <a:p>
            <a:pPr lvl="1" eaLnBrk="1" hangingPunct="1"/>
            <a:r>
              <a:rPr lang="en-US" altLang="en-US"/>
              <a:t>Link extents with pointers</a:t>
            </a:r>
          </a:p>
          <a:p>
            <a:pPr eaLnBrk="1" hangingPunct="1"/>
            <a:r>
              <a:rPr lang="en-US" altLang="en-US"/>
              <a:t>Indexed Storage</a:t>
            </a:r>
          </a:p>
          <a:p>
            <a:pPr lvl="1" eaLnBrk="1" hangingPunct="1"/>
            <a:r>
              <a:rPr lang="en-US" altLang="en-US"/>
              <a:t>Index block keeps track of the parts of a file</a:t>
            </a:r>
          </a:p>
          <a:p>
            <a:pPr lvl="1" eaLnBrk="1" hangingPunct="1"/>
            <a:r>
              <a:rPr lang="en-US" altLang="en-US"/>
              <a:t>UNIX I-nodes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E7E0B66-2201-5226-3D34-BC324B73E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 of structures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776F7EA-E214-30EF-2A99-A3868CA128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There are a lot of terms dealing with the storage of files</a:t>
            </a:r>
          </a:p>
          <a:p>
            <a:pPr lvl="1" eaLnBrk="1" hangingPunct="1"/>
            <a:r>
              <a:rPr lang="en-US" altLang="en-US" dirty="0"/>
              <a:t>I’ll specify in the next study guide which to </a:t>
            </a:r>
            <a:r>
              <a:rPr lang="en-US" altLang="en-US" dirty="0" smtClean="0"/>
              <a:t>know</a:t>
            </a:r>
          </a:p>
          <a:p>
            <a:pPr lvl="1" eaLnBrk="1" hangingPunct="1"/>
            <a:r>
              <a:rPr lang="en-US" altLang="en-US" dirty="0" smtClean="0"/>
              <a:t>Compression know for sure!</a:t>
            </a:r>
            <a:endParaRPr lang="en-US" altLang="en-US" dirty="0"/>
          </a:p>
          <a:p>
            <a:pPr eaLnBrk="1" hangingPunct="1"/>
            <a:r>
              <a:rPr lang="en-US" altLang="en-US" dirty="0"/>
              <a:t>Most of this is pretty </a:t>
            </a:r>
            <a:r>
              <a:rPr lang="en-US" altLang="en-US" dirty="0" smtClean="0"/>
              <a:t>straightforward</a:t>
            </a:r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1CF7493-B9D5-27AD-B986-EB00EB74C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 Names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B58232C-2684-CF80-4753-51C12D66C4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Most modern operating systems have naming conventions for files</a:t>
            </a:r>
          </a:p>
          <a:p>
            <a:pPr eaLnBrk="1" hangingPunct="1"/>
            <a:r>
              <a:rPr lang="en-US" altLang="en-US"/>
              <a:t>Helps users, but also provides some protections</a:t>
            </a:r>
          </a:p>
          <a:p>
            <a:pPr eaLnBrk="1" hangingPunct="1"/>
            <a:r>
              <a:rPr lang="en-US" altLang="en-US" i="1"/>
              <a:t>Relative</a:t>
            </a:r>
            <a:r>
              <a:rPr lang="en-US" altLang="en-US"/>
              <a:t> versus </a:t>
            </a:r>
            <a:r>
              <a:rPr lang="en-US" altLang="en-US" i="1"/>
              <a:t>absolute</a:t>
            </a:r>
            <a:r>
              <a:rPr lang="en-US" altLang="en-US"/>
              <a:t> names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8604C9A9-1D39-2297-29CD-D0BCBDF34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4994275"/>
            <a:ext cx="4511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file.c                  /users/joe/bin/file.c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025505A-CFCF-B82F-6905-A360C03F8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Data Compression Algorithms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FE0EB48-11A1-4956-767A-4026EED255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 smtClean="0"/>
              <a:t>Goals: (1) replace any file with a smaller file, (2) which an algorithm can recover the original file from</a:t>
            </a:r>
          </a:p>
          <a:p>
            <a:pPr eaLnBrk="1" hangingPunct="1"/>
            <a:r>
              <a:rPr lang="en-US" altLang="en-US" dirty="0" smtClean="0"/>
              <a:t>This combination of goals is </a:t>
            </a:r>
            <a:r>
              <a:rPr lang="en-US" altLang="en-US" i="1" dirty="0" smtClean="0"/>
              <a:t>impossible</a:t>
            </a:r>
            <a:endParaRPr lang="en-US" altLang="en-US" i="1" dirty="0" smtClean="0"/>
          </a:p>
          <a:p>
            <a:pPr eaLnBrk="1" hangingPunct="1"/>
            <a:r>
              <a:rPr lang="en-US" altLang="en-US" dirty="0" err="1" smtClean="0"/>
              <a:t>Lossy</a:t>
            </a:r>
            <a:r>
              <a:rPr lang="en-US" altLang="en-US" dirty="0" smtClean="0"/>
              <a:t> </a:t>
            </a:r>
            <a:r>
              <a:rPr lang="en-US" altLang="en-US" dirty="0"/>
              <a:t>versus lossless compression</a:t>
            </a:r>
          </a:p>
          <a:p>
            <a:pPr eaLnBrk="1" hangingPunct="1"/>
            <a:r>
              <a:rPr lang="en-US" altLang="en-US" dirty="0"/>
              <a:t>Common image compression types</a:t>
            </a:r>
          </a:p>
          <a:p>
            <a:pPr lvl="1" eaLnBrk="1" hangingPunct="1"/>
            <a:r>
              <a:rPr lang="en-US" altLang="en-US" dirty="0"/>
              <a:t>The jpeg format (</a:t>
            </a:r>
            <a:r>
              <a:rPr lang="en-US" altLang="en-US" dirty="0" err="1"/>
              <a:t>lossy</a:t>
            </a:r>
            <a:r>
              <a:rPr lang="en-US" altLang="en-US" dirty="0"/>
              <a:t>)</a:t>
            </a:r>
          </a:p>
          <a:p>
            <a:pPr lvl="1" eaLnBrk="1" hangingPunct="1"/>
            <a:r>
              <a:rPr lang="en-US" altLang="en-US" dirty="0"/>
              <a:t>The gif format (lossless)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Device Management: Four Basic Tasks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altLang="en-US"/>
              <a:t>Monitor status of devices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/>
              <a:t>Decide which processes can use devices, and for how long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/>
              <a:t>Allocating devices (both job and process)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en-US"/>
              <a:t>Deallocating devices (both job and process)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But There Are Problems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Devices don’t all run at the same speeds</a:t>
            </a:r>
          </a:p>
          <a:p>
            <a:pPr eaLnBrk="1" hangingPunct="1"/>
            <a:r>
              <a:rPr lang="en-US" altLang="en-US"/>
              <a:t>Devices may be shared, not shared, or shared through other software</a:t>
            </a:r>
          </a:p>
          <a:p>
            <a:pPr eaLnBrk="1" hangingPunct="1"/>
            <a:r>
              <a:rPr lang="en-US" altLang="en-US"/>
              <a:t>Some devices have to be driven by instructions which tell the device where to move its read/write head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of Storage Media—Optical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Used to be only read-only devices</a:t>
            </a:r>
          </a:p>
          <a:p>
            <a:pPr eaLnBrk="1" hangingPunct="1"/>
            <a:r>
              <a:rPr lang="en-US" altLang="en-US"/>
              <a:t>Write-once devices now inexpensive, multi-write devices becoming cheaper</a:t>
            </a:r>
          </a:p>
          <a:p>
            <a:pPr eaLnBrk="1" hangingPunct="1"/>
            <a:r>
              <a:rPr lang="en-US" altLang="en-US"/>
              <a:t>Manufacture methods</a:t>
            </a:r>
          </a:p>
          <a:p>
            <a:pPr lvl="1" eaLnBrk="1" hangingPunct="1"/>
            <a:r>
              <a:rPr lang="en-US" altLang="en-US"/>
              <a:t>Metal sheet</a:t>
            </a:r>
          </a:p>
          <a:p>
            <a:pPr lvl="1" eaLnBrk="1" hangingPunct="1"/>
            <a:r>
              <a:rPr lang="en-US" altLang="en-US"/>
              <a:t>Chemical</a:t>
            </a:r>
          </a:p>
          <a:p>
            <a:pPr eaLnBrk="1" hangingPunct="1"/>
            <a:r>
              <a:rPr lang="en-US" altLang="en-US"/>
              <a:t>Storage order for information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Types of Storage Media—Magnetic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Most storage devices are still magnetic</a:t>
            </a:r>
          </a:p>
          <a:p>
            <a:pPr eaLnBrk="1" hangingPunct="1"/>
            <a:r>
              <a:rPr lang="en-US" altLang="en-US"/>
              <a:t>Two major kinds</a:t>
            </a:r>
          </a:p>
          <a:p>
            <a:pPr lvl="1" eaLnBrk="1" hangingPunct="1"/>
            <a:r>
              <a:rPr lang="en-US" altLang="en-US"/>
              <a:t>Tape  (such as in a tape drive)</a:t>
            </a:r>
          </a:p>
          <a:p>
            <a:pPr lvl="1" eaLnBrk="1" hangingPunct="1"/>
            <a:r>
              <a:rPr lang="en-US" altLang="en-US"/>
              <a:t>Platter  (such as in a hard drive)</a:t>
            </a:r>
          </a:p>
          <a:p>
            <a:pPr eaLnBrk="1" hangingPunct="1"/>
            <a:r>
              <a:rPr lang="en-US" altLang="en-US"/>
              <a:t>Tapes have a </a:t>
            </a:r>
            <a:r>
              <a:rPr lang="en-US" altLang="en-US" i="1"/>
              <a:t>larger surface area</a:t>
            </a:r>
            <a:r>
              <a:rPr lang="en-US" altLang="en-US"/>
              <a:t> for the data, so the data on them is less susceptible to corruption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Sequential Access Devices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Old tape drives are the definitive example</a:t>
            </a:r>
          </a:p>
          <a:p>
            <a:pPr eaLnBrk="1" hangingPunct="1"/>
            <a:r>
              <a:rPr lang="en-US" altLang="en-US"/>
              <a:t>Few tape drives in use</a:t>
            </a:r>
          </a:p>
          <a:p>
            <a:pPr lvl="1" eaLnBrk="1" hangingPunct="1"/>
            <a:r>
              <a:rPr lang="en-US" altLang="en-US"/>
              <a:t>They were </a:t>
            </a:r>
            <a:r>
              <a:rPr lang="en-US" altLang="en-US" i="1"/>
              <a:t>slow</a:t>
            </a:r>
            <a:endParaRPr lang="en-US" altLang="en-US"/>
          </a:p>
          <a:p>
            <a:pPr lvl="1" eaLnBrk="1" hangingPunct="1"/>
            <a:r>
              <a:rPr lang="en-US" altLang="en-US"/>
              <a:t>Look at info on access times, but don’t bother studying</a:t>
            </a:r>
          </a:p>
          <a:p>
            <a:pPr lvl="1" eaLnBrk="1" hangingPunct="1"/>
            <a:r>
              <a:rPr lang="en-US" altLang="en-US"/>
              <a:t>Tapes still used for long-term storage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 Access Storage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Called so because you can read and write from specific locations on the device (eg: a storage disk)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i="1"/>
              <a:t>Fixed head</a:t>
            </a:r>
            <a:r>
              <a:rPr lang="en-US" altLang="en-US"/>
              <a:t> devices have a single head or set of heads which don’t move to read separate tracks of storage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i="1"/>
              <a:t>Moveable head</a:t>
            </a:r>
            <a:r>
              <a:rPr lang="en-US" altLang="en-US"/>
              <a:t> devices usually have several heads that move to read the tracks</a:t>
            </a:r>
            <a:endParaRPr lang="en-US" altLang="en-US" b="1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F135725-4C0E-F101-19E8-E54C119B7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 Management Responsibilities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5422CF0-ABEB-5972-96E2-1B19D5EC42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Store and organize files</a:t>
            </a:r>
          </a:p>
          <a:p>
            <a:pPr eaLnBrk="1" hangingPunct="1"/>
            <a:r>
              <a:rPr lang="en-US" altLang="en-US"/>
              <a:t>Recall files</a:t>
            </a:r>
          </a:p>
          <a:p>
            <a:pPr eaLnBrk="1" hangingPunct="1"/>
            <a:r>
              <a:rPr lang="en-US" altLang="en-US"/>
              <a:t>Maintain free memory</a:t>
            </a:r>
          </a:p>
          <a:p>
            <a:pPr eaLnBrk="1" hangingPunct="1"/>
            <a:r>
              <a:rPr lang="en-US" altLang="en-US"/>
              <a:t>Provide file security</a:t>
            </a:r>
          </a:p>
          <a:p>
            <a:pPr eaLnBrk="1" hangingPunct="1"/>
            <a:r>
              <a:rPr lang="en-US" altLang="en-US"/>
              <a:t>Maintain file integrity</a:t>
            </a:r>
          </a:p>
          <a:p>
            <a:pPr eaLnBrk="1" hangingPunct="1"/>
            <a:r>
              <a:rPr lang="en-US" altLang="en-US"/>
              <a:t>Assist with file usability</a:t>
            </a:r>
          </a:p>
          <a:p>
            <a:pPr eaLnBrk="1" hangingPunct="1"/>
            <a:r>
              <a:rPr lang="en-US" altLang="en-US"/>
              <a:t>Others?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Retrieval is Done</a:t>
            </a:r>
          </a:p>
        </p:txBody>
      </p:sp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4267200" y="3505200"/>
            <a:ext cx="2590800" cy="220980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1828800" y="4267200"/>
            <a:ext cx="3657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5486400" y="4191000"/>
            <a:ext cx="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5105400" y="4267200"/>
            <a:ext cx="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4648200" y="4267200"/>
            <a:ext cx="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Head Movement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Note: moving the heads is one of the most costly operations in terms of time</a:t>
            </a:r>
          </a:p>
          <a:p>
            <a:pPr eaLnBrk="1" hangingPunct="1"/>
            <a:r>
              <a:rPr lang="en-US" altLang="en-US"/>
              <a:t>We need to minimize time needed to retrieve information, so this is extremely important</a:t>
            </a:r>
          </a:p>
          <a:p>
            <a:pPr eaLnBrk="1" hangingPunct="1"/>
            <a:r>
              <a:rPr lang="en-US" altLang="en-US"/>
              <a:t>Eg: moving multi-surface heads together…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Calculating Access Times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Seek time:</a:t>
            </a:r>
            <a:r>
              <a:rPr lang="en-US" altLang="en-US"/>
              <a:t> time needed to position the heads to the right track</a:t>
            </a:r>
          </a:p>
          <a:p>
            <a:pPr eaLnBrk="1" hangingPunct="1"/>
            <a:r>
              <a:rPr lang="en-US" altLang="en-US" b="1"/>
              <a:t>Search time:</a:t>
            </a:r>
            <a:r>
              <a:rPr lang="en-US" altLang="en-US"/>
              <a:t> time needed to rotate disks</a:t>
            </a:r>
          </a:p>
          <a:p>
            <a:pPr eaLnBrk="1" hangingPunct="1"/>
            <a:r>
              <a:rPr lang="en-US" altLang="en-US" b="1"/>
              <a:t>Transfer time:</a:t>
            </a:r>
            <a:r>
              <a:rPr lang="en-US" altLang="en-US"/>
              <a:t> time needed to retrieve data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So we need to know what kind of device we’re dealing with…</a:t>
            </a:r>
            <a:endParaRPr lang="en-US" altLang="en-US"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Example: Fixed Head Device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Typically we know the maximum and average search times for a device + access time for an average record (</a:t>
            </a:r>
            <a:r>
              <a:rPr lang="en-US" altLang="en-US" i="1"/>
              <a:t>transfer rate</a:t>
            </a:r>
            <a:r>
              <a:rPr lang="en-US" altLang="en-US"/>
              <a:t>)</a:t>
            </a:r>
          </a:p>
          <a:p>
            <a:pPr eaLnBrk="1" hangingPunct="1"/>
            <a:r>
              <a:rPr lang="en-US" altLang="en-US"/>
              <a:t>Let’s assume we want to read 6 records</a:t>
            </a:r>
          </a:p>
          <a:p>
            <a:pPr eaLnBrk="1" hangingPunct="1"/>
            <a:r>
              <a:rPr lang="en-US" altLang="en-US"/>
              <a:t>Assume average search is 10ms, transfer rate is 1 byte per .0005ms, and records are 100 byte blocks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Continued…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records stored sequentially, we have one search plus the accesses: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If records not sequential, we have 6 searches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889125" y="3317875"/>
            <a:ext cx="59388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10 ms + (6 rec * 100 bytes/rec * .0005ms/byte)</a:t>
            </a:r>
          </a:p>
          <a:p>
            <a:pPr eaLnBrk="1" hangingPunct="1"/>
            <a:r>
              <a:rPr lang="en-US" altLang="en-US"/>
              <a:t>                          = 10.3 ms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1736725" y="5375275"/>
            <a:ext cx="63944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6 rec * (10 ms/rec + 100 bytes/rec * .0005ms/byte)</a:t>
            </a:r>
          </a:p>
          <a:p>
            <a:pPr eaLnBrk="1" hangingPunct="1"/>
            <a:r>
              <a:rPr lang="en-US" altLang="en-US"/>
              <a:t>                             = 6 * 10.05 = 60.3ms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for Mobile Head Device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Assume now that we need, on average, 50ms to move the read head into position</a:t>
            </a:r>
          </a:p>
          <a:p>
            <a:pPr eaLnBrk="1" hangingPunct="1"/>
            <a:r>
              <a:rPr lang="en-US" altLang="en-US"/>
              <a:t>Then we may need that per record, or per block of records</a:t>
            </a:r>
          </a:p>
          <a:p>
            <a:pPr eaLnBrk="1" hangingPunct="1"/>
            <a:r>
              <a:rPr lang="en-US" altLang="en-US"/>
              <a:t>Assume sequential records: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914400" y="4876800"/>
            <a:ext cx="69230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50ms + 10 ms + (6 rec * 100 bytes/rec * .0005ms/byte)</a:t>
            </a:r>
          </a:p>
          <a:p>
            <a:pPr eaLnBrk="1" hangingPunct="1"/>
            <a:r>
              <a:rPr lang="en-US" altLang="en-US"/>
              <a:t>                            = 60.3 ms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Continued…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And the same with nonsequential records: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Note that all three components have to be done for each record—a huge waste of time!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838200" y="3200400"/>
            <a:ext cx="78343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/>
              <a:t>6 rec * (50ms/rec + 10 ms/rec + 100 bytes/rec * .0005ms/byte)</a:t>
            </a:r>
          </a:p>
          <a:p>
            <a:pPr eaLnBrk="1" hangingPunct="1"/>
            <a:r>
              <a:rPr lang="en-US" altLang="en-US"/>
              <a:t>                            = 360.3 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B89550C-9806-651B-B3B7-00670AEBD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Primary Responsibility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4FCE30F-3C43-52E7-708D-87E2A8F18D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Keep users from having to worry about how their information is stored!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ADBAE85-B4CD-D24D-164B-8CEBC39F30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Types of files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EAAB4F5-2E75-8308-FD89-92AB7212B6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While program and data files appear to be the same, there can be others:</a:t>
            </a:r>
          </a:p>
          <a:p>
            <a:pPr lvl="1" eaLnBrk="1" hangingPunct="1"/>
            <a:r>
              <a:rPr lang="en-US" altLang="en-US"/>
              <a:t>Directories (often a list of file names plus pointers to associated index nodes)</a:t>
            </a:r>
          </a:p>
          <a:p>
            <a:pPr lvl="1" eaLnBrk="1" hangingPunct="1"/>
            <a:r>
              <a:rPr lang="en-US" altLang="en-US"/>
              <a:t>Character special files (model serial I/O devices)</a:t>
            </a:r>
          </a:p>
          <a:p>
            <a:pPr lvl="1" eaLnBrk="1" hangingPunct="1"/>
            <a:r>
              <a:rPr lang="en-US" altLang="en-US"/>
              <a:t>Block special files (model disks)</a:t>
            </a:r>
          </a:p>
          <a:p>
            <a:pPr lvl="1" eaLnBrk="1" hangingPunct="1"/>
            <a:r>
              <a:rPr lang="en-US" altLang="en-US"/>
              <a:t>Named (UNIX pipes, for example)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3262B7F-ADA2-61FE-EDFC-53570E204F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Storage Devices: Volumes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CA9751B-1097-DF8E-C74C-634DAD9E6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Each </a:t>
            </a:r>
            <a:r>
              <a:rPr lang="en-US" altLang="en-US" sz="2400" b="1"/>
              <a:t>storage device </a:t>
            </a:r>
            <a:r>
              <a:rPr lang="en-US" altLang="en-US" sz="2400"/>
              <a:t>(eg: a hard disk) is considered a </a:t>
            </a:r>
            <a:r>
              <a:rPr lang="en-US" altLang="en-US" sz="2400" i="1"/>
              <a:t>volume</a:t>
            </a: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 volume generally has descriptors which give essential information to the operating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Master File Directory gives information about file storage on that volume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Volume layout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Partition information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File Allocation Table keeps track of space used by files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Disk Allocation Table keeps track of unused space on the volume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9A3E4C5-912D-C204-2570-D326AFCBDC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so much fuss?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63A1F1A-DE20-AC37-E31B-D67BE398D3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Preallocation</a:t>
            </a:r>
            <a:r>
              <a:rPr lang="en-US" altLang="en-US"/>
              <a:t> versus </a:t>
            </a:r>
            <a:r>
              <a:rPr lang="en-US" altLang="en-US" i="1"/>
              <a:t>Dynamic Allocation</a:t>
            </a:r>
            <a:r>
              <a:rPr lang="en-US" altLang="en-US"/>
              <a:t> of space</a:t>
            </a:r>
          </a:p>
          <a:p>
            <a:pPr eaLnBrk="1" hangingPunct="1"/>
            <a:r>
              <a:rPr lang="en-US" altLang="en-US" i="1"/>
              <a:t>Fixed</a:t>
            </a:r>
            <a:r>
              <a:rPr lang="en-US" altLang="en-US"/>
              <a:t> versus </a:t>
            </a:r>
            <a:r>
              <a:rPr lang="en-US" altLang="en-US" i="1"/>
              <a:t>Variable-Sized</a:t>
            </a:r>
            <a:r>
              <a:rPr lang="en-US" altLang="en-US"/>
              <a:t> portions</a:t>
            </a:r>
          </a:p>
          <a:p>
            <a:pPr eaLnBrk="1" hangingPunct="1"/>
            <a:r>
              <a:rPr lang="en-US" altLang="en-US"/>
              <a:t>Fragmentation of free space (especially with variable-size portions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534DEAC-0E4D-C322-3305-74AAE90A6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 Structures: Directories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351448E-2189-3394-5FEC-2FE228B0DB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individual files are all stored in one big directory: </a:t>
            </a:r>
            <a:r>
              <a:rPr lang="en-US" altLang="en-US" i="1"/>
              <a:t>flat file structure</a:t>
            </a:r>
            <a:endParaRPr lang="en-US" altLang="en-US"/>
          </a:p>
          <a:p>
            <a:pPr eaLnBrk="1" hangingPunct="1"/>
            <a:r>
              <a:rPr lang="en-US" altLang="en-US"/>
              <a:t>Typically, we use a </a:t>
            </a:r>
            <a:r>
              <a:rPr lang="en-US" altLang="en-US" i="1"/>
              <a:t>hierarchical file structure </a:t>
            </a:r>
            <a:r>
              <a:rPr lang="en-US" altLang="en-US"/>
              <a:t>to organize files into directories</a:t>
            </a:r>
          </a:p>
          <a:p>
            <a:pPr eaLnBrk="1" hangingPunct="1"/>
            <a:r>
              <a:rPr lang="en-US" altLang="en-US"/>
              <a:t>Descriptors in the directories contain information about files: name, type, size, location, owner, protection, etc…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DCC59C4-974B-C9E6-6AD5-1BD46E95B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File Organization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BF38BDD-D65E-0F14-10B2-5D485A5366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Needs: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Fixed versus Variable-length Records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Sequential versus Random Access Files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Physical File Organization: how is the data organized inside the file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Physical File Allocation: how is storage allocated for the file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EBB62BF-F8F8-83C2-C1B1-D392EF6F5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Physical File Organization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824EECC-667A-8244-3CC5-BDFC077D1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/>
              <a:t>Pile</a:t>
            </a:r>
            <a:r>
              <a:rPr lang="en-US" altLang="en-US" sz="2800"/>
              <a:t>: data collected in order they arrive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/>
              <a:t>Sequential</a:t>
            </a:r>
            <a:r>
              <a:rPr lang="en-US" altLang="en-US" sz="2800"/>
              <a:t>: fixed format used for records, exhaustive search required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/>
              <a:t>Indexed Sequential</a:t>
            </a:r>
            <a:r>
              <a:rPr lang="en-US" altLang="en-US" sz="2800"/>
              <a:t>: records organized in a sequence; index supports random access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/>
              <a:t>Indexed</a:t>
            </a:r>
            <a:r>
              <a:rPr lang="en-US" altLang="en-US" sz="2800"/>
              <a:t>: not stored sequentially; two (or more) indices, one of which is usually exhaustive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/>
              <a:t>Direct or Hashed File</a:t>
            </a:r>
            <a:r>
              <a:rPr lang="en-US" altLang="en-US" sz="2800"/>
              <a:t>: fixed length records, hash keys used to access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1069</Words>
  <Application>Microsoft Office PowerPoint</Application>
  <PresentationFormat>On-screen Show (4:3)</PresentationFormat>
  <Paragraphs>143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Times New Roman</vt:lpstr>
      <vt:lpstr>Default Design</vt:lpstr>
      <vt:lpstr>File Management and Device Management</vt:lpstr>
      <vt:lpstr>File Management Responsibilities</vt:lpstr>
      <vt:lpstr>Primary Responsibility</vt:lpstr>
      <vt:lpstr>Types of files</vt:lpstr>
      <vt:lpstr>Storage Devices: Volumes</vt:lpstr>
      <vt:lpstr>Why so much fuss?</vt:lpstr>
      <vt:lpstr>File Structures: Directories</vt:lpstr>
      <vt:lpstr>File Organization</vt:lpstr>
      <vt:lpstr>Physical File Organization</vt:lpstr>
      <vt:lpstr>Physical Storage Allocation</vt:lpstr>
      <vt:lpstr>Summary of structures</vt:lpstr>
      <vt:lpstr>File Names</vt:lpstr>
      <vt:lpstr>Data Compression Algorithms</vt:lpstr>
      <vt:lpstr>Device Management: Four Basic Tasks</vt:lpstr>
      <vt:lpstr>But There Are Problems</vt:lpstr>
      <vt:lpstr>Types of Storage Media—Optical</vt:lpstr>
      <vt:lpstr>Types of Storage Media—Magnetic</vt:lpstr>
      <vt:lpstr>Sequential Access Devices</vt:lpstr>
      <vt:lpstr>Direct Access Storage</vt:lpstr>
      <vt:lpstr>How Retrieval is Done</vt:lpstr>
      <vt:lpstr>Head Movement</vt:lpstr>
      <vt:lpstr>Calculating Access Times</vt:lpstr>
      <vt:lpstr>Example: Fixed Head Device</vt:lpstr>
      <vt:lpstr>Example Continued…</vt:lpstr>
      <vt:lpstr>Example for Mobile Head Device</vt:lpstr>
      <vt:lpstr>Example Continued…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A. Burgess</dc:creator>
  <cp:lastModifiedBy>sab43</cp:lastModifiedBy>
  <cp:revision>14</cp:revision>
  <dcterms:created xsi:type="dcterms:W3CDTF">1601-01-01T00:00:00Z</dcterms:created>
  <dcterms:modified xsi:type="dcterms:W3CDTF">2022-12-01T18:46:39Z</dcterms:modified>
</cp:coreProperties>
</file>