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7" r:id="rId3"/>
    <p:sldId id="258" r:id="rId4"/>
    <p:sldId id="259"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E86D92-B4D4-48DA-8E8B-86D39C18F0D0}"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E0A8-184E-4833-A311-D511E5F22166}" type="slidenum">
              <a:rPr lang="en-US" smtClean="0"/>
              <a:t>‹#›</a:t>
            </a:fld>
            <a:endParaRPr lang="en-US"/>
          </a:p>
        </p:txBody>
      </p:sp>
    </p:spTree>
    <p:extLst>
      <p:ext uri="{BB962C8B-B14F-4D97-AF65-F5344CB8AC3E}">
        <p14:creationId xmlns:p14="http://schemas.microsoft.com/office/powerpoint/2010/main" val="44857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8E86D92-B4D4-48DA-8E8B-86D39C18F0D0}" type="datetimeFigureOut">
              <a:rPr lang="en-US" smtClean="0"/>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6E0A8-184E-4833-A311-D511E5F22166}" type="slidenum">
              <a:rPr lang="en-US" smtClean="0"/>
              <a:t>‹#›</a:t>
            </a:fld>
            <a:endParaRPr lang="en-US"/>
          </a:p>
        </p:txBody>
      </p:sp>
    </p:spTree>
    <p:extLst>
      <p:ext uri="{BB962C8B-B14F-4D97-AF65-F5344CB8AC3E}">
        <p14:creationId xmlns:p14="http://schemas.microsoft.com/office/powerpoint/2010/main" val="697843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8E86D92-B4D4-48DA-8E8B-86D39C18F0D0}"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E0A8-184E-4833-A311-D511E5F22166}" type="slidenum">
              <a:rPr lang="en-US" smtClean="0"/>
              <a:t>‹#›</a:t>
            </a:fld>
            <a:endParaRPr lang="en-US"/>
          </a:p>
        </p:txBody>
      </p:sp>
    </p:spTree>
    <p:extLst>
      <p:ext uri="{BB962C8B-B14F-4D97-AF65-F5344CB8AC3E}">
        <p14:creationId xmlns:p14="http://schemas.microsoft.com/office/powerpoint/2010/main" val="969878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8E86D92-B4D4-48DA-8E8B-86D39C18F0D0}"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E0A8-184E-4833-A311-D511E5F2216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60522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E86D92-B4D4-48DA-8E8B-86D39C18F0D0}"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E0A8-184E-4833-A311-D511E5F22166}" type="slidenum">
              <a:rPr lang="en-US" smtClean="0"/>
              <a:t>‹#›</a:t>
            </a:fld>
            <a:endParaRPr lang="en-US"/>
          </a:p>
        </p:txBody>
      </p:sp>
    </p:spTree>
    <p:extLst>
      <p:ext uri="{BB962C8B-B14F-4D97-AF65-F5344CB8AC3E}">
        <p14:creationId xmlns:p14="http://schemas.microsoft.com/office/powerpoint/2010/main" val="931172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E86D92-B4D4-48DA-8E8B-86D39C18F0D0}" type="datetimeFigureOut">
              <a:rPr lang="en-US" smtClean="0"/>
              <a:t>6/23/2025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E0A8-184E-4833-A311-D511E5F22166}" type="slidenum">
              <a:rPr lang="en-US" smtClean="0"/>
              <a:t>‹#›</a:t>
            </a:fld>
            <a:endParaRPr lang="en-US"/>
          </a:p>
        </p:txBody>
      </p:sp>
    </p:spTree>
    <p:extLst>
      <p:ext uri="{BB962C8B-B14F-4D97-AF65-F5344CB8AC3E}">
        <p14:creationId xmlns:p14="http://schemas.microsoft.com/office/powerpoint/2010/main" val="2192256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E86D92-B4D4-48DA-8E8B-86D39C18F0D0}" type="datetimeFigureOut">
              <a:rPr lang="en-US" smtClean="0"/>
              <a:t>6/23/2025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E0A8-184E-4833-A311-D511E5F22166}" type="slidenum">
              <a:rPr lang="en-US" smtClean="0"/>
              <a:t>‹#›</a:t>
            </a:fld>
            <a:endParaRPr lang="en-US"/>
          </a:p>
        </p:txBody>
      </p:sp>
    </p:spTree>
    <p:extLst>
      <p:ext uri="{BB962C8B-B14F-4D97-AF65-F5344CB8AC3E}">
        <p14:creationId xmlns:p14="http://schemas.microsoft.com/office/powerpoint/2010/main" val="3098029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E86D92-B4D4-48DA-8E8B-86D39C18F0D0}"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E0A8-184E-4833-A311-D511E5F22166}" type="slidenum">
              <a:rPr lang="en-US" smtClean="0"/>
              <a:t>‹#›</a:t>
            </a:fld>
            <a:endParaRPr lang="en-US"/>
          </a:p>
        </p:txBody>
      </p:sp>
    </p:spTree>
    <p:extLst>
      <p:ext uri="{BB962C8B-B14F-4D97-AF65-F5344CB8AC3E}">
        <p14:creationId xmlns:p14="http://schemas.microsoft.com/office/powerpoint/2010/main" val="18199182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E86D92-B4D4-48DA-8E8B-86D39C18F0D0}"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E0A8-184E-4833-A311-D511E5F22166}" type="slidenum">
              <a:rPr lang="en-US" smtClean="0"/>
              <a:t>‹#›</a:t>
            </a:fld>
            <a:endParaRPr lang="en-US"/>
          </a:p>
        </p:txBody>
      </p:sp>
    </p:spTree>
    <p:extLst>
      <p:ext uri="{BB962C8B-B14F-4D97-AF65-F5344CB8AC3E}">
        <p14:creationId xmlns:p14="http://schemas.microsoft.com/office/powerpoint/2010/main" val="6830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8E86D92-B4D4-48DA-8E8B-86D39C18F0D0}"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E0A8-184E-4833-A311-D511E5F22166}" type="slidenum">
              <a:rPr lang="en-US" smtClean="0"/>
              <a:t>‹#›</a:t>
            </a:fld>
            <a:endParaRPr lang="en-US"/>
          </a:p>
        </p:txBody>
      </p:sp>
    </p:spTree>
    <p:extLst>
      <p:ext uri="{BB962C8B-B14F-4D97-AF65-F5344CB8AC3E}">
        <p14:creationId xmlns:p14="http://schemas.microsoft.com/office/powerpoint/2010/main" val="3755573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E86D92-B4D4-48DA-8E8B-86D39C18F0D0}"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6E0A8-184E-4833-A311-D511E5F22166}" type="slidenum">
              <a:rPr lang="en-US" smtClean="0"/>
              <a:t>‹#›</a:t>
            </a:fld>
            <a:endParaRPr lang="en-US"/>
          </a:p>
        </p:txBody>
      </p:sp>
    </p:spTree>
    <p:extLst>
      <p:ext uri="{BB962C8B-B14F-4D97-AF65-F5344CB8AC3E}">
        <p14:creationId xmlns:p14="http://schemas.microsoft.com/office/powerpoint/2010/main" val="1057561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E86D92-B4D4-48DA-8E8B-86D39C18F0D0}" type="datetimeFigureOut">
              <a:rPr lang="en-US" smtClean="0"/>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6E0A8-184E-4833-A311-D511E5F22166}" type="slidenum">
              <a:rPr lang="en-US" smtClean="0"/>
              <a:t>‹#›</a:t>
            </a:fld>
            <a:endParaRPr lang="en-US"/>
          </a:p>
        </p:txBody>
      </p:sp>
    </p:spTree>
    <p:extLst>
      <p:ext uri="{BB962C8B-B14F-4D97-AF65-F5344CB8AC3E}">
        <p14:creationId xmlns:p14="http://schemas.microsoft.com/office/powerpoint/2010/main" val="974376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E86D92-B4D4-48DA-8E8B-86D39C18F0D0}" type="datetimeFigureOut">
              <a:rPr lang="en-US" smtClean="0"/>
              <a:t>6/23/2025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46E0A8-184E-4833-A311-D511E5F22166}" type="slidenum">
              <a:rPr lang="en-US" smtClean="0"/>
              <a:t>‹#›</a:t>
            </a:fld>
            <a:endParaRPr lang="en-US"/>
          </a:p>
        </p:txBody>
      </p:sp>
    </p:spTree>
    <p:extLst>
      <p:ext uri="{BB962C8B-B14F-4D97-AF65-F5344CB8AC3E}">
        <p14:creationId xmlns:p14="http://schemas.microsoft.com/office/powerpoint/2010/main" val="3168937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8E86D92-B4D4-48DA-8E8B-86D39C18F0D0}" type="datetimeFigureOut">
              <a:rPr lang="en-US" smtClean="0"/>
              <a:t>6/23/2025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A46E0A8-184E-4833-A311-D511E5F22166}" type="slidenum">
              <a:rPr lang="en-US" smtClean="0"/>
              <a:t>‹#›</a:t>
            </a:fld>
            <a:endParaRPr lang="en-US"/>
          </a:p>
        </p:txBody>
      </p:sp>
    </p:spTree>
    <p:extLst>
      <p:ext uri="{BB962C8B-B14F-4D97-AF65-F5344CB8AC3E}">
        <p14:creationId xmlns:p14="http://schemas.microsoft.com/office/powerpoint/2010/main" val="286788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8E86D92-B4D4-48DA-8E8B-86D39C18F0D0}" type="datetimeFigureOut">
              <a:rPr lang="en-US" smtClean="0"/>
              <a:t>6/23/2025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A46E0A8-184E-4833-A311-D511E5F22166}" type="slidenum">
              <a:rPr lang="en-US" smtClean="0"/>
              <a:t>‹#›</a:t>
            </a:fld>
            <a:endParaRPr lang="en-US"/>
          </a:p>
        </p:txBody>
      </p:sp>
    </p:spTree>
    <p:extLst>
      <p:ext uri="{BB962C8B-B14F-4D97-AF65-F5344CB8AC3E}">
        <p14:creationId xmlns:p14="http://schemas.microsoft.com/office/powerpoint/2010/main" val="331999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8E86D92-B4D4-48DA-8E8B-86D39C18F0D0}" type="datetimeFigureOut">
              <a:rPr lang="en-US" smtClean="0"/>
              <a:t>6/23/2025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A46E0A8-184E-4833-A311-D511E5F22166}" type="slidenum">
              <a:rPr lang="en-US" smtClean="0"/>
              <a:t>‹#›</a:t>
            </a:fld>
            <a:endParaRPr lang="en-US"/>
          </a:p>
        </p:txBody>
      </p:sp>
    </p:spTree>
    <p:extLst>
      <p:ext uri="{BB962C8B-B14F-4D97-AF65-F5344CB8AC3E}">
        <p14:creationId xmlns:p14="http://schemas.microsoft.com/office/powerpoint/2010/main" val="1460413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8E86D92-B4D4-48DA-8E8B-86D39C18F0D0}" type="datetimeFigureOut">
              <a:rPr lang="en-US" smtClean="0"/>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6E0A8-184E-4833-A311-D511E5F22166}" type="slidenum">
              <a:rPr lang="en-US" smtClean="0"/>
              <a:t>‹#›</a:t>
            </a:fld>
            <a:endParaRPr lang="en-US"/>
          </a:p>
        </p:txBody>
      </p:sp>
    </p:spTree>
    <p:extLst>
      <p:ext uri="{BB962C8B-B14F-4D97-AF65-F5344CB8AC3E}">
        <p14:creationId xmlns:p14="http://schemas.microsoft.com/office/powerpoint/2010/main" val="157907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8E86D92-B4D4-48DA-8E8B-86D39C18F0D0}" type="datetimeFigureOut">
              <a:rPr lang="en-US" smtClean="0"/>
              <a:t>6/23/2025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46E0A8-184E-4833-A311-D511E5F22166}" type="slidenum">
              <a:rPr lang="en-US" smtClean="0"/>
              <a:t>‹#›</a:t>
            </a:fld>
            <a:endParaRPr lang="en-US"/>
          </a:p>
        </p:txBody>
      </p:sp>
    </p:spTree>
    <p:extLst>
      <p:ext uri="{BB962C8B-B14F-4D97-AF65-F5344CB8AC3E}">
        <p14:creationId xmlns:p14="http://schemas.microsoft.com/office/powerpoint/2010/main" val="29622671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86624-507E-4330-9425-8A9FEC51AB1E}"/>
              </a:ext>
            </a:extLst>
          </p:cNvPr>
          <p:cNvSpPr>
            <a:spLocks noGrp="1"/>
          </p:cNvSpPr>
          <p:nvPr>
            <p:ph type="ctrTitle"/>
          </p:nvPr>
        </p:nvSpPr>
        <p:spPr>
          <a:xfrm>
            <a:off x="821636" y="132523"/>
            <a:ext cx="9846364" cy="2014329"/>
          </a:xfrm>
        </p:spPr>
        <p:txBody>
          <a:bodyPr/>
          <a:lstStyle/>
          <a:p>
            <a:r>
              <a:rPr lang="en-US" sz="4800" dirty="0"/>
              <a:t>Predicting Disease Outbreaks Using Machine Learning</a:t>
            </a:r>
          </a:p>
        </p:txBody>
      </p:sp>
      <p:sp>
        <p:nvSpPr>
          <p:cNvPr id="4" name="Rectangle 1">
            <a:extLst>
              <a:ext uri="{FF2B5EF4-FFF2-40B4-BE49-F238E27FC236}">
                <a16:creationId xmlns:a16="http://schemas.microsoft.com/office/drawing/2014/main" id="{C03ACC96-82CD-45C7-A7BC-BEA5DB188296}"/>
              </a:ext>
            </a:extLst>
          </p:cNvPr>
          <p:cNvSpPr>
            <a:spLocks noGrp="1" noChangeArrowheads="1"/>
          </p:cNvSpPr>
          <p:nvPr>
            <p:ph type="subTitle" idx="1"/>
          </p:nvPr>
        </p:nvSpPr>
        <p:spPr bwMode="auto">
          <a:xfrm>
            <a:off x="622852" y="2285841"/>
            <a:ext cx="1004514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project aligned with </a:t>
            </a:r>
            <a:r>
              <a:rPr kumimoji="0" lang="en-US" altLang="en-US" sz="1800" b="1" i="0" u="none" strike="noStrike" cap="none" normalizeH="0" baseline="0" dirty="0">
                <a:ln>
                  <a:noFill/>
                </a:ln>
                <a:solidFill>
                  <a:schemeClr val="tx1"/>
                </a:solidFill>
                <a:effectLst/>
                <a:latin typeface="Arial" panose="020B0604020202020204" pitchFamily="34" charset="0"/>
              </a:rPr>
              <a:t>SDG 3: Good Health and Well-Being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lvl="0" defTabSz="914400" eaLnBrk="0" fontAlgn="base" hangingPunct="0">
              <a:spcBef>
                <a:spcPct val="0"/>
              </a:spcBef>
              <a:spcAft>
                <a:spcPct val="0"/>
              </a:spcAft>
              <a:buClrTx/>
              <a:buSzTx/>
            </a:pPr>
            <a:r>
              <a:rPr lang="en-US" altLang="en-US" sz="1800" b="1" cap="none" dirty="0">
                <a:solidFill>
                  <a:schemeClr val="tx1"/>
                </a:solidFill>
                <a:latin typeface="Arial" panose="020B0604020202020204" pitchFamily="34" charset="0"/>
              </a:rPr>
              <a:t>Disease outbreaks pose a serious risk to public health, especially in areas with limited resources. Early prediction of disease outbreaks (like dengue or flu) using environmental and population data can help in proactive planning and reduce mortality rates. This project contributes to **SDG 3: Good Health and Well-Being** by using AI to predict potential outbreaks.</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Problem: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Millions are affected by preventable disease outbreaks yearly.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Delayed responses cost lives and strain healthcare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Can we predict outbreaks before they happen?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483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58AF-71A1-4895-A2A5-6C45D5906EFB}"/>
              </a:ext>
            </a:extLst>
          </p:cNvPr>
          <p:cNvSpPr>
            <a:spLocks noGrp="1"/>
          </p:cNvSpPr>
          <p:nvPr>
            <p:ph type="title"/>
          </p:nvPr>
        </p:nvSpPr>
        <p:spPr/>
        <p:txBody>
          <a:bodyPr/>
          <a:lstStyle/>
          <a:p>
            <a:r>
              <a:rPr lang="en-US" b="1" dirty="0"/>
              <a:t>Dataset &amp; Features</a:t>
            </a:r>
            <a:br>
              <a:rPr lang="en-US" b="1" dirty="0"/>
            </a:br>
            <a:endParaRPr lang="en-US" dirty="0"/>
          </a:p>
        </p:txBody>
      </p:sp>
      <p:sp>
        <p:nvSpPr>
          <p:cNvPr id="3" name="Content Placeholder 2">
            <a:extLst>
              <a:ext uri="{FF2B5EF4-FFF2-40B4-BE49-F238E27FC236}">
                <a16:creationId xmlns:a16="http://schemas.microsoft.com/office/drawing/2014/main" id="{03C90607-1913-405D-B200-31A595E66B0B}"/>
              </a:ext>
            </a:extLst>
          </p:cNvPr>
          <p:cNvSpPr>
            <a:spLocks noGrp="1"/>
          </p:cNvSpPr>
          <p:nvPr>
            <p:ph idx="1"/>
          </p:nvPr>
        </p:nvSpPr>
        <p:spPr/>
        <p:txBody>
          <a:bodyPr>
            <a:normAutofit fontScale="85000" lnSpcReduction="20000"/>
          </a:bodyPr>
          <a:lstStyle/>
          <a:p>
            <a:pPr marL="0" indent="0">
              <a:buNone/>
            </a:pPr>
            <a:endParaRPr lang="en-US" b="1" dirty="0"/>
          </a:p>
          <a:p>
            <a:r>
              <a:rPr lang="en-US" b="1" dirty="0"/>
              <a:t>Dataset Source:</a:t>
            </a:r>
            <a:endParaRPr lang="en-US" dirty="0"/>
          </a:p>
          <a:p>
            <a:r>
              <a:rPr lang="en-US" dirty="0"/>
              <a:t>Weather + outbreak data from public repositories (e.g., Kaggle, WHO)</a:t>
            </a:r>
          </a:p>
          <a:p>
            <a:r>
              <a:rPr lang="en-US" b="1" dirty="0"/>
              <a:t>Key Features:</a:t>
            </a:r>
            <a:endParaRPr lang="en-US" dirty="0"/>
          </a:p>
          <a:p>
            <a:r>
              <a:rPr lang="en-US" dirty="0"/>
              <a:t>🌡 Temperature</a:t>
            </a:r>
          </a:p>
          <a:p>
            <a:r>
              <a:rPr lang="en-US" dirty="0"/>
              <a:t>💧 Humidity</a:t>
            </a:r>
          </a:p>
          <a:p>
            <a:r>
              <a:rPr lang="en-US" dirty="0"/>
              <a:t>🌧 Rainfall</a:t>
            </a:r>
          </a:p>
          <a:p>
            <a:r>
              <a:rPr lang="en-US" dirty="0"/>
              <a:t>👥 Population Density</a:t>
            </a:r>
          </a:p>
          <a:p>
            <a:r>
              <a:rPr lang="en-US" b="1" dirty="0"/>
              <a:t>Target:</a:t>
            </a:r>
            <a:endParaRPr lang="en-US" dirty="0"/>
          </a:p>
          <a:p>
            <a:r>
              <a:rPr lang="en-US" dirty="0"/>
              <a:t>Binary classification:</a:t>
            </a:r>
          </a:p>
          <a:p>
            <a:pPr lvl="1"/>
            <a:r>
              <a:rPr lang="en-US" dirty="0"/>
              <a:t>1 = Outbreak</a:t>
            </a:r>
          </a:p>
          <a:p>
            <a:pPr lvl="1"/>
            <a:r>
              <a:rPr lang="en-US" dirty="0"/>
              <a:t>0 = No outbreak</a:t>
            </a:r>
          </a:p>
          <a:p>
            <a:endParaRPr lang="en-US" dirty="0"/>
          </a:p>
        </p:txBody>
      </p:sp>
    </p:spTree>
    <p:extLst>
      <p:ext uri="{BB962C8B-B14F-4D97-AF65-F5344CB8AC3E}">
        <p14:creationId xmlns:p14="http://schemas.microsoft.com/office/powerpoint/2010/main" val="310143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D0EA-272A-4981-AAA0-1914EAF29149}"/>
              </a:ext>
            </a:extLst>
          </p:cNvPr>
          <p:cNvSpPr>
            <a:spLocks noGrp="1"/>
          </p:cNvSpPr>
          <p:nvPr>
            <p:ph type="title"/>
          </p:nvPr>
        </p:nvSpPr>
        <p:spPr/>
        <p:txBody>
          <a:bodyPr/>
          <a:lstStyle/>
          <a:p>
            <a:r>
              <a:rPr lang="en-US" b="1" dirty="0"/>
              <a:t>ML Model &amp; Workflow</a:t>
            </a:r>
            <a:endParaRPr lang="en-US" dirty="0"/>
          </a:p>
        </p:txBody>
      </p:sp>
      <p:sp>
        <p:nvSpPr>
          <p:cNvPr id="3" name="Content Placeholder 2">
            <a:extLst>
              <a:ext uri="{FF2B5EF4-FFF2-40B4-BE49-F238E27FC236}">
                <a16:creationId xmlns:a16="http://schemas.microsoft.com/office/drawing/2014/main" id="{136AF0E2-21B9-4435-819C-3AD0A80B5EDA}"/>
              </a:ext>
            </a:extLst>
          </p:cNvPr>
          <p:cNvSpPr>
            <a:spLocks noGrp="1"/>
          </p:cNvSpPr>
          <p:nvPr>
            <p:ph idx="1"/>
          </p:nvPr>
        </p:nvSpPr>
        <p:spPr/>
        <p:txBody>
          <a:bodyPr>
            <a:normAutofit/>
          </a:bodyPr>
          <a:lstStyle/>
          <a:p>
            <a:pPr marL="0" indent="0">
              <a:buNone/>
            </a:pPr>
            <a:endParaRPr lang="en-US" dirty="0"/>
          </a:p>
          <a:p>
            <a:r>
              <a:rPr lang="en-US" dirty="0"/>
              <a:t>🎯 Random Forest Classifier</a:t>
            </a:r>
          </a:p>
          <a:p>
            <a:r>
              <a:rPr lang="en-US" dirty="0"/>
              <a:t>Supervised Learning (</a:t>
            </a:r>
            <a:r>
              <a:rPr lang="en-US" dirty="0" err="1"/>
              <a:t>scikit</a:t>
            </a:r>
            <a:r>
              <a:rPr lang="en-US" dirty="0"/>
              <a:t>-learn)</a:t>
            </a:r>
          </a:p>
          <a:p>
            <a:r>
              <a:rPr lang="en-US" b="1" dirty="0"/>
              <a:t>Workflow:</a:t>
            </a:r>
            <a:endParaRPr lang="en-US" dirty="0"/>
          </a:p>
          <a:p>
            <a:r>
              <a:rPr lang="en-US" dirty="0"/>
              <a:t>Data preprocessing</a:t>
            </a:r>
          </a:p>
          <a:p>
            <a:r>
              <a:rPr lang="en-US" dirty="0"/>
              <a:t>Train-test split (80/20)</a:t>
            </a:r>
          </a:p>
          <a:p>
            <a:r>
              <a:rPr lang="en-US" dirty="0"/>
              <a:t>Model training &amp; evaluation</a:t>
            </a:r>
          </a:p>
          <a:p>
            <a:r>
              <a:rPr lang="en-US" dirty="0"/>
              <a:t>Accuracy + classification report</a:t>
            </a:r>
          </a:p>
          <a:p>
            <a:endParaRPr lang="en-US" dirty="0"/>
          </a:p>
        </p:txBody>
      </p:sp>
    </p:spTree>
    <p:extLst>
      <p:ext uri="{BB962C8B-B14F-4D97-AF65-F5344CB8AC3E}">
        <p14:creationId xmlns:p14="http://schemas.microsoft.com/office/powerpoint/2010/main" val="28730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2FAD-004D-4225-B487-9B06607A2745}"/>
              </a:ext>
            </a:extLst>
          </p:cNvPr>
          <p:cNvSpPr>
            <a:spLocks noGrp="1"/>
          </p:cNvSpPr>
          <p:nvPr>
            <p:ph type="title"/>
          </p:nvPr>
        </p:nvSpPr>
        <p:spPr/>
        <p:txBody>
          <a:bodyPr/>
          <a:lstStyle/>
          <a:p>
            <a:r>
              <a:rPr lang="en-US" b="1" dirty="0"/>
              <a:t>Results &amp; Impact</a:t>
            </a:r>
            <a:endParaRPr lang="en-US" dirty="0"/>
          </a:p>
        </p:txBody>
      </p:sp>
      <p:sp>
        <p:nvSpPr>
          <p:cNvPr id="3" name="Content Placeholder 2">
            <a:extLst>
              <a:ext uri="{FF2B5EF4-FFF2-40B4-BE49-F238E27FC236}">
                <a16:creationId xmlns:a16="http://schemas.microsoft.com/office/drawing/2014/main" id="{64A70DBC-2CD1-4523-8F88-7EE2E985B6C6}"/>
              </a:ext>
            </a:extLst>
          </p:cNvPr>
          <p:cNvSpPr>
            <a:spLocks noGrp="1"/>
          </p:cNvSpPr>
          <p:nvPr>
            <p:ph idx="1"/>
          </p:nvPr>
        </p:nvSpPr>
        <p:spPr/>
        <p:txBody>
          <a:bodyPr>
            <a:normAutofit/>
          </a:bodyPr>
          <a:lstStyle/>
          <a:p>
            <a:pPr marL="0" indent="0">
              <a:buNone/>
            </a:pPr>
            <a:endParaRPr lang="en-US" dirty="0"/>
          </a:p>
          <a:p>
            <a:r>
              <a:rPr lang="en-US" dirty="0"/>
              <a:t>✅ Accuracy: 90%</a:t>
            </a:r>
          </a:p>
          <a:p>
            <a:r>
              <a:rPr lang="en-US" dirty="0"/>
              <a:t>📊 Insights:</a:t>
            </a:r>
          </a:p>
          <a:p>
            <a:pPr lvl="1"/>
            <a:r>
              <a:rPr lang="en-US" dirty="0"/>
              <a:t>Temperature &amp; density are strong outbreak predictors</a:t>
            </a:r>
          </a:p>
          <a:p>
            <a:pPr lvl="1"/>
            <a:r>
              <a:rPr lang="en-US" dirty="0"/>
              <a:t>Early prediction = faster response</a:t>
            </a:r>
          </a:p>
          <a:p>
            <a:r>
              <a:rPr lang="en-US" b="1" dirty="0"/>
              <a:t>Impact on SDG 3:</a:t>
            </a:r>
            <a:endParaRPr lang="en-US" dirty="0"/>
          </a:p>
          <a:p>
            <a:r>
              <a:rPr lang="en-US" dirty="0"/>
              <a:t>Informs public health policy</a:t>
            </a:r>
          </a:p>
          <a:p>
            <a:r>
              <a:rPr lang="en-US" dirty="0"/>
              <a:t>Supports early intervention</a:t>
            </a:r>
          </a:p>
          <a:p>
            <a:r>
              <a:rPr lang="en-US" dirty="0"/>
              <a:t>Helps reduce disease burden in vulnerable regions</a:t>
            </a:r>
          </a:p>
          <a:p>
            <a:endParaRPr lang="en-US" dirty="0"/>
          </a:p>
        </p:txBody>
      </p:sp>
    </p:spTree>
    <p:extLst>
      <p:ext uri="{BB962C8B-B14F-4D97-AF65-F5344CB8AC3E}">
        <p14:creationId xmlns:p14="http://schemas.microsoft.com/office/powerpoint/2010/main" val="1307857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D4B8-A579-43B5-B685-F3CFA6EDB418}"/>
              </a:ext>
            </a:extLst>
          </p:cNvPr>
          <p:cNvSpPr>
            <a:spLocks noGrp="1"/>
          </p:cNvSpPr>
          <p:nvPr>
            <p:ph type="title"/>
          </p:nvPr>
        </p:nvSpPr>
        <p:spPr/>
        <p:txBody>
          <a:bodyPr/>
          <a:lstStyle/>
          <a:p>
            <a:r>
              <a:rPr lang="en-US" dirty="0"/>
              <a:t>Ethics &amp; Next Steps</a:t>
            </a:r>
          </a:p>
        </p:txBody>
      </p:sp>
      <p:sp>
        <p:nvSpPr>
          <p:cNvPr id="4" name="Rectangle 1">
            <a:extLst>
              <a:ext uri="{FF2B5EF4-FFF2-40B4-BE49-F238E27FC236}">
                <a16:creationId xmlns:a16="http://schemas.microsoft.com/office/drawing/2014/main" id="{66F324FE-2F33-441B-A4E5-EA74BE43CCBE}"/>
              </a:ext>
            </a:extLst>
          </p:cNvPr>
          <p:cNvSpPr>
            <a:spLocks noGrp="1" noChangeArrowheads="1"/>
          </p:cNvSpPr>
          <p:nvPr>
            <p:ph idx="1"/>
          </p:nvPr>
        </p:nvSpPr>
        <p:spPr bwMode="auto">
          <a:xfrm>
            <a:off x="556591" y="2126476"/>
            <a:ext cx="1079720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bias: some regions underrepresented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Risk of over-reliance on automation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Transparency in model decisions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Next Steps: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Compare multiple ML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Add real-time data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Deploy as a </a:t>
            </a:r>
            <a:r>
              <a:rPr kumimoji="0" lang="en-US" altLang="en-US" sz="1800" b="0"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web app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“AI can be the bridge between innovation and sustainability.” — UN Tech Envoy</a:t>
            </a:r>
          </a:p>
        </p:txBody>
      </p:sp>
    </p:spTree>
    <p:extLst>
      <p:ext uri="{BB962C8B-B14F-4D97-AF65-F5344CB8AC3E}">
        <p14:creationId xmlns:p14="http://schemas.microsoft.com/office/powerpoint/2010/main" val="3330715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4151</TotalTime>
  <Words>282</Words>
  <Application>Microsoft Office PowerPoint</Application>
  <PresentationFormat>Widescreen</PresentationFormat>
  <Paragraphs>51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Predicting Disease Outbreaks Using Machine Learning</vt:lpstr>
      <vt:lpstr>Dataset &amp; Features </vt:lpstr>
      <vt:lpstr>ML Model &amp; Workflow</vt:lpstr>
      <vt:lpstr>Results &amp; Impact</vt:lpstr>
      <vt:lpstr>Ethics &amp;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Disease Outbreak Prediction using Machine Learning</dc:title>
  <dc:creator>Grateful Juma</dc:creator>
  <cp:lastModifiedBy>Grateful Juma</cp:lastModifiedBy>
  <cp:revision>8</cp:revision>
  <dcterms:created xsi:type="dcterms:W3CDTF">2025-06-23T09:58:02Z</dcterms:created>
  <dcterms:modified xsi:type="dcterms:W3CDTF">2025-06-26T07:10:49Z</dcterms:modified>
</cp:coreProperties>
</file>