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5143500" cy="9144000"/>
  <p:embeddedFontLst>
    <p:embeddedFont>
      <p:font typeface="No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KT2TdFAHREOaz/yMllOh6y8uM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o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otoSans-italic.fntdata"/><Relationship Id="rId30" Type="http://schemas.openxmlformats.org/officeDocument/2006/relationships/font" Target="fonts/NotoSa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No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551ab0cdc_5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2551ab0cdc_5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2551ab0cdc_5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551ab0cdc_5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2551ab0cdc_5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2551ab0cdc_5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551ab0cdc_5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2551ab0cdc_5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2551ab0cdc_5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51ab0cdc_5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2551ab0cdc_5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2551ab0cdc_5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a1cd258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49a1cd258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49a1cd258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551ab0cdc_5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2551ab0cdc_5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2551ab0cdc_5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551ab0cdc_5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2551ab0cdc_5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2551ab0cdc_5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6c6a0660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26c6a0660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26c6a0660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6c6a0660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26c6a0660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26c6a06606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6c6a0660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26c6a0660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26c6a06606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6c6a0660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26c6a0660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26c6a06606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6c72684c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26c72684c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26c72684c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6c8a845f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26c8a845f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26c8a845f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551ab0cdc_5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2551ab0cdc_5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2551ab0cdc_5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slides">
  <p:cSld name="Cover_slides"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ver-bg.svg" id="11" name="Google Shape;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talog_slides">
  <p:cSld name="Catalog_slides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atalog-bg.svg"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ssion_slides">
  <p:cSld name="Session_slides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Session-bg.svg" id="15" name="Google Shape;1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slides">
  <p:cSld name="Content_slides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_slides">
  <p:cSld name="End_slides"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ver-bg.svg" id="18" name="Google Shape;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5148263" y="909638"/>
            <a:ext cx="3753803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40"/>
              <a:buFont typeface="Noto Sans"/>
              <a:buNone/>
            </a:pPr>
            <a:r>
              <a:rPr b="1" i="0" lang="en-US" sz="2000" u="none" cap="none" strike="noStrike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MPI-accelerated Bootstrap Resampling for Hypothesis Testing in Small Sample Investigation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5148263" y="2376488"/>
            <a:ext cx="3553778" cy="71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Parallel </a:t>
            </a:r>
            <a:r>
              <a:rPr b="1" lang="en-US" sz="1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</a:t>
            </a:r>
            <a:r>
              <a:rPr b="1" i="0" lang="en-US" sz="18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omputing</a:t>
            </a:r>
            <a:br>
              <a:rPr b="1" lang="en-US" sz="1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b="1" lang="en-US" sz="1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</a:t>
            </a:r>
            <a:r>
              <a:rPr b="1" i="0" lang="en-US" sz="18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inal </a:t>
            </a:r>
            <a:r>
              <a:rPr b="1" lang="en-US" sz="1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b="1" i="0" lang="en-US" sz="18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eport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5148263" y="3614737"/>
            <a:ext cx="2147888" cy="103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200"/>
              <a:buFont typeface="Noto Sans"/>
              <a:buNone/>
            </a:pPr>
            <a:r>
              <a:rPr b="1" lang="en-US" sz="1500">
                <a:solidFill>
                  <a:srgbClr val="646464"/>
                </a:solidFill>
                <a:latin typeface="Noto Sans"/>
                <a:ea typeface="Noto Sans"/>
                <a:cs typeface="Noto Sans"/>
                <a:sym typeface="Noto Sans"/>
              </a:rPr>
              <a:t>M112040036 </a:t>
            </a:r>
            <a:r>
              <a:rPr b="1" i="0" lang="en-US" sz="1500" u="none" cap="none" strike="noStrike">
                <a:solidFill>
                  <a:srgbClr val="646464"/>
                </a:solidFill>
                <a:latin typeface="Noto Sans"/>
                <a:ea typeface="Noto Sans"/>
                <a:cs typeface="Noto Sans"/>
                <a:sym typeface="Noto Sans"/>
              </a:rPr>
              <a:t>孫瑞鴻</a:t>
            </a:r>
            <a:endParaRPr b="1" sz="1500">
              <a:solidFill>
                <a:srgbClr val="646464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200"/>
              <a:buFont typeface="Noto Sans"/>
              <a:buNone/>
            </a:pPr>
            <a:r>
              <a:rPr b="1" lang="en-US" sz="1500">
                <a:solidFill>
                  <a:srgbClr val="646464"/>
                </a:solidFill>
                <a:latin typeface="Noto Sans"/>
                <a:ea typeface="Noto Sans"/>
                <a:cs typeface="Noto Sans"/>
                <a:sym typeface="Noto Sans"/>
              </a:rPr>
              <a:t>M112040034 </a:t>
            </a:r>
            <a:r>
              <a:rPr b="1" i="0" lang="en-US" sz="1500" u="none" cap="none" strike="noStrike">
                <a:solidFill>
                  <a:srgbClr val="646464"/>
                </a:solidFill>
                <a:latin typeface="Noto Sans"/>
                <a:ea typeface="Noto Sans"/>
                <a:cs typeface="Noto Sans"/>
                <a:sym typeface="Noto Sans"/>
              </a:rPr>
              <a:t>李祐瑄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200"/>
              <a:buFont typeface="Noto Sans"/>
              <a:buNone/>
            </a:pPr>
            <a:r>
              <a:rPr b="1" i="0" lang="en-US" sz="1500" u="none" cap="none" strike="noStrike">
                <a:solidFill>
                  <a:srgbClr val="646464"/>
                </a:solidFill>
                <a:latin typeface="Noto Sans"/>
                <a:ea typeface="Noto Sans"/>
                <a:cs typeface="Noto Sans"/>
                <a:sym typeface="Noto Sans"/>
              </a:rPr>
              <a:t>2023-06-06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01" name="Google Shape;101;g22551ab0cdc_5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2551ab0cdc_5_42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MPI Application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03" name="Google Shape;103;g22551ab0cdc_5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575" y="1085850"/>
            <a:ext cx="7282846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09" name="Google Shape;109;g22551ab0cdc_5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2551ab0cdc_5_53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MPI Application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1" name="Google Shape;111;g22551ab0cdc_5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0" y="1578832"/>
            <a:ext cx="7902000" cy="243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B6800"/>
              </a:buClr>
              <a:buSzPts val="5400"/>
              <a:buFont typeface="Noto Sans"/>
              <a:buNone/>
            </a:pPr>
            <a:r>
              <a:rPr b="1" i="0" lang="en-US" sz="5400" u="none" cap="none" strike="noStrike">
                <a:solidFill>
                  <a:srgbClr val="9B6800"/>
                </a:solidFill>
                <a:latin typeface="Noto Sans"/>
                <a:ea typeface="Noto Sans"/>
                <a:cs typeface="Noto Sans"/>
                <a:sym typeface="Noto Sans"/>
              </a:rPr>
              <a:t>04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2"/>
          <p:cNvSpPr/>
          <p:nvPr/>
        </p:nvSpPr>
        <p:spPr>
          <a:xfrm flipH="1">
            <a:off x="3385625" y="2119650"/>
            <a:ext cx="3228000" cy="9042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E0B04B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775"/>
              <a:buFont typeface="Noto Sans"/>
              <a:buNone/>
            </a:pPr>
            <a:r>
              <a:rPr b="1" lang="en-US" sz="3775">
                <a:solidFill>
                  <a:srgbClr val="5B0F00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0" i="0" sz="3775" u="none" cap="none" strike="noStrike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25" name="Google Shape;125;g22551ab0cdc_5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2551ab0cdc_5_3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27" name="Google Shape;127;g22551ab0cdc_5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00" y="1488200"/>
            <a:ext cx="38862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2551ab0cdc_5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2475" y="1488200"/>
            <a:ext cx="38766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34" name="Google Shape;134;g22551ab0cdc_5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2551ab0cdc_5_14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36" name="Google Shape;136;g22551ab0cdc_5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875" y="1157700"/>
            <a:ext cx="4140425" cy="28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2551ab0cdc_5_14"/>
          <p:cNvSpPr txBox="1"/>
          <p:nvPr/>
        </p:nvSpPr>
        <p:spPr>
          <a:xfrm>
            <a:off x="1906475" y="4057650"/>
            <a:ext cx="598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74151"/>
                </a:solidFill>
                <a:latin typeface="Noto Sans"/>
                <a:ea typeface="Noto Sans"/>
                <a:cs typeface="Noto Sans"/>
                <a:sym typeface="Noto Sans"/>
              </a:rPr>
              <a:t>According to the Central Limit Theorem, it can be observed that the distribution approaches a normal distribution.</a:t>
            </a:r>
            <a:endParaRPr b="1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43" name="Google Shape;143;g249a1cd258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49a1cd2582_0_0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45" name="Google Shape;145;g249a1cd25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038" y="2087638"/>
            <a:ext cx="5527462" cy="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49a1cd2582_0_0"/>
          <p:cNvSpPr txBox="1"/>
          <p:nvPr/>
        </p:nvSpPr>
        <p:spPr>
          <a:xfrm>
            <a:off x="2404800" y="3243775"/>
            <a:ext cx="46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oto Sans"/>
                <a:ea typeface="Noto Sans"/>
                <a:cs typeface="Noto Sans"/>
                <a:sym typeface="Noto Sans"/>
              </a:rPr>
              <a:t>The confidence interval does not include zero, therefore the null hypothesis is rejected.</a:t>
            </a:r>
            <a:endParaRPr b="1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52" name="Google Shape;152;g22551ab0cdc_5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2551ab0cdc_5_62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54" name="Google Shape;154;g22551ab0cdc_5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438" y="1085850"/>
            <a:ext cx="6907127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60" name="Google Shape;160;g22551ab0cdc_5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2551ab0cdc_5_75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2" name="Google Shape;162;g22551ab0cdc_5_75"/>
          <p:cNvSpPr txBox="1"/>
          <p:nvPr/>
        </p:nvSpPr>
        <p:spPr>
          <a:xfrm>
            <a:off x="1249950" y="1646350"/>
            <a:ext cx="6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oto Sans"/>
                <a:ea typeface="Noto Sans"/>
                <a:cs typeface="Noto Sans"/>
                <a:sym typeface="Noto Sans"/>
              </a:rPr>
              <a:t>Speed up : </a:t>
            </a:r>
            <a:r>
              <a:rPr b="1" lang="en-US">
                <a:latin typeface="Noto Sans"/>
                <a:ea typeface="Noto Sans"/>
                <a:cs typeface="Noto Sans"/>
                <a:sym typeface="Noto Sans"/>
              </a:rPr>
              <a:t>The time taken by 1 process / </a:t>
            </a:r>
            <a:r>
              <a:rPr b="1" lang="en-US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The time taken by 4 process</a:t>
            </a:r>
            <a:endParaRPr b="1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63" name="Google Shape;163;g22551ab0cdc_5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275" y="3405975"/>
            <a:ext cx="32575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2551ab0cdc_5_75"/>
          <p:cNvSpPr txBox="1"/>
          <p:nvPr/>
        </p:nvSpPr>
        <p:spPr>
          <a:xfrm>
            <a:off x="1544275" y="2156100"/>
            <a:ext cx="469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oto Sans"/>
                <a:ea typeface="Noto Sans"/>
                <a:cs typeface="Noto Sans"/>
                <a:sym typeface="Noto Sans"/>
              </a:rPr>
              <a:t>The time taken by 1 process 25.8166 s</a:t>
            </a:r>
            <a:endParaRPr b="1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oto Sans"/>
                <a:ea typeface="Noto Sans"/>
                <a:cs typeface="Noto Sans"/>
                <a:sym typeface="Noto Sans"/>
              </a:rPr>
              <a:t>The time taken by 4 process 9.9266 s</a:t>
            </a:r>
            <a:endParaRPr b="1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Noto Sans"/>
                <a:ea typeface="Noto Sans"/>
                <a:cs typeface="Noto Sans"/>
                <a:sym typeface="Noto Sans"/>
              </a:rPr>
              <a:t>speedup: 2.6</a:t>
            </a:r>
            <a:endParaRPr b="1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6c6a06606_0_0"/>
          <p:cNvSpPr/>
          <p:nvPr/>
        </p:nvSpPr>
        <p:spPr>
          <a:xfrm>
            <a:off x="1733550" y="1366838"/>
            <a:ext cx="1014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B6800"/>
              </a:buClr>
              <a:buSzPts val="5400"/>
              <a:buFont typeface="Noto Sans"/>
              <a:buNone/>
            </a:pPr>
            <a:r>
              <a:rPr b="1" i="0" lang="en-US" sz="5400" u="none" cap="none" strike="noStrike">
                <a:solidFill>
                  <a:srgbClr val="9B6800"/>
                </a:solidFill>
                <a:latin typeface="Noto Sans"/>
                <a:ea typeface="Noto Sans"/>
                <a:cs typeface="Noto Sans"/>
                <a:sym typeface="Noto Sans"/>
              </a:rPr>
              <a:t>0</a:t>
            </a:r>
            <a:r>
              <a:rPr b="1" lang="en-US" sz="5400">
                <a:solidFill>
                  <a:srgbClr val="9B6800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26c6a06606_0_0"/>
          <p:cNvSpPr/>
          <p:nvPr/>
        </p:nvSpPr>
        <p:spPr>
          <a:xfrm flipH="1">
            <a:off x="3385525" y="2119650"/>
            <a:ext cx="5542200" cy="9042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E0B04B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26c6a06606_0_0"/>
          <p:cNvSpPr/>
          <p:nvPr/>
        </p:nvSpPr>
        <p:spPr>
          <a:xfrm>
            <a:off x="3605213" y="1719263"/>
            <a:ext cx="49824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775"/>
              <a:buFont typeface="Noto Sans"/>
              <a:buNone/>
            </a:pPr>
            <a:r>
              <a:rPr b="1" lang="en-US" sz="3775">
                <a:solidFill>
                  <a:srgbClr val="5B0F00"/>
                </a:solidFill>
                <a:latin typeface="Noto Sans"/>
                <a:ea typeface="Noto Sans"/>
                <a:cs typeface="Noto Sans"/>
                <a:sym typeface="Noto Sans"/>
              </a:rPr>
              <a:t>Extra try — Remote</a:t>
            </a:r>
            <a:endParaRPr b="0" i="0" sz="3775" u="none" cap="none" strike="noStrike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78" name="Google Shape;178;g226c6a06606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26c6a06606_0_7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Extra try — Remote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80" name="Google Shape;180;g226c6a0660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2250"/>
            <a:ext cx="8839200" cy="351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4110038" y="657225"/>
            <a:ext cx="3109913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Noto Sans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CONTENTS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3867150" y="1690697"/>
            <a:ext cx="4476600" cy="23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Noto Sans"/>
              <a:buChar char="•"/>
            </a:pPr>
            <a:r>
              <a:rPr b="1" lang="en-US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Noto Sans"/>
              <a:buChar char="•"/>
            </a:pPr>
            <a:r>
              <a:rPr b="1" lang="en-US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Bootstrap</a:t>
            </a:r>
            <a:endParaRPr b="1" i="0" sz="18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Noto Sans"/>
              <a:buChar char="•"/>
            </a:pPr>
            <a:r>
              <a:rPr b="1" lang="en-US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MPI Application</a:t>
            </a:r>
            <a:endParaRPr b="1" i="0" sz="1800" u="none" cap="none" strike="noStrik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Noto Sans"/>
              <a:buChar char="•"/>
            </a:pPr>
            <a:r>
              <a:rPr b="1" lang="en-US" sz="1800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1" sz="1800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55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Noto Sans"/>
              <a:buChar char="•"/>
            </a:pPr>
            <a:r>
              <a:rPr b="1" lang="en-US" sz="1800">
                <a:solidFill>
                  <a:srgbClr val="383838"/>
                </a:solidFill>
                <a:latin typeface="Noto Sans"/>
                <a:ea typeface="Noto Sans"/>
                <a:cs typeface="Noto Sans"/>
                <a:sym typeface="Noto Sans"/>
              </a:rPr>
              <a:t>Extra try — Remote</a:t>
            </a:r>
            <a:endParaRPr b="1" sz="1800">
              <a:solidFill>
                <a:srgbClr val="38383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86" name="Google Shape;186;g226c6a06606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26c6a06606_0_23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Extra try — Remote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88" name="Google Shape;188;g226c6a0660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88" y="1701098"/>
            <a:ext cx="8490425" cy="21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26c6a06606_0_23"/>
          <p:cNvSpPr/>
          <p:nvPr/>
        </p:nvSpPr>
        <p:spPr>
          <a:xfrm>
            <a:off x="3823100" y="3241675"/>
            <a:ext cx="4248900" cy="29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195" name="Google Shape;195;g226c6a06606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26c6a06606_0_31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Extra try — Remote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97" name="Google Shape;197;g226c6a06606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75" y="1238250"/>
            <a:ext cx="5146087" cy="14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26c6a06606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50" y="2803125"/>
            <a:ext cx="80581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204" name="Google Shape;204;g226c72684c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26c72684ce_0_6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Extra try — Remote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06" name="Google Shape;206;g226c72684ce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450" y="946550"/>
            <a:ext cx="4117101" cy="41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212" name="Google Shape;212;g226c8a845fa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26c8a845fa_0_6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Extra try — Remote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14" name="Google Shape;214;g226c8a845f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425" y="1843087"/>
            <a:ext cx="23431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/>
          <p:nvPr/>
        </p:nvSpPr>
        <p:spPr>
          <a:xfrm>
            <a:off x="5429250" y="1543050"/>
            <a:ext cx="3395663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646464"/>
                </a:solidFill>
                <a:latin typeface="Noto Sans"/>
                <a:ea typeface="Noto Sans"/>
                <a:cs typeface="Noto Sans"/>
                <a:sym typeface="Noto Sans"/>
              </a:rPr>
              <a:t>THE 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5429250" y="2219325"/>
            <a:ext cx="3395663" cy="1033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Noto Sans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THANKS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B6800"/>
              </a:buClr>
              <a:buSzPts val="5400"/>
              <a:buFont typeface="Noto Sans"/>
              <a:buNone/>
            </a:pPr>
            <a:r>
              <a:rPr b="1" i="0" lang="en-US" sz="5400" u="none" cap="none" strike="noStrike">
                <a:solidFill>
                  <a:srgbClr val="9B6800"/>
                </a:solidFill>
                <a:latin typeface="Noto Sans"/>
                <a:ea typeface="Noto Sans"/>
                <a:cs typeface="Noto Sans"/>
                <a:sym typeface="Noto Sans"/>
              </a:rPr>
              <a:t>01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 flipH="1">
            <a:off x="3385550" y="2119650"/>
            <a:ext cx="1896000" cy="9042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E0B04B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840"/>
              <a:buFont typeface="Noto Sans"/>
              <a:buNone/>
            </a:pPr>
            <a:r>
              <a:rPr b="1" lang="en-US" sz="3840">
                <a:solidFill>
                  <a:srgbClr val="5B0F00"/>
                </a:solidFill>
                <a:latin typeface="Noto Sans"/>
                <a:ea typeface="Noto Sans"/>
                <a:cs typeface="Noto Sans"/>
                <a:sym typeface="Noto Sans"/>
              </a:rPr>
              <a:t>Data</a:t>
            </a:r>
            <a:endParaRPr b="0" i="0" sz="3840" u="none" cap="none" strike="noStrike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48" name="Google Shape;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>
            <a:off x="621000" y="98804"/>
            <a:ext cx="7902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"/>
              <a:buNone/>
            </a:pPr>
            <a:r>
              <a:rPr b="1" lang="en-US" sz="2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The data on throwing distances for dominant and non-dominant hand in pitching.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875" y="880400"/>
            <a:ext cx="7198250" cy="35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 txBox="1"/>
          <p:nvPr/>
        </p:nvSpPr>
        <p:spPr>
          <a:xfrm>
            <a:off x="2880600" y="4753475"/>
            <a:ext cx="62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source : </a:t>
            </a:r>
            <a:r>
              <a:rPr lang="en-US" sz="1000"/>
              <a:t>STATISTICAL INFERENCE(NSYSU) w12_permutation test by ShengLi Tzeng</a:t>
            </a:r>
            <a:endParaRPr sz="1000"/>
          </a:p>
        </p:txBody>
      </p:sp>
      <p:sp>
        <p:nvSpPr>
          <p:cNvPr id="52" name="Google Shape;52;p4"/>
          <p:cNvSpPr txBox="1"/>
          <p:nvPr/>
        </p:nvSpPr>
        <p:spPr>
          <a:xfrm>
            <a:off x="1255625" y="4071300"/>
            <a:ext cx="38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oto Sans"/>
                <a:ea typeface="Noto Sans"/>
                <a:cs typeface="Noto Sans"/>
                <a:sym typeface="Noto Sans"/>
              </a:rPr>
              <a:t>虛無假設:兩手投球距離無明顯差異</a:t>
            </a:r>
            <a:endParaRPr b="1" sz="18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oto Sans"/>
                <a:ea typeface="Noto Sans"/>
                <a:cs typeface="Noto Sans"/>
                <a:sym typeface="Noto Sans"/>
              </a:rPr>
              <a:t>H0 = mean(X</a:t>
            </a:r>
            <a:r>
              <a:rPr b="1" baseline="-25000" lang="en-US" sz="1800">
                <a:latin typeface="Noto Sans"/>
                <a:ea typeface="Noto Sans"/>
                <a:cs typeface="Noto Sans"/>
                <a:sym typeface="Noto Sans"/>
              </a:rPr>
              <a:t>1</a:t>
            </a:r>
            <a:r>
              <a:rPr b="1" lang="en-US" sz="1800">
                <a:latin typeface="Noto Sans"/>
                <a:ea typeface="Noto Sans"/>
                <a:cs typeface="Noto Sans"/>
                <a:sym typeface="Noto Sans"/>
              </a:rPr>
              <a:t>) - mean(X</a:t>
            </a:r>
            <a:r>
              <a:rPr b="1" baseline="-25000" lang="en-US" sz="1800">
                <a:latin typeface="Noto Sans"/>
                <a:ea typeface="Noto Sans"/>
                <a:cs typeface="Noto Sans"/>
                <a:sym typeface="Noto Sans"/>
              </a:rPr>
              <a:t>2</a:t>
            </a:r>
            <a:r>
              <a:rPr b="1" lang="en-US" sz="1800">
                <a:latin typeface="Noto Sans"/>
                <a:ea typeface="Noto Sans"/>
                <a:cs typeface="Noto Sans"/>
                <a:sym typeface="Noto Sans"/>
              </a:rPr>
              <a:t>) = 0</a:t>
            </a:r>
            <a:endParaRPr b="1" sz="18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B6800"/>
              </a:buClr>
              <a:buSzPts val="5400"/>
              <a:buFont typeface="Noto Sans"/>
              <a:buNone/>
            </a:pPr>
            <a:r>
              <a:rPr b="1" i="0" lang="en-US" sz="5400" u="none" cap="none" strike="noStrike">
                <a:solidFill>
                  <a:srgbClr val="9B6800"/>
                </a:solidFill>
                <a:latin typeface="Noto Sans"/>
                <a:ea typeface="Noto Sans"/>
                <a:cs typeface="Noto Sans"/>
                <a:sym typeface="Noto Sans"/>
              </a:rPr>
              <a:t>02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 flipH="1">
            <a:off x="3385475" y="2119650"/>
            <a:ext cx="3121200" cy="9042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E0B04B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05213" y="1719263"/>
            <a:ext cx="4982528" cy="170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775"/>
              <a:buFont typeface="Noto Sans"/>
              <a:buNone/>
            </a:pPr>
            <a:r>
              <a:rPr b="1" lang="en-US" sz="3775">
                <a:solidFill>
                  <a:srgbClr val="5B0F00"/>
                </a:solidFill>
                <a:latin typeface="Noto Sans"/>
                <a:ea typeface="Noto Sans"/>
                <a:cs typeface="Noto Sans"/>
                <a:sym typeface="Noto Sans"/>
              </a:rPr>
              <a:t>Bootstrap</a:t>
            </a:r>
            <a:endParaRPr b="0" i="0" sz="3775" u="none" cap="none" strike="noStrike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66" name="Google Shape;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/>
          <p:nvPr/>
        </p:nvSpPr>
        <p:spPr>
          <a:xfrm>
            <a:off x="762000" y="138113"/>
            <a:ext cx="7901940" cy="55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parametric </a:t>
            </a: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Bootstrap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762000" y="1090613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3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75" y="1259813"/>
            <a:ext cx="8428027" cy="283368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/>
          <p:nvPr/>
        </p:nvSpPr>
        <p:spPr>
          <a:xfrm>
            <a:off x="2880600" y="4753475"/>
            <a:ext cx="62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source : STATISTICAL INFERENCE(NSYSU) w06_simulation&amp;inference  by ShengLi Tzeng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1733550" y="1366838"/>
            <a:ext cx="1014413" cy="1243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B6800"/>
              </a:buClr>
              <a:buSzPts val="5400"/>
              <a:buFont typeface="Noto Sans"/>
              <a:buNone/>
            </a:pPr>
            <a:r>
              <a:rPr b="1" i="0" lang="en-US" sz="5400" u="none" cap="none" strike="noStrike">
                <a:solidFill>
                  <a:srgbClr val="9B6800"/>
                </a:solidFill>
                <a:latin typeface="Noto Sans"/>
                <a:ea typeface="Noto Sans"/>
                <a:cs typeface="Noto Sans"/>
                <a:sym typeface="Noto Sans"/>
              </a:rPr>
              <a:t>03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 flipH="1">
            <a:off x="3385550" y="2119650"/>
            <a:ext cx="4667100" cy="90420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E0B04B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3605213" y="1719263"/>
            <a:ext cx="49824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3775"/>
              <a:buFont typeface="Noto Sans"/>
              <a:buNone/>
            </a:pPr>
            <a:r>
              <a:rPr b="1" lang="en-US" sz="3775">
                <a:solidFill>
                  <a:srgbClr val="5B0F00"/>
                </a:solidFill>
                <a:latin typeface="Noto Sans"/>
                <a:ea typeface="Noto Sans"/>
                <a:cs typeface="Noto Sans"/>
                <a:sym typeface="Noto Sans"/>
              </a:rPr>
              <a:t>MPI Application</a:t>
            </a:r>
            <a:endParaRPr b="0" i="0" sz="3775" u="none" cap="none" strike="noStrike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84" name="Google Shape;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MPI Application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437" y="1085850"/>
            <a:ext cx="7251125" cy="3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ssets.mindshow.fun/themes/yellow_repeating_geometric_texture_20220622/Content-title-bg.svg" id="92" name="Google Shape;92;g22551ab0cdc_5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2551ab0cdc_5_33"/>
          <p:cNvSpPr/>
          <p:nvPr/>
        </p:nvSpPr>
        <p:spPr>
          <a:xfrm>
            <a:off x="762000" y="138113"/>
            <a:ext cx="7902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MPI Application</a:t>
            </a:r>
            <a:endParaRPr b="1" sz="2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4" name="Google Shape;94;g22551ab0cdc_5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600" y="1085850"/>
            <a:ext cx="7266338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2551ab0cdc_5_33"/>
          <p:cNvSpPr/>
          <p:nvPr/>
        </p:nvSpPr>
        <p:spPr>
          <a:xfrm>
            <a:off x="1139525" y="2736075"/>
            <a:ext cx="4248900" cy="29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2023-05-23T07:28:03Z</dcterms:created>
  <dc:creator>孫瑞鴻、李祐瑄</dc:creator>
</cp:coreProperties>
</file>