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8" r:id="rId5"/>
    <p:sldId id="283" r:id="rId6"/>
    <p:sldId id="297" r:id="rId7"/>
    <p:sldId id="292" r:id="rId8"/>
    <p:sldId id="284" r:id="rId9"/>
    <p:sldId id="293" r:id="rId10"/>
    <p:sldId id="295" r:id="rId11"/>
    <p:sldId id="28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859CE-76D8-4E8E-878E-66429BD57005}" v="4873" dt="2022-12-20T23:28:29.891"/>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trickkelly20/s3cr3tx_API" TargetMode="External"/><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mailto:sales@gratitech.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0.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a:t>KeepCredentialsSafe -&gt; Code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vert="horz" lIns="180000" tIns="180000" rIns="180000" bIns="180000" rtlCol="0" anchor="t">
            <a:noAutofit/>
          </a:bodyPr>
          <a:lstStyle/>
          <a:p>
            <a:r>
              <a:rPr lang="en-US"/>
              <a:t>When PAM doesn't fit the situation or doesn't work for you</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109077" y="4225775"/>
            <a:ext cx="1813048" cy="414716"/>
          </a:xfrm>
          <a:prstGeom prst="rect">
            <a:avLst/>
          </a:prstGeom>
          <a:noFill/>
        </p:spPr>
        <p:txBody>
          <a:bodyPr wrap="square" lIns="91440" tIns="108000" rIns="91440" bIns="0" rtlCol="0" anchor="ctr">
            <a:spAutoFit/>
          </a:bodyPr>
          <a:lstStyle/>
          <a:p>
            <a:pPr algn="ctr">
              <a:lnSpc>
                <a:spcPts val="1000"/>
              </a:lnSpc>
            </a:pPr>
            <a:r>
              <a:rPr lang="en-US" sz="2400" b="1" spc="-100" dirty="0" err="1">
                <a:solidFill>
                  <a:srgbClr val="002060"/>
                </a:solidFill>
                <a:latin typeface="+mj-lt"/>
              </a:rPr>
              <a:t>Gratitech</a:t>
            </a:r>
            <a:r>
              <a:rPr lang="en-US" sz="2400" b="1" spc="-100" dirty="0">
                <a:solidFill>
                  <a:schemeClr val="tx1">
                    <a:lumMod val="75000"/>
                    <a:lumOff val="25000"/>
                  </a:schemeClr>
                </a:solidFill>
                <a:latin typeface="+mj-lt"/>
              </a:rPr>
              <a:t>© </a:t>
            </a:r>
            <a:br>
              <a:rPr lang="en-US" sz="2400" b="1" i="0" spc="-100" baseline="0" dirty="0">
                <a:solidFill>
                  <a:schemeClr val="tx1">
                    <a:lumMod val="75000"/>
                    <a:lumOff val="25000"/>
                  </a:schemeClr>
                </a:solidFill>
                <a:latin typeface="+mj-lt"/>
              </a:rPr>
            </a:br>
            <a:endParaRPr lang="en-US" sz="2400" b="1" i="0" spc="-100" baseline="0">
              <a:solidFill>
                <a:schemeClr val="tx1">
                  <a:lumMod val="75000"/>
                  <a:lumOff val="25000"/>
                </a:schemeClr>
              </a:solidFill>
              <a:latin typeface="+mj-lt"/>
            </a:endParaRPr>
          </a:p>
        </p:txBody>
      </p:sp>
      <p:sp>
        <p:nvSpPr>
          <p:cNvPr id="2" name="TextBox 1">
            <a:extLst>
              <a:ext uri="{FF2B5EF4-FFF2-40B4-BE49-F238E27FC236}">
                <a16:creationId xmlns:a16="http://schemas.microsoft.com/office/drawing/2014/main" id="{0E1F6E26-C03B-90E7-9509-B44FF6748E84}"/>
              </a:ext>
            </a:extLst>
          </p:cNvPr>
          <p:cNvSpPr txBox="1"/>
          <p:nvPr/>
        </p:nvSpPr>
        <p:spPr>
          <a:xfrm>
            <a:off x="12016153" y="450166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4F6094FE-4974-6ADC-48D6-EFDE5AADA50B}"/>
              </a:ext>
            </a:extLst>
          </p:cNvPr>
          <p:cNvSpPr txBox="1"/>
          <p:nvPr/>
        </p:nvSpPr>
        <p:spPr>
          <a:xfrm>
            <a:off x="10199077" y="4712676"/>
            <a:ext cx="15943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F0"/>
                </a:solidFill>
                <a:latin typeface="Calibri"/>
                <a:cs typeface="Calibri"/>
              </a:rPr>
              <a:t>s3cr3tx </a:t>
            </a:r>
            <a:r>
              <a:rPr lang="en-US" dirty="0">
                <a:solidFill>
                  <a:srgbClr val="0070C0"/>
                </a:solidFill>
                <a:latin typeface="Candara"/>
                <a:cs typeface="Calibri"/>
              </a:rPr>
              <a:t>©</a:t>
            </a:r>
            <a:endParaRPr lang="en-US" dirty="0">
              <a:solidFill>
                <a:srgbClr val="0070C0"/>
              </a:solidFill>
            </a:endParaRPr>
          </a:p>
        </p:txBody>
      </p:sp>
      <p:pic>
        <p:nvPicPr>
          <p:cNvPr id="6" name="Picture 6" descr="Logo&#10;&#10;Description automatically generated">
            <a:extLst>
              <a:ext uri="{FF2B5EF4-FFF2-40B4-BE49-F238E27FC236}">
                <a16:creationId xmlns:a16="http://schemas.microsoft.com/office/drawing/2014/main" id="{FE1FCE73-F8A1-DF76-23A1-F5BD1C78599E}"/>
              </a:ext>
            </a:extLst>
          </p:cNvPr>
          <p:cNvPicPr>
            <a:picLocks noChangeAspect="1"/>
          </p:cNvPicPr>
          <p:nvPr/>
        </p:nvPicPr>
        <p:blipFill>
          <a:blip r:embed="rId3"/>
          <a:stretch>
            <a:fillRect/>
          </a:stretch>
        </p:blipFill>
        <p:spPr>
          <a:xfrm>
            <a:off x="9782175" y="245452"/>
            <a:ext cx="2381250" cy="2381250"/>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281825"/>
            <a:ext cx="5472000" cy="3386287"/>
          </a:xfrm>
        </p:spPr>
        <p:txBody>
          <a:bodyPr/>
          <a:lstStyle/>
          <a:p>
            <a:pPr>
              <a:buNone/>
            </a:pPr>
            <a:endParaRPr lang="en-US" dirty="0"/>
          </a:p>
          <a:p>
            <a:pPr>
              <a:buNone/>
            </a:pPr>
            <a:r>
              <a:rPr lang="en-US" b="1" dirty="0" err="1">
                <a:ea typeface="+mn-lt"/>
                <a:cs typeface="+mn-lt"/>
              </a:rPr>
              <a:t>Gratitech</a:t>
            </a:r>
            <a:r>
              <a:rPr lang="en-US" b="1" dirty="0">
                <a:ea typeface="+mn-lt"/>
                <a:cs typeface="+mn-lt"/>
              </a:rPr>
              <a:t> safeguards technology across the entirety of applications.</a:t>
            </a:r>
            <a:endParaRPr lang="en-US" b="1" dirty="0"/>
          </a:p>
          <a:p>
            <a:pPr>
              <a:buNone/>
            </a:pPr>
            <a:r>
              <a:rPr lang="en-US" sz="1400" dirty="0">
                <a:ea typeface="+mn-lt"/>
                <a:cs typeface="+mn-lt"/>
              </a:rPr>
              <a:t>Based in Chicago and serving US and multinational clients, </a:t>
            </a:r>
            <a:r>
              <a:rPr lang="en-US" sz="1400" dirty="0" err="1">
                <a:ea typeface="+mn-lt"/>
                <a:cs typeface="+mn-lt"/>
              </a:rPr>
              <a:t>Gratitech</a:t>
            </a:r>
            <a:r>
              <a:rPr lang="en-US" sz="1400" dirty="0">
                <a:ea typeface="+mn-lt"/>
                <a:cs typeface="+mn-lt"/>
              </a:rPr>
              <a:t> specializes in end-to-end protection across your entire ecosystem, from the front-end to the back-end and the code that connects the two.</a:t>
            </a:r>
            <a:endParaRPr lang="en-US"/>
          </a:p>
          <a:p>
            <a:pPr>
              <a:buNone/>
            </a:pPr>
            <a:r>
              <a:rPr lang="en-US" sz="1400" dirty="0">
                <a:ea typeface="+mn-lt"/>
                <a:cs typeface="+mn-lt"/>
              </a:rPr>
              <a:t>We accomplish this by architecting and engineering highly secure risk-controlled software tailored to your business. Whether you’re B2B, B2C, or in the public sector, cybersecurity needs to be top of mind to protect your organization, your clients, your employees, and your business partners.</a:t>
            </a:r>
          </a:p>
          <a:p>
            <a:pPr>
              <a:buNone/>
            </a:pPr>
            <a:r>
              <a:rPr lang="en-US" sz="1400" dirty="0">
                <a:ea typeface="+mn-lt"/>
                <a:cs typeface="+mn-lt"/>
              </a:rPr>
              <a:t>Our innovative approach protects against cyberattacks and gives you peace of mind.</a:t>
            </a:r>
          </a:p>
          <a:p>
            <a:pPr marL="0" indent="0">
              <a:buNone/>
            </a:pPr>
            <a:endParaRPr lang="en-US" sz="2800"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en-US" dirty="0" err="1">
                <a:ea typeface="+mn-lt"/>
                <a:cs typeface="+mn-lt"/>
              </a:rPr>
              <a:t>Gratitech</a:t>
            </a:r>
            <a:r>
              <a:rPr lang="en-US" dirty="0">
                <a:ea typeface="+mn-lt"/>
                <a:cs typeface="+mn-lt"/>
              </a:rPr>
              <a:t> safeguards technology across the entirety of applications.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TextBox 7">
            <a:extLst>
              <a:ext uri="{FF2B5EF4-FFF2-40B4-BE49-F238E27FC236}">
                <a16:creationId xmlns:a16="http://schemas.microsoft.com/office/drawing/2014/main" id="{B18572AD-668E-4659-9FF0-2AF93103341D}"/>
              </a:ext>
            </a:extLst>
          </p:cNvPr>
          <p:cNvSpPr txBox="1"/>
          <p:nvPr/>
        </p:nvSpPr>
        <p:spPr>
          <a:xfrm>
            <a:off x="10149316" y="6413264"/>
            <a:ext cx="1323530" cy="387592"/>
          </a:xfrm>
          <a:prstGeom prst="rect">
            <a:avLst/>
          </a:prstGeom>
          <a:noFill/>
        </p:spPr>
        <p:txBody>
          <a:bodyPr wrap="square" lIns="91440" tIns="108000" rIns="91440" bIns="0" rtlCol="0" anchor="ctr">
            <a:spAutoFit/>
          </a:bodyPr>
          <a:lstStyle/>
          <a:p>
            <a:pPr algn="ctr">
              <a:lnSpc>
                <a:spcPts val="1000"/>
              </a:lnSpc>
            </a:pPr>
            <a:r>
              <a:rPr lang="en-US" sz="1600" b="1" spc="-100" dirty="0">
                <a:solidFill>
                  <a:schemeClr val="accent1"/>
                </a:solidFill>
                <a:latin typeface="+mj-lt"/>
              </a:rPr>
              <a:t>Gratitech </a:t>
            </a:r>
            <a:br>
              <a:rPr lang="en-US" sz="1600" b="1" i="0" spc="-100" baseline="0" noProof="0" dirty="0">
                <a:solidFill>
                  <a:schemeClr val="accent1"/>
                </a:solidFill>
                <a:latin typeface="+mj-lt"/>
              </a:rPr>
            </a:b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800777"/>
            <a:ext cx="2324144" cy="11482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l"/>
            <a:endParaRPr lang="en-US" dirty="0">
              <a:highlight>
                <a:srgbClr val="0000FF"/>
              </a:highlight>
            </a:endParaRPr>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920226"/>
            <a:ext cx="6981869" cy="1112622"/>
          </a:xfrm>
        </p:spPr>
        <p:txBody>
          <a:bodyPr/>
          <a:lstStyle/>
          <a:p>
            <a:r>
              <a:rPr lang="en-US" dirty="0">
                <a:latin typeface="Calibri"/>
                <a:cs typeface="Calibri"/>
              </a:rPr>
              <a:t>s3cr3tx</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032849"/>
            <a:ext cx="6981594" cy="590155"/>
          </a:xfrm>
        </p:spPr>
        <p:txBody>
          <a:bodyPr vert="horz" lIns="180000" tIns="180000" rIns="180000" bIns="180000" rtlCol="0" anchor="t">
            <a:noAutofit/>
          </a:bodyPr>
          <a:lstStyle/>
          <a:p>
            <a:r>
              <a:rPr lang="en-US" dirty="0"/>
              <a:t>Solution to protect credentials in source code in any language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358338" y="2685124"/>
            <a:ext cx="5612677" cy="2428351"/>
          </a:xfrm>
          <a:noFill/>
        </p:spPr>
        <p:txBody>
          <a:bodyPr vert="horz" lIns="0" tIns="0" rIns="0" bIns="0" rtlCol="0" anchor="t">
            <a:noAutofit/>
          </a:bodyPr>
          <a:lstStyle/>
          <a:p>
            <a:pPr marL="0" indent="0">
              <a:buNone/>
            </a:pPr>
            <a:r>
              <a:rPr lang="en-US" sz="1200" dirty="0">
                <a:latin typeface="Calibri"/>
                <a:cs typeface="Calibri"/>
              </a:rPr>
              <a:t>Gratitech's founder, Patrick Kelly,</a:t>
            </a:r>
          </a:p>
          <a:p>
            <a:pPr marL="0" indent="0">
              <a:buNone/>
            </a:pPr>
            <a:r>
              <a:rPr lang="en-US" sz="1200" dirty="0">
                <a:latin typeface="Calibri"/>
                <a:cs typeface="Calibri"/>
              </a:rPr>
              <a:t>Created s3cr3tx to provide a solution to one of the most difficult to remediate critical vulnerabilities in Application Security, which is protecting credentials in code.  This critical vulnerability leads to major breaches and successful attacks on confidentiality, integrity, and availability if not protected or remediated appropriately</a:t>
            </a:r>
          </a:p>
          <a:p>
            <a:r>
              <a:rPr lang="en-US" sz="1100" dirty="0">
                <a:latin typeface="Calibri"/>
                <a:cs typeface="Calibri"/>
              </a:rPr>
              <a:t>Application Security Testing tools normally identify this complex vulnerability as "Insecure Credential storage", "Clear-text Credentials stored in code or configuration files", or "Hard coded credentials". </a:t>
            </a:r>
          </a:p>
          <a:p>
            <a:r>
              <a:rPr lang="en-US" sz="1100" dirty="0">
                <a:latin typeface="Calibri"/>
                <a:cs typeface="Calibri"/>
              </a:rPr>
              <a:t>S3cr3tx is a solution to protect you and your organization from this critical vulnerability that exists in every coding language and is considered one of the most difficult vulnerabilities to </a:t>
            </a:r>
            <a:r>
              <a:rPr lang="en-US" sz="1100" dirty="0" err="1">
                <a:latin typeface="Calibri"/>
                <a:cs typeface="Calibri"/>
              </a:rPr>
              <a:t>remediate.If</a:t>
            </a:r>
            <a:r>
              <a:rPr lang="en-US" sz="1100" dirty="0">
                <a:latin typeface="Calibri"/>
                <a:cs typeface="Calibri"/>
              </a:rPr>
              <a:t> you are not protected against this critical vulnerability hackers or digital adversaries can gain access to the keys to your kingdom, which most likely will lead to critically negative impact on confidentiality, integrity and availability.  </a:t>
            </a:r>
          </a:p>
          <a:p>
            <a:r>
              <a:rPr lang="en-US" sz="1100" dirty="0" err="1">
                <a:latin typeface="Calibri"/>
                <a:cs typeface="Calibri"/>
              </a:rPr>
              <a:t>Gratitech's</a:t>
            </a:r>
            <a:r>
              <a:rPr lang="en-US" sz="1100" dirty="0">
                <a:latin typeface="Calibri"/>
                <a:cs typeface="Calibri"/>
              </a:rPr>
              <a:t> founder, Patrick Kelly, created the s3cr3tx solution to enable anyone developing applications in any language to remediate this vulnerability and protect credentials for organizations simply and securely. Patrick created and maintains a public repo: </a:t>
            </a:r>
            <a:r>
              <a:rPr lang="en-US" sz="1100" dirty="0">
                <a:latin typeface="Calibri"/>
                <a:ea typeface="+mn-lt"/>
                <a:cs typeface="+mn-lt"/>
                <a:hlinkClick r:id="rId3"/>
              </a:rPr>
              <a:t>https://github.com/patrickkelly20/s3cr3tx_API</a:t>
            </a:r>
            <a:r>
              <a:rPr lang="en-US" sz="1100" dirty="0">
                <a:latin typeface="Calibri"/>
                <a:cs typeface="Calibri"/>
              </a:rPr>
              <a:t> for this solution and support, maintenance and Software Assurance is available from </a:t>
            </a:r>
            <a:r>
              <a:rPr lang="en-US" sz="1100" dirty="0" err="1">
                <a:latin typeface="Calibri"/>
                <a:cs typeface="Calibri"/>
              </a:rPr>
              <a:t>Gratitech</a:t>
            </a:r>
            <a:r>
              <a:rPr lang="en-US" sz="1100" dirty="0">
                <a:latin typeface="Calibri"/>
                <a:cs typeface="Calibri"/>
              </a:rPr>
              <a:t>.  If you are interested in support, maintenance, or software assurance for s3cr3tx, please contact </a:t>
            </a:r>
            <a:r>
              <a:rPr lang="en-US" sz="1100" dirty="0" err="1">
                <a:latin typeface="Calibri"/>
                <a:cs typeface="Calibri"/>
              </a:rPr>
              <a:t>Gratitech</a:t>
            </a:r>
            <a:r>
              <a:rPr lang="en-US" sz="1100" dirty="0">
                <a:latin typeface="Calibri"/>
                <a:cs typeface="Calibri"/>
              </a:rPr>
              <a:t> at </a:t>
            </a:r>
            <a:r>
              <a:rPr lang="en-US" sz="1100" dirty="0">
                <a:solidFill>
                  <a:srgbClr val="0070C0"/>
                </a:solidFill>
                <a:latin typeface="Calibri"/>
                <a:cs typeface="Calibri"/>
                <a:hlinkClick r:id="rId4">
                  <a:extLst>
                    <a:ext uri="{A12FA001-AC4F-418D-AE19-62706E023703}">
                      <ahyp:hlinkClr xmlns:ahyp="http://schemas.microsoft.com/office/drawing/2018/hyperlinkcolor" val="tx"/>
                    </a:ext>
                  </a:extLst>
                </a:hlinkClick>
              </a:rPr>
              <a:t>sales@gratitech.com</a:t>
            </a:r>
            <a:r>
              <a:rPr lang="en-US" sz="1100" dirty="0">
                <a:latin typeface="Calibri"/>
                <a:cs typeface="Calibri"/>
              </a:rPr>
              <a:t> or call or text </a:t>
            </a:r>
            <a:r>
              <a:rPr lang="en-US" sz="1100" dirty="0" err="1">
                <a:latin typeface="Calibri"/>
                <a:cs typeface="Calibri"/>
              </a:rPr>
              <a:t>Gratitech</a:t>
            </a:r>
            <a:r>
              <a:rPr lang="en-US" sz="1100" dirty="0">
                <a:latin typeface="Calibri"/>
                <a:cs typeface="Calibri"/>
              </a:rPr>
              <a:t> at </a:t>
            </a:r>
            <a:r>
              <a:rPr lang="en-US" sz="1100" dirty="0">
                <a:solidFill>
                  <a:srgbClr val="0070C0"/>
                </a:solidFill>
                <a:latin typeface="Calibri"/>
                <a:cs typeface="Calibri"/>
              </a:rPr>
              <a:t>+1(312)961-0174 </a:t>
            </a:r>
            <a:r>
              <a:rPr lang="en-US" sz="1100" dirty="0">
                <a:latin typeface="Calibri"/>
                <a:cs typeface="Calibri"/>
              </a:rPr>
              <a:t>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8" name="TextBox 7">
            <a:extLst>
              <a:ext uri="{FF2B5EF4-FFF2-40B4-BE49-F238E27FC236}">
                <a16:creationId xmlns:a16="http://schemas.microsoft.com/office/drawing/2014/main" id="{CCD1C0C4-98E0-4389-8509-615AF4DCF19C}"/>
              </a:ext>
            </a:extLst>
          </p:cNvPr>
          <p:cNvSpPr txBox="1"/>
          <p:nvPr/>
        </p:nvSpPr>
        <p:spPr>
          <a:xfrm>
            <a:off x="10114146" y="6438677"/>
            <a:ext cx="1393869"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793763" y="2380638"/>
            <a:ext cx="7398237" cy="1944000"/>
          </a:xfrm>
        </p:spPr>
        <p:txBody>
          <a:bodyPr/>
          <a:lstStyle/>
          <a:p>
            <a:r>
              <a:rPr lang="en-US">
                <a:latin typeface="Calibri"/>
                <a:cs typeface="Calibri"/>
              </a:rPr>
              <a:t>Why choose to protect credentials with </a:t>
            </a:r>
            <a:r>
              <a:rPr lang="en-US">
                <a:solidFill>
                  <a:srgbClr val="00B0F0"/>
                </a:solidFill>
                <a:latin typeface="Calibri"/>
                <a:cs typeface="Calibri"/>
              </a:rPr>
              <a:t>s3cr3tx</a:t>
            </a:r>
            <a:r>
              <a:rPr lang="en-US">
                <a:solidFill>
                  <a:schemeClr val="tx1"/>
                </a:solidFill>
                <a:latin typeface="Calibri"/>
                <a:cs typeface="Calibri"/>
              </a:rPr>
              <a:t>?</a:t>
            </a:r>
            <a:endParaRPr lang="en-US">
              <a:solidFill>
                <a:srgbClr val="00B0F0"/>
              </a:solidFill>
              <a:latin typeface="Calibri"/>
              <a:cs typeface="Calibri"/>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4793762" y="4324706"/>
            <a:ext cx="7398238" cy="655089"/>
          </a:xfrm>
        </p:spPr>
        <p:txBody>
          <a:bodyPr vert="horz" lIns="180000" tIns="180000" rIns="252000" bIns="180000" rtlCol="0" anchor="t">
            <a:noAutofit/>
          </a:bodyPr>
          <a:lstStyle/>
          <a:p>
            <a:r>
              <a:rPr lang="en-US" dirty="0">
                <a:latin typeface="Calibri"/>
                <a:cs typeface="Calibri"/>
              </a:rPr>
              <a:t>Comparing existing solutions with </a:t>
            </a:r>
            <a:r>
              <a:rPr lang="en-US" dirty="0">
                <a:solidFill>
                  <a:srgbClr val="00B0F0"/>
                </a:solidFill>
                <a:latin typeface="Calibri"/>
                <a:cs typeface="Calibri"/>
              </a:rPr>
              <a:t>s3cr3tx</a:t>
            </a:r>
            <a:r>
              <a:rPr lang="en-US" dirty="0">
                <a:latin typeface="Calibri"/>
                <a:cs typeface="Calibri"/>
              </a:rPr>
              <a:t> API to protect your credentials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6" name="TextBox 5">
            <a:extLst>
              <a:ext uri="{FF2B5EF4-FFF2-40B4-BE49-F238E27FC236}">
                <a16:creationId xmlns:a16="http://schemas.microsoft.com/office/drawing/2014/main" id="{53B5FCD7-F025-4E44-BCCF-2EE7955C1D28}"/>
              </a:ext>
            </a:extLst>
          </p:cNvPr>
          <p:cNvSpPr txBox="1"/>
          <p:nvPr/>
        </p:nvSpPr>
        <p:spPr>
          <a:xfrm>
            <a:off x="10243100" y="6425858"/>
            <a:ext cx="1053900" cy="374127"/>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Gratitech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8994899" cy="699969"/>
          </a:xfrm>
        </p:spPr>
        <p:txBody>
          <a:bodyPr vert="horz" lIns="0" tIns="0" rIns="0" bIns="0" rtlCol="0" anchor="t">
            <a:noAutofit/>
          </a:bodyPr>
          <a:lstStyle/>
          <a:p>
            <a:r>
              <a:rPr lang="en-US" dirty="0">
                <a:latin typeface="Calibri"/>
                <a:cs typeface="Calibri"/>
              </a:rPr>
              <a:t>Before we show you how to use </a:t>
            </a:r>
            <a:r>
              <a:rPr lang="en-US" b="1" dirty="0">
                <a:solidFill>
                  <a:srgbClr val="00B0F0"/>
                </a:solidFill>
                <a:latin typeface="Calibri"/>
                <a:cs typeface="Calibri"/>
              </a:rPr>
              <a:t>s3cr3tx</a:t>
            </a:r>
            <a:r>
              <a:rPr lang="en-US" dirty="0">
                <a:latin typeface="Calibri"/>
                <a:cs typeface="Calibri"/>
              </a:rPr>
              <a:t> let's compare it to other competing solutions in the market</a:t>
            </a:r>
            <a:r>
              <a:rPr lang="en-US" dirty="0"/>
              <a:t> that have been used to try to solve the same problem</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764676"/>
            <a:ext cx="5472000" cy="360000"/>
          </a:xfrm>
        </p:spPr>
        <p:txBody>
          <a:bodyPr/>
          <a:lstStyle/>
          <a:p>
            <a:r>
              <a:rPr lang="en-US" sz="2000" dirty="0" err="1"/>
              <a:t>Gratitech's</a:t>
            </a:r>
            <a:r>
              <a:rPr lang="en-US" sz="2000" dirty="0"/>
              <a:t> </a:t>
            </a:r>
            <a:r>
              <a:rPr lang="en-US" sz="2000" dirty="0">
                <a:solidFill>
                  <a:srgbClr val="00B0F0"/>
                </a:solidFill>
                <a:latin typeface="Calibri"/>
                <a:cs typeface="Calibri"/>
              </a:rPr>
              <a:t>s3cr3tx</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494763"/>
            <a:ext cx="5518893" cy="3376963"/>
          </a:xfrm>
        </p:spPr>
        <p:txBody>
          <a:bodyPr vert="horz" lIns="0" tIns="0" rIns="0" bIns="0" rtlCol="0" anchor="t">
            <a:noAutofit/>
          </a:bodyPr>
          <a:lstStyle/>
          <a:p>
            <a:r>
              <a:rPr lang="en-US" sz="1400" dirty="0">
                <a:latin typeface="Calibri"/>
                <a:cs typeface="Calibri"/>
              </a:rPr>
              <a:t>Trusted, simple, custom, tailor made, specialized, </a:t>
            </a:r>
            <a:r>
              <a:rPr lang="en-US" sz="1400" dirty="0">
                <a:latin typeface="Calibri"/>
                <a:ea typeface="+mn-lt"/>
                <a:cs typeface="+mn-lt"/>
              </a:rPr>
              <a:t>easy to implement, open-source, field-tested and production AppSec solution</a:t>
            </a:r>
            <a:r>
              <a:rPr lang="en-US" sz="1400" dirty="0">
                <a:latin typeface="Calibri"/>
                <a:cs typeface="Calibri"/>
              </a:rPr>
              <a:t> to protect credentials stored in source code or configuration files</a:t>
            </a:r>
          </a:p>
          <a:p>
            <a:r>
              <a:rPr lang="en-US" sz="1400" dirty="0">
                <a:latin typeface="Calibri"/>
                <a:cs typeface="Calibri"/>
              </a:rPr>
              <a:t>Created by an AppSec SME, senior software engineer, and trusted senior technology and security advisor to remediate vulnerabilities simply and securely in any environment (ex: development thru production environments).</a:t>
            </a:r>
          </a:p>
          <a:p>
            <a:r>
              <a:rPr lang="en-US" sz="1400" dirty="0">
                <a:latin typeface="Calibri"/>
                <a:cs typeface="Calibri"/>
              </a:rPr>
              <a:t>Trusted solution and risk control of global enterprises, application security unicorn startups with valuations over a billion dollars and US federal government agencies with multibillion dollars and multi trillion dollars in assets.</a:t>
            </a:r>
          </a:p>
          <a:p>
            <a:r>
              <a:rPr lang="en-US" sz="1400" dirty="0">
                <a:latin typeface="Calibri"/>
                <a:cs typeface="Calibri"/>
              </a:rPr>
              <a:t>Backed by a company and AppSec SME that has been trusted to protect over $5 trillion in assets for global organizations, Application Security unicorn startups with valuations over a billion dollars, and US government agencies. </a:t>
            </a:r>
          </a:p>
          <a:p>
            <a:r>
              <a:rPr lang="en-US" sz="1400" dirty="0">
                <a:latin typeface="Calibri"/>
                <a:cs typeface="Calibri"/>
              </a:rPr>
              <a:t>Platform and language agnostic</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46892" y="1765201"/>
            <a:ext cx="5472000" cy="358775"/>
          </a:xfrm>
        </p:spPr>
        <p:txBody>
          <a:bodyPr vert="horz" lIns="0" tIns="0" rIns="0" bIns="0" rtlCol="0" anchor="t">
            <a:noAutofit/>
          </a:bodyPr>
          <a:lstStyle/>
          <a:p>
            <a:r>
              <a:rPr lang="en-US" dirty="0"/>
              <a:t>PAM (Privileged Access Management)</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88164" y="2491939"/>
            <a:ext cx="5472113" cy="3379036"/>
          </a:xfrm>
        </p:spPr>
        <p:txBody>
          <a:bodyPr vert="horz" lIns="0" tIns="0" rIns="0" bIns="0" rtlCol="0" anchor="t">
            <a:noAutofit/>
          </a:bodyPr>
          <a:lstStyle/>
          <a:p>
            <a:r>
              <a:rPr lang="en-US" dirty="0"/>
              <a:t>PAM is a complex, error-</a:t>
            </a:r>
            <a:r>
              <a:rPr lang="en-US" dirty="0" err="1"/>
              <a:t>proned</a:t>
            </a:r>
            <a:r>
              <a:rPr lang="en-US" dirty="0"/>
              <a:t>, difficult to implement, frustrating, unintended, non-specific solution to this problem for developers AppSec SMEs and infrastructure engineers</a:t>
            </a:r>
          </a:p>
          <a:p>
            <a:pPr lvl="1"/>
            <a:r>
              <a:rPr lang="en-US" dirty="0"/>
              <a:t>In practice, PAM normally ends up being a mirage or labyrinth for the goal of protecting credentials stored in source code or configuration files for developers, infrastructure engineers and AppSec SMEs.</a:t>
            </a:r>
          </a:p>
          <a:p>
            <a:pPr lvl="1"/>
            <a:r>
              <a:rPr lang="en-US" dirty="0"/>
              <a:t>Developers, Application Security Architects/Engineers, Infrastructure Engineers, and </a:t>
            </a:r>
            <a:r>
              <a:rPr lang="en-US" dirty="0" err="1"/>
              <a:t>DevSecOps</a:t>
            </a:r>
            <a:r>
              <a:rPr lang="en-US" dirty="0"/>
              <a:t> Engineers experience a lot of red tape and digital blockers when trying to use PAM to solve the problem they are facing in modern </a:t>
            </a:r>
            <a:r>
              <a:rPr lang="en-US" dirty="0" err="1"/>
              <a:t>DevSecOps</a:t>
            </a:r>
            <a:r>
              <a:rPr lang="en-US" dirty="0"/>
              <a:t> processes and organizations these days which leave organizations and individuals vulnerable to this critical vulnerability.</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1666564"/>
            <a:ext cx="2007621" cy="913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88164" y="1666563"/>
            <a:ext cx="4997005" cy="913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p>
        </p:txBody>
      </p:sp>
      <p:sp>
        <p:nvSpPr>
          <p:cNvPr id="14" name="TextBox 13">
            <a:extLst>
              <a:ext uri="{FF2B5EF4-FFF2-40B4-BE49-F238E27FC236}">
                <a16:creationId xmlns:a16="http://schemas.microsoft.com/office/drawing/2014/main" id="{8F853133-BD2D-4542-A502-E7B759366A03}"/>
              </a:ext>
            </a:extLst>
          </p:cNvPr>
          <p:cNvSpPr txBox="1"/>
          <p:nvPr/>
        </p:nvSpPr>
        <p:spPr>
          <a:xfrm>
            <a:off x="10102423" y="6444539"/>
            <a:ext cx="1358700"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endParaRPr lang="en-US" sz="1600" b="1" spc="-100" dirty="0">
              <a:solidFill>
                <a:schemeClr val="accent1"/>
              </a:solidFill>
              <a:latin typeface="+mj-lt"/>
            </a:endParaRPr>
          </a:p>
        </p:txBody>
      </p:sp>
      <p:sp>
        <p:nvSpPr>
          <p:cNvPr id="9" name="Rectangle 8">
            <a:extLst>
              <a:ext uri="{FF2B5EF4-FFF2-40B4-BE49-F238E27FC236}">
                <a16:creationId xmlns:a16="http://schemas.microsoft.com/office/drawing/2014/main" id="{49204F1C-BC8B-3D43-C2FF-45E74CF29752}"/>
              </a:ext>
              <a:ext uri="{C183D7F6-B498-43B3-948B-1728B52AA6E4}">
                <adec:decorative xmlns:adec="http://schemas.microsoft.com/office/drawing/2017/decorative" val="1"/>
              </a:ext>
            </a:extLst>
          </p:cNvPr>
          <p:cNvSpPr/>
          <p:nvPr/>
        </p:nvSpPr>
        <p:spPr>
          <a:xfrm>
            <a:off x="6288163" y="2112039"/>
            <a:ext cx="4997005" cy="1265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209" r="209"/>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6018452" cy="1958400"/>
          </a:xfrm>
        </p:spPr>
        <p:txBody>
          <a:bodyPr/>
          <a:lstStyle/>
          <a:p>
            <a:r>
              <a:rPr lang="en-US" dirty="0">
                <a:latin typeface="Calibri"/>
                <a:cs typeface="Calibri"/>
              </a:rPr>
              <a:t>Protect credentials with </a:t>
            </a:r>
            <a:r>
              <a:rPr lang="en-US" dirty="0">
                <a:solidFill>
                  <a:srgbClr val="00B0F0"/>
                </a:solidFill>
                <a:latin typeface="Calibri"/>
                <a:cs typeface="Calibri"/>
              </a:rPr>
              <a:t>s3cr3tx</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p:txBody>
          <a:bodyPr vert="horz" lIns="252000" tIns="180000" rIns="180000" bIns="180000" rtlCol="0" anchor="t">
            <a:noAutofit/>
          </a:bodyPr>
          <a:lstStyle/>
          <a:p>
            <a:r>
              <a:rPr lang="en-US" dirty="0"/>
              <a:t>Getting up and running with </a:t>
            </a:r>
            <a:r>
              <a:rPr lang="en-US" dirty="0">
                <a:solidFill>
                  <a:srgbClr val="00B0F0"/>
                </a:solidFill>
                <a:latin typeface="Calibri"/>
                <a:cs typeface="Calibri"/>
              </a:rPr>
              <a:t>s3cr3tx</a:t>
            </a:r>
            <a:r>
              <a:rPr lang="en-US" dirty="0"/>
              <a:t> API</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a:lstStyle/>
          <a:p>
            <a:fld id="{19B51A1E-902D-48AF-9020-955120F399B6}" type="slidenum">
              <a:rPr lang="en-US" smtClean="0"/>
              <a:pPr/>
              <a:t>6</a:t>
            </a:fld>
            <a:endParaRPr lang="en-US" dirty="0"/>
          </a:p>
        </p:txBody>
      </p:sp>
      <p:sp>
        <p:nvSpPr>
          <p:cNvPr id="6" name="TextBox 5">
            <a:extLst>
              <a:ext uri="{FF2B5EF4-FFF2-40B4-BE49-F238E27FC236}">
                <a16:creationId xmlns:a16="http://schemas.microsoft.com/office/drawing/2014/main" id="{27A68B24-6CBB-4B8E-AC76-E27A1DE280BE}"/>
              </a:ext>
            </a:extLst>
          </p:cNvPr>
          <p:cNvSpPr txBox="1"/>
          <p:nvPr/>
        </p:nvSpPr>
        <p:spPr>
          <a:xfrm>
            <a:off x="10020362" y="6473846"/>
            <a:ext cx="1417315"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Pricing and Gratitech's projected profit scenarios for </a:t>
            </a:r>
            <a:r>
              <a:rPr lang="en-US" dirty="0">
                <a:solidFill>
                  <a:srgbClr val="00B0F0"/>
                </a:solidFill>
                <a:latin typeface="Calibri"/>
                <a:cs typeface="Calibri"/>
              </a:rPr>
              <a:t>s3cr3tx</a:t>
            </a:r>
            <a:r>
              <a:rPr lang="en-US" dirty="0"/>
              <a:t>:</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384908" y="867323"/>
            <a:ext cx="11339513" cy="360000"/>
          </a:xfrm>
        </p:spPr>
        <p:txBody>
          <a:bodyPr vert="horz" lIns="0" tIns="0" rIns="0" bIns="0" rtlCol="0" anchor="t">
            <a:noAutofit/>
          </a:bodyPr>
          <a:lstStyle/>
          <a:p>
            <a:r>
              <a:rPr lang="en-US" sz="1600" dirty="0">
                <a:solidFill>
                  <a:srgbClr val="00B0F0"/>
                </a:solidFill>
                <a:latin typeface="Calibri"/>
                <a:cs typeface="Calibri"/>
              </a:rPr>
              <a:t>S3cr3tx</a:t>
            </a:r>
            <a:r>
              <a:rPr lang="en-US" sz="1600" dirty="0">
                <a:latin typeface="Calibri"/>
                <a:cs typeface="Calibri"/>
              </a:rPr>
              <a:t> can be used in applications on-premise, in the cloud, and on endpoint devices and IoT devices to protect credentials. Prices listed below are for annual software assurance subscriptions.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p:txBody>
          <a:bodyPr/>
          <a:lstStyle/>
          <a:p>
            <a:endParaRPr lang="en-US" dirty="0"/>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2267222981"/>
              </p:ext>
            </p:extLst>
          </p:nvPr>
        </p:nvGraphicFramePr>
        <p:xfrm>
          <a:off x="373186" y="1392106"/>
          <a:ext cx="11339499" cy="4996795"/>
        </p:xfrm>
        <a:graphic>
          <a:graphicData uri="http://schemas.openxmlformats.org/drawingml/2006/table">
            <a:tbl>
              <a:tblPr firstRow="1" firstCol="1">
                <a:tableStyleId>{5C22544A-7EE6-4342-B048-85BDC9FD1C3A}</a:tableStyleId>
              </a:tblPr>
              <a:tblGrid>
                <a:gridCol w="1619930">
                  <a:extLst>
                    <a:ext uri="{9D8B030D-6E8A-4147-A177-3AD203B41FA5}">
                      <a16:colId xmlns:a16="http://schemas.microsoft.com/office/drawing/2014/main" val="1173992025"/>
                    </a:ext>
                  </a:extLst>
                </a:gridCol>
                <a:gridCol w="1266092">
                  <a:extLst>
                    <a:ext uri="{9D8B030D-6E8A-4147-A177-3AD203B41FA5}">
                      <a16:colId xmlns:a16="http://schemas.microsoft.com/office/drawing/2014/main" val="115202853"/>
                    </a:ext>
                  </a:extLst>
                </a:gridCol>
                <a:gridCol w="1570892">
                  <a:extLst>
                    <a:ext uri="{9D8B030D-6E8A-4147-A177-3AD203B41FA5}">
                      <a16:colId xmlns:a16="http://schemas.microsoft.com/office/drawing/2014/main" val="1010693434"/>
                    </a:ext>
                  </a:extLst>
                </a:gridCol>
                <a:gridCol w="1606059">
                  <a:extLst>
                    <a:ext uri="{9D8B030D-6E8A-4147-A177-3AD203B41FA5}">
                      <a16:colId xmlns:a16="http://schemas.microsoft.com/office/drawing/2014/main" val="608292439"/>
                    </a:ext>
                  </a:extLst>
                </a:gridCol>
                <a:gridCol w="1617784">
                  <a:extLst>
                    <a:ext uri="{9D8B030D-6E8A-4147-A177-3AD203B41FA5}">
                      <a16:colId xmlns:a16="http://schemas.microsoft.com/office/drawing/2014/main" val="1007882540"/>
                    </a:ext>
                  </a:extLst>
                </a:gridCol>
                <a:gridCol w="1406769">
                  <a:extLst>
                    <a:ext uri="{9D8B030D-6E8A-4147-A177-3AD203B41FA5}">
                      <a16:colId xmlns:a16="http://schemas.microsoft.com/office/drawing/2014/main" val="3778082769"/>
                    </a:ext>
                  </a:extLst>
                </a:gridCol>
                <a:gridCol w="2251973">
                  <a:extLst>
                    <a:ext uri="{9D8B030D-6E8A-4147-A177-3AD203B41FA5}">
                      <a16:colId xmlns:a16="http://schemas.microsoft.com/office/drawing/2014/main" val="1136644251"/>
                    </a:ext>
                  </a:extLst>
                </a:gridCol>
              </a:tblGrid>
              <a:tr h="793041">
                <a:tc>
                  <a:txBody>
                    <a:bodyPr/>
                    <a:lstStyle/>
                    <a:p>
                      <a:pPr algn="ctr"/>
                      <a:endParaRPr lang="en-ZA"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a:solidFill>
                            <a:schemeClr val="bg1"/>
                          </a:solidFill>
                          <a:latin typeface="+mj-lt"/>
                        </a:rPr>
                        <a:t>Licensed Users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Licensed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Included  Support Tickets/Calls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Itemized  Projected Annual  Profit from individual unit sale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793041">
                <a:tc>
                  <a:txBody>
                    <a:bodyPr/>
                    <a:lstStyle/>
                    <a:p>
                      <a:pPr algn="ctr"/>
                      <a:r>
                        <a:rPr lang="en-ZA" sz="1600" b="1" dirty="0">
                          <a:solidFill>
                            <a:schemeClr val="tx1">
                              <a:lumMod val="75000"/>
                              <a:lumOff val="25000"/>
                            </a:schemeClr>
                          </a:solidFill>
                        </a:rPr>
                        <a:t>Open-source Community Edition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Free</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3495943"/>
                  </a:ext>
                </a:extLst>
              </a:tr>
              <a:tr h="670175">
                <a:tc>
                  <a:txBody>
                    <a:bodyPr/>
                    <a:lstStyle/>
                    <a:p>
                      <a:pPr algn="ctr"/>
                      <a:r>
                        <a:rPr lang="en-ZA" sz="1600" b="1" dirty="0">
                          <a:solidFill>
                            <a:schemeClr val="tx1">
                              <a:lumMod val="75000"/>
                              <a:lumOff val="25000"/>
                            </a:schemeClr>
                          </a:solidFill>
                        </a:rPr>
                        <a:t>Starter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$6,999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$1,013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132828"/>
                  </a:ext>
                </a:extLst>
              </a:tr>
              <a:tr h="670175">
                <a:tc>
                  <a:txBody>
                    <a:bodyPr/>
                    <a:lstStyle/>
                    <a:p>
                      <a:pPr algn="ctr"/>
                      <a:r>
                        <a:rPr lang="en-ZA" sz="1600" b="1" dirty="0">
                          <a:solidFill>
                            <a:schemeClr val="tx1">
                              <a:lumMod val="75000"/>
                              <a:lumOff val="25000"/>
                            </a:schemeClr>
                          </a:solidFill>
                        </a:rPr>
                        <a:t>Professional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60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$33,999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$5,063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4300830"/>
                  </a:ext>
                </a:extLst>
              </a:tr>
              <a:tr h="670175">
                <a:tc>
                  <a:txBody>
                    <a:bodyPr/>
                    <a:lstStyle/>
                    <a:p>
                      <a:pPr algn="ctr"/>
                      <a:r>
                        <a:rPr lang="en-ZA" sz="1600" b="1" dirty="0">
                          <a:solidFill>
                            <a:schemeClr val="tx1">
                              <a:lumMod val="75000"/>
                              <a:lumOff val="25000"/>
                            </a:schemeClr>
                          </a:solidFill>
                        </a:rPr>
                        <a:t>Premium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$143,000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$20,250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728417"/>
                  </a:ext>
                </a:extLst>
              </a:tr>
              <a:tr h="670175">
                <a:tc>
                  <a:txBody>
                    <a:bodyPr/>
                    <a:lstStyle/>
                    <a:p>
                      <a:pPr algn="ctr"/>
                      <a:r>
                        <a:rPr lang="en-ZA" sz="1600" b="1" dirty="0">
                          <a:solidFill>
                            <a:schemeClr val="tx1">
                              <a:lumMod val="75000"/>
                              <a:lumOff val="25000"/>
                            </a:schemeClr>
                          </a:solidFill>
                        </a:rPr>
                        <a:t>Enterprise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120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$270,000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$40,500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078208"/>
                  </a:ext>
                </a:extLst>
              </a:tr>
              <a:tr h="670175">
                <a:tc>
                  <a:txBody>
                    <a:bodyPr/>
                    <a:lstStyle/>
                    <a:p>
                      <a:pPr lvl="0" algn="ctr">
                        <a:buNone/>
                      </a:pPr>
                      <a:r>
                        <a:rPr lang="en-ZA" sz="1600" b="1"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12700">
                      <a:solidFill>
                        <a:schemeClr val="bg1">
                          <a:lumMod val="85000"/>
                        </a:schemeClr>
                      </a:solidFill>
                    </a:lnT>
                    <a:lnB w="12700">
                      <a:solidFill>
                        <a:schemeClr val="bg1">
                          <a:lumMod val="8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3174">
                      <a:solidFill>
                        <a:schemeClr val="bg1">
                          <a:lumMod val="75000"/>
                        </a:schemeClr>
                      </a:solidFill>
                    </a:lnR>
                    <a:lnT w="3174">
                      <a:solidFill>
                        <a:schemeClr val="bg1">
                          <a:lumMod val="75000"/>
                        </a:schemeClr>
                      </a:solidFill>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3174">
                      <a:solidFill>
                        <a:schemeClr val="bg1">
                          <a:lumMod val="75000"/>
                        </a:schemeClr>
                      </a:solidFill>
                    </a:lnL>
                    <a:lnR w="12700">
                      <a:solidFill>
                        <a:schemeClr val="bg1">
                          <a:lumMod val="85000"/>
                        </a:schemeClr>
                      </a:solidFill>
                    </a:lnR>
                    <a:lnT w="3174">
                      <a:solidFill>
                        <a:schemeClr val="bg1">
                          <a:lumMod val="75000"/>
                        </a:schemeClr>
                      </a:solidFill>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3174">
                      <a:solidFill>
                        <a:schemeClr val="bg1">
                          <a:lumMod val="75000"/>
                        </a:schemeClr>
                      </a:solidFill>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3174">
                      <a:solidFill>
                        <a:schemeClr val="bg1">
                          <a:lumMod val="75000"/>
                        </a:schemeClr>
                      </a:solidFill>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$500,000 - $?*</a:t>
                      </a:r>
                    </a:p>
                  </a:txBody>
                  <a:tcPr anchor="ctr">
                    <a:lnL w="12700">
                      <a:solidFill>
                        <a:schemeClr val="bg1">
                          <a:lumMod val="85000"/>
                        </a:schemeClr>
                      </a:solidFill>
                    </a:lnL>
                    <a:lnR w="12700">
                      <a:solidFill>
                        <a:schemeClr val="bg1">
                          <a:lumMod val="85000"/>
                        </a:schemeClr>
                      </a:solidFill>
                    </a:lnR>
                    <a:lnT w="12700">
                      <a:solidFill>
                        <a:schemeClr val="accent1"/>
                      </a:solidFill>
                    </a:lnT>
                    <a:lnB w="12700">
                      <a:solidFill>
                        <a:schemeClr val="bg1">
                          <a:lumMod val="85000"/>
                        </a:schemeClr>
                      </a:solidFill>
                    </a:lnB>
                    <a:lnTlToBr w="0">
                      <a:noFill/>
                    </a:lnTlToBr>
                    <a:lnBlToTr w="0">
                      <a:noFill/>
                    </a:lnBlToTr>
                    <a:solidFill>
                      <a:schemeClr val="bg1">
                        <a:lumMod val="95000"/>
                      </a:schemeClr>
                    </a:solidFill>
                  </a:tcPr>
                </a:tc>
                <a:tc>
                  <a:txBody>
                    <a:bodyPr/>
                    <a:lstStyle/>
                    <a:p>
                      <a:pPr lvl="0" algn="r">
                        <a:buNone/>
                      </a:pPr>
                      <a:r>
                        <a:rPr lang="en-ZA" sz="1600" dirty="0">
                          <a:solidFill>
                            <a:schemeClr val="tx1">
                              <a:lumMod val="75000"/>
                              <a:lumOff val="25000"/>
                            </a:schemeClr>
                          </a:solidFill>
                        </a:rPr>
                        <a:t>$80,000 - $?*</a:t>
                      </a:r>
                    </a:p>
                  </a:txBody>
                  <a:tcPr anchor="ctr">
                    <a:lnL w="12700">
                      <a:solidFill>
                        <a:schemeClr val="bg1">
                          <a:lumMod val="85000"/>
                        </a:schemeClr>
                      </a:solidFill>
                    </a:lnL>
                    <a:lnR w="3174">
                      <a:solidFill>
                        <a:schemeClr val="bg1">
                          <a:lumMod val="75000"/>
                        </a:schemeClr>
                      </a:solidFill>
                    </a:lnR>
                    <a:lnT w="3174">
                      <a:solidFill>
                        <a:schemeClr val="bg1">
                          <a:lumMod val="75000"/>
                        </a:schemeClr>
                      </a:solidFill>
                    </a:lnT>
                    <a:lnB w="3174">
                      <a:solidFill>
                        <a:schemeClr val="bg1">
                          <a:lumMod val="75000"/>
                        </a:schemeClr>
                      </a:solidFill>
                    </a:lnB>
                    <a:lnTlToBr w="0">
                      <a:noFill/>
                    </a:lnTlToBr>
                    <a:lnBlToTr w="0">
                      <a:noFill/>
                    </a:lnBlToTr>
                    <a:solidFill>
                      <a:schemeClr val="bg1"/>
                    </a:solidFill>
                  </a:tcPr>
                </a:tc>
                <a:extLst>
                  <a:ext uri="{0D108BD9-81ED-4DB2-BD59-A6C34878D82A}">
                    <a16:rowId xmlns:a16="http://schemas.microsoft.com/office/drawing/2014/main" val="2582758749"/>
                  </a:ext>
                </a:extLst>
              </a:tr>
            </a:tbl>
          </a:graphicData>
        </a:graphic>
      </p:graphicFrame>
      <p:sp>
        <p:nvSpPr>
          <p:cNvPr id="7" name="TextBox 6">
            <a:extLst>
              <a:ext uri="{FF2B5EF4-FFF2-40B4-BE49-F238E27FC236}">
                <a16:creationId xmlns:a16="http://schemas.microsoft.com/office/drawing/2014/main" id="{51C2B81A-DCD8-4F76-8421-30C345488A1D}"/>
              </a:ext>
            </a:extLst>
          </p:cNvPr>
          <p:cNvSpPr txBox="1"/>
          <p:nvPr/>
        </p:nvSpPr>
        <p:spPr>
          <a:xfrm>
            <a:off x="10090700" y="6466018"/>
            <a:ext cx="1370423" cy="387592"/>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
        <p:nvSpPr>
          <p:cNvPr id="5" name="TextBox 4">
            <a:extLst>
              <a:ext uri="{FF2B5EF4-FFF2-40B4-BE49-F238E27FC236}">
                <a16:creationId xmlns:a16="http://schemas.microsoft.com/office/drawing/2014/main" id="{B1980257-8CC6-5DEB-B8F6-DEED12A9AC12}"/>
              </a:ext>
            </a:extLst>
          </p:cNvPr>
          <p:cNvSpPr txBox="1"/>
          <p:nvPr/>
        </p:nvSpPr>
        <p:spPr>
          <a:xfrm>
            <a:off x="1371601" y="6435968"/>
            <a:ext cx="7866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*cost may vary reasonably if Gratitech's resource needs change in order to support an unlimited plan</a:t>
            </a:r>
          </a:p>
        </p:txBody>
      </p:sp>
    </p:spTree>
    <p:extLst>
      <p:ext uri="{BB962C8B-B14F-4D97-AF65-F5344CB8AC3E}">
        <p14:creationId xmlns:p14="http://schemas.microsoft.com/office/powerpoint/2010/main" val="25754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6043012" y="5359400"/>
            <a:ext cx="5716988" cy="565899"/>
          </a:xfrm>
          <a:solidFill>
            <a:schemeClr val="tx1">
              <a:lumMod val="95000"/>
              <a:lumOff val="5000"/>
            </a:schemeClr>
          </a:solidFill>
        </p:spPr>
        <p:txBody>
          <a:bodyPr/>
          <a:lstStyle/>
          <a:p>
            <a:r>
              <a:rPr lang="en-US" dirty="0"/>
              <a:t>It's reassuring to us knowing that you are interested in protecting your credentials with </a:t>
            </a:r>
            <a:r>
              <a:rPr lang="en-US" dirty="0" err="1"/>
              <a:t>Gratitech</a:t>
            </a:r>
            <a:r>
              <a:rPr lang="en-US" dirty="0">
                <a:solidFill>
                  <a:srgbClr val="00B0F0"/>
                </a:solidFill>
              </a:rPr>
              <a:t> </a:t>
            </a:r>
            <a:r>
              <a:rPr lang="en-US" dirty="0">
                <a:solidFill>
                  <a:srgbClr val="00B0F0"/>
                </a:solidFill>
                <a:latin typeface="Calibri"/>
                <a:cs typeface="Calibri"/>
              </a:rPr>
              <a:t>s3cr3tx</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
        <p:nvSpPr>
          <p:cNvPr id="15" name="Title 14" hidden="1">
            <a:extLst>
              <a:ext uri="{FF2B5EF4-FFF2-40B4-BE49-F238E27FC236}">
                <a16:creationId xmlns:a16="http://schemas.microsoft.com/office/drawing/2014/main" id="{57449059-8E74-4D74-9455-28330314E8EC}"/>
              </a:ext>
            </a:extLst>
          </p:cNvPr>
          <p:cNvSpPr>
            <a:spLocks noGrp="1"/>
          </p:cNvSpPr>
          <p:nvPr>
            <p:ph type="title"/>
          </p:nvPr>
        </p:nvSpPr>
        <p:spPr/>
        <p:txBody>
          <a:bodyPr/>
          <a:lstStyle/>
          <a:p>
            <a:r>
              <a:rPr lang="en-US" dirty="0"/>
              <a:t>title</a:t>
            </a:r>
          </a:p>
        </p:txBody>
      </p:sp>
      <p:sp>
        <p:nvSpPr>
          <p:cNvPr id="7" name="TextBox 6">
            <a:extLst>
              <a:ext uri="{FF2B5EF4-FFF2-40B4-BE49-F238E27FC236}">
                <a16:creationId xmlns:a16="http://schemas.microsoft.com/office/drawing/2014/main" id="{42E999CF-1B39-4560-AB5E-9E4756B162D5}"/>
              </a:ext>
            </a:extLst>
          </p:cNvPr>
          <p:cNvSpPr txBox="1"/>
          <p:nvPr/>
        </p:nvSpPr>
        <p:spPr>
          <a:xfrm>
            <a:off x="10032085" y="6425858"/>
            <a:ext cx="1393868" cy="374127"/>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66521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6" descr="Logo&#10;&#10;Description automatically generated">
            <a:extLst>
              <a:ext uri="{FF2B5EF4-FFF2-40B4-BE49-F238E27FC236}">
                <a16:creationId xmlns:a16="http://schemas.microsoft.com/office/drawing/2014/main" id="{6C6BAD13-029D-CEC8-7591-BF350B40486F}"/>
              </a:ext>
            </a:extLst>
          </p:cNvPr>
          <p:cNvPicPr>
            <a:picLocks noChangeAspect="1"/>
          </p:cNvPicPr>
          <p:nvPr/>
        </p:nvPicPr>
        <p:blipFill>
          <a:blip r:embed="rId2"/>
          <a:stretch>
            <a:fillRect/>
          </a:stretch>
        </p:blipFill>
        <p:spPr>
          <a:xfrm>
            <a:off x="87191" y="69607"/>
            <a:ext cx="8817217" cy="6636725"/>
          </a:xfrm>
          <a:prstGeom prst="rect">
            <a:avLst/>
          </a:prstGeo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Patrick Kelly</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solidFill>
                  <a:srgbClr val="00B0F0"/>
                </a:solidFill>
              </a:rPr>
              <a:t>+1(312)961-017487</a:t>
            </a:r>
            <a:r>
              <a:rPr lang="en-US" dirty="0"/>
              <a:t> </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solidFill>
                  <a:srgbClr val="00B0F0"/>
                </a:solidFill>
              </a:rPr>
              <a:t>Patrick@Gratitech.com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solidFill>
                  <a:srgbClr val="00B0F0"/>
                </a:solidFill>
              </a:rPr>
              <a:t>https://Gratitech.com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9</a:t>
            </a:fld>
            <a:endParaRPr lang="en-US" dirty="0"/>
          </a:p>
        </p:txBody>
      </p:sp>
      <p:sp>
        <p:nvSpPr>
          <p:cNvPr id="13" name="TextBox 12">
            <a:extLst>
              <a:ext uri="{FF2B5EF4-FFF2-40B4-BE49-F238E27FC236}">
                <a16:creationId xmlns:a16="http://schemas.microsoft.com/office/drawing/2014/main" id="{72743D1A-5C29-48E0-AA30-57D127716B1B}"/>
              </a:ext>
            </a:extLst>
          </p:cNvPr>
          <p:cNvSpPr txBox="1"/>
          <p:nvPr/>
        </p:nvSpPr>
        <p:spPr>
          <a:xfrm>
            <a:off x="10055531" y="6514877"/>
            <a:ext cx="1382146" cy="387592"/>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
        <p:nvSpPr>
          <p:cNvPr id="17" name="TextBox 16">
            <a:extLst>
              <a:ext uri="{FF2B5EF4-FFF2-40B4-BE49-F238E27FC236}">
                <a16:creationId xmlns:a16="http://schemas.microsoft.com/office/drawing/2014/main" id="{FF8A2922-64B0-DDF8-288C-71A9797E174A}"/>
              </a:ext>
            </a:extLst>
          </p:cNvPr>
          <p:cNvSpPr txBox="1"/>
          <p:nvPr/>
        </p:nvSpPr>
        <p:spPr>
          <a:xfrm>
            <a:off x="7115907" y="3059722"/>
            <a:ext cx="6733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chemeClr val="bg1"/>
                </a:solidFill>
              </a:rPr>
              <a:t>©</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KeepCredentialsSafe -&gt; Code</vt:lpstr>
      <vt:lpstr>About Us</vt:lpstr>
      <vt:lpstr>s3cr3tx</vt:lpstr>
      <vt:lpstr>Why choose to protect credentials with s3cr3tx?</vt:lpstr>
      <vt:lpstr>Comparison</vt:lpstr>
      <vt:lpstr>Protect credentials with s3cr3tx</vt:lpstr>
      <vt:lpstr>Pricing and Gratitech's projected profit scenarios for s3cr3tx:</vt:lpstr>
      <vt:lpstr>title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1147</cp:revision>
  <dcterms:created xsi:type="dcterms:W3CDTF">2022-12-20T19:47:50Z</dcterms:created>
  <dcterms:modified xsi:type="dcterms:W3CDTF">2022-12-20T23:28:49Z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