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9"/>
    <p:restoredTop sz="83422"/>
  </p:normalViewPr>
  <p:slideViewPr>
    <p:cSldViewPr snapToGrid="0" snapToObjects="1">
      <p:cViewPr varScale="1">
        <p:scale>
          <a:sx n="108" d="100"/>
          <a:sy n="10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7/10/20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6DBB1-7F97-C344-B0D6-0799E2CF9DF0}" type="slidenum">
              <a:rPr lang="en-US" smtClean="0"/>
              <a:t>27</a:t>
            </a:fld>
            <a:endParaRPr lang="en-US"/>
          </a:p>
        </p:txBody>
      </p:sp>
    </p:spTree>
    <p:extLst>
      <p:ext uri="{BB962C8B-B14F-4D97-AF65-F5344CB8AC3E}">
        <p14:creationId xmlns:p14="http://schemas.microsoft.com/office/powerpoint/2010/main" val="174436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it would seem that using within subject yielded higher performance independent of number of samples while examining different subjects did start out much lower</a:t>
            </a:r>
          </a:p>
        </p:txBody>
      </p:sp>
      <p:sp>
        <p:nvSpPr>
          <p:cNvPr id="4" name="Slide Number Placeholder 3"/>
          <p:cNvSpPr>
            <a:spLocks noGrp="1"/>
          </p:cNvSpPr>
          <p:nvPr>
            <p:ph type="sldNum" sz="quarter" idx="5"/>
          </p:nvPr>
        </p:nvSpPr>
        <p:spPr/>
        <p:txBody>
          <a:bodyPr/>
          <a:lstStyle/>
          <a:p>
            <a:fld id="{7966DBB1-7F97-C344-B0D6-0799E2CF9DF0}" type="slidenum">
              <a:rPr lang="en-US" smtClean="0"/>
              <a:t>30</a:t>
            </a:fld>
            <a:endParaRPr lang="en-US"/>
          </a:p>
        </p:txBody>
      </p:sp>
    </p:spTree>
    <p:extLst>
      <p:ext uri="{BB962C8B-B14F-4D97-AF65-F5344CB8AC3E}">
        <p14:creationId xmlns:p14="http://schemas.microsoft.com/office/powerpoint/2010/main" val="147391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only. Regular mL script but instead of taking each fold just take the whole dataset and fit to the model and then take the absolute value of the coefficients and revert back into the 333x333 matrix form. </a:t>
            </a:r>
            <a:r>
              <a:rPr lang="en-US" dirty="0" err="1"/>
              <a:t>Groupby</a:t>
            </a:r>
            <a:r>
              <a:rPr lang="en-US" dirty="0"/>
              <a:t> sum the regions and for each subject in each task take the largest total sum. Then store all the subs for all the tasks and plot into a sanky diagram. This diagram would suggest that a lot of the models rely on default mode network and CO network based on the total sum </a:t>
            </a:r>
            <a:r>
              <a:rPr lang="en-US"/>
              <a:t>of feature weights. </a:t>
            </a:r>
            <a:endParaRPr lang="en-US" dirty="0"/>
          </a:p>
        </p:txBody>
      </p:sp>
      <p:sp>
        <p:nvSpPr>
          <p:cNvPr id="4" name="Slide Number Placeholder 3"/>
          <p:cNvSpPr>
            <a:spLocks noGrp="1"/>
          </p:cNvSpPr>
          <p:nvPr>
            <p:ph type="sldNum" sz="quarter" idx="5"/>
          </p:nvPr>
        </p:nvSpPr>
        <p:spPr/>
        <p:txBody>
          <a:bodyPr/>
          <a:lstStyle/>
          <a:p>
            <a:fld id="{7966DBB1-7F97-C344-B0D6-0799E2CF9DF0}" type="slidenum">
              <a:rPr lang="en-US" smtClean="0"/>
              <a:t>31</a:t>
            </a:fld>
            <a:endParaRPr lang="en-US"/>
          </a:p>
        </p:txBody>
      </p:sp>
    </p:spTree>
    <p:extLst>
      <p:ext uri="{BB962C8B-B14F-4D97-AF65-F5344CB8AC3E}">
        <p14:creationId xmlns:p14="http://schemas.microsoft.com/office/powerpoint/2010/main" val="245000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7/10/20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7/10/20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5DDE-79B8-4142-AF1C-1B443367E773}"/>
              </a:ext>
            </a:extLst>
          </p:cNvPr>
          <p:cNvSpPr>
            <a:spLocks noGrp="1"/>
          </p:cNvSpPr>
          <p:nvPr>
            <p:ph type="title"/>
          </p:nvPr>
        </p:nvSpPr>
        <p:spPr/>
        <p:txBody>
          <a:bodyPr/>
          <a:lstStyle/>
          <a:p>
            <a:r>
              <a:rPr lang="en-US" dirty="0"/>
              <a:t>Feature Selection by Functional Network</a:t>
            </a:r>
          </a:p>
        </p:txBody>
      </p:sp>
      <p:sp>
        <p:nvSpPr>
          <p:cNvPr id="3" name="Content Placeholder 2">
            <a:extLst>
              <a:ext uri="{FF2B5EF4-FFF2-40B4-BE49-F238E27FC236}">
                <a16:creationId xmlns:a16="http://schemas.microsoft.com/office/drawing/2014/main" id="{3C68F6ED-66CD-974B-BA01-DDD5A514300F}"/>
              </a:ext>
            </a:extLst>
          </p:cNvPr>
          <p:cNvSpPr>
            <a:spLocks noGrp="1"/>
          </p:cNvSpPr>
          <p:nvPr>
            <p:ph idx="1"/>
          </p:nvPr>
        </p:nvSpPr>
        <p:spPr/>
        <p:txBody>
          <a:bodyPr/>
          <a:lstStyle/>
          <a:p>
            <a:r>
              <a:rPr lang="en-US" dirty="0"/>
              <a:t>Could some networks be more individual specific and result in </a:t>
            </a:r>
            <a:r>
              <a:rPr lang="en-US"/>
              <a:t>greater performance?</a:t>
            </a:r>
            <a:endParaRPr lang="en-US" dirty="0"/>
          </a:p>
        </p:txBody>
      </p:sp>
    </p:spTree>
    <p:extLst>
      <p:ext uri="{BB962C8B-B14F-4D97-AF65-F5344CB8AC3E}">
        <p14:creationId xmlns:p14="http://schemas.microsoft.com/office/powerpoint/2010/main" val="199309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FB6-E90C-A043-A5FC-86686F492CBE}"/>
              </a:ext>
            </a:extLst>
          </p:cNvPr>
          <p:cNvSpPr>
            <a:spLocks noGrp="1"/>
          </p:cNvSpPr>
          <p:nvPr>
            <p:ph type="title"/>
          </p:nvPr>
        </p:nvSpPr>
        <p:spPr/>
        <p:txBody>
          <a:bodyPr/>
          <a:lstStyle/>
          <a:p>
            <a:r>
              <a:rPr lang="en-US" dirty="0"/>
              <a:t>All Tasks All Models</a:t>
            </a:r>
          </a:p>
        </p:txBody>
      </p:sp>
      <p:pic>
        <p:nvPicPr>
          <p:cNvPr id="4" name="Picture 3">
            <a:extLst>
              <a:ext uri="{FF2B5EF4-FFF2-40B4-BE49-F238E27FC236}">
                <a16:creationId xmlns:a16="http://schemas.microsoft.com/office/drawing/2014/main" id="{5BE69C66-1FB9-D643-B204-E550F71E7375}"/>
              </a:ext>
            </a:extLst>
          </p:cNvPr>
          <p:cNvPicPr>
            <a:picLocks noChangeAspect="1"/>
          </p:cNvPicPr>
          <p:nvPr/>
        </p:nvPicPr>
        <p:blipFill>
          <a:blip r:embed="rId2"/>
          <a:stretch>
            <a:fillRect/>
          </a:stretch>
        </p:blipFill>
        <p:spPr>
          <a:xfrm>
            <a:off x="2120900" y="1407886"/>
            <a:ext cx="6769100" cy="5197702"/>
          </a:xfrm>
          <a:prstGeom prst="rect">
            <a:avLst/>
          </a:prstGeom>
        </p:spPr>
      </p:pic>
    </p:spTree>
    <p:extLst>
      <p:ext uri="{BB962C8B-B14F-4D97-AF65-F5344CB8AC3E}">
        <p14:creationId xmlns:p14="http://schemas.microsoft.com/office/powerpoint/2010/main" val="52218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8DCA2-0F97-1545-AC46-B12D67DF51C6}"/>
              </a:ext>
            </a:extLst>
          </p:cNvPr>
          <p:cNvPicPr>
            <a:picLocks noChangeAspect="1"/>
          </p:cNvPicPr>
          <p:nvPr/>
        </p:nvPicPr>
        <p:blipFill>
          <a:blip r:embed="rId2"/>
          <a:stretch>
            <a:fillRect/>
          </a:stretch>
        </p:blipFill>
        <p:spPr>
          <a:xfrm>
            <a:off x="2019300" y="610313"/>
            <a:ext cx="7251700" cy="5142787"/>
          </a:xfrm>
          <a:prstGeom prst="rect">
            <a:avLst/>
          </a:prstGeom>
        </p:spPr>
      </p:pic>
    </p:spTree>
    <p:extLst>
      <p:ext uri="{BB962C8B-B14F-4D97-AF65-F5344CB8AC3E}">
        <p14:creationId xmlns:p14="http://schemas.microsoft.com/office/powerpoint/2010/main" val="63434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04BF2-CC4D-E24B-95C8-1063FC13CE6F}"/>
              </a:ext>
            </a:extLst>
          </p:cNvPr>
          <p:cNvPicPr>
            <a:picLocks noChangeAspect="1"/>
          </p:cNvPicPr>
          <p:nvPr/>
        </p:nvPicPr>
        <p:blipFill>
          <a:blip r:embed="rId2"/>
          <a:stretch>
            <a:fillRect/>
          </a:stretch>
        </p:blipFill>
        <p:spPr>
          <a:xfrm>
            <a:off x="2222500" y="341312"/>
            <a:ext cx="7734300" cy="5938838"/>
          </a:xfrm>
          <a:prstGeom prst="rect">
            <a:avLst/>
          </a:prstGeom>
        </p:spPr>
      </p:pic>
    </p:spTree>
    <p:extLst>
      <p:ext uri="{BB962C8B-B14F-4D97-AF65-F5344CB8AC3E}">
        <p14:creationId xmlns:p14="http://schemas.microsoft.com/office/powerpoint/2010/main" val="30834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C9F57-B8EA-A24A-8CAE-9806C7D1DBB2}"/>
              </a:ext>
            </a:extLst>
          </p:cNvPr>
          <p:cNvPicPr>
            <a:picLocks noChangeAspect="1"/>
          </p:cNvPicPr>
          <p:nvPr/>
        </p:nvPicPr>
        <p:blipFill>
          <a:blip r:embed="rId2"/>
          <a:stretch>
            <a:fillRect/>
          </a:stretch>
        </p:blipFill>
        <p:spPr>
          <a:xfrm>
            <a:off x="1905000" y="479652"/>
            <a:ext cx="7454900" cy="5724298"/>
          </a:xfrm>
          <a:prstGeom prst="rect">
            <a:avLst/>
          </a:prstGeom>
        </p:spPr>
      </p:pic>
    </p:spTree>
    <p:extLst>
      <p:ext uri="{BB962C8B-B14F-4D97-AF65-F5344CB8AC3E}">
        <p14:creationId xmlns:p14="http://schemas.microsoft.com/office/powerpoint/2010/main" val="293472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B26-BBF2-7A48-AE2B-EA5B2E1D0668}"/>
              </a:ext>
            </a:extLst>
          </p:cNvPr>
          <p:cNvSpPr>
            <a:spLocks noGrp="1"/>
          </p:cNvSpPr>
          <p:nvPr>
            <p:ph type="title"/>
          </p:nvPr>
        </p:nvSpPr>
        <p:spPr/>
        <p:txBody>
          <a:bodyPr/>
          <a:lstStyle/>
          <a:p>
            <a:r>
              <a:rPr lang="en-US" dirty="0"/>
              <a:t>Comparisons of CO and FP</a:t>
            </a:r>
          </a:p>
        </p:txBody>
      </p:sp>
      <p:pic>
        <p:nvPicPr>
          <p:cNvPr id="4" name="Picture 3">
            <a:extLst>
              <a:ext uri="{FF2B5EF4-FFF2-40B4-BE49-F238E27FC236}">
                <a16:creationId xmlns:a16="http://schemas.microsoft.com/office/drawing/2014/main" id="{18059B95-0F8A-6243-9AE9-BE97F5CB0E1B}"/>
              </a:ext>
            </a:extLst>
          </p:cNvPr>
          <p:cNvPicPr>
            <a:picLocks noChangeAspect="1"/>
          </p:cNvPicPr>
          <p:nvPr/>
        </p:nvPicPr>
        <p:blipFill>
          <a:blip r:embed="rId2"/>
          <a:stretch>
            <a:fillRect/>
          </a:stretch>
        </p:blipFill>
        <p:spPr>
          <a:xfrm>
            <a:off x="2165350" y="1638300"/>
            <a:ext cx="6743700" cy="5219700"/>
          </a:xfrm>
          <a:prstGeom prst="rect">
            <a:avLst/>
          </a:prstGeom>
        </p:spPr>
      </p:pic>
    </p:spTree>
    <p:extLst>
      <p:ext uri="{BB962C8B-B14F-4D97-AF65-F5344CB8AC3E}">
        <p14:creationId xmlns:p14="http://schemas.microsoft.com/office/powerpoint/2010/main" val="187936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E52C7-089F-7348-8ED6-BF826CBE51E6}"/>
              </a:ext>
            </a:extLst>
          </p:cNvPr>
          <p:cNvPicPr>
            <a:picLocks noChangeAspect="1"/>
          </p:cNvPicPr>
          <p:nvPr/>
        </p:nvPicPr>
        <p:blipFill>
          <a:blip r:embed="rId2"/>
          <a:stretch>
            <a:fillRect/>
          </a:stretch>
        </p:blipFill>
        <p:spPr>
          <a:xfrm>
            <a:off x="1803400" y="328624"/>
            <a:ext cx="7670800" cy="5926126"/>
          </a:xfrm>
          <a:prstGeom prst="rect">
            <a:avLst/>
          </a:prstGeom>
        </p:spPr>
      </p:pic>
    </p:spTree>
    <p:extLst>
      <p:ext uri="{BB962C8B-B14F-4D97-AF65-F5344CB8AC3E}">
        <p14:creationId xmlns:p14="http://schemas.microsoft.com/office/powerpoint/2010/main" val="32309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7A367-CA4C-1146-8D4C-4A5BA145D932}"/>
              </a:ext>
            </a:extLst>
          </p:cNvPr>
          <p:cNvPicPr>
            <a:picLocks noChangeAspect="1"/>
          </p:cNvPicPr>
          <p:nvPr/>
        </p:nvPicPr>
        <p:blipFill>
          <a:blip r:embed="rId2"/>
          <a:stretch>
            <a:fillRect/>
          </a:stretch>
        </p:blipFill>
        <p:spPr>
          <a:xfrm>
            <a:off x="2120900" y="615950"/>
            <a:ext cx="6883400" cy="5219700"/>
          </a:xfrm>
          <a:prstGeom prst="rect">
            <a:avLst/>
          </a:prstGeom>
        </p:spPr>
      </p:pic>
    </p:spTree>
    <p:extLst>
      <p:ext uri="{BB962C8B-B14F-4D97-AF65-F5344CB8AC3E}">
        <p14:creationId xmlns:p14="http://schemas.microsoft.com/office/powerpoint/2010/main" val="79416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7C71C-17F3-A441-9291-9E16D10FA1A4}"/>
              </a:ext>
            </a:extLst>
          </p:cNvPr>
          <p:cNvPicPr>
            <a:picLocks noChangeAspect="1"/>
          </p:cNvPicPr>
          <p:nvPr/>
        </p:nvPicPr>
        <p:blipFill>
          <a:blip r:embed="rId2"/>
          <a:stretch>
            <a:fillRect/>
          </a:stretch>
        </p:blipFill>
        <p:spPr>
          <a:xfrm>
            <a:off x="1394218" y="0"/>
            <a:ext cx="9032481" cy="6849354"/>
          </a:xfrm>
          <a:prstGeom prst="rect">
            <a:avLst/>
          </a:prstGeom>
        </p:spPr>
      </p:pic>
    </p:spTree>
    <p:extLst>
      <p:ext uri="{BB962C8B-B14F-4D97-AF65-F5344CB8AC3E}">
        <p14:creationId xmlns:p14="http://schemas.microsoft.com/office/powerpoint/2010/main" val="4045656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656-34CF-3641-93BE-59A70082ACBF}"/>
              </a:ext>
            </a:extLst>
          </p:cNvPr>
          <p:cNvSpPr>
            <a:spLocks noGrp="1"/>
          </p:cNvSpPr>
          <p:nvPr>
            <p:ph type="title"/>
          </p:nvPr>
        </p:nvSpPr>
        <p:spPr>
          <a:xfrm>
            <a:off x="0" y="0"/>
            <a:ext cx="10515600" cy="1325563"/>
          </a:xfrm>
        </p:spPr>
        <p:txBody>
          <a:bodyPr>
            <a:normAutofit/>
          </a:bodyPr>
          <a:lstStyle/>
          <a:p>
            <a:r>
              <a:rPr lang="en-US" sz="3600" dirty="0"/>
              <a:t>Ridge Regression</a:t>
            </a:r>
          </a:p>
        </p:txBody>
      </p:sp>
      <p:pic>
        <p:nvPicPr>
          <p:cNvPr id="5" name="Picture 4">
            <a:extLst>
              <a:ext uri="{FF2B5EF4-FFF2-40B4-BE49-F238E27FC236}">
                <a16:creationId xmlns:a16="http://schemas.microsoft.com/office/drawing/2014/main" id="{887CC386-0217-7944-85F8-8D9B6A69357B}"/>
              </a:ext>
            </a:extLst>
          </p:cNvPr>
          <p:cNvPicPr>
            <a:picLocks noChangeAspect="1"/>
          </p:cNvPicPr>
          <p:nvPr/>
        </p:nvPicPr>
        <p:blipFill>
          <a:blip r:embed="rId2"/>
          <a:stretch>
            <a:fillRect/>
          </a:stretch>
        </p:blipFill>
        <p:spPr>
          <a:xfrm>
            <a:off x="7440944" y="3536951"/>
            <a:ext cx="4060456" cy="3117850"/>
          </a:xfrm>
          <a:prstGeom prst="rect">
            <a:avLst/>
          </a:prstGeom>
        </p:spPr>
      </p:pic>
      <p:pic>
        <p:nvPicPr>
          <p:cNvPr id="7" name="Picture 6">
            <a:extLst>
              <a:ext uri="{FF2B5EF4-FFF2-40B4-BE49-F238E27FC236}">
                <a16:creationId xmlns:a16="http://schemas.microsoft.com/office/drawing/2014/main" id="{2CF46D03-1997-6747-BC0E-70C1E4112F42}"/>
              </a:ext>
            </a:extLst>
          </p:cNvPr>
          <p:cNvPicPr>
            <a:picLocks noChangeAspect="1"/>
          </p:cNvPicPr>
          <p:nvPr/>
        </p:nvPicPr>
        <p:blipFill>
          <a:blip r:embed="rId3"/>
          <a:stretch>
            <a:fillRect/>
          </a:stretch>
        </p:blipFill>
        <p:spPr>
          <a:xfrm>
            <a:off x="3380488" y="3540126"/>
            <a:ext cx="4060456" cy="3117850"/>
          </a:xfrm>
          <a:prstGeom prst="rect">
            <a:avLst/>
          </a:prstGeom>
        </p:spPr>
      </p:pic>
      <p:pic>
        <p:nvPicPr>
          <p:cNvPr id="12" name="Picture 11">
            <a:extLst>
              <a:ext uri="{FF2B5EF4-FFF2-40B4-BE49-F238E27FC236}">
                <a16:creationId xmlns:a16="http://schemas.microsoft.com/office/drawing/2014/main" id="{F7B9D3D2-5FD4-BA43-AE59-09331DCC2166}"/>
              </a:ext>
            </a:extLst>
          </p:cNvPr>
          <p:cNvPicPr>
            <a:picLocks noChangeAspect="1"/>
          </p:cNvPicPr>
          <p:nvPr/>
        </p:nvPicPr>
        <p:blipFill>
          <a:blip r:embed="rId4"/>
          <a:stretch>
            <a:fillRect/>
          </a:stretch>
        </p:blipFill>
        <p:spPr>
          <a:xfrm>
            <a:off x="7440944" y="211138"/>
            <a:ext cx="4060456" cy="3117850"/>
          </a:xfrm>
          <a:prstGeom prst="rect">
            <a:avLst/>
          </a:prstGeom>
        </p:spPr>
      </p:pic>
      <p:pic>
        <p:nvPicPr>
          <p:cNvPr id="14" name="Picture 13">
            <a:extLst>
              <a:ext uri="{FF2B5EF4-FFF2-40B4-BE49-F238E27FC236}">
                <a16:creationId xmlns:a16="http://schemas.microsoft.com/office/drawing/2014/main" id="{B481A90F-2522-3D41-AD8C-015DC405267F}"/>
              </a:ext>
            </a:extLst>
          </p:cNvPr>
          <p:cNvPicPr>
            <a:picLocks noChangeAspect="1"/>
          </p:cNvPicPr>
          <p:nvPr/>
        </p:nvPicPr>
        <p:blipFill>
          <a:blip r:embed="rId5"/>
          <a:stretch>
            <a:fillRect/>
          </a:stretch>
        </p:blipFill>
        <p:spPr>
          <a:xfrm>
            <a:off x="3355716" y="211138"/>
            <a:ext cx="4060456" cy="3117850"/>
          </a:xfrm>
          <a:prstGeom prst="rect">
            <a:avLst/>
          </a:prstGeom>
        </p:spPr>
      </p:pic>
    </p:spTree>
    <p:extLst>
      <p:ext uri="{BB962C8B-B14F-4D97-AF65-F5344CB8AC3E}">
        <p14:creationId xmlns:p14="http://schemas.microsoft.com/office/powerpoint/2010/main" val="259029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32E-930E-5D41-B97D-AE338A6EA531}"/>
              </a:ext>
            </a:extLst>
          </p:cNvPr>
          <p:cNvSpPr>
            <a:spLocks noGrp="1"/>
          </p:cNvSpPr>
          <p:nvPr>
            <p:ph type="title"/>
          </p:nvPr>
        </p:nvSpPr>
        <p:spPr>
          <a:xfrm>
            <a:off x="5260" y="0"/>
            <a:ext cx="5163640" cy="3556000"/>
          </a:xfrm>
        </p:spPr>
        <p:txBody>
          <a:bodyPr>
            <a:normAutofit/>
          </a:bodyPr>
          <a:lstStyle/>
          <a:p>
            <a:r>
              <a:rPr lang="en-US" sz="2800" dirty="0"/>
              <a:t>Number of Features</a:t>
            </a:r>
            <a:br>
              <a:rPr lang="en-US" sz="2800" dirty="0"/>
            </a:br>
            <a:r>
              <a:rPr lang="en-US" sz="2800" dirty="0"/>
              <a:t>per Network and </a:t>
            </a:r>
            <a:br>
              <a:rPr lang="en-US" sz="2800" dirty="0"/>
            </a:br>
            <a:r>
              <a:rPr lang="en-US" sz="2800" dirty="0"/>
              <a:t>performance</a:t>
            </a:r>
          </a:p>
        </p:txBody>
      </p:sp>
      <p:pic>
        <p:nvPicPr>
          <p:cNvPr id="4" name="Picture 3">
            <a:extLst>
              <a:ext uri="{FF2B5EF4-FFF2-40B4-BE49-F238E27FC236}">
                <a16:creationId xmlns:a16="http://schemas.microsoft.com/office/drawing/2014/main" id="{706FD324-EF0A-A545-B902-7C29C70A2570}"/>
              </a:ext>
            </a:extLst>
          </p:cNvPr>
          <p:cNvPicPr>
            <a:picLocks noChangeAspect="1"/>
          </p:cNvPicPr>
          <p:nvPr/>
        </p:nvPicPr>
        <p:blipFill>
          <a:blip r:embed="rId3"/>
          <a:stretch>
            <a:fillRect/>
          </a:stretch>
        </p:blipFill>
        <p:spPr>
          <a:xfrm>
            <a:off x="7630300" y="3422650"/>
            <a:ext cx="4473944" cy="3435350"/>
          </a:xfrm>
          <a:prstGeom prst="rect">
            <a:avLst/>
          </a:prstGeom>
        </p:spPr>
      </p:pic>
      <p:pic>
        <p:nvPicPr>
          <p:cNvPr id="8" name="Picture 7">
            <a:extLst>
              <a:ext uri="{FF2B5EF4-FFF2-40B4-BE49-F238E27FC236}">
                <a16:creationId xmlns:a16="http://schemas.microsoft.com/office/drawing/2014/main" id="{EECE0677-FDF4-0D46-8D21-4E5D2E4AC00D}"/>
              </a:ext>
            </a:extLst>
          </p:cNvPr>
          <p:cNvPicPr>
            <a:picLocks noChangeAspect="1"/>
          </p:cNvPicPr>
          <p:nvPr/>
        </p:nvPicPr>
        <p:blipFill>
          <a:blip r:embed="rId4"/>
          <a:stretch>
            <a:fillRect/>
          </a:stretch>
        </p:blipFill>
        <p:spPr>
          <a:xfrm>
            <a:off x="3222256" y="3422650"/>
            <a:ext cx="4473944" cy="3435350"/>
          </a:xfrm>
          <a:prstGeom prst="rect">
            <a:avLst/>
          </a:prstGeom>
        </p:spPr>
      </p:pic>
      <p:pic>
        <p:nvPicPr>
          <p:cNvPr id="10" name="Picture 9">
            <a:extLst>
              <a:ext uri="{FF2B5EF4-FFF2-40B4-BE49-F238E27FC236}">
                <a16:creationId xmlns:a16="http://schemas.microsoft.com/office/drawing/2014/main" id="{E64E9F55-6DB8-764F-81F6-F6B4FEDC9D58}"/>
              </a:ext>
            </a:extLst>
          </p:cNvPr>
          <p:cNvPicPr>
            <a:picLocks noChangeAspect="1"/>
          </p:cNvPicPr>
          <p:nvPr/>
        </p:nvPicPr>
        <p:blipFill>
          <a:blip r:embed="rId5"/>
          <a:stretch>
            <a:fillRect/>
          </a:stretch>
        </p:blipFill>
        <p:spPr>
          <a:xfrm>
            <a:off x="7630300" y="25400"/>
            <a:ext cx="4473944" cy="3435350"/>
          </a:xfrm>
          <a:prstGeom prst="rect">
            <a:avLst/>
          </a:prstGeom>
        </p:spPr>
      </p:pic>
      <p:pic>
        <p:nvPicPr>
          <p:cNvPr id="13" name="Picture 12">
            <a:extLst>
              <a:ext uri="{FF2B5EF4-FFF2-40B4-BE49-F238E27FC236}">
                <a16:creationId xmlns:a16="http://schemas.microsoft.com/office/drawing/2014/main" id="{AB0A8357-01C3-C048-A84A-12D049DF357A}"/>
              </a:ext>
            </a:extLst>
          </p:cNvPr>
          <p:cNvPicPr>
            <a:picLocks noChangeAspect="1"/>
          </p:cNvPicPr>
          <p:nvPr/>
        </p:nvPicPr>
        <p:blipFill>
          <a:blip r:embed="rId6"/>
          <a:stretch>
            <a:fillRect/>
          </a:stretch>
        </p:blipFill>
        <p:spPr>
          <a:xfrm>
            <a:off x="3222256" y="25400"/>
            <a:ext cx="4473944" cy="3435350"/>
          </a:xfrm>
          <a:prstGeom prst="rect">
            <a:avLst/>
          </a:prstGeom>
        </p:spPr>
      </p:pic>
    </p:spTree>
    <p:extLst>
      <p:ext uri="{BB962C8B-B14F-4D97-AF65-F5344CB8AC3E}">
        <p14:creationId xmlns:p14="http://schemas.microsoft.com/office/powerpoint/2010/main" val="341242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F3A0-A2E2-DB4F-B784-B24DE27A0ECE}"/>
              </a:ext>
            </a:extLst>
          </p:cNvPr>
          <p:cNvSpPr>
            <a:spLocks noGrp="1"/>
          </p:cNvSpPr>
          <p:nvPr>
            <p:ph type="title"/>
          </p:nvPr>
        </p:nvSpPr>
        <p:spPr>
          <a:xfrm>
            <a:off x="838200" y="365125"/>
            <a:ext cx="4749800" cy="1325563"/>
          </a:xfrm>
        </p:spPr>
        <p:txBody>
          <a:bodyPr>
            <a:normAutofit/>
          </a:bodyPr>
          <a:lstStyle/>
          <a:p>
            <a:r>
              <a:rPr lang="en-US" sz="2800" dirty="0"/>
              <a:t>Only taking blocks of networks</a:t>
            </a:r>
          </a:p>
        </p:txBody>
      </p:sp>
      <p:pic>
        <p:nvPicPr>
          <p:cNvPr id="5" name="Picture 4">
            <a:extLst>
              <a:ext uri="{FF2B5EF4-FFF2-40B4-BE49-F238E27FC236}">
                <a16:creationId xmlns:a16="http://schemas.microsoft.com/office/drawing/2014/main" id="{92EA5130-DFD2-FC45-BA75-627354354A10}"/>
              </a:ext>
            </a:extLst>
          </p:cNvPr>
          <p:cNvPicPr>
            <a:picLocks noChangeAspect="1"/>
          </p:cNvPicPr>
          <p:nvPr/>
        </p:nvPicPr>
        <p:blipFill>
          <a:blip r:embed="rId2"/>
          <a:stretch>
            <a:fillRect/>
          </a:stretch>
        </p:blipFill>
        <p:spPr>
          <a:xfrm>
            <a:off x="0" y="1349552"/>
            <a:ext cx="6663598" cy="2161715"/>
          </a:xfrm>
          <a:prstGeom prst="rect">
            <a:avLst/>
          </a:prstGeom>
        </p:spPr>
      </p:pic>
      <p:pic>
        <p:nvPicPr>
          <p:cNvPr id="7" name="Picture 6">
            <a:extLst>
              <a:ext uri="{FF2B5EF4-FFF2-40B4-BE49-F238E27FC236}">
                <a16:creationId xmlns:a16="http://schemas.microsoft.com/office/drawing/2014/main" id="{61E6A34B-6A4A-854D-A265-AA474FED3AC1}"/>
              </a:ext>
            </a:extLst>
          </p:cNvPr>
          <p:cNvPicPr>
            <a:picLocks noChangeAspect="1"/>
          </p:cNvPicPr>
          <p:nvPr/>
        </p:nvPicPr>
        <p:blipFill>
          <a:blip r:embed="rId3"/>
          <a:stretch>
            <a:fillRect/>
          </a:stretch>
        </p:blipFill>
        <p:spPr>
          <a:xfrm>
            <a:off x="6681350" y="3798736"/>
            <a:ext cx="5251849" cy="2982958"/>
          </a:xfrm>
          <a:prstGeom prst="rect">
            <a:avLst/>
          </a:prstGeom>
        </p:spPr>
      </p:pic>
      <p:pic>
        <p:nvPicPr>
          <p:cNvPr id="9" name="Picture 8">
            <a:extLst>
              <a:ext uri="{FF2B5EF4-FFF2-40B4-BE49-F238E27FC236}">
                <a16:creationId xmlns:a16="http://schemas.microsoft.com/office/drawing/2014/main" id="{00F2111F-3921-6D43-917B-69E9384E9A7A}"/>
              </a:ext>
            </a:extLst>
          </p:cNvPr>
          <p:cNvPicPr>
            <a:picLocks noChangeAspect="1"/>
          </p:cNvPicPr>
          <p:nvPr/>
        </p:nvPicPr>
        <p:blipFill>
          <a:blip r:embed="rId4"/>
          <a:stretch>
            <a:fillRect/>
          </a:stretch>
        </p:blipFill>
        <p:spPr>
          <a:xfrm>
            <a:off x="6830188" y="970290"/>
            <a:ext cx="5103011" cy="2667977"/>
          </a:xfrm>
          <a:prstGeom prst="rect">
            <a:avLst/>
          </a:prstGeom>
        </p:spPr>
      </p:pic>
      <p:pic>
        <p:nvPicPr>
          <p:cNvPr id="11" name="Picture 10">
            <a:extLst>
              <a:ext uri="{FF2B5EF4-FFF2-40B4-BE49-F238E27FC236}">
                <a16:creationId xmlns:a16="http://schemas.microsoft.com/office/drawing/2014/main" id="{94F48265-EE18-6640-9C18-EC7E6C479B09}"/>
              </a:ext>
            </a:extLst>
          </p:cNvPr>
          <p:cNvPicPr>
            <a:picLocks noChangeAspect="1"/>
          </p:cNvPicPr>
          <p:nvPr/>
        </p:nvPicPr>
        <p:blipFill>
          <a:blip r:embed="rId5"/>
          <a:stretch>
            <a:fillRect/>
          </a:stretch>
        </p:blipFill>
        <p:spPr>
          <a:xfrm>
            <a:off x="247982" y="3638267"/>
            <a:ext cx="5098718" cy="2864573"/>
          </a:xfrm>
          <a:prstGeom prst="rect">
            <a:avLst/>
          </a:prstGeom>
        </p:spPr>
      </p:pic>
    </p:spTree>
    <p:extLst>
      <p:ext uri="{BB962C8B-B14F-4D97-AF65-F5344CB8AC3E}">
        <p14:creationId xmlns:p14="http://schemas.microsoft.com/office/powerpoint/2010/main" val="2522675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F889-E436-FC4F-899F-96E0B90E9995}"/>
              </a:ext>
            </a:extLst>
          </p:cNvPr>
          <p:cNvSpPr>
            <a:spLocks noGrp="1"/>
          </p:cNvSpPr>
          <p:nvPr>
            <p:ph type="title"/>
          </p:nvPr>
        </p:nvSpPr>
        <p:spPr/>
        <p:txBody>
          <a:bodyPr/>
          <a:lstStyle/>
          <a:p>
            <a:r>
              <a:rPr lang="en-US" dirty="0"/>
              <a:t>Feature Manipulation</a:t>
            </a:r>
          </a:p>
        </p:txBody>
      </p:sp>
    </p:spTree>
    <p:extLst>
      <p:ext uri="{BB962C8B-B14F-4D97-AF65-F5344CB8AC3E}">
        <p14:creationId xmlns:p14="http://schemas.microsoft.com/office/powerpoint/2010/main" val="27609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8292-495A-5344-A3D6-EC50070B1BE9}"/>
              </a:ext>
            </a:extLst>
          </p:cNvPr>
          <p:cNvSpPr>
            <a:spLocks noGrp="1"/>
          </p:cNvSpPr>
          <p:nvPr>
            <p:ph type="title"/>
          </p:nvPr>
        </p:nvSpPr>
        <p:spPr/>
        <p:txBody>
          <a:bodyPr/>
          <a:lstStyle/>
          <a:p>
            <a:r>
              <a:rPr lang="en-US" dirty="0"/>
              <a:t>Subset datasets by number of features. Ridge regression only </a:t>
            </a:r>
          </a:p>
        </p:txBody>
      </p:sp>
      <p:pic>
        <p:nvPicPr>
          <p:cNvPr id="4" name="Picture 3">
            <a:extLst>
              <a:ext uri="{FF2B5EF4-FFF2-40B4-BE49-F238E27FC236}">
                <a16:creationId xmlns:a16="http://schemas.microsoft.com/office/drawing/2014/main" id="{C546F40A-1ACF-DE44-819B-7C439AF989A1}"/>
              </a:ext>
            </a:extLst>
          </p:cNvPr>
          <p:cNvPicPr>
            <a:picLocks noChangeAspect="1"/>
          </p:cNvPicPr>
          <p:nvPr/>
        </p:nvPicPr>
        <p:blipFill>
          <a:blip r:embed="rId3"/>
          <a:stretch>
            <a:fillRect/>
          </a:stretch>
        </p:blipFill>
        <p:spPr>
          <a:xfrm>
            <a:off x="4962886" y="4272286"/>
            <a:ext cx="3951210" cy="2512070"/>
          </a:xfrm>
          <a:prstGeom prst="rect">
            <a:avLst/>
          </a:prstGeom>
        </p:spPr>
      </p:pic>
      <p:pic>
        <p:nvPicPr>
          <p:cNvPr id="8" name="Picture 7">
            <a:extLst>
              <a:ext uri="{FF2B5EF4-FFF2-40B4-BE49-F238E27FC236}">
                <a16:creationId xmlns:a16="http://schemas.microsoft.com/office/drawing/2014/main" id="{EACD3384-4705-2D4E-8099-10C6C558EF70}"/>
              </a:ext>
            </a:extLst>
          </p:cNvPr>
          <p:cNvPicPr>
            <a:picLocks noChangeAspect="1"/>
          </p:cNvPicPr>
          <p:nvPr/>
        </p:nvPicPr>
        <p:blipFill>
          <a:blip r:embed="rId4"/>
          <a:stretch>
            <a:fillRect/>
          </a:stretch>
        </p:blipFill>
        <p:spPr>
          <a:xfrm>
            <a:off x="4962886" y="1690688"/>
            <a:ext cx="3951210" cy="2512070"/>
          </a:xfrm>
          <a:prstGeom prst="rect">
            <a:avLst/>
          </a:prstGeom>
        </p:spPr>
      </p:pic>
      <p:pic>
        <p:nvPicPr>
          <p:cNvPr id="12" name="Picture 11">
            <a:extLst>
              <a:ext uri="{FF2B5EF4-FFF2-40B4-BE49-F238E27FC236}">
                <a16:creationId xmlns:a16="http://schemas.microsoft.com/office/drawing/2014/main" id="{209AE868-88E7-334A-BE28-0F2D372E93A9}"/>
              </a:ext>
            </a:extLst>
          </p:cNvPr>
          <p:cNvPicPr>
            <a:picLocks noChangeAspect="1"/>
          </p:cNvPicPr>
          <p:nvPr/>
        </p:nvPicPr>
        <p:blipFill>
          <a:blip r:embed="rId5"/>
          <a:stretch>
            <a:fillRect/>
          </a:stretch>
        </p:blipFill>
        <p:spPr>
          <a:xfrm>
            <a:off x="303810" y="1690688"/>
            <a:ext cx="3951210" cy="2512070"/>
          </a:xfrm>
          <a:prstGeom prst="rect">
            <a:avLst/>
          </a:prstGeom>
        </p:spPr>
      </p:pic>
      <p:pic>
        <p:nvPicPr>
          <p:cNvPr id="14" name="Picture 13">
            <a:extLst>
              <a:ext uri="{FF2B5EF4-FFF2-40B4-BE49-F238E27FC236}">
                <a16:creationId xmlns:a16="http://schemas.microsoft.com/office/drawing/2014/main" id="{294C95F8-5787-0947-9574-4CC9B08C7392}"/>
              </a:ext>
            </a:extLst>
          </p:cNvPr>
          <p:cNvPicPr>
            <a:picLocks noChangeAspect="1"/>
          </p:cNvPicPr>
          <p:nvPr/>
        </p:nvPicPr>
        <p:blipFill>
          <a:blip r:embed="rId6"/>
          <a:stretch>
            <a:fillRect/>
          </a:stretch>
        </p:blipFill>
        <p:spPr>
          <a:xfrm>
            <a:off x="303810" y="4202758"/>
            <a:ext cx="3951210" cy="2512070"/>
          </a:xfrm>
          <a:prstGeom prst="rect">
            <a:avLst/>
          </a:prstGeom>
        </p:spPr>
      </p:pic>
    </p:spTree>
    <p:extLst>
      <p:ext uri="{BB962C8B-B14F-4D97-AF65-F5344CB8AC3E}">
        <p14:creationId xmlns:p14="http://schemas.microsoft.com/office/powerpoint/2010/main" val="2580863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93B868-10A2-AB49-AD10-57775EBC8AE6}"/>
              </a:ext>
            </a:extLst>
          </p:cNvPr>
          <p:cNvPicPr>
            <a:picLocks noChangeAspect="1"/>
          </p:cNvPicPr>
          <p:nvPr/>
        </p:nvPicPr>
        <p:blipFill>
          <a:blip r:embed="rId3"/>
          <a:stretch>
            <a:fillRect/>
          </a:stretch>
        </p:blipFill>
        <p:spPr>
          <a:xfrm>
            <a:off x="0" y="811008"/>
            <a:ext cx="12192000" cy="5235983"/>
          </a:xfrm>
          <a:prstGeom prst="rect">
            <a:avLst/>
          </a:prstGeom>
        </p:spPr>
      </p:pic>
    </p:spTree>
    <p:extLst>
      <p:ext uri="{BB962C8B-B14F-4D97-AF65-F5344CB8AC3E}">
        <p14:creationId xmlns:p14="http://schemas.microsoft.com/office/powerpoint/2010/main" val="307819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TotalTime>
  <Words>740</Words>
  <Application>Microsoft Macintosh PowerPoint</Application>
  <PresentationFormat>Widescreen</PresentationFormat>
  <Paragraphs>85</Paragraphs>
  <Slides>31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Feature Selection by Functional Network</vt:lpstr>
      <vt:lpstr>All Tasks All Models</vt:lpstr>
      <vt:lpstr>PowerPoint Presentation</vt:lpstr>
      <vt:lpstr>PowerPoint Presentation</vt:lpstr>
      <vt:lpstr>PowerPoint Presentation</vt:lpstr>
      <vt:lpstr>Comparisons of CO and FP</vt:lpstr>
      <vt:lpstr>PowerPoint Presentation</vt:lpstr>
      <vt:lpstr>PowerPoint Presentation</vt:lpstr>
      <vt:lpstr>PowerPoint Presentation</vt:lpstr>
      <vt:lpstr>Ridge Regression</vt:lpstr>
      <vt:lpstr>Number of Features per Network and  performance</vt:lpstr>
      <vt:lpstr>Only taking blocks of networks</vt:lpstr>
      <vt:lpstr>Feature Manipulation</vt:lpstr>
      <vt:lpstr>Subset datasets by number of features. Ridge regression only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83</cp:revision>
  <dcterms:created xsi:type="dcterms:W3CDTF">2020-05-19T15:01:07Z</dcterms:created>
  <dcterms:modified xsi:type="dcterms:W3CDTF">2020-07-10T19:22:52Z</dcterms:modified>
</cp:coreProperties>
</file>