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7" r:id="rId5"/>
    <p:sldId id="259" r:id="rId6"/>
    <p:sldId id="260" r:id="rId7"/>
    <p:sldId id="261" r:id="rId8"/>
    <p:sldId id="266" r:id="rId9"/>
    <p:sldId id="262" r:id="rId10"/>
    <p:sldId id="263" r:id="rId11"/>
    <p:sldId id="264" r:id="rId12"/>
    <p:sldId id="274" r:id="rId13"/>
    <p:sldId id="265" r:id="rId14"/>
    <p:sldId id="269" r:id="rId15"/>
    <p:sldId id="270" r:id="rId16"/>
    <p:sldId id="271" r:id="rId17"/>
    <p:sldId id="272" r:id="rId18"/>
    <p:sldId id="268"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7"/>
    <p:restoredTop sz="96405"/>
  </p:normalViewPr>
  <p:slideViewPr>
    <p:cSldViewPr snapToGrid="0" snapToObjects="1">
      <p:cViewPr varScale="1">
        <p:scale>
          <a:sx n="114" d="100"/>
          <a:sy n="114" d="100"/>
        </p:scale>
        <p:origin x="19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D50F-03C6-A348-8E8D-41291BD9B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6FBA58-AFEE-4045-8167-1A4D2E9E4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9DF2FE-91C5-CC4F-A4C8-6C967ADFF77F}"/>
              </a:ext>
            </a:extLst>
          </p:cNvPr>
          <p:cNvSpPr>
            <a:spLocks noGrp="1"/>
          </p:cNvSpPr>
          <p:nvPr>
            <p:ph type="dt" sz="half" idx="10"/>
          </p:nvPr>
        </p:nvSpPr>
        <p:spPr/>
        <p:txBody>
          <a:bodyPr/>
          <a:lstStyle/>
          <a:p>
            <a:fld id="{30E6044F-6CD6-FA47-BEE6-35ACDD53B394}" type="datetimeFigureOut">
              <a:rPr lang="en-US" smtClean="0"/>
              <a:t>5/29/20</a:t>
            </a:fld>
            <a:endParaRPr lang="en-US"/>
          </a:p>
        </p:txBody>
      </p:sp>
      <p:sp>
        <p:nvSpPr>
          <p:cNvPr id="5" name="Footer Placeholder 4">
            <a:extLst>
              <a:ext uri="{FF2B5EF4-FFF2-40B4-BE49-F238E27FC236}">
                <a16:creationId xmlns:a16="http://schemas.microsoft.com/office/drawing/2014/main" id="{E1E12B05-1BB6-F64C-9486-5041F0EF2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67A05-4DB4-5E49-8BDA-2CDF50BE58C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8696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59EF-2CE5-2D43-8CF8-A5BD115B9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E47AF-93BA-F746-A24F-1102228772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6E077-4D6D-7447-8D59-B1C2B88E7720}"/>
              </a:ext>
            </a:extLst>
          </p:cNvPr>
          <p:cNvSpPr>
            <a:spLocks noGrp="1"/>
          </p:cNvSpPr>
          <p:nvPr>
            <p:ph type="dt" sz="half" idx="10"/>
          </p:nvPr>
        </p:nvSpPr>
        <p:spPr/>
        <p:txBody>
          <a:bodyPr/>
          <a:lstStyle/>
          <a:p>
            <a:fld id="{30E6044F-6CD6-FA47-BEE6-35ACDD53B394}" type="datetimeFigureOut">
              <a:rPr lang="en-US" smtClean="0"/>
              <a:t>5/29/20</a:t>
            </a:fld>
            <a:endParaRPr lang="en-US"/>
          </a:p>
        </p:txBody>
      </p:sp>
      <p:sp>
        <p:nvSpPr>
          <p:cNvPr id="5" name="Footer Placeholder 4">
            <a:extLst>
              <a:ext uri="{FF2B5EF4-FFF2-40B4-BE49-F238E27FC236}">
                <a16:creationId xmlns:a16="http://schemas.microsoft.com/office/drawing/2014/main" id="{5C2F4A52-0BF8-3443-B993-5D62BA4DD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C89E3-BE8B-EB4F-8D11-F687DF035EA1}"/>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82967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346F9-47A0-5245-B699-CB397D7E12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F3FA9-A805-9C44-9409-1EC662551E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D28B7-4388-424F-9AED-71EBC01FE262}"/>
              </a:ext>
            </a:extLst>
          </p:cNvPr>
          <p:cNvSpPr>
            <a:spLocks noGrp="1"/>
          </p:cNvSpPr>
          <p:nvPr>
            <p:ph type="dt" sz="half" idx="10"/>
          </p:nvPr>
        </p:nvSpPr>
        <p:spPr/>
        <p:txBody>
          <a:bodyPr/>
          <a:lstStyle/>
          <a:p>
            <a:fld id="{30E6044F-6CD6-FA47-BEE6-35ACDD53B394}" type="datetimeFigureOut">
              <a:rPr lang="en-US" smtClean="0"/>
              <a:t>5/29/20</a:t>
            </a:fld>
            <a:endParaRPr lang="en-US"/>
          </a:p>
        </p:txBody>
      </p:sp>
      <p:sp>
        <p:nvSpPr>
          <p:cNvPr id="5" name="Footer Placeholder 4">
            <a:extLst>
              <a:ext uri="{FF2B5EF4-FFF2-40B4-BE49-F238E27FC236}">
                <a16:creationId xmlns:a16="http://schemas.microsoft.com/office/drawing/2014/main" id="{D38F9C97-DA0B-5448-9144-B8192CDF7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7DCF6-5AE9-0545-A124-EFA8A20C1520}"/>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5116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7576-C89F-2341-9C49-F1BE3B1F2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61808-4A6A-5B47-A6FD-FCF99ECD30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8AD42-4A6B-3A4A-8947-C5456C2F460B}"/>
              </a:ext>
            </a:extLst>
          </p:cNvPr>
          <p:cNvSpPr>
            <a:spLocks noGrp="1"/>
          </p:cNvSpPr>
          <p:nvPr>
            <p:ph type="dt" sz="half" idx="10"/>
          </p:nvPr>
        </p:nvSpPr>
        <p:spPr/>
        <p:txBody>
          <a:bodyPr/>
          <a:lstStyle/>
          <a:p>
            <a:fld id="{30E6044F-6CD6-FA47-BEE6-35ACDD53B394}" type="datetimeFigureOut">
              <a:rPr lang="en-US" smtClean="0"/>
              <a:t>5/29/20</a:t>
            </a:fld>
            <a:endParaRPr lang="en-US"/>
          </a:p>
        </p:txBody>
      </p:sp>
      <p:sp>
        <p:nvSpPr>
          <p:cNvPr id="5" name="Footer Placeholder 4">
            <a:extLst>
              <a:ext uri="{FF2B5EF4-FFF2-40B4-BE49-F238E27FC236}">
                <a16:creationId xmlns:a16="http://schemas.microsoft.com/office/drawing/2014/main" id="{F5812C76-3F12-E245-9356-5C08055D2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33567-8F2C-8E4A-A0ED-408AA4F31AF9}"/>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78277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20-5A98-0B41-9712-B3E6B5D36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DB4DDF-A2A7-C24A-9BFE-80DD7EEA9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0B5D18-D7BD-444F-97A3-BA521A657EBA}"/>
              </a:ext>
            </a:extLst>
          </p:cNvPr>
          <p:cNvSpPr>
            <a:spLocks noGrp="1"/>
          </p:cNvSpPr>
          <p:nvPr>
            <p:ph type="dt" sz="half" idx="10"/>
          </p:nvPr>
        </p:nvSpPr>
        <p:spPr/>
        <p:txBody>
          <a:bodyPr/>
          <a:lstStyle/>
          <a:p>
            <a:fld id="{30E6044F-6CD6-FA47-BEE6-35ACDD53B394}" type="datetimeFigureOut">
              <a:rPr lang="en-US" smtClean="0"/>
              <a:t>5/29/20</a:t>
            </a:fld>
            <a:endParaRPr lang="en-US"/>
          </a:p>
        </p:txBody>
      </p:sp>
      <p:sp>
        <p:nvSpPr>
          <p:cNvPr id="5" name="Footer Placeholder 4">
            <a:extLst>
              <a:ext uri="{FF2B5EF4-FFF2-40B4-BE49-F238E27FC236}">
                <a16:creationId xmlns:a16="http://schemas.microsoft.com/office/drawing/2014/main" id="{01901149-9B76-DD41-BCBB-AADE6E16F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EA08-BDAB-5F4E-8649-8702630E4F9D}"/>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194330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0771-4CDF-2C44-A2D9-DDE653FE4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2CF37-12C5-D744-A2A0-B22CA374D3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D72D40-A376-6B4F-B5FC-39AAF70DCD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991BB8-4B76-B441-88ED-EE56DA46FF4E}"/>
              </a:ext>
            </a:extLst>
          </p:cNvPr>
          <p:cNvSpPr>
            <a:spLocks noGrp="1"/>
          </p:cNvSpPr>
          <p:nvPr>
            <p:ph type="dt" sz="half" idx="10"/>
          </p:nvPr>
        </p:nvSpPr>
        <p:spPr/>
        <p:txBody>
          <a:bodyPr/>
          <a:lstStyle/>
          <a:p>
            <a:fld id="{30E6044F-6CD6-FA47-BEE6-35ACDD53B394}" type="datetimeFigureOut">
              <a:rPr lang="en-US" smtClean="0"/>
              <a:t>5/29/20</a:t>
            </a:fld>
            <a:endParaRPr lang="en-US"/>
          </a:p>
        </p:txBody>
      </p:sp>
      <p:sp>
        <p:nvSpPr>
          <p:cNvPr id="6" name="Footer Placeholder 5">
            <a:extLst>
              <a:ext uri="{FF2B5EF4-FFF2-40B4-BE49-F238E27FC236}">
                <a16:creationId xmlns:a16="http://schemas.microsoft.com/office/drawing/2014/main" id="{66B784E4-A436-1A41-BA12-751C778AD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FCE0A-4D2E-904C-BFFF-F6C2455055BF}"/>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40113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E3C0-4726-7E49-9736-1B0C740789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D406AB-4D57-1B46-9676-5CB21A82E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C2AFC6-CA58-134B-A872-66A47A4FB7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19DA3-6FFF-8849-9A8E-316FFA7F6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2C6AD9-447C-FF49-B3AF-6A9BD7EB98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2F5832-C50D-424D-981A-A78BE2A6A07A}"/>
              </a:ext>
            </a:extLst>
          </p:cNvPr>
          <p:cNvSpPr>
            <a:spLocks noGrp="1"/>
          </p:cNvSpPr>
          <p:nvPr>
            <p:ph type="dt" sz="half" idx="10"/>
          </p:nvPr>
        </p:nvSpPr>
        <p:spPr/>
        <p:txBody>
          <a:bodyPr/>
          <a:lstStyle/>
          <a:p>
            <a:fld id="{30E6044F-6CD6-FA47-BEE6-35ACDD53B394}" type="datetimeFigureOut">
              <a:rPr lang="en-US" smtClean="0"/>
              <a:t>5/29/20</a:t>
            </a:fld>
            <a:endParaRPr lang="en-US"/>
          </a:p>
        </p:txBody>
      </p:sp>
      <p:sp>
        <p:nvSpPr>
          <p:cNvPr id="8" name="Footer Placeholder 7">
            <a:extLst>
              <a:ext uri="{FF2B5EF4-FFF2-40B4-BE49-F238E27FC236}">
                <a16:creationId xmlns:a16="http://schemas.microsoft.com/office/drawing/2014/main" id="{284768E3-7E38-324C-AC45-83856EBFC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E4B47-F88E-8E45-A9D4-85A2654B762C}"/>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12747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2566-F367-6F4B-9D5A-516D319B28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59D685-EDA5-E24E-9B5B-A3C0CA150EF1}"/>
              </a:ext>
            </a:extLst>
          </p:cNvPr>
          <p:cNvSpPr>
            <a:spLocks noGrp="1"/>
          </p:cNvSpPr>
          <p:nvPr>
            <p:ph type="dt" sz="half" idx="10"/>
          </p:nvPr>
        </p:nvSpPr>
        <p:spPr/>
        <p:txBody>
          <a:bodyPr/>
          <a:lstStyle/>
          <a:p>
            <a:fld id="{30E6044F-6CD6-FA47-BEE6-35ACDD53B394}" type="datetimeFigureOut">
              <a:rPr lang="en-US" smtClean="0"/>
              <a:t>5/29/20</a:t>
            </a:fld>
            <a:endParaRPr lang="en-US"/>
          </a:p>
        </p:txBody>
      </p:sp>
      <p:sp>
        <p:nvSpPr>
          <p:cNvPr id="4" name="Footer Placeholder 3">
            <a:extLst>
              <a:ext uri="{FF2B5EF4-FFF2-40B4-BE49-F238E27FC236}">
                <a16:creationId xmlns:a16="http://schemas.microsoft.com/office/drawing/2014/main" id="{F12DC828-CDEA-4A48-A713-8AB5FF23A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B265EC-FD4F-3E4A-AE16-6F329454D2E8}"/>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296778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7FCA3-42B8-E048-B40D-FDFBA2782E7F}"/>
              </a:ext>
            </a:extLst>
          </p:cNvPr>
          <p:cNvSpPr>
            <a:spLocks noGrp="1"/>
          </p:cNvSpPr>
          <p:nvPr>
            <p:ph type="dt" sz="half" idx="10"/>
          </p:nvPr>
        </p:nvSpPr>
        <p:spPr/>
        <p:txBody>
          <a:bodyPr/>
          <a:lstStyle/>
          <a:p>
            <a:fld id="{30E6044F-6CD6-FA47-BEE6-35ACDD53B394}" type="datetimeFigureOut">
              <a:rPr lang="en-US" smtClean="0"/>
              <a:t>5/29/20</a:t>
            </a:fld>
            <a:endParaRPr lang="en-US"/>
          </a:p>
        </p:txBody>
      </p:sp>
      <p:sp>
        <p:nvSpPr>
          <p:cNvPr id="3" name="Footer Placeholder 2">
            <a:extLst>
              <a:ext uri="{FF2B5EF4-FFF2-40B4-BE49-F238E27FC236}">
                <a16:creationId xmlns:a16="http://schemas.microsoft.com/office/drawing/2014/main" id="{62C6BE96-57EF-894A-B181-8B3C348714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832071-ABDF-2E4D-BA27-CE63DC9161C7}"/>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79170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CC9D-1DB0-F441-803F-85836A212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585CFE-522A-1440-B110-FA2EC1CD8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8894FA-D0AD-CA41-BE66-05D28669C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128BE9-B60A-B445-BADC-6AFCEDA72F4C}"/>
              </a:ext>
            </a:extLst>
          </p:cNvPr>
          <p:cNvSpPr>
            <a:spLocks noGrp="1"/>
          </p:cNvSpPr>
          <p:nvPr>
            <p:ph type="dt" sz="half" idx="10"/>
          </p:nvPr>
        </p:nvSpPr>
        <p:spPr/>
        <p:txBody>
          <a:bodyPr/>
          <a:lstStyle/>
          <a:p>
            <a:fld id="{30E6044F-6CD6-FA47-BEE6-35ACDD53B394}" type="datetimeFigureOut">
              <a:rPr lang="en-US" smtClean="0"/>
              <a:t>5/29/20</a:t>
            </a:fld>
            <a:endParaRPr lang="en-US"/>
          </a:p>
        </p:txBody>
      </p:sp>
      <p:sp>
        <p:nvSpPr>
          <p:cNvPr id="6" name="Footer Placeholder 5">
            <a:extLst>
              <a:ext uri="{FF2B5EF4-FFF2-40B4-BE49-F238E27FC236}">
                <a16:creationId xmlns:a16="http://schemas.microsoft.com/office/drawing/2014/main" id="{59E42127-C49F-4144-BDC6-A7A53CA85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4370B-2770-8B47-962E-2FB8C7E6D8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43682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470B-123C-2645-9EE8-55748BC2B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B7A9E-73EE-4948-A505-B4981C43F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CF485F-5AD5-BE43-A3AF-5F5376D03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84B39A-E5FE-304A-A641-F9CCFDCA1BF6}"/>
              </a:ext>
            </a:extLst>
          </p:cNvPr>
          <p:cNvSpPr>
            <a:spLocks noGrp="1"/>
          </p:cNvSpPr>
          <p:nvPr>
            <p:ph type="dt" sz="half" idx="10"/>
          </p:nvPr>
        </p:nvSpPr>
        <p:spPr/>
        <p:txBody>
          <a:bodyPr/>
          <a:lstStyle/>
          <a:p>
            <a:fld id="{30E6044F-6CD6-FA47-BEE6-35ACDD53B394}" type="datetimeFigureOut">
              <a:rPr lang="en-US" smtClean="0"/>
              <a:t>5/29/20</a:t>
            </a:fld>
            <a:endParaRPr lang="en-US"/>
          </a:p>
        </p:txBody>
      </p:sp>
      <p:sp>
        <p:nvSpPr>
          <p:cNvPr id="6" name="Footer Placeholder 5">
            <a:extLst>
              <a:ext uri="{FF2B5EF4-FFF2-40B4-BE49-F238E27FC236}">
                <a16:creationId xmlns:a16="http://schemas.microsoft.com/office/drawing/2014/main" id="{4E46665F-44AF-954D-86DF-502CDCD969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BAA2E-F861-ED41-9CAB-C3526A08A1F3}"/>
              </a:ext>
            </a:extLst>
          </p:cNvPr>
          <p:cNvSpPr>
            <a:spLocks noGrp="1"/>
          </p:cNvSpPr>
          <p:nvPr>
            <p:ph type="sldNum" sz="quarter" idx="12"/>
          </p:nvPr>
        </p:nvSpPr>
        <p:spPr/>
        <p:txBody>
          <a:bodyPr/>
          <a:lstStyle/>
          <a:p>
            <a:fld id="{77C5C73C-D5F9-5E42-821A-5329F1B68336}" type="slidenum">
              <a:rPr lang="en-US" smtClean="0"/>
              <a:t>‹#›</a:t>
            </a:fld>
            <a:endParaRPr lang="en-US"/>
          </a:p>
        </p:txBody>
      </p:sp>
    </p:spTree>
    <p:extLst>
      <p:ext uri="{BB962C8B-B14F-4D97-AF65-F5344CB8AC3E}">
        <p14:creationId xmlns:p14="http://schemas.microsoft.com/office/powerpoint/2010/main" val="331875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D682B-B457-A744-B625-AC619A4C2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210FE-78F9-3942-9239-C9B1E3247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AC637-6768-FF4B-97B6-249ADFA70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6044F-6CD6-FA47-BEE6-35ACDD53B394}" type="datetimeFigureOut">
              <a:rPr lang="en-US" smtClean="0"/>
              <a:t>5/29/20</a:t>
            </a:fld>
            <a:endParaRPr lang="en-US"/>
          </a:p>
        </p:txBody>
      </p:sp>
      <p:sp>
        <p:nvSpPr>
          <p:cNvPr id="5" name="Footer Placeholder 4">
            <a:extLst>
              <a:ext uri="{FF2B5EF4-FFF2-40B4-BE49-F238E27FC236}">
                <a16:creationId xmlns:a16="http://schemas.microsoft.com/office/drawing/2014/main" id="{98970F05-752E-104F-A8F4-D4FEB51BC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8BEF33-A81E-FA4B-BF99-436B0DD48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5C73C-D5F9-5E42-821A-5329F1B68336}" type="slidenum">
              <a:rPr lang="en-US" smtClean="0"/>
              <a:t>‹#›</a:t>
            </a:fld>
            <a:endParaRPr lang="en-US"/>
          </a:p>
        </p:txBody>
      </p:sp>
    </p:spTree>
    <p:extLst>
      <p:ext uri="{BB962C8B-B14F-4D97-AF65-F5344CB8AC3E}">
        <p14:creationId xmlns:p14="http://schemas.microsoft.com/office/powerpoint/2010/main" val="316213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6FA9-F483-F74C-8DBE-6D2339975FE0}"/>
              </a:ext>
            </a:extLst>
          </p:cNvPr>
          <p:cNvSpPr>
            <a:spLocks noGrp="1"/>
          </p:cNvSpPr>
          <p:nvPr>
            <p:ph type="ctrTitle"/>
          </p:nvPr>
        </p:nvSpPr>
        <p:spPr/>
        <p:txBody>
          <a:bodyPr>
            <a:normAutofit/>
          </a:bodyPr>
          <a:lstStyle/>
          <a:p>
            <a:r>
              <a:rPr lang="en-US" sz="4000" dirty="0"/>
              <a:t>Machine learning approaches to understand individual differences in functional connectivity</a:t>
            </a:r>
          </a:p>
        </p:txBody>
      </p:sp>
    </p:spTree>
    <p:extLst>
      <p:ext uri="{BB962C8B-B14F-4D97-AF65-F5344CB8AC3E}">
        <p14:creationId xmlns:p14="http://schemas.microsoft.com/office/powerpoint/2010/main" val="191595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5" name="Picture 4">
            <a:extLst>
              <a:ext uri="{FF2B5EF4-FFF2-40B4-BE49-F238E27FC236}">
                <a16:creationId xmlns:a16="http://schemas.microsoft.com/office/drawing/2014/main" id="{77E9D14F-4DEC-A242-A29C-7446CF5A8B5C}"/>
              </a:ext>
            </a:extLst>
          </p:cNvPr>
          <p:cNvPicPr>
            <a:picLocks noChangeAspect="1"/>
          </p:cNvPicPr>
          <p:nvPr/>
        </p:nvPicPr>
        <p:blipFill>
          <a:blip r:embed="rId5"/>
          <a:stretch>
            <a:fillRect/>
          </a:stretch>
        </p:blipFill>
        <p:spPr>
          <a:xfrm>
            <a:off x="1053762" y="1714996"/>
            <a:ext cx="8923556" cy="5068423"/>
          </a:xfrm>
          <a:prstGeom prst="rect">
            <a:avLst/>
          </a:prstGeom>
        </p:spPr>
      </p:pic>
    </p:spTree>
    <p:extLst>
      <p:ext uri="{BB962C8B-B14F-4D97-AF65-F5344CB8AC3E}">
        <p14:creationId xmlns:p14="http://schemas.microsoft.com/office/powerpoint/2010/main" val="319895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7" name="Picture 6">
            <a:extLst>
              <a:ext uri="{FF2B5EF4-FFF2-40B4-BE49-F238E27FC236}">
                <a16:creationId xmlns:a16="http://schemas.microsoft.com/office/drawing/2014/main" id="{DDA2B76E-6EF7-934E-BBFB-4D78EDD7EDA6}"/>
              </a:ext>
            </a:extLst>
          </p:cNvPr>
          <p:cNvPicPr>
            <a:picLocks noChangeAspect="1"/>
          </p:cNvPicPr>
          <p:nvPr/>
        </p:nvPicPr>
        <p:blipFill>
          <a:blip r:embed="rId6"/>
          <a:stretch>
            <a:fillRect/>
          </a:stretch>
        </p:blipFill>
        <p:spPr>
          <a:xfrm>
            <a:off x="947854" y="1690688"/>
            <a:ext cx="9737366" cy="5090929"/>
          </a:xfrm>
          <a:prstGeom prst="rect">
            <a:avLst/>
          </a:prstGeom>
        </p:spPr>
      </p:pic>
    </p:spTree>
    <p:extLst>
      <p:ext uri="{BB962C8B-B14F-4D97-AF65-F5344CB8AC3E}">
        <p14:creationId xmlns:p14="http://schemas.microsoft.com/office/powerpoint/2010/main" val="155246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AD4A-A6FB-5942-8470-DDE73BAAE408}"/>
              </a:ext>
            </a:extLst>
          </p:cNvPr>
          <p:cNvSpPr>
            <a:spLocks noGrp="1"/>
          </p:cNvSpPr>
          <p:nvPr>
            <p:ph type="title"/>
          </p:nvPr>
        </p:nvSpPr>
        <p:spPr/>
        <p:txBody>
          <a:bodyPr/>
          <a:lstStyle/>
          <a:p>
            <a:r>
              <a:rPr lang="en-US" dirty="0"/>
              <a:t>Memory split up</a:t>
            </a:r>
          </a:p>
        </p:txBody>
      </p:sp>
      <p:pic>
        <p:nvPicPr>
          <p:cNvPr id="4" name="Picture 3">
            <a:extLst>
              <a:ext uri="{FF2B5EF4-FFF2-40B4-BE49-F238E27FC236}">
                <a16:creationId xmlns:a16="http://schemas.microsoft.com/office/drawing/2014/main" id="{4610969C-02C4-754D-8CC4-96D3FC59A8A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6" name="Picture 5">
            <a:extLst>
              <a:ext uri="{FF2B5EF4-FFF2-40B4-BE49-F238E27FC236}">
                <a16:creationId xmlns:a16="http://schemas.microsoft.com/office/drawing/2014/main" id="{F51278D1-4981-9341-8625-BA6A9FA927DE}"/>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125C33B3-3B15-9F4A-AC4E-B90FC8D0EAE1}"/>
              </a:ext>
            </a:extLst>
          </p:cNvPr>
          <p:cNvPicPr>
            <a:picLocks noChangeAspect="1"/>
          </p:cNvPicPr>
          <p:nvPr/>
        </p:nvPicPr>
        <p:blipFill>
          <a:blip r:embed="rId3"/>
          <a:stretch>
            <a:fillRect/>
          </a:stretch>
        </p:blipFill>
        <p:spPr>
          <a:xfrm>
            <a:off x="9372902" y="669432"/>
            <a:ext cx="545962" cy="397742"/>
          </a:xfrm>
          <a:prstGeom prst="rect">
            <a:avLst/>
          </a:prstGeom>
        </p:spPr>
      </p:pic>
      <p:pic>
        <p:nvPicPr>
          <p:cNvPr id="8" name="Picture 7">
            <a:extLst>
              <a:ext uri="{FF2B5EF4-FFF2-40B4-BE49-F238E27FC236}">
                <a16:creationId xmlns:a16="http://schemas.microsoft.com/office/drawing/2014/main" id="{606B21F7-B9D1-3141-B4BD-65F7FA573F60}"/>
              </a:ext>
            </a:extLst>
          </p:cNvPr>
          <p:cNvPicPr>
            <a:picLocks noChangeAspect="1"/>
          </p:cNvPicPr>
          <p:nvPr/>
        </p:nvPicPr>
        <p:blipFill>
          <a:blip r:embed="rId3"/>
          <a:stretch>
            <a:fillRect/>
          </a:stretch>
        </p:blipFill>
        <p:spPr>
          <a:xfrm>
            <a:off x="6770951" y="688391"/>
            <a:ext cx="545962" cy="397742"/>
          </a:xfrm>
          <a:prstGeom prst="rect">
            <a:avLst/>
          </a:prstGeom>
        </p:spPr>
      </p:pic>
      <p:sp>
        <p:nvSpPr>
          <p:cNvPr id="9" name="TextBox 8">
            <a:extLst>
              <a:ext uri="{FF2B5EF4-FFF2-40B4-BE49-F238E27FC236}">
                <a16:creationId xmlns:a16="http://schemas.microsoft.com/office/drawing/2014/main" id="{198D8A5E-3004-8541-B78C-254FB2E38977}"/>
              </a:ext>
            </a:extLst>
          </p:cNvPr>
          <p:cNvSpPr txBox="1"/>
          <p:nvPr/>
        </p:nvSpPr>
        <p:spPr>
          <a:xfrm>
            <a:off x="7023343" y="738660"/>
            <a:ext cx="546410" cy="400110"/>
          </a:xfrm>
          <a:prstGeom prst="rect">
            <a:avLst/>
          </a:prstGeom>
          <a:noFill/>
        </p:spPr>
        <p:txBody>
          <a:bodyPr wrap="square" rtlCol="0">
            <a:spAutoFit/>
          </a:bodyPr>
          <a:lstStyle/>
          <a:p>
            <a:r>
              <a:rPr lang="en-US" sz="2000" b="1" dirty="0"/>
              <a:t>1</a:t>
            </a:r>
          </a:p>
        </p:txBody>
      </p:sp>
      <p:sp>
        <p:nvSpPr>
          <p:cNvPr id="10" name="TextBox 9">
            <a:extLst>
              <a:ext uri="{FF2B5EF4-FFF2-40B4-BE49-F238E27FC236}">
                <a16:creationId xmlns:a16="http://schemas.microsoft.com/office/drawing/2014/main" id="{69C74ED7-E581-BF41-87A5-8A664E8F3D96}"/>
              </a:ext>
            </a:extLst>
          </p:cNvPr>
          <p:cNvSpPr txBox="1"/>
          <p:nvPr/>
        </p:nvSpPr>
        <p:spPr>
          <a:xfrm>
            <a:off x="9642331" y="734533"/>
            <a:ext cx="546410" cy="400110"/>
          </a:xfrm>
          <a:prstGeom prst="rect">
            <a:avLst/>
          </a:prstGeom>
          <a:noFill/>
        </p:spPr>
        <p:txBody>
          <a:bodyPr wrap="square" rtlCol="0">
            <a:spAutoFit/>
          </a:bodyPr>
          <a:lstStyle/>
          <a:p>
            <a:r>
              <a:rPr lang="en-US" sz="2000" b="1" dirty="0"/>
              <a:t>2</a:t>
            </a:r>
          </a:p>
        </p:txBody>
      </p:sp>
      <p:pic>
        <p:nvPicPr>
          <p:cNvPr id="12" name="Picture 11">
            <a:extLst>
              <a:ext uri="{FF2B5EF4-FFF2-40B4-BE49-F238E27FC236}">
                <a16:creationId xmlns:a16="http://schemas.microsoft.com/office/drawing/2014/main" id="{1A106BAE-FD7C-6E4E-B88B-3A2F4B49EF93}"/>
              </a:ext>
            </a:extLst>
          </p:cNvPr>
          <p:cNvPicPr>
            <a:picLocks noChangeAspect="1"/>
          </p:cNvPicPr>
          <p:nvPr/>
        </p:nvPicPr>
        <p:blipFill>
          <a:blip r:embed="rId4"/>
          <a:stretch>
            <a:fillRect/>
          </a:stretch>
        </p:blipFill>
        <p:spPr>
          <a:xfrm>
            <a:off x="490653" y="2013954"/>
            <a:ext cx="11088029" cy="3597030"/>
          </a:xfrm>
          <a:prstGeom prst="rect">
            <a:avLst/>
          </a:prstGeom>
        </p:spPr>
      </p:pic>
    </p:spTree>
    <p:extLst>
      <p:ext uri="{BB962C8B-B14F-4D97-AF65-F5344CB8AC3E}">
        <p14:creationId xmlns:p14="http://schemas.microsoft.com/office/powerpoint/2010/main" val="4120899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C8FE-9A0C-FB49-ADC0-85BF97FCDA0A}"/>
              </a:ext>
            </a:extLst>
          </p:cNvPr>
          <p:cNvSpPr>
            <a:spLocks noGrp="1"/>
          </p:cNvSpPr>
          <p:nvPr>
            <p:ph type="title"/>
          </p:nvPr>
        </p:nvSpPr>
        <p:spPr/>
        <p:txBody>
          <a:bodyPr/>
          <a:lstStyle/>
          <a:p>
            <a:r>
              <a:rPr lang="en-US" dirty="0"/>
              <a:t>Functional Connectivity Matched for Time</a:t>
            </a:r>
          </a:p>
        </p:txBody>
      </p:sp>
      <p:sp>
        <p:nvSpPr>
          <p:cNvPr id="3" name="Content Placeholder 2">
            <a:extLst>
              <a:ext uri="{FF2B5EF4-FFF2-40B4-BE49-F238E27FC236}">
                <a16:creationId xmlns:a16="http://schemas.microsoft.com/office/drawing/2014/main" id="{B73710EE-E012-9E4C-8403-90E31CB20F44}"/>
              </a:ext>
            </a:extLst>
          </p:cNvPr>
          <p:cNvSpPr>
            <a:spLocks noGrp="1"/>
          </p:cNvSpPr>
          <p:nvPr>
            <p:ph idx="1"/>
          </p:nvPr>
        </p:nvSpPr>
        <p:spPr>
          <a:xfrm>
            <a:off x="838200" y="1825625"/>
            <a:ext cx="2150327" cy="4351338"/>
          </a:xfrm>
        </p:spPr>
        <p:txBody>
          <a:body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sp>
        <p:nvSpPr>
          <p:cNvPr id="4" name="Content Placeholder 2">
            <a:extLst>
              <a:ext uri="{FF2B5EF4-FFF2-40B4-BE49-F238E27FC236}">
                <a16:creationId xmlns:a16="http://schemas.microsoft.com/office/drawing/2014/main" id="{8E6889D8-986B-F24A-8039-5ED48F2E568F}"/>
              </a:ext>
            </a:extLst>
          </p:cNvPr>
          <p:cNvSpPr txBox="1">
            <a:spLocks/>
          </p:cNvSpPr>
          <p:nvPr/>
        </p:nvSpPr>
        <p:spPr>
          <a:xfrm>
            <a:off x="8038170" y="1825625"/>
            <a:ext cx="21503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Motor</a:t>
            </a:r>
          </a:p>
          <a:p>
            <a:pPr marL="0" indent="0">
              <a:buNone/>
            </a:pPr>
            <a:endParaRPr lang="en-US" dirty="0"/>
          </a:p>
          <a:p>
            <a:r>
              <a:rPr lang="en-US" dirty="0"/>
              <a:t>Memory</a:t>
            </a:r>
          </a:p>
          <a:p>
            <a:pPr marL="0" indent="0">
              <a:buNone/>
            </a:pPr>
            <a:endParaRPr lang="en-US" dirty="0"/>
          </a:p>
          <a:p>
            <a:r>
              <a:rPr lang="en-US" dirty="0"/>
              <a:t>Mixed</a:t>
            </a:r>
          </a:p>
          <a:p>
            <a:pPr marL="0" indent="0">
              <a:buNone/>
            </a:pPr>
            <a:endParaRPr lang="en-US" dirty="0"/>
          </a:p>
          <a:p>
            <a:r>
              <a:rPr lang="en-US" dirty="0"/>
              <a:t>Rest </a:t>
            </a:r>
          </a:p>
        </p:txBody>
      </p:sp>
      <p:pic>
        <p:nvPicPr>
          <p:cNvPr id="6" name="Picture 5">
            <a:extLst>
              <a:ext uri="{FF2B5EF4-FFF2-40B4-BE49-F238E27FC236}">
                <a16:creationId xmlns:a16="http://schemas.microsoft.com/office/drawing/2014/main" id="{503E17E3-D32F-FA44-A2E1-1BDB938E0E8F}"/>
              </a:ext>
            </a:extLst>
          </p:cNvPr>
          <p:cNvPicPr>
            <a:picLocks noChangeAspect="1"/>
          </p:cNvPicPr>
          <p:nvPr/>
        </p:nvPicPr>
        <p:blipFill rotWithShape="1">
          <a:blip r:embed="rId2"/>
          <a:srcRect r="41464" b="45317"/>
          <a:stretch/>
        </p:blipFill>
        <p:spPr>
          <a:xfrm>
            <a:off x="2988527" y="4951698"/>
            <a:ext cx="1373280" cy="1369222"/>
          </a:xfrm>
          <a:prstGeom prst="rect">
            <a:avLst/>
          </a:prstGeom>
        </p:spPr>
      </p:pic>
      <p:pic>
        <p:nvPicPr>
          <p:cNvPr id="8" name="Picture 7">
            <a:extLst>
              <a:ext uri="{FF2B5EF4-FFF2-40B4-BE49-F238E27FC236}">
                <a16:creationId xmlns:a16="http://schemas.microsoft.com/office/drawing/2014/main" id="{B4C9D2A6-CC64-374A-AF0C-2C5632268F79}"/>
              </a:ext>
            </a:extLst>
          </p:cNvPr>
          <p:cNvPicPr>
            <a:picLocks noChangeAspect="1"/>
          </p:cNvPicPr>
          <p:nvPr/>
        </p:nvPicPr>
        <p:blipFill rotWithShape="1">
          <a:blip r:embed="rId2"/>
          <a:srcRect l="57451" t="11592" r="4059" b="51210"/>
          <a:stretch/>
        </p:blipFill>
        <p:spPr>
          <a:xfrm>
            <a:off x="3419086" y="1377659"/>
            <a:ext cx="942721" cy="972422"/>
          </a:xfrm>
          <a:prstGeom prst="rect">
            <a:avLst/>
          </a:prstGeom>
        </p:spPr>
      </p:pic>
      <p:pic>
        <p:nvPicPr>
          <p:cNvPr id="9" name="Picture 8">
            <a:extLst>
              <a:ext uri="{FF2B5EF4-FFF2-40B4-BE49-F238E27FC236}">
                <a16:creationId xmlns:a16="http://schemas.microsoft.com/office/drawing/2014/main" id="{6DF0E149-78E6-F84D-BFD6-AC3A5A188267}"/>
              </a:ext>
            </a:extLst>
          </p:cNvPr>
          <p:cNvPicPr>
            <a:picLocks noChangeAspect="1"/>
          </p:cNvPicPr>
          <p:nvPr/>
        </p:nvPicPr>
        <p:blipFill rotWithShape="1">
          <a:blip r:embed="rId2"/>
          <a:srcRect l="50423" t="47667" r="9568" b="13657"/>
          <a:stretch/>
        </p:blipFill>
        <p:spPr>
          <a:xfrm>
            <a:off x="3255227" y="2417549"/>
            <a:ext cx="1106580" cy="1141702"/>
          </a:xfrm>
          <a:prstGeom prst="rect">
            <a:avLst/>
          </a:prstGeom>
        </p:spPr>
      </p:pic>
      <p:pic>
        <p:nvPicPr>
          <p:cNvPr id="10" name="Picture 9">
            <a:extLst>
              <a:ext uri="{FF2B5EF4-FFF2-40B4-BE49-F238E27FC236}">
                <a16:creationId xmlns:a16="http://schemas.microsoft.com/office/drawing/2014/main" id="{2290E300-2DB1-B447-9910-DCDBED00BCC4}"/>
              </a:ext>
            </a:extLst>
          </p:cNvPr>
          <p:cNvPicPr>
            <a:picLocks noChangeAspect="1"/>
          </p:cNvPicPr>
          <p:nvPr/>
        </p:nvPicPr>
        <p:blipFill rotWithShape="1">
          <a:blip r:embed="rId2"/>
          <a:srcRect l="11420" t="54382" r="49484" b="8898"/>
          <a:stretch/>
        </p:blipFill>
        <p:spPr>
          <a:xfrm>
            <a:off x="3108521" y="3626719"/>
            <a:ext cx="1187189" cy="1190042"/>
          </a:xfrm>
          <a:prstGeom prst="rect">
            <a:avLst/>
          </a:prstGeom>
        </p:spPr>
      </p:pic>
      <p:pic>
        <p:nvPicPr>
          <p:cNvPr id="11" name="Picture 10">
            <a:extLst>
              <a:ext uri="{FF2B5EF4-FFF2-40B4-BE49-F238E27FC236}">
                <a16:creationId xmlns:a16="http://schemas.microsoft.com/office/drawing/2014/main" id="{1C3691EC-6961-A049-B567-37973655A45B}"/>
              </a:ext>
            </a:extLst>
          </p:cNvPr>
          <p:cNvPicPr>
            <a:picLocks noChangeAspect="1"/>
          </p:cNvPicPr>
          <p:nvPr/>
        </p:nvPicPr>
        <p:blipFill rotWithShape="1">
          <a:blip r:embed="rId2"/>
          <a:srcRect l="57451" t="11592" r="4059" b="51210"/>
          <a:stretch/>
        </p:blipFill>
        <p:spPr>
          <a:xfrm>
            <a:off x="10154998" y="1445127"/>
            <a:ext cx="942721" cy="972422"/>
          </a:xfrm>
          <a:prstGeom prst="rect">
            <a:avLst/>
          </a:prstGeom>
        </p:spPr>
      </p:pic>
      <p:pic>
        <p:nvPicPr>
          <p:cNvPr id="12" name="Picture 11">
            <a:extLst>
              <a:ext uri="{FF2B5EF4-FFF2-40B4-BE49-F238E27FC236}">
                <a16:creationId xmlns:a16="http://schemas.microsoft.com/office/drawing/2014/main" id="{2733DDA4-5E20-294A-AAE8-7B753410F838}"/>
              </a:ext>
            </a:extLst>
          </p:cNvPr>
          <p:cNvPicPr>
            <a:picLocks noChangeAspect="1"/>
          </p:cNvPicPr>
          <p:nvPr/>
        </p:nvPicPr>
        <p:blipFill rotWithShape="1">
          <a:blip r:embed="rId2"/>
          <a:srcRect l="57451" t="11592" r="4059" b="51210"/>
          <a:stretch/>
        </p:blipFill>
        <p:spPr>
          <a:xfrm>
            <a:off x="10154998" y="2502189"/>
            <a:ext cx="942721" cy="972422"/>
          </a:xfrm>
          <a:prstGeom prst="rect">
            <a:avLst/>
          </a:prstGeom>
        </p:spPr>
      </p:pic>
      <p:pic>
        <p:nvPicPr>
          <p:cNvPr id="13" name="Picture 12">
            <a:extLst>
              <a:ext uri="{FF2B5EF4-FFF2-40B4-BE49-F238E27FC236}">
                <a16:creationId xmlns:a16="http://schemas.microsoft.com/office/drawing/2014/main" id="{C885883F-8D68-BF45-9F52-34399FFF6D80}"/>
              </a:ext>
            </a:extLst>
          </p:cNvPr>
          <p:cNvPicPr>
            <a:picLocks noChangeAspect="1"/>
          </p:cNvPicPr>
          <p:nvPr/>
        </p:nvPicPr>
        <p:blipFill rotWithShape="1">
          <a:blip r:embed="rId2"/>
          <a:srcRect l="57451" t="11592" r="4059" b="51210"/>
          <a:stretch/>
        </p:blipFill>
        <p:spPr>
          <a:xfrm>
            <a:off x="10153668" y="3559251"/>
            <a:ext cx="942721" cy="972422"/>
          </a:xfrm>
          <a:prstGeom prst="rect">
            <a:avLst/>
          </a:prstGeom>
        </p:spPr>
      </p:pic>
      <p:pic>
        <p:nvPicPr>
          <p:cNvPr id="14" name="Picture 13">
            <a:extLst>
              <a:ext uri="{FF2B5EF4-FFF2-40B4-BE49-F238E27FC236}">
                <a16:creationId xmlns:a16="http://schemas.microsoft.com/office/drawing/2014/main" id="{54625E68-C03E-E34E-ADDF-7D8DD9A14F3A}"/>
              </a:ext>
            </a:extLst>
          </p:cNvPr>
          <p:cNvPicPr>
            <a:picLocks noChangeAspect="1"/>
          </p:cNvPicPr>
          <p:nvPr/>
        </p:nvPicPr>
        <p:blipFill rotWithShape="1">
          <a:blip r:embed="rId2"/>
          <a:srcRect l="57451" t="11592" r="4059" b="51210"/>
          <a:stretch/>
        </p:blipFill>
        <p:spPr>
          <a:xfrm>
            <a:off x="10188497" y="4663887"/>
            <a:ext cx="942721" cy="972422"/>
          </a:xfrm>
          <a:prstGeom prst="rect">
            <a:avLst/>
          </a:prstGeom>
        </p:spPr>
      </p:pic>
    </p:spTree>
    <p:extLst>
      <p:ext uri="{BB962C8B-B14F-4D97-AF65-F5344CB8AC3E}">
        <p14:creationId xmlns:p14="http://schemas.microsoft.com/office/powerpoint/2010/main" val="403567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96128A-659A-6242-9E50-C5BD3A452A49}"/>
              </a:ext>
            </a:extLst>
          </p:cNvPr>
          <p:cNvPicPr>
            <a:picLocks noChangeAspect="1"/>
          </p:cNvPicPr>
          <p:nvPr/>
        </p:nvPicPr>
        <p:blipFill rotWithShape="1">
          <a:blip r:embed="rId2"/>
          <a:srcRect l="57451" t="11592" r="4059" b="51210"/>
          <a:stretch/>
        </p:blipFill>
        <p:spPr>
          <a:xfrm>
            <a:off x="2772317" y="1914728"/>
            <a:ext cx="942721" cy="972422"/>
          </a:xfrm>
          <a:prstGeom prst="rect">
            <a:avLst/>
          </a:prstGeom>
        </p:spPr>
      </p:pic>
      <p:pic>
        <p:nvPicPr>
          <p:cNvPr id="9" name="Picture 8">
            <a:extLst>
              <a:ext uri="{FF2B5EF4-FFF2-40B4-BE49-F238E27FC236}">
                <a16:creationId xmlns:a16="http://schemas.microsoft.com/office/drawing/2014/main" id="{04E86C95-364F-9044-ACEC-BCEFBD9F6A21}"/>
              </a:ext>
            </a:extLst>
          </p:cNvPr>
          <p:cNvPicPr>
            <a:picLocks noChangeAspect="1"/>
          </p:cNvPicPr>
          <p:nvPr/>
        </p:nvPicPr>
        <p:blipFill rotWithShape="1">
          <a:blip r:embed="rId2"/>
          <a:srcRect b="9525"/>
          <a:stretch/>
        </p:blipFill>
        <p:spPr>
          <a:xfrm>
            <a:off x="8385719" y="1115122"/>
            <a:ext cx="1835077" cy="1772028"/>
          </a:xfrm>
          <a:prstGeom prst="rect">
            <a:avLst/>
          </a:prstGeom>
        </p:spPr>
      </p:pic>
      <p:sp>
        <p:nvSpPr>
          <p:cNvPr id="13" name="Title 1">
            <a:extLst>
              <a:ext uri="{FF2B5EF4-FFF2-40B4-BE49-F238E27FC236}">
                <a16:creationId xmlns:a16="http://schemas.microsoft.com/office/drawing/2014/main" id="{669F16E2-DDF8-FE4C-9E2F-391121223FE0}"/>
              </a:ext>
            </a:extLst>
          </p:cNvPr>
          <p:cNvSpPr>
            <a:spLocks noGrp="1"/>
          </p:cNvSpPr>
          <p:nvPr>
            <p:ph type="title"/>
          </p:nvPr>
        </p:nvSpPr>
        <p:spPr>
          <a:xfrm>
            <a:off x="838200" y="365125"/>
            <a:ext cx="10515600" cy="1325563"/>
          </a:xfrm>
        </p:spPr>
        <p:txBody>
          <a:bodyPr/>
          <a:lstStyle/>
          <a:p>
            <a:r>
              <a:rPr lang="en-US" dirty="0"/>
              <a:t>Internal Validation of Model </a:t>
            </a:r>
          </a:p>
        </p:txBody>
      </p:sp>
    </p:spTree>
    <p:extLst>
      <p:ext uri="{BB962C8B-B14F-4D97-AF65-F5344CB8AC3E}">
        <p14:creationId xmlns:p14="http://schemas.microsoft.com/office/powerpoint/2010/main" val="411594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10" name="Picture 9">
            <a:extLst>
              <a:ext uri="{FF2B5EF4-FFF2-40B4-BE49-F238E27FC236}">
                <a16:creationId xmlns:a16="http://schemas.microsoft.com/office/drawing/2014/main" id="{F38C2F77-46DC-E644-8791-92B7F111784D}"/>
              </a:ext>
            </a:extLst>
          </p:cNvPr>
          <p:cNvPicPr>
            <a:picLocks noChangeAspect="1"/>
          </p:cNvPicPr>
          <p:nvPr/>
        </p:nvPicPr>
        <p:blipFill rotWithShape="1">
          <a:blip r:embed="rId5"/>
          <a:srcRect l="57451" t="11592" r="4059" b="51210"/>
          <a:stretch/>
        </p:blipFill>
        <p:spPr>
          <a:xfrm>
            <a:off x="9970864" y="2418994"/>
            <a:ext cx="942721" cy="972422"/>
          </a:xfrm>
          <a:prstGeom prst="rect">
            <a:avLst/>
          </a:prstGeom>
        </p:spPr>
      </p:pic>
      <p:pic>
        <p:nvPicPr>
          <p:cNvPr id="11" name="Picture 10">
            <a:extLst>
              <a:ext uri="{FF2B5EF4-FFF2-40B4-BE49-F238E27FC236}">
                <a16:creationId xmlns:a16="http://schemas.microsoft.com/office/drawing/2014/main" id="{7F36A7AF-6D12-2C48-9C23-6082940E6639}"/>
              </a:ext>
            </a:extLst>
          </p:cNvPr>
          <p:cNvPicPr>
            <a:picLocks noChangeAspect="1"/>
          </p:cNvPicPr>
          <p:nvPr/>
        </p:nvPicPr>
        <p:blipFill rotWithShape="1">
          <a:blip r:embed="rId5"/>
          <a:srcRect b="9525"/>
          <a:stretch/>
        </p:blipFill>
        <p:spPr>
          <a:xfrm>
            <a:off x="9338254" y="4298103"/>
            <a:ext cx="2207942" cy="2132082"/>
          </a:xfrm>
          <a:prstGeom prst="rect">
            <a:avLst/>
          </a:prstGeom>
        </p:spPr>
      </p:pic>
    </p:spTree>
    <p:extLst>
      <p:ext uri="{BB962C8B-B14F-4D97-AF65-F5344CB8AC3E}">
        <p14:creationId xmlns:p14="http://schemas.microsoft.com/office/powerpoint/2010/main" val="73032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34D6-73C8-3046-A9F9-E75648BC7417}"/>
              </a:ext>
            </a:extLst>
          </p:cNvPr>
          <p:cNvSpPr>
            <a:spLocks noGrp="1"/>
          </p:cNvSpPr>
          <p:nvPr>
            <p:ph type="title"/>
          </p:nvPr>
        </p:nvSpPr>
        <p:spPr/>
        <p:txBody>
          <a:bodyPr>
            <a:normAutofit/>
          </a:bodyPr>
          <a:lstStyle/>
          <a:p>
            <a:r>
              <a:rPr lang="en-US" sz="3200" dirty="0"/>
              <a:t>Different subject same task</a:t>
            </a:r>
          </a:p>
        </p:txBody>
      </p:sp>
      <p:pic>
        <p:nvPicPr>
          <p:cNvPr id="6" name="Picture 5">
            <a:extLst>
              <a:ext uri="{FF2B5EF4-FFF2-40B4-BE49-F238E27FC236}">
                <a16:creationId xmlns:a16="http://schemas.microsoft.com/office/drawing/2014/main" id="{71AA2547-BB1D-1041-B90C-8DB365870AC9}"/>
              </a:ext>
            </a:extLst>
          </p:cNvPr>
          <p:cNvPicPr>
            <a:picLocks noChangeAspect="1"/>
          </p:cNvPicPr>
          <p:nvPr/>
        </p:nvPicPr>
        <p:blipFill>
          <a:blip r:embed="rId2"/>
          <a:stretch>
            <a:fillRect/>
          </a:stretch>
        </p:blipFill>
        <p:spPr>
          <a:xfrm>
            <a:off x="9586469" y="441371"/>
            <a:ext cx="2299758" cy="1145440"/>
          </a:xfrm>
          <a:prstGeom prst="rect">
            <a:avLst/>
          </a:prstGeom>
        </p:spPr>
      </p:pic>
      <p:pic>
        <p:nvPicPr>
          <p:cNvPr id="7" name="Picture 6">
            <a:extLst>
              <a:ext uri="{FF2B5EF4-FFF2-40B4-BE49-F238E27FC236}">
                <a16:creationId xmlns:a16="http://schemas.microsoft.com/office/drawing/2014/main" id="{F15E4A10-0663-364B-BCCE-D05742C90761}"/>
              </a:ext>
            </a:extLst>
          </p:cNvPr>
          <p:cNvPicPr>
            <a:picLocks noChangeAspect="1"/>
          </p:cNvPicPr>
          <p:nvPr/>
        </p:nvPicPr>
        <p:blipFill>
          <a:blip r:embed="rId3"/>
          <a:stretch>
            <a:fillRect/>
          </a:stretch>
        </p:blipFill>
        <p:spPr>
          <a:xfrm>
            <a:off x="9867108" y="761984"/>
            <a:ext cx="545134" cy="397139"/>
          </a:xfrm>
          <a:prstGeom prst="rect">
            <a:avLst/>
          </a:prstGeom>
        </p:spPr>
      </p:pic>
      <p:pic>
        <p:nvPicPr>
          <p:cNvPr id="14" name="Picture 13">
            <a:extLst>
              <a:ext uri="{FF2B5EF4-FFF2-40B4-BE49-F238E27FC236}">
                <a16:creationId xmlns:a16="http://schemas.microsoft.com/office/drawing/2014/main" id="{6CB4F419-736A-9146-AE24-D114AF35A105}"/>
              </a:ext>
            </a:extLst>
          </p:cNvPr>
          <p:cNvPicPr>
            <a:picLocks noChangeAspect="1"/>
          </p:cNvPicPr>
          <p:nvPr/>
        </p:nvPicPr>
        <p:blipFill rotWithShape="1">
          <a:blip r:embed="rId4"/>
          <a:srcRect l="1297" t="8770" r="5594"/>
          <a:stretch/>
        </p:blipFill>
        <p:spPr>
          <a:xfrm>
            <a:off x="6872118" y="441371"/>
            <a:ext cx="2391522" cy="1197379"/>
          </a:xfrm>
          <a:prstGeom prst="rect">
            <a:avLst/>
          </a:prstGeom>
        </p:spPr>
      </p:pic>
      <p:pic>
        <p:nvPicPr>
          <p:cNvPr id="15" name="Picture 14">
            <a:extLst>
              <a:ext uri="{FF2B5EF4-FFF2-40B4-BE49-F238E27FC236}">
                <a16:creationId xmlns:a16="http://schemas.microsoft.com/office/drawing/2014/main" id="{138BEE78-C707-5B41-A80E-5942DDE5A9E6}"/>
              </a:ext>
            </a:extLst>
          </p:cNvPr>
          <p:cNvPicPr>
            <a:picLocks noChangeAspect="1"/>
          </p:cNvPicPr>
          <p:nvPr/>
        </p:nvPicPr>
        <p:blipFill>
          <a:blip r:embed="rId3"/>
          <a:stretch>
            <a:fillRect/>
          </a:stretch>
        </p:blipFill>
        <p:spPr>
          <a:xfrm>
            <a:off x="8419226" y="749952"/>
            <a:ext cx="545962" cy="397742"/>
          </a:xfrm>
          <a:prstGeom prst="rect">
            <a:avLst/>
          </a:prstGeom>
        </p:spPr>
      </p:pic>
      <p:pic>
        <p:nvPicPr>
          <p:cNvPr id="8" name="Picture 7">
            <a:extLst>
              <a:ext uri="{FF2B5EF4-FFF2-40B4-BE49-F238E27FC236}">
                <a16:creationId xmlns:a16="http://schemas.microsoft.com/office/drawing/2014/main" id="{1B354E9F-6AE6-DB4B-9AFE-075975A8430B}"/>
              </a:ext>
            </a:extLst>
          </p:cNvPr>
          <p:cNvPicPr>
            <a:picLocks noChangeAspect="1"/>
          </p:cNvPicPr>
          <p:nvPr/>
        </p:nvPicPr>
        <p:blipFill rotWithShape="1">
          <a:blip r:embed="rId5"/>
          <a:srcRect l="57451" t="11592" r="4059" b="51210"/>
          <a:stretch/>
        </p:blipFill>
        <p:spPr>
          <a:xfrm>
            <a:off x="6400757" y="2051826"/>
            <a:ext cx="942721" cy="972422"/>
          </a:xfrm>
          <a:prstGeom prst="rect">
            <a:avLst/>
          </a:prstGeom>
        </p:spPr>
      </p:pic>
      <p:pic>
        <p:nvPicPr>
          <p:cNvPr id="11" name="Picture 10">
            <a:extLst>
              <a:ext uri="{FF2B5EF4-FFF2-40B4-BE49-F238E27FC236}">
                <a16:creationId xmlns:a16="http://schemas.microsoft.com/office/drawing/2014/main" id="{CBE12CE6-04EC-1742-A0A3-998B03DFF9E1}"/>
              </a:ext>
            </a:extLst>
          </p:cNvPr>
          <p:cNvPicPr>
            <a:picLocks noChangeAspect="1"/>
          </p:cNvPicPr>
          <p:nvPr/>
        </p:nvPicPr>
        <p:blipFill rotWithShape="1">
          <a:blip r:embed="rId5"/>
          <a:srcRect b="9525"/>
          <a:stretch/>
        </p:blipFill>
        <p:spPr>
          <a:xfrm>
            <a:off x="5768147" y="4122848"/>
            <a:ext cx="2207942" cy="2132082"/>
          </a:xfrm>
          <a:prstGeom prst="rect">
            <a:avLst/>
          </a:prstGeom>
        </p:spPr>
      </p:pic>
    </p:spTree>
    <p:extLst>
      <p:ext uri="{BB962C8B-B14F-4D97-AF65-F5344CB8AC3E}">
        <p14:creationId xmlns:p14="http://schemas.microsoft.com/office/powerpoint/2010/main" val="132896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EEDA-544A-BA43-9936-A4E5D4B4D9C1}"/>
              </a:ext>
            </a:extLst>
          </p:cNvPr>
          <p:cNvSpPr>
            <a:spLocks noGrp="1"/>
          </p:cNvSpPr>
          <p:nvPr>
            <p:ph type="title"/>
          </p:nvPr>
        </p:nvSpPr>
        <p:spPr>
          <a:xfrm>
            <a:off x="838200" y="321013"/>
            <a:ext cx="6106751" cy="1369675"/>
          </a:xfrm>
        </p:spPr>
        <p:txBody>
          <a:bodyPr>
            <a:normAutofit/>
          </a:bodyPr>
          <a:lstStyle/>
          <a:p>
            <a:r>
              <a:rPr lang="en-US" sz="3200" dirty="0"/>
              <a:t>Different subject, different task</a:t>
            </a:r>
          </a:p>
        </p:txBody>
      </p:sp>
      <p:pic>
        <p:nvPicPr>
          <p:cNvPr id="4" name="Picture 3">
            <a:extLst>
              <a:ext uri="{FF2B5EF4-FFF2-40B4-BE49-F238E27FC236}">
                <a16:creationId xmlns:a16="http://schemas.microsoft.com/office/drawing/2014/main" id="{F8848854-FD01-884D-B033-A75C34C5C680}"/>
              </a:ext>
            </a:extLst>
          </p:cNvPr>
          <p:cNvPicPr>
            <a:picLocks noChangeAspect="1"/>
          </p:cNvPicPr>
          <p:nvPr/>
        </p:nvPicPr>
        <p:blipFill>
          <a:blip r:embed="rId2"/>
          <a:stretch>
            <a:fillRect/>
          </a:stretch>
        </p:blipFill>
        <p:spPr>
          <a:xfrm>
            <a:off x="6236439" y="321013"/>
            <a:ext cx="2515599" cy="1252943"/>
          </a:xfrm>
          <a:prstGeom prst="rect">
            <a:avLst/>
          </a:prstGeom>
        </p:spPr>
      </p:pic>
      <p:pic>
        <p:nvPicPr>
          <p:cNvPr id="5" name="Picture 4">
            <a:extLst>
              <a:ext uri="{FF2B5EF4-FFF2-40B4-BE49-F238E27FC236}">
                <a16:creationId xmlns:a16="http://schemas.microsoft.com/office/drawing/2014/main" id="{E9552F7D-EB1C-0148-BA65-B32144D746EE}"/>
              </a:ext>
            </a:extLst>
          </p:cNvPr>
          <p:cNvPicPr>
            <a:picLocks noChangeAspect="1"/>
          </p:cNvPicPr>
          <p:nvPr/>
        </p:nvPicPr>
        <p:blipFill>
          <a:blip r:embed="rId3"/>
          <a:stretch>
            <a:fillRect/>
          </a:stretch>
        </p:blipFill>
        <p:spPr>
          <a:xfrm>
            <a:off x="6514817" y="629594"/>
            <a:ext cx="579360" cy="559458"/>
          </a:xfrm>
          <a:prstGeom prst="rect">
            <a:avLst/>
          </a:prstGeom>
        </p:spPr>
      </p:pic>
      <p:pic>
        <p:nvPicPr>
          <p:cNvPr id="8" name="Picture 7">
            <a:extLst>
              <a:ext uri="{FF2B5EF4-FFF2-40B4-BE49-F238E27FC236}">
                <a16:creationId xmlns:a16="http://schemas.microsoft.com/office/drawing/2014/main" id="{1EF11236-C44F-6948-80AC-E2B1B7DD6D76}"/>
              </a:ext>
            </a:extLst>
          </p:cNvPr>
          <p:cNvPicPr>
            <a:picLocks noChangeAspect="1"/>
          </p:cNvPicPr>
          <p:nvPr/>
        </p:nvPicPr>
        <p:blipFill rotWithShape="1">
          <a:blip r:embed="rId4"/>
          <a:srcRect l="1297" t="8770" r="5594"/>
          <a:stretch/>
        </p:blipFill>
        <p:spPr>
          <a:xfrm>
            <a:off x="9235107" y="321013"/>
            <a:ext cx="2391522" cy="1197379"/>
          </a:xfrm>
          <a:prstGeom prst="rect">
            <a:avLst/>
          </a:prstGeom>
        </p:spPr>
      </p:pic>
      <p:pic>
        <p:nvPicPr>
          <p:cNvPr id="9" name="Picture 8">
            <a:extLst>
              <a:ext uri="{FF2B5EF4-FFF2-40B4-BE49-F238E27FC236}">
                <a16:creationId xmlns:a16="http://schemas.microsoft.com/office/drawing/2014/main" id="{3242A54C-7FBC-EB47-96A4-5A22A04F9BBB}"/>
              </a:ext>
            </a:extLst>
          </p:cNvPr>
          <p:cNvPicPr>
            <a:picLocks noChangeAspect="1"/>
          </p:cNvPicPr>
          <p:nvPr/>
        </p:nvPicPr>
        <p:blipFill>
          <a:blip r:embed="rId5"/>
          <a:stretch>
            <a:fillRect/>
          </a:stretch>
        </p:blipFill>
        <p:spPr>
          <a:xfrm>
            <a:off x="10782215" y="629594"/>
            <a:ext cx="545962" cy="397742"/>
          </a:xfrm>
          <a:prstGeom prst="rect">
            <a:avLst/>
          </a:prstGeom>
        </p:spPr>
      </p:pic>
      <p:pic>
        <p:nvPicPr>
          <p:cNvPr id="11" name="Picture 10">
            <a:extLst>
              <a:ext uri="{FF2B5EF4-FFF2-40B4-BE49-F238E27FC236}">
                <a16:creationId xmlns:a16="http://schemas.microsoft.com/office/drawing/2014/main" id="{D17EE725-426F-1440-82A7-3ABC855600A7}"/>
              </a:ext>
            </a:extLst>
          </p:cNvPr>
          <p:cNvPicPr>
            <a:picLocks noChangeAspect="1"/>
          </p:cNvPicPr>
          <p:nvPr/>
        </p:nvPicPr>
        <p:blipFill rotWithShape="1">
          <a:blip r:embed="rId6"/>
          <a:srcRect b="9525"/>
          <a:stretch/>
        </p:blipFill>
        <p:spPr>
          <a:xfrm>
            <a:off x="6461566" y="4410021"/>
            <a:ext cx="2207942" cy="2132082"/>
          </a:xfrm>
          <a:prstGeom prst="rect">
            <a:avLst/>
          </a:prstGeom>
        </p:spPr>
      </p:pic>
      <p:pic>
        <p:nvPicPr>
          <p:cNvPr id="12" name="Picture 11">
            <a:extLst>
              <a:ext uri="{FF2B5EF4-FFF2-40B4-BE49-F238E27FC236}">
                <a16:creationId xmlns:a16="http://schemas.microsoft.com/office/drawing/2014/main" id="{ADC4FDBC-9980-D44E-8E36-F88EE52D16B4}"/>
              </a:ext>
            </a:extLst>
          </p:cNvPr>
          <p:cNvPicPr>
            <a:picLocks noChangeAspect="1"/>
          </p:cNvPicPr>
          <p:nvPr/>
        </p:nvPicPr>
        <p:blipFill rotWithShape="1">
          <a:blip r:embed="rId6"/>
          <a:srcRect l="57451" t="11592" r="4059" b="51210"/>
          <a:stretch/>
        </p:blipFill>
        <p:spPr>
          <a:xfrm>
            <a:off x="7223731" y="1931135"/>
            <a:ext cx="942721" cy="972422"/>
          </a:xfrm>
          <a:prstGeom prst="rect">
            <a:avLst/>
          </a:prstGeom>
        </p:spPr>
      </p:pic>
    </p:spTree>
    <p:extLst>
      <p:ext uri="{BB962C8B-B14F-4D97-AF65-F5344CB8AC3E}">
        <p14:creationId xmlns:p14="http://schemas.microsoft.com/office/powerpoint/2010/main" val="1836044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13AE-1E68-514B-BF0E-0A9F23FE4D64}"/>
              </a:ext>
            </a:extLst>
          </p:cNvPr>
          <p:cNvSpPr>
            <a:spLocks noGrp="1"/>
          </p:cNvSpPr>
          <p:nvPr>
            <p:ph type="title"/>
          </p:nvPr>
        </p:nvSpPr>
        <p:spPr/>
        <p:txBody>
          <a:bodyPr/>
          <a:lstStyle/>
          <a:p>
            <a:r>
              <a:rPr lang="en-US" dirty="0"/>
              <a:t>Rethinking data selection</a:t>
            </a:r>
          </a:p>
        </p:txBody>
      </p:sp>
      <p:sp>
        <p:nvSpPr>
          <p:cNvPr id="5" name="Content Placeholder 4">
            <a:extLst>
              <a:ext uri="{FF2B5EF4-FFF2-40B4-BE49-F238E27FC236}">
                <a16:creationId xmlns:a16="http://schemas.microsoft.com/office/drawing/2014/main" id="{A08A6588-F053-2E41-A043-605220D2809B}"/>
              </a:ext>
            </a:extLst>
          </p:cNvPr>
          <p:cNvSpPr>
            <a:spLocks noGrp="1"/>
          </p:cNvSpPr>
          <p:nvPr>
            <p:ph idx="1"/>
          </p:nvPr>
        </p:nvSpPr>
        <p:spPr/>
        <p:txBody>
          <a:bodyPr/>
          <a:lstStyle/>
          <a:p>
            <a:r>
              <a:rPr lang="en-US" dirty="0"/>
              <a:t>Within subject between task</a:t>
            </a:r>
          </a:p>
          <a:p>
            <a:pPr lvl="1"/>
            <a:r>
              <a:rPr lang="en-US" dirty="0"/>
              <a:t>Originally rest is only used in the training set to avoid overfitting</a:t>
            </a:r>
          </a:p>
          <a:p>
            <a:pPr lvl="1"/>
            <a:r>
              <a:rPr lang="en-US" dirty="0"/>
              <a:t>But what if we split up rest so that we can have 10 sessions for training, 10 for testing so that the within subject between task mirrors the analysis for between subject within task in regards to rest</a:t>
            </a:r>
          </a:p>
        </p:txBody>
      </p:sp>
    </p:spTree>
    <p:extLst>
      <p:ext uri="{BB962C8B-B14F-4D97-AF65-F5344CB8AC3E}">
        <p14:creationId xmlns:p14="http://schemas.microsoft.com/office/powerpoint/2010/main" val="2603874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C928-E07F-9447-ADED-6A832D55B0F3}"/>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D3E98449-9C07-2B45-871F-A208EACB8F20}"/>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7711D8B2-BE04-314A-979E-7457503E9407}"/>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A915BFAA-067E-404A-9249-575ED679654C}"/>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A2AC86E3-209F-3048-9E4B-EF651ED39EF6}"/>
              </a:ext>
            </a:extLst>
          </p:cNvPr>
          <p:cNvPicPr>
            <a:picLocks noChangeAspect="1"/>
          </p:cNvPicPr>
          <p:nvPr/>
        </p:nvPicPr>
        <p:blipFill>
          <a:blip r:embed="rId4"/>
          <a:stretch>
            <a:fillRect/>
          </a:stretch>
        </p:blipFill>
        <p:spPr>
          <a:xfrm>
            <a:off x="9372902" y="669432"/>
            <a:ext cx="545962" cy="397742"/>
          </a:xfrm>
          <a:prstGeom prst="rect">
            <a:avLst/>
          </a:prstGeom>
        </p:spPr>
      </p:pic>
      <p:sp>
        <p:nvSpPr>
          <p:cNvPr id="10" name="TextBox 9">
            <a:extLst>
              <a:ext uri="{FF2B5EF4-FFF2-40B4-BE49-F238E27FC236}">
                <a16:creationId xmlns:a16="http://schemas.microsoft.com/office/drawing/2014/main" id="{9247A7EA-4A5E-D742-B4DD-FEE8CB5F06CD}"/>
              </a:ext>
            </a:extLst>
          </p:cNvPr>
          <p:cNvSpPr txBox="1"/>
          <p:nvPr/>
        </p:nvSpPr>
        <p:spPr>
          <a:xfrm>
            <a:off x="8767237" y="2250891"/>
            <a:ext cx="2239017" cy="369332"/>
          </a:xfrm>
          <a:prstGeom prst="rect">
            <a:avLst/>
          </a:prstGeom>
          <a:noFill/>
        </p:spPr>
        <p:txBody>
          <a:bodyPr wrap="square" rtlCol="0">
            <a:spAutoFit/>
          </a:bodyPr>
          <a:lstStyle/>
          <a:p>
            <a:r>
              <a:rPr lang="en-US" dirty="0"/>
              <a:t>Splitting-up Rest</a:t>
            </a:r>
          </a:p>
        </p:txBody>
      </p:sp>
      <p:sp>
        <p:nvSpPr>
          <p:cNvPr id="12" name="TextBox 11">
            <a:extLst>
              <a:ext uri="{FF2B5EF4-FFF2-40B4-BE49-F238E27FC236}">
                <a16:creationId xmlns:a16="http://schemas.microsoft.com/office/drawing/2014/main" id="{C58AE706-FEE6-814A-BBF1-A030E57B5C00}"/>
              </a:ext>
            </a:extLst>
          </p:cNvPr>
          <p:cNvSpPr txBox="1"/>
          <p:nvPr/>
        </p:nvSpPr>
        <p:spPr>
          <a:xfrm>
            <a:off x="8876371" y="5241073"/>
            <a:ext cx="1661531" cy="369332"/>
          </a:xfrm>
          <a:prstGeom prst="rect">
            <a:avLst/>
          </a:prstGeom>
          <a:noFill/>
        </p:spPr>
        <p:txBody>
          <a:bodyPr wrap="square" rtlCol="0">
            <a:spAutoFit/>
          </a:bodyPr>
          <a:lstStyle/>
          <a:p>
            <a:r>
              <a:rPr lang="en-US" dirty="0"/>
              <a:t>Original Data</a:t>
            </a:r>
          </a:p>
        </p:txBody>
      </p:sp>
    </p:spTree>
    <p:extLst>
      <p:ext uri="{BB962C8B-B14F-4D97-AF65-F5344CB8AC3E}">
        <p14:creationId xmlns:p14="http://schemas.microsoft.com/office/powerpoint/2010/main" val="399963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1FED-62E6-2B47-B1ED-7E8A9CE2DAE1}"/>
              </a:ext>
            </a:extLst>
          </p:cNvPr>
          <p:cNvSpPr>
            <a:spLocks noGrp="1"/>
          </p:cNvSpPr>
          <p:nvPr>
            <p:ph type="title"/>
          </p:nvPr>
        </p:nvSpPr>
        <p:spPr>
          <a:xfrm>
            <a:off x="838200" y="0"/>
            <a:ext cx="10515600" cy="1325563"/>
          </a:xfrm>
        </p:spPr>
        <p:txBody>
          <a:bodyPr>
            <a:normAutofit/>
          </a:bodyPr>
          <a:lstStyle/>
          <a:p>
            <a:r>
              <a:rPr lang="en-US" sz="3200" dirty="0"/>
              <a:t>Does variation between individuals influence classification?</a:t>
            </a:r>
          </a:p>
        </p:txBody>
      </p:sp>
      <p:sp>
        <p:nvSpPr>
          <p:cNvPr id="3" name="Content Placeholder 2">
            <a:extLst>
              <a:ext uri="{FF2B5EF4-FFF2-40B4-BE49-F238E27FC236}">
                <a16:creationId xmlns:a16="http://schemas.microsoft.com/office/drawing/2014/main" id="{FDA394DD-74C7-734B-9B75-B4D0A9FAE60B}"/>
              </a:ext>
            </a:extLst>
          </p:cNvPr>
          <p:cNvSpPr>
            <a:spLocks noGrp="1"/>
          </p:cNvSpPr>
          <p:nvPr>
            <p:ph idx="1"/>
          </p:nvPr>
        </p:nvSpPr>
        <p:spPr>
          <a:xfrm>
            <a:off x="676397" y="1118311"/>
            <a:ext cx="5657603" cy="4351338"/>
          </a:xfrm>
        </p:spPr>
        <p:txBody>
          <a:bodyPr>
            <a:normAutofit lnSpcReduction="10000"/>
          </a:bodyPr>
          <a:lstStyle/>
          <a:p>
            <a:r>
              <a:rPr lang="en-US" dirty="0"/>
              <a:t>Same subject, between task</a:t>
            </a:r>
          </a:p>
          <a:p>
            <a:endParaRPr lang="en-US" dirty="0"/>
          </a:p>
          <a:p>
            <a:pPr marL="0" indent="0">
              <a:buNone/>
            </a:pPr>
            <a:endParaRPr lang="en-US" dirty="0"/>
          </a:p>
          <a:p>
            <a:pPr marL="0" indent="0">
              <a:buNone/>
            </a:pPr>
            <a:endParaRPr lang="en-US" dirty="0"/>
          </a:p>
          <a:p>
            <a:r>
              <a:rPr lang="en-US" dirty="0"/>
              <a:t>Different subject same task</a:t>
            </a:r>
          </a:p>
          <a:p>
            <a:endParaRPr lang="en-US" dirty="0"/>
          </a:p>
          <a:p>
            <a:endParaRPr lang="en-US" dirty="0"/>
          </a:p>
          <a:p>
            <a:pPr marL="0" indent="0">
              <a:buNone/>
            </a:pPr>
            <a:endParaRPr lang="en-US" dirty="0"/>
          </a:p>
          <a:p>
            <a:r>
              <a:rPr lang="en-US" dirty="0"/>
              <a:t>Different subject, different task</a:t>
            </a:r>
          </a:p>
        </p:txBody>
      </p:sp>
      <p:pic>
        <p:nvPicPr>
          <p:cNvPr id="11" name="Picture 10">
            <a:extLst>
              <a:ext uri="{FF2B5EF4-FFF2-40B4-BE49-F238E27FC236}">
                <a16:creationId xmlns:a16="http://schemas.microsoft.com/office/drawing/2014/main" id="{EAE80BEB-0077-D542-9F30-5A13BAF35B17}"/>
              </a:ext>
            </a:extLst>
          </p:cNvPr>
          <p:cNvPicPr>
            <a:picLocks noChangeAspect="1"/>
          </p:cNvPicPr>
          <p:nvPr/>
        </p:nvPicPr>
        <p:blipFill>
          <a:blip r:embed="rId2"/>
          <a:stretch>
            <a:fillRect/>
          </a:stretch>
        </p:blipFill>
        <p:spPr>
          <a:xfrm>
            <a:off x="548176" y="1676834"/>
            <a:ext cx="2303255" cy="1147181"/>
          </a:xfrm>
          <a:prstGeom prst="rect">
            <a:avLst/>
          </a:prstGeom>
        </p:spPr>
      </p:pic>
      <p:pic>
        <p:nvPicPr>
          <p:cNvPr id="5" name="Picture 4">
            <a:extLst>
              <a:ext uri="{FF2B5EF4-FFF2-40B4-BE49-F238E27FC236}">
                <a16:creationId xmlns:a16="http://schemas.microsoft.com/office/drawing/2014/main" id="{69AB0318-BF62-2641-A197-3020AFDFB19F}"/>
              </a:ext>
            </a:extLst>
          </p:cNvPr>
          <p:cNvPicPr>
            <a:picLocks noChangeAspect="1"/>
          </p:cNvPicPr>
          <p:nvPr/>
        </p:nvPicPr>
        <p:blipFill rotWithShape="1">
          <a:blip r:embed="rId3"/>
          <a:srcRect l="1297" t="8770"/>
          <a:stretch/>
        </p:blipFill>
        <p:spPr>
          <a:xfrm>
            <a:off x="295200" y="3454653"/>
            <a:ext cx="2462563" cy="1163066"/>
          </a:xfrm>
          <a:prstGeom prst="rect">
            <a:avLst/>
          </a:prstGeom>
        </p:spPr>
      </p:pic>
      <p:pic>
        <p:nvPicPr>
          <p:cNvPr id="7" name="Picture 6">
            <a:extLst>
              <a:ext uri="{FF2B5EF4-FFF2-40B4-BE49-F238E27FC236}">
                <a16:creationId xmlns:a16="http://schemas.microsoft.com/office/drawing/2014/main" id="{2493A140-2585-3B42-B46E-ACE3EC1D24E7}"/>
              </a:ext>
            </a:extLst>
          </p:cNvPr>
          <p:cNvPicPr>
            <a:picLocks noChangeAspect="1"/>
          </p:cNvPicPr>
          <p:nvPr/>
        </p:nvPicPr>
        <p:blipFill>
          <a:blip r:embed="rId4"/>
          <a:stretch>
            <a:fillRect/>
          </a:stretch>
        </p:blipFill>
        <p:spPr>
          <a:xfrm>
            <a:off x="1842308" y="3728921"/>
            <a:ext cx="545962" cy="397742"/>
          </a:xfrm>
          <a:prstGeom prst="rect">
            <a:avLst/>
          </a:prstGeom>
        </p:spPr>
      </p:pic>
      <p:pic>
        <p:nvPicPr>
          <p:cNvPr id="9" name="Picture 8">
            <a:extLst>
              <a:ext uri="{FF2B5EF4-FFF2-40B4-BE49-F238E27FC236}">
                <a16:creationId xmlns:a16="http://schemas.microsoft.com/office/drawing/2014/main" id="{243CE82E-45F9-2C4D-95DD-00974F39B51E}"/>
              </a:ext>
            </a:extLst>
          </p:cNvPr>
          <p:cNvPicPr>
            <a:picLocks noChangeAspect="1"/>
          </p:cNvPicPr>
          <p:nvPr/>
        </p:nvPicPr>
        <p:blipFill>
          <a:blip r:embed="rId5"/>
          <a:stretch>
            <a:fillRect/>
          </a:stretch>
        </p:blipFill>
        <p:spPr>
          <a:xfrm>
            <a:off x="818901" y="1943234"/>
            <a:ext cx="579360" cy="559458"/>
          </a:xfrm>
          <a:prstGeom prst="rect">
            <a:avLst/>
          </a:prstGeom>
        </p:spPr>
      </p:pic>
      <p:pic>
        <p:nvPicPr>
          <p:cNvPr id="12" name="Picture 11">
            <a:extLst>
              <a:ext uri="{FF2B5EF4-FFF2-40B4-BE49-F238E27FC236}">
                <a16:creationId xmlns:a16="http://schemas.microsoft.com/office/drawing/2014/main" id="{7FD39EAF-8C56-B946-8E88-BD6D179B6C0A}"/>
              </a:ext>
            </a:extLst>
          </p:cNvPr>
          <p:cNvPicPr>
            <a:picLocks noChangeAspect="1"/>
          </p:cNvPicPr>
          <p:nvPr/>
        </p:nvPicPr>
        <p:blipFill>
          <a:blip r:embed="rId2"/>
          <a:stretch>
            <a:fillRect/>
          </a:stretch>
        </p:blipFill>
        <p:spPr>
          <a:xfrm>
            <a:off x="676397" y="5480350"/>
            <a:ext cx="2303255" cy="1147181"/>
          </a:xfrm>
          <a:prstGeom prst="rect">
            <a:avLst/>
          </a:prstGeom>
        </p:spPr>
      </p:pic>
      <p:pic>
        <p:nvPicPr>
          <p:cNvPr id="13" name="Picture 12">
            <a:extLst>
              <a:ext uri="{FF2B5EF4-FFF2-40B4-BE49-F238E27FC236}">
                <a16:creationId xmlns:a16="http://schemas.microsoft.com/office/drawing/2014/main" id="{BD08054A-C91B-FD4B-AC8A-A2E7575348A4}"/>
              </a:ext>
            </a:extLst>
          </p:cNvPr>
          <p:cNvPicPr>
            <a:picLocks noChangeAspect="1"/>
          </p:cNvPicPr>
          <p:nvPr/>
        </p:nvPicPr>
        <p:blipFill>
          <a:blip r:embed="rId5"/>
          <a:stretch>
            <a:fillRect/>
          </a:stretch>
        </p:blipFill>
        <p:spPr>
          <a:xfrm>
            <a:off x="947122" y="5707350"/>
            <a:ext cx="579360" cy="559458"/>
          </a:xfrm>
          <a:prstGeom prst="rect">
            <a:avLst/>
          </a:prstGeom>
        </p:spPr>
      </p:pic>
      <p:pic>
        <p:nvPicPr>
          <p:cNvPr id="14" name="Picture 13">
            <a:extLst>
              <a:ext uri="{FF2B5EF4-FFF2-40B4-BE49-F238E27FC236}">
                <a16:creationId xmlns:a16="http://schemas.microsoft.com/office/drawing/2014/main" id="{549AADE2-4B62-4C49-B2E5-CEE425334461}"/>
              </a:ext>
            </a:extLst>
          </p:cNvPr>
          <p:cNvPicPr>
            <a:picLocks noChangeAspect="1"/>
          </p:cNvPicPr>
          <p:nvPr/>
        </p:nvPicPr>
        <p:blipFill>
          <a:blip r:embed="rId2"/>
          <a:stretch>
            <a:fillRect/>
          </a:stretch>
        </p:blipFill>
        <p:spPr>
          <a:xfrm>
            <a:off x="2851431" y="3408307"/>
            <a:ext cx="2303255" cy="1147181"/>
          </a:xfrm>
          <a:prstGeom prst="rect">
            <a:avLst/>
          </a:prstGeom>
        </p:spPr>
      </p:pic>
      <p:pic>
        <p:nvPicPr>
          <p:cNvPr id="15" name="Picture 14">
            <a:extLst>
              <a:ext uri="{FF2B5EF4-FFF2-40B4-BE49-F238E27FC236}">
                <a16:creationId xmlns:a16="http://schemas.microsoft.com/office/drawing/2014/main" id="{4493B754-5962-644E-B2B3-A8B59CDC737A}"/>
              </a:ext>
            </a:extLst>
          </p:cNvPr>
          <p:cNvPicPr>
            <a:picLocks noChangeAspect="1"/>
          </p:cNvPicPr>
          <p:nvPr/>
        </p:nvPicPr>
        <p:blipFill>
          <a:blip r:embed="rId4"/>
          <a:stretch>
            <a:fillRect/>
          </a:stretch>
        </p:blipFill>
        <p:spPr>
          <a:xfrm>
            <a:off x="3134739" y="3728921"/>
            <a:ext cx="545962" cy="397742"/>
          </a:xfrm>
          <a:prstGeom prst="rect">
            <a:avLst/>
          </a:prstGeom>
        </p:spPr>
      </p:pic>
      <p:pic>
        <p:nvPicPr>
          <p:cNvPr id="18" name="Picture 17">
            <a:extLst>
              <a:ext uri="{FF2B5EF4-FFF2-40B4-BE49-F238E27FC236}">
                <a16:creationId xmlns:a16="http://schemas.microsoft.com/office/drawing/2014/main" id="{D5BF4ACC-0A8C-FC42-86AF-607B2F3AA2CC}"/>
              </a:ext>
            </a:extLst>
          </p:cNvPr>
          <p:cNvPicPr>
            <a:picLocks noChangeAspect="1"/>
          </p:cNvPicPr>
          <p:nvPr/>
        </p:nvPicPr>
        <p:blipFill>
          <a:blip r:embed="rId2"/>
          <a:stretch>
            <a:fillRect/>
          </a:stretch>
        </p:blipFill>
        <p:spPr>
          <a:xfrm>
            <a:off x="3134739" y="1676834"/>
            <a:ext cx="2303255" cy="1147181"/>
          </a:xfrm>
          <a:prstGeom prst="rect">
            <a:avLst/>
          </a:prstGeom>
        </p:spPr>
      </p:pic>
      <p:pic>
        <p:nvPicPr>
          <p:cNvPr id="19" name="Picture 18">
            <a:extLst>
              <a:ext uri="{FF2B5EF4-FFF2-40B4-BE49-F238E27FC236}">
                <a16:creationId xmlns:a16="http://schemas.microsoft.com/office/drawing/2014/main" id="{9D24A528-FE03-5E45-937C-94CBF4867F7B}"/>
              </a:ext>
            </a:extLst>
          </p:cNvPr>
          <p:cNvPicPr>
            <a:picLocks noChangeAspect="1"/>
          </p:cNvPicPr>
          <p:nvPr/>
        </p:nvPicPr>
        <p:blipFill>
          <a:blip r:embed="rId4"/>
          <a:stretch>
            <a:fillRect/>
          </a:stretch>
        </p:blipFill>
        <p:spPr>
          <a:xfrm>
            <a:off x="3457096" y="1981141"/>
            <a:ext cx="545962" cy="397742"/>
          </a:xfrm>
          <a:prstGeom prst="rect">
            <a:avLst/>
          </a:prstGeom>
        </p:spPr>
      </p:pic>
      <p:pic>
        <p:nvPicPr>
          <p:cNvPr id="20" name="Picture 19">
            <a:extLst>
              <a:ext uri="{FF2B5EF4-FFF2-40B4-BE49-F238E27FC236}">
                <a16:creationId xmlns:a16="http://schemas.microsoft.com/office/drawing/2014/main" id="{98D0A450-4921-3149-A66A-1D8CE2F9E85A}"/>
              </a:ext>
            </a:extLst>
          </p:cNvPr>
          <p:cNvPicPr>
            <a:picLocks noChangeAspect="1"/>
          </p:cNvPicPr>
          <p:nvPr/>
        </p:nvPicPr>
        <p:blipFill rotWithShape="1">
          <a:blip r:embed="rId3"/>
          <a:srcRect l="1297" t="8770"/>
          <a:stretch/>
        </p:blipFill>
        <p:spPr>
          <a:xfrm>
            <a:off x="3336174" y="5480350"/>
            <a:ext cx="2462563" cy="1163066"/>
          </a:xfrm>
          <a:prstGeom prst="rect">
            <a:avLst/>
          </a:prstGeom>
        </p:spPr>
      </p:pic>
      <p:pic>
        <p:nvPicPr>
          <p:cNvPr id="21" name="Picture 20">
            <a:extLst>
              <a:ext uri="{FF2B5EF4-FFF2-40B4-BE49-F238E27FC236}">
                <a16:creationId xmlns:a16="http://schemas.microsoft.com/office/drawing/2014/main" id="{1595612D-DE82-AC4C-B895-A62094DC1531}"/>
              </a:ext>
            </a:extLst>
          </p:cNvPr>
          <p:cNvPicPr>
            <a:picLocks noChangeAspect="1"/>
          </p:cNvPicPr>
          <p:nvPr/>
        </p:nvPicPr>
        <p:blipFill>
          <a:blip r:embed="rId4"/>
          <a:stretch>
            <a:fillRect/>
          </a:stretch>
        </p:blipFill>
        <p:spPr>
          <a:xfrm>
            <a:off x="4883282" y="5754618"/>
            <a:ext cx="545962" cy="397742"/>
          </a:xfrm>
          <a:prstGeom prst="rect">
            <a:avLst/>
          </a:prstGeom>
        </p:spPr>
      </p:pic>
    </p:spTree>
    <p:extLst>
      <p:ext uri="{BB962C8B-B14F-4D97-AF65-F5344CB8AC3E}">
        <p14:creationId xmlns:p14="http://schemas.microsoft.com/office/powerpoint/2010/main" val="92048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3795-CB38-FC4E-BB25-250D4D15992F}"/>
              </a:ext>
            </a:extLst>
          </p:cNvPr>
          <p:cNvSpPr>
            <a:spLocks noGrp="1"/>
          </p:cNvSpPr>
          <p:nvPr>
            <p:ph type="title"/>
          </p:nvPr>
        </p:nvSpPr>
        <p:spPr>
          <a:xfrm>
            <a:off x="838200" y="0"/>
            <a:ext cx="10515600" cy="1325563"/>
          </a:xfrm>
        </p:spPr>
        <p:txBody>
          <a:bodyPr>
            <a:normAutofit/>
          </a:bodyPr>
          <a:lstStyle/>
          <a:p>
            <a:r>
              <a:rPr lang="en-US" sz="3200" dirty="0"/>
              <a:t>Can model choice influence results?</a:t>
            </a:r>
          </a:p>
        </p:txBody>
      </p:sp>
      <p:sp>
        <p:nvSpPr>
          <p:cNvPr id="3" name="Content Placeholder 2">
            <a:extLst>
              <a:ext uri="{FF2B5EF4-FFF2-40B4-BE49-F238E27FC236}">
                <a16:creationId xmlns:a16="http://schemas.microsoft.com/office/drawing/2014/main" id="{920694AD-B6CA-7744-A3E3-F53E52C83B68}"/>
              </a:ext>
            </a:extLst>
          </p:cNvPr>
          <p:cNvSpPr>
            <a:spLocks noGrp="1"/>
          </p:cNvSpPr>
          <p:nvPr>
            <p:ph idx="1"/>
          </p:nvPr>
        </p:nvSpPr>
        <p:spPr/>
        <p:txBody>
          <a:bodyPr/>
          <a:lstStyle/>
          <a:p>
            <a:r>
              <a:rPr lang="en-US" dirty="0"/>
              <a:t>Support Vector Machine Learning </a:t>
            </a:r>
          </a:p>
          <a:p>
            <a:pPr marL="0" indent="0">
              <a:buNone/>
            </a:pPr>
            <a:endParaRPr lang="en-US" dirty="0"/>
          </a:p>
          <a:p>
            <a:pPr marL="0" indent="0">
              <a:buNone/>
            </a:pPr>
            <a:endParaRPr lang="en-US" dirty="0"/>
          </a:p>
          <a:p>
            <a:r>
              <a:rPr lang="en-US" dirty="0"/>
              <a:t>Logistic Regression</a:t>
            </a:r>
          </a:p>
          <a:p>
            <a:endParaRPr lang="en-US" dirty="0"/>
          </a:p>
          <a:p>
            <a:pPr marL="0" indent="0">
              <a:buNone/>
            </a:pPr>
            <a:endParaRPr lang="en-US" dirty="0"/>
          </a:p>
          <a:p>
            <a:r>
              <a:rPr lang="en-US" dirty="0"/>
              <a:t>Ridge Regression</a:t>
            </a:r>
          </a:p>
        </p:txBody>
      </p:sp>
    </p:spTree>
    <p:extLst>
      <p:ext uri="{BB962C8B-B14F-4D97-AF65-F5344CB8AC3E}">
        <p14:creationId xmlns:p14="http://schemas.microsoft.com/office/powerpoint/2010/main" val="383266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2886-16F3-B341-A276-3F36ECC07A8D}"/>
              </a:ext>
            </a:extLst>
          </p:cNvPr>
          <p:cNvSpPr>
            <a:spLocks noGrp="1"/>
          </p:cNvSpPr>
          <p:nvPr>
            <p:ph type="title"/>
          </p:nvPr>
        </p:nvSpPr>
        <p:spPr/>
        <p:txBody>
          <a:bodyPr>
            <a:normAutofit/>
          </a:bodyPr>
          <a:lstStyle/>
          <a:p>
            <a:r>
              <a:rPr lang="en-US" sz="3200" dirty="0"/>
              <a:t>Is there a tradeoff between quantity and quality?</a:t>
            </a:r>
          </a:p>
        </p:txBody>
      </p:sp>
      <p:sp>
        <p:nvSpPr>
          <p:cNvPr id="3" name="Content Placeholder 2">
            <a:extLst>
              <a:ext uri="{FF2B5EF4-FFF2-40B4-BE49-F238E27FC236}">
                <a16:creationId xmlns:a16="http://schemas.microsoft.com/office/drawing/2014/main" id="{702B0FF1-9434-2341-A4E7-B4EEDFBAC012}"/>
              </a:ext>
            </a:extLst>
          </p:cNvPr>
          <p:cNvSpPr>
            <a:spLocks noGrp="1"/>
          </p:cNvSpPr>
          <p:nvPr>
            <p:ph idx="1"/>
          </p:nvPr>
        </p:nvSpPr>
        <p:spPr/>
        <p:txBody>
          <a:bodyPr/>
          <a:lstStyle/>
          <a:p>
            <a:r>
              <a:rPr lang="en-US" dirty="0"/>
              <a:t>Functional connectivity independent on time</a:t>
            </a:r>
          </a:p>
          <a:p>
            <a:r>
              <a:rPr lang="en-US" dirty="0"/>
              <a:t>Functional connectivity matched for time</a:t>
            </a:r>
          </a:p>
          <a:p>
            <a:r>
              <a:rPr lang="en-US" dirty="0"/>
              <a:t>Splitting up task conditions to yield more data</a:t>
            </a:r>
          </a:p>
          <a:p>
            <a:pPr marL="0" indent="0">
              <a:buNone/>
            </a:pPr>
            <a:endParaRPr lang="en-US" dirty="0"/>
          </a:p>
        </p:txBody>
      </p:sp>
    </p:spTree>
    <p:extLst>
      <p:ext uri="{BB962C8B-B14F-4D97-AF65-F5344CB8AC3E}">
        <p14:creationId xmlns:p14="http://schemas.microsoft.com/office/powerpoint/2010/main" val="144562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B95C-E835-554A-B234-20B740E3ED0F}"/>
              </a:ext>
            </a:extLst>
          </p:cNvPr>
          <p:cNvSpPr>
            <a:spLocks noGrp="1"/>
          </p:cNvSpPr>
          <p:nvPr>
            <p:ph type="title"/>
          </p:nvPr>
        </p:nvSpPr>
        <p:spPr/>
        <p:txBody>
          <a:bodyPr/>
          <a:lstStyle/>
          <a:p>
            <a:r>
              <a:rPr lang="en-US" dirty="0"/>
              <a:t>Support Vector Machine Learning</a:t>
            </a:r>
          </a:p>
        </p:txBody>
      </p:sp>
      <p:sp>
        <p:nvSpPr>
          <p:cNvPr id="3" name="Content Placeholder 2">
            <a:extLst>
              <a:ext uri="{FF2B5EF4-FFF2-40B4-BE49-F238E27FC236}">
                <a16:creationId xmlns:a16="http://schemas.microsoft.com/office/drawing/2014/main" id="{1610FE8D-2E34-4342-A916-EFCAE9BFF2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103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2C63-AE77-4642-9EDF-062CDF396658}"/>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5307167F-04AC-5C44-BFFE-5008F70952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690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01F1-9F75-8349-ABD1-AE94A1CC07A3}"/>
              </a:ext>
            </a:extLst>
          </p:cNvPr>
          <p:cNvSpPr>
            <a:spLocks noGrp="1"/>
          </p:cNvSpPr>
          <p:nvPr>
            <p:ph type="title"/>
          </p:nvPr>
        </p:nvSpPr>
        <p:spPr/>
        <p:txBody>
          <a:bodyPr/>
          <a:lstStyle/>
          <a:p>
            <a:r>
              <a:rPr lang="en-US" dirty="0"/>
              <a:t>Ridge Regression</a:t>
            </a:r>
          </a:p>
        </p:txBody>
      </p:sp>
      <p:sp>
        <p:nvSpPr>
          <p:cNvPr id="3" name="Content Placeholder 2">
            <a:extLst>
              <a:ext uri="{FF2B5EF4-FFF2-40B4-BE49-F238E27FC236}">
                <a16:creationId xmlns:a16="http://schemas.microsoft.com/office/drawing/2014/main" id="{17E0E932-7040-9F40-B9EC-1E6D082472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060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8D31-140C-514C-A51B-652CF1F0A2CB}"/>
              </a:ext>
            </a:extLst>
          </p:cNvPr>
          <p:cNvSpPr>
            <a:spLocks noGrp="1"/>
          </p:cNvSpPr>
          <p:nvPr>
            <p:ph type="title"/>
          </p:nvPr>
        </p:nvSpPr>
        <p:spPr/>
        <p:txBody>
          <a:bodyPr/>
          <a:lstStyle/>
          <a:p>
            <a:r>
              <a:rPr lang="en-US" dirty="0"/>
              <a:t>Internal Validation of Model </a:t>
            </a:r>
          </a:p>
        </p:txBody>
      </p:sp>
      <p:pic>
        <p:nvPicPr>
          <p:cNvPr id="5" name="Picture 4">
            <a:extLst>
              <a:ext uri="{FF2B5EF4-FFF2-40B4-BE49-F238E27FC236}">
                <a16:creationId xmlns:a16="http://schemas.microsoft.com/office/drawing/2014/main" id="{4C4B9DFA-A7D9-9D48-BEE9-5AC397275421}"/>
              </a:ext>
            </a:extLst>
          </p:cNvPr>
          <p:cNvPicPr>
            <a:picLocks noChangeAspect="1"/>
          </p:cNvPicPr>
          <p:nvPr/>
        </p:nvPicPr>
        <p:blipFill>
          <a:blip r:embed="rId2"/>
          <a:stretch>
            <a:fillRect/>
          </a:stretch>
        </p:blipFill>
        <p:spPr>
          <a:xfrm>
            <a:off x="8576482" y="164035"/>
            <a:ext cx="3335379" cy="2773556"/>
          </a:xfrm>
          <a:prstGeom prst="rect">
            <a:avLst/>
          </a:prstGeom>
        </p:spPr>
      </p:pic>
      <p:sp>
        <p:nvSpPr>
          <p:cNvPr id="6" name="TextBox 5">
            <a:extLst>
              <a:ext uri="{FF2B5EF4-FFF2-40B4-BE49-F238E27FC236}">
                <a16:creationId xmlns:a16="http://schemas.microsoft.com/office/drawing/2014/main" id="{29FC51CF-9749-BA47-9781-72DFFCA6B8B3}"/>
              </a:ext>
            </a:extLst>
          </p:cNvPr>
          <p:cNvSpPr txBox="1"/>
          <p:nvPr/>
        </p:nvSpPr>
        <p:spPr>
          <a:xfrm>
            <a:off x="8746113" y="353042"/>
            <a:ext cx="1498059" cy="338554"/>
          </a:xfrm>
          <a:prstGeom prst="rect">
            <a:avLst/>
          </a:prstGeom>
          <a:noFill/>
        </p:spPr>
        <p:txBody>
          <a:bodyPr wrap="square" rtlCol="0">
            <a:spAutoFit/>
          </a:bodyPr>
          <a:lstStyle/>
          <a:p>
            <a:r>
              <a:rPr lang="en-US" sz="1600" dirty="0"/>
              <a:t>Cross Validation</a:t>
            </a:r>
          </a:p>
        </p:txBody>
      </p:sp>
      <p:pic>
        <p:nvPicPr>
          <p:cNvPr id="13" name="Picture 12">
            <a:extLst>
              <a:ext uri="{FF2B5EF4-FFF2-40B4-BE49-F238E27FC236}">
                <a16:creationId xmlns:a16="http://schemas.microsoft.com/office/drawing/2014/main" id="{D3F7B99F-A76B-D54A-AA1C-6EED07AB75FA}"/>
              </a:ext>
            </a:extLst>
          </p:cNvPr>
          <p:cNvPicPr>
            <a:picLocks noChangeAspect="1"/>
          </p:cNvPicPr>
          <p:nvPr/>
        </p:nvPicPr>
        <p:blipFill>
          <a:blip r:embed="rId3"/>
          <a:stretch>
            <a:fillRect/>
          </a:stretch>
        </p:blipFill>
        <p:spPr>
          <a:xfrm>
            <a:off x="156116" y="1891778"/>
            <a:ext cx="8248495" cy="4634187"/>
          </a:xfrm>
          <a:prstGeom prst="rect">
            <a:avLst/>
          </a:prstGeom>
        </p:spPr>
      </p:pic>
    </p:spTree>
    <p:extLst>
      <p:ext uri="{BB962C8B-B14F-4D97-AF65-F5344CB8AC3E}">
        <p14:creationId xmlns:p14="http://schemas.microsoft.com/office/powerpoint/2010/main" val="4143652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D5CE-821E-8B4A-A08C-F302397FA83C}"/>
              </a:ext>
            </a:extLst>
          </p:cNvPr>
          <p:cNvSpPr>
            <a:spLocks noGrp="1"/>
          </p:cNvSpPr>
          <p:nvPr>
            <p:ph type="title"/>
          </p:nvPr>
        </p:nvSpPr>
        <p:spPr/>
        <p:txBody>
          <a:bodyPr>
            <a:normAutofit/>
          </a:bodyPr>
          <a:lstStyle/>
          <a:p>
            <a:r>
              <a:rPr lang="en-US" sz="3200" dirty="0"/>
              <a:t>Same Subject, Between Task</a:t>
            </a:r>
          </a:p>
        </p:txBody>
      </p:sp>
      <p:pic>
        <p:nvPicPr>
          <p:cNvPr id="4" name="Picture 3">
            <a:extLst>
              <a:ext uri="{FF2B5EF4-FFF2-40B4-BE49-F238E27FC236}">
                <a16:creationId xmlns:a16="http://schemas.microsoft.com/office/drawing/2014/main" id="{2AF72CE0-CD59-1746-9B0D-03623F8CF9FF}"/>
              </a:ext>
            </a:extLst>
          </p:cNvPr>
          <p:cNvPicPr>
            <a:picLocks noChangeAspect="1"/>
          </p:cNvPicPr>
          <p:nvPr/>
        </p:nvPicPr>
        <p:blipFill>
          <a:blip r:embed="rId2"/>
          <a:stretch>
            <a:fillRect/>
          </a:stretch>
        </p:blipFill>
        <p:spPr>
          <a:xfrm>
            <a:off x="6463982" y="365125"/>
            <a:ext cx="2303255" cy="1147181"/>
          </a:xfrm>
          <a:prstGeom prst="rect">
            <a:avLst/>
          </a:prstGeom>
        </p:spPr>
      </p:pic>
      <p:pic>
        <p:nvPicPr>
          <p:cNvPr id="5" name="Picture 4">
            <a:extLst>
              <a:ext uri="{FF2B5EF4-FFF2-40B4-BE49-F238E27FC236}">
                <a16:creationId xmlns:a16="http://schemas.microsoft.com/office/drawing/2014/main" id="{AB76C223-56A7-0C4C-9B74-481FEAD69F03}"/>
              </a:ext>
            </a:extLst>
          </p:cNvPr>
          <p:cNvPicPr>
            <a:picLocks noChangeAspect="1"/>
          </p:cNvPicPr>
          <p:nvPr/>
        </p:nvPicPr>
        <p:blipFill>
          <a:blip r:embed="rId3"/>
          <a:stretch>
            <a:fillRect/>
          </a:stretch>
        </p:blipFill>
        <p:spPr>
          <a:xfrm>
            <a:off x="6734707" y="631525"/>
            <a:ext cx="579360" cy="559458"/>
          </a:xfrm>
          <a:prstGeom prst="rect">
            <a:avLst/>
          </a:prstGeom>
        </p:spPr>
      </p:pic>
      <p:pic>
        <p:nvPicPr>
          <p:cNvPr id="6" name="Picture 5">
            <a:extLst>
              <a:ext uri="{FF2B5EF4-FFF2-40B4-BE49-F238E27FC236}">
                <a16:creationId xmlns:a16="http://schemas.microsoft.com/office/drawing/2014/main" id="{94D54403-0CEA-EA41-9405-9828372C2532}"/>
              </a:ext>
            </a:extLst>
          </p:cNvPr>
          <p:cNvPicPr>
            <a:picLocks noChangeAspect="1"/>
          </p:cNvPicPr>
          <p:nvPr/>
        </p:nvPicPr>
        <p:blipFill>
          <a:blip r:embed="rId2"/>
          <a:stretch>
            <a:fillRect/>
          </a:stretch>
        </p:blipFill>
        <p:spPr>
          <a:xfrm>
            <a:off x="9050545" y="365125"/>
            <a:ext cx="2303255" cy="1147181"/>
          </a:xfrm>
          <a:prstGeom prst="rect">
            <a:avLst/>
          </a:prstGeom>
        </p:spPr>
      </p:pic>
      <p:pic>
        <p:nvPicPr>
          <p:cNvPr id="7" name="Picture 6">
            <a:extLst>
              <a:ext uri="{FF2B5EF4-FFF2-40B4-BE49-F238E27FC236}">
                <a16:creationId xmlns:a16="http://schemas.microsoft.com/office/drawing/2014/main" id="{2311CE01-07D5-1748-B5EF-18418385570B}"/>
              </a:ext>
            </a:extLst>
          </p:cNvPr>
          <p:cNvPicPr>
            <a:picLocks noChangeAspect="1"/>
          </p:cNvPicPr>
          <p:nvPr/>
        </p:nvPicPr>
        <p:blipFill>
          <a:blip r:embed="rId4"/>
          <a:stretch>
            <a:fillRect/>
          </a:stretch>
        </p:blipFill>
        <p:spPr>
          <a:xfrm>
            <a:off x="9372902" y="669432"/>
            <a:ext cx="545962" cy="397742"/>
          </a:xfrm>
          <a:prstGeom prst="rect">
            <a:avLst/>
          </a:prstGeom>
        </p:spPr>
      </p:pic>
      <p:pic>
        <p:nvPicPr>
          <p:cNvPr id="9" name="Picture 8">
            <a:extLst>
              <a:ext uri="{FF2B5EF4-FFF2-40B4-BE49-F238E27FC236}">
                <a16:creationId xmlns:a16="http://schemas.microsoft.com/office/drawing/2014/main" id="{DFCC461F-A335-2F4D-9ABE-1C7E47411CB2}"/>
              </a:ext>
            </a:extLst>
          </p:cNvPr>
          <p:cNvPicPr>
            <a:picLocks noChangeAspect="1"/>
          </p:cNvPicPr>
          <p:nvPr/>
        </p:nvPicPr>
        <p:blipFill>
          <a:blip r:embed="rId5"/>
          <a:stretch>
            <a:fillRect/>
          </a:stretch>
        </p:blipFill>
        <p:spPr>
          <a:xfrm>
            <a:off x="170134" y="2096430"/>
            <a:ext cx="11888051" cy="3856562"/>
          </a:xfrm>
          <a:prstGeom prst="rect">
            <a:avLst/>
          </a:prstGeom>
        </p:spPr>
      </p:pic>
    </p:spTree>
    <p:extLst>
      <p:ext uri="{BB962C8B-B14F-4D97-AF65-F5344CB8AC3E}">
        <p14:creationId xmlns:p14="http://schemas.microsoft.com/office/powerpoint/2010/main" val="1311489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203</Words>
  <Application>Microsoft Macintosh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Machine learning approaches to understand individual differences in functional connectivity</vt:lpstr>
      <vt:lpstr>Does variation between individuals influence classification?</vt:lpstr>
      <vt:lpstr>Can model choice influence results?</vt:lpstr>
      <vt:lpstr>Is there a tradeoff between quantity and quality?</vt:lpstr>
      <vt:lpstr>Support Vector Machine Learning</vt:lpstr>
      <vt:lpstr>Logistic Regression</vt:lpstr>
      <vt:lpstr>Ridge Regression</vt:lpstr>
      <vt:lpstr>Internal Validation of Model </vt:lpstr>
      <vt:lpstr>Same Subject, Between Task</vt:lpstr>
      <vt:lpstr>Different subject same task</vt:lpstr>
      <vt:lpstr>Different subject, different task</vt:lpstr>
      <vt:lpstr>Memory split up</vt:lpstr>
      <vt:lpstr>Functional Connectivity Matched for Time</vt:lpstr>
      <vt:lpstr>Internal Validation of Model </vt:lpstr>
      <vt:lpstr>Same Subject, Between Task</vt:lpstr>
      <vt:lpstr>Different subject same task</vt:lpstr>
      <vt:lpstr>Different subject, different task</vt:lpstr>
      <vt:lpstr>Rethinking data selection</vt:lpstr>
      <vt:lpstr>Same subject, Between Task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to understand individual differences in functional connectivity</dc:title>
  <dc:creator>Microsoft Office User</dc:creator>
  <cp:lastModifiedBy>Microsoft Office User</cp:lastModifiedBy>
  <cp:revision>31</cp:revision>
  <dcterms:created xsi:type="dcterms:W3CDTF">2020-05-19T15:01:07Z</dcterms:created>
  <dcterms:modified xsi:type="dcterms:W3CDTF">2020-05-29T19:17:20Z</dcterms:modified>
</cp:coreProperties>
</file>