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6" r:id="rId8"/>
    <p:sldId id="262" r:id="rId9"/>
    <p:sldId id="263" r:id="rId10"/>
    <p:sldId id="264" r:id="rId11"/>
    <p:sldId id="274" r:id="rId12"/>
    <p:sldId id="265" r:id="rId13"/>
    <p:sldId id="269" r:id="rId14"/>
    <p:sldId id="270" r:id="rId15"/>
    <p:sldId id="271" r:id="rId16"/>
    <p:sldId id="272"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20"/>
    <p:restoredTop sz="83422"/>
  </p:normalViewPr>
  <p:slideViewPr>
    <p:cSldViewPr snapToGrid="0" snapToObjects="1">
      <p:cViewPr varScale="1">
        <p:scale>
          <a:sx n="101" d="100"/>
          <a:sy n="101" d="100"/>
        </p:scale>
        <p:origin x="232"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7A404-75F8-EE4B-8665-239A00A102E8}" type="datetimeFigureOut">
              <a:rPr lang="en-US" smtClean="0"/>
              <a:t>7/2/20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66DBB1-7F97-C344-B0D6-0799E2CF9DF0}" type="slidenum">
              <a:rPr lang="en-US" smtClean="0"/>
              <a:t>‹#›</a:t>
            </a:fld>
            <a:endParaRPr lang="en-US"/>
          </a:p>
        </p:txBody>
      </p:sp>
    </p:spTree>
    <p:extLst>
      <p:ext uri="{BB962C8B-B14F-4D97-AF65-F5344CB8AC3E}">
        <p14:creationId xmlns:p14="http://schemas.microsoft.com/office/powerpoint/2010/main" val="2851361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Hyperplanes are decision boundaries that help classify data. Data falling on either side of the hyperplane are classified to a specific group. The hyperplane dimensions depend on the number of features used. The more features used, the higher the dimensional space. Support vectors are points that lie closer to the hyperplane and influence the position and orientation of the hyperplane. Support vectors are used to maximize the margin of the classifier. SVM takes the output of a linear function and if the output is greater than 1 we classify with one group, if the output is -1 we classify with the other group. The reinforcement range of values acts as a margin. Hinge loss function helps maximize the margin. This function calculates the loss value if the predicted value and actual value are not the same (</a:t>
            </a:r>
            <a:r>
              <a:rPr lang="en-US" dirty="0" err="1"/>
              <a:t>ie</a:t>
            </a:r>
            <a:r>
              <a:rPr lang="en-US" dirty="0"/>
              <a:t> the classifier was incorrect). A regularization parameter is added to the model. The regularization parameter helps balance maximum margin and loss by finding gradients to update our weights. </a:t>
            </a:r>
          </a:p>
        </p:txBody>
      </p:sp>
      <p:sp>
        <p:nvSpPr>
          <p:cNvPr id="4" name="Slide Number Placeholder 3"/>
          <p:cNvSpPr>
            <a:spLocks noGrp="1"/>
          </p:cNvSpPr>
          <p:nvPr>
            <p:ph type="sldNum" sz="quarter" idx="5"/>
          </p:nvPr>
        </p:nvSpPr>
        <p:spPr/>
        <p:txBody>
          <a:bodyPr/>
          <a:lstStyle/>
          <a:p>
            <a:fld id="{7966DBB1-7F97-C344-B0D6-0799E2CF9DF0}" type="slidenum">
              <a:rPr lang="en-US" smtClean="0"/>
              <a:t>4</a:t>
            </a:fld>
            <a:endParaRPr lang="en-US"/>
          </a:p>
        </p:txBody>
      </p:sp>
    </p:spTree>
    <p:extLst>
      <p:ext uri="{BB962C8B-B14F-4D97-AF65-F5344CB8AC3E}">
        <p14:creationId xmlns:p14="http://schemas.microsoft.com/office/powerpoint/2010/main" val="4249561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Regression works by applying a sigmoid function to the output of a linear regression model. The values are between 0 and 1. If the weighted sum of inputs is greater than zero, the predicted class is 1 and so on. The decision boundary separating the classes is found by setting the weighted sum of inputs to 0. A cost function is applied to penalize the model for misclassification. </a:t>
            </a:r>
          </a:p>
        </p:txBody>
      </p:sp>
      <p:sp>
        <p:nvSpPr>
          <p:cNvPr id="4" name="Slide Number Placeholder 3"/>
          <p:cNvSpPr>
            <a:spLocks noGrp="1"/>
          </p:cNvSpPr>
          <p:nvPr>
            <p:ph type="sldNum" sz="quarter" idx="5"/>
          </p:nvPr>
        </p:nvSpPr>
        <p:spPr/>
        <p:txBody>
          <a:bodyPr/>
          <a:lstStyle/>
          <a:p>
            <a:fld id="{7966DBB1-7F97-C344-B0D6-0799E2CF9DF0}" type="slidenum">
              <a:rPr lang="en-US" smtClean="0"/>
              <a:t>5</a:t>
            </a:fld>
            <a:endParaRPr lang="en-US"/>
          </a:p>
        </p:txBody>
      </p:sp>
    </p:spTree>
    <p:extLst>
      <p:ext uri="{BB962C8B-B14F-4D97-AF65-F5344CB8AC3E}">
        <p14:creationId xmlns:p14="http://schemas.microsoft.com/office/powerpoint/2010/main" val="3125733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Ridge regression is a biased estimator. Ridge is helpful in that it can account for independent variables that may be highly collinear. This is done by adjusting the model coefficients through a regularization parameter (lambda). Ridge regression makes adjustments to determine the best bias variance tradeoff with the data. Linear regression would normally work to minimize bias without accounting for variance. Ridge however would work towards biasing the modeling in order to try and minimize variance. </a:t>
            </a:r>
          </a:p>
        </p:txBody>
      </p:sp>
      <p:sp>
        <p:nvSpPr>
          <p:cNvPr id="4" name="Slide Number Placeholder 3"/>
          <p:cNvSpPr>
            <a:spLocks noGrp="1"/>
          </p:cNvSpPr>
          <p:nvPr>
            <p:ph type="sldNum" sz="quarter" idx="5"/>
          </p:nvPr>
        </p:nvSpPr>
        <p:spPr/>
        <p:txBody>
          <a:bodyPr/>
          <a:lstStyle/>
          <a:p>
            <a:fld id="{7966DBB1-7F97-C344-B0D6-0799E2CF9DF0}" type="slidenum">
              <a:rPr lang="en-US" smtClean="0"/>
              <a:t>6</a:t>
            </a:fld>
            <a:endParaRPr lang="en-US"/>
          </a:p>
        </p:txBody>
      </p:sp>
    </p:spTree>
    <p:extLst>
      <p:ext uri="{BB962C8B-B14F-4D97-AF65-F5344CB8AC3E}">
        <p14:creationId xmlns:p14="http://schemas.microsoft.com/office/powerpoint/2010/main" val="3423682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just the </a:t>
            </a:r>
            <a:r>
              <a:rPr lang="en-US" dirty="0" err="1"/>
              <a:t>tmasks</a:t>
            </a:r>
            <a:r>
              <a:rPr lang="en-US" dirty="0"/>
              <a:t> instead of the more conservative fc measures</a:t>
            </a:r>
          </a:p>
        </p:txBody>
      </p:sp>
      <p:sp>
        <p:nvSpPr>
          <p:cNvPr id="4" name="Slide Number Placeholder 3"/>
          <p:cNvSpPr>
            <a:spLocks noGrp="1"/>
          </p:cNvSpPr>
          <p:nvPr>
            <p:ph type="sldNum" sz="quarter" idx="5"/>
          </p:nvPr>
        </p:nvSpPr>
        <p:spPr/>
        <p:txBody>
          <a:bodyPr/>
          <a:lstStyle/>
          <a:p>
            <a:fld id="{7966DBB1-7F97-C344-B0D6-0799E2CF9DF0}" type="slidenum">
              <a:rPr lang="en-US" smtClean="0"/>
              <a:t>12</a:t>
            </a:fld>
            <a:endParaRPr lang="en-US"/>
          </a:p>
        </p:txBody>
      </p:sp>
    </p:spTree>
    <p:extLst>
      <p:ext uri="{BB962C8B-B14F-4D97-AF65-F5344CB8AC3E}">
        <p14:creationId xmlns:p14="http://schemas.microsoft.com/office/powerpoint/2010/main" val="3344767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2D50F-03C6-A348-8E8D-41291BD9B6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6FBA58-AFEE-4045-8167-1A4D2E9E45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9DF2FE-91C5-CC4F-A4C8-6C967ADFF77F}"/>
              </a:ext>
            </a:extLst>
          </p:cNvPr>
          <p:cNvSpPr>
            <a:spLocks noGrp="1"/>
          </p:cNvSpPr>
          <p:nvPr>
            <p:ph type="dt" sz="half" idx="10"/>
          </p:nvPr>
        </p:nvSpPr>
        <p:spPr/>
        <p:txBody>
          <a:bodyPr/>
          <a:lstStyle/>
          <a:p>
            <a:fld id="{30E6044F-6CD6-FA47-BEE6-35ACDD53B394}" type="datetimeFigureOut">
              <a:rPr lang="en-US" smtClean="0"/>
              <a:t>7/2/20</a:t>
            </a:fld>
            <a:endParaRPr lang="en-US"/>
          </a:p>
        </p:txBody>
      </p:sp>
      <p:sp>
        <p:nvSpPr>
          <p:cNvPr id="5" name="Footer Placeholder 4">
            <a:extLst>
              <a:ext uri="{FF2B5EF4-FFF2-40B4-BE49-F238E27FC236}">
                <a16:creationId xmlns:a16="http://schemas.microsoft.com/office/drawing/2014/main" id="{E1E12B05-1BB6-F64C-9486-5041F0EF28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A67A05-4DB4-5E49-8BDA-2CDF50BE58C3}"/>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786968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59EF-2CE5-2D43-8CF8-A5BD115B90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6E47AF-93BA-F746-A24F-11022287723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46E077-4D6D-7447-8D59-B1C2B88E7720}"/>
              </a:ext>
            </a:extLst>
          </p:cNvPr>
          <p:cNvSpPr>
            <a:spLocks noGrp="1"/>
          </p:cNvSpPr>
          <p:nvPr>
            <p:ph type="dt" sz="half" idx="10"/>
          </p:nvPr>
        </p:nvSpPr>
        <p:spPr/>
        <p:txBody>
          <a:bodyPr/>
          <a:lstStyle/>
          <a:p>
            <a:fld id="{30E6044F-6CD6-FA47-BEE6-35ACDD53B394}" type="datetimeFigureOut">
              <a:rPr lang="en-US" smtClean="0"/>
              <a:t>7/2/20</a:t>
            </a:fld>
            <a:endParaRPr lang="en-US"/>
          </a:p>
        </p:txBody>
      </p:sp>
      <p:sp>
        <p:nvSpPr>
          <p:cNvPr id="5" name="Footer Placeholder 4">
            <a:extLst>
              <a:ext uri="{FF2B5EF4-FFF2-40B4-BE49-F238E27FC236}">
                <a16:creationId xmlns:a16="http://schemas.microsoft.com/office/drawing/2014/main" id="{5C2F4A52-0BF8-3443-B993-5D62BA4DD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AC89E3-BE8B-EB4F-8D11-F687DF035EA1}"/>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829676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A346F9-47A0-5245-B699-CB397D7E12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5F3FA9-A805-9C44-9409-1EC662551E7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D28B7-4388-424F-9AED-71EBC01FE262}"/>
              </a:ext>
            </a:extLst>
          </p:cNvPr>
          <p:cNvSpPr>
            <a:spLocks noGrp="1"/>
          </p:cNvSpPr>
          <p:nvPr>
            <p:ph type="dt" sz="half" idx="10"/>
          </p:nvPr>
        </p:nvSpPr>
        <p:spPr/>
        <p:txBody>
          <a:bodyPr/>
          <a:lstStyle/>
          <a:p>
            <a:fld id="{30E6044F-6CD6-FA47-BEE6-35ACDD53B394}" type="datetimeFigureOut">
              <a:rPr lang="en-US" smtClean="0"/>
              <a:t>7/2/20</a:t>
            </a:fld>
            <a:endParaRPr lang="en-US"/>
          </a:p>
        </p:txBody>
      </p:sp>
      <p:sp>
        <p:nvSpPr>
          <p:cNvPr id="5" name="Footer Placeholder 4">
            <a:extLst>
              <a:ext uri="{FF2B5EF4-FFF2-40B4-BE49-F238E27FC236}">
                <a16:creationId xmlns:a16="http://schemas.microsoft.com/office/drawing/2014/main" id="{D38F9C97-DA0B-5448-9144-B8192CDF7A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7DCF6-5AE9-0545-A124-EFA8A20C1520}"/>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51163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7576-C89F-2341-9C49-F1BE3B1F25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161808-4A6A-5B47-A6FD-FCF99ECD301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48AD42-4A6B-3A4A-8947-C5456C2F460B}"/>
              </a:ext>
            </a:extLst>
          </p:cNvPr>
          <p:cNvSpPr>
            <a:spLocks noGrp="1"/>
          </p:cNvSpPr>
          <p:nvPr>
            <p:ph type="dt" sz="half" idx="10"/>
          </p:nvPr>
        </p:nvSpPr>
        <p:spPr/>
        <p:txBody>
          <a:bodyPr/>
          <a:lstStyle/>
          <a:p>
            <a:fld id="{30E6044F-6CD6-FA47-BEE6-35ACDD53B394}" type="datetimeFigureOut">
              <a:rPr lang="en-US" smtClean="0"/>
              <a:t>7/2/20</a:t>
            </a:fld>
            <a:endParaRPr lang="en-US"/>
          </a:p>
        </p:txBody>
      </p:sp>
      <p:sp>
        <p:nvSpPr>
          <p:cNvPr id="5" name="Footer Placeholder 4">
            <a:extLst>
              <a:ext uri="{FF2B5EF4-FFF2-40B4-BE49-F238E27FC236}">
                <a16:creationId xmlns:a16="http://schemas.microsoft.com/office/drawing/2014/main" id="{F5812C76-3F12-E245-9356-5C08055D20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33567-8F2C-8E4A-A0ED-408AA4F31AF9}"/>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178277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7DC20-5A98-0B41-9712-B3E6B5D362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DB4DDF-A2A7-C24A-9BFE-80DD7EEA99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D0B5D18-D7BD-444F-97A3-BA521A657EBA}"/>
              </a:ext>
            </a:extLst>
          </p:cNvPr>
          <p:cNvSpPr>
            <a:spLocks noGrp="1"/>
          </p:cNvSpPr>
          <p:nvPr>
            <p:ph type="dt" sz="half" idx="10"/>
          </p:nvPr>
        </p:nvSpPr>
        <p:spPr/>
        <p:txBody>
          <a:bodyPr/>
          <a:lstStyle/>
          <a:p>
            <a:fld id="{30E6044F-6CD6-FA47-BEE6-35ACDD53B394}" type="datetimeFigureOut">
              <a:rPr lang="en-US" smtClean="0"/>
              <a:t>7/2/20</a:t>
            </a:fld>
            <a:endParaRPr lang="en-US"/>
          </a:p>
        </p:txBody>
      </p:sp>
      <p:sp>
        <p:nvSpPr>
          <p:cNvPr id="5" name="Footer Placeholder 4">
            <a:extLst>
              <a:ext uri="{FF2B5EF4-FFF2-40B4-BE49-F238E27FC236}">
                <a16:creationId xmlns:a16="http://schemas.microsoft.com/office/drawing/2014/main" id="{01901149-9B76-DD41-BCBB-AADE6E16FB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7EA08-BDAB-5F4E-8649-8702630E4F9D}"/>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194330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F0771-4CDF-2C44-A2D9-DDE653FE4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B2CF37-12C5-D744-A2A0-B22CA374D30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D72D40-A376-6B4F-B5FC-39AAF70DCD5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991BB8-4B76-B441-88ED-EE56DA46FF4E}"/>
              </a:ext>
            </a:extLst>
          </p:cNvPr>
          <p:cNvSpPr>
            <a:spLocks noGrp="1"/>
          </p:cNvSpPr>
          <p:nvPr>
            <p:ph type="dt" sz="half" idx="10"/>
          </p:nvPr>
        </p:nvSpPr>
        <p:spPr/>
        <p:txBody>
          <a:bodyPr/>
          <a:lstStyle/>
          <a:p>
            <a:fld id="{30E6044F-6CD6-FA47-BEE6-35ACDD53B394}" type="datetimeFigureOut">
              <a:rPr lang="en-US" smtClean="0"/>
              <a:t>7/2/20</a:t>
            </a:fld>
            <a:endParaRPr lang="en-US"/>
          </a:p>
        </p:txBody>
      </p:sp>
      <p:sp>
        <p:nvSpPr>
          <p:cNvPr id="6" name="Footer Placeholder 5">
            <a:extLst>
              <a:ext uri="{FF2B5EF4-FFF2-40B4-BE49-F238E27FC236}">
                <a16:creationId xmlns:a16="http://schemas.microsoft.com/office/drawing/2014/main" id="{66B784E4-A436-1A41-BA12-751C778ADE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AFCE0A-4D2E-904C-BFFF-F6C2455055BF}"/>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401131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E3C0-4726-7E49-9736-1B0C740789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D406AB-4D57-1B46-9676-5CB21A82E4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2C2AFC6-CA58-134B-A872-66A47A4FB7B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B19DA3-6FFF-8849-9A8E-316FFA7F60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12C6AD9-447C-FF49-B3AF-6A9BD7EB98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2F5832-C50D-424D-981A-A78BE2A6A07A}"/>
              </a:ext>
            </a:extLst>
          </p:cNvPr>
          <p:cNvSpPr>
            <a:spLocks noGrp="1"/>
          </p:cNvSpPr>
          <p:nvPr>
            <p:ph type="dt" sz="half" idx="10"/>
          </p:nvPr>
        </p:nvSpPr>
        <p:spPr/>
        <p:txBody>
          <a:bodyPr/>
          <a:lstStyle/>
          <a:p>
            <a:fld id="{30E6044F-6CD6-FA47-BEE6-35ACDD53B394}" type="datetimeFigureOut">
              <a:rPr lang="en-US" smtClean="0"/>
              <a:t>7/2/20</a:t>
            </a:fld>
            <a:endParaRPr lang="en-US"/>
          </a:p>
        </p:txBody>
      </p:sp>
      <p:sp>
        <p:nvSpPr>
          <p:cNvPr id="8" name="Footer Placeholder 7">
            <a:extLst>
              <a:ext uri="{FF2B5EF4-FFF2-40B4-BE49-F238E27FC236}">
                <a16:creationId xmlns:a16="http://schemas.microsoft.com/office/drawing/2014/main" id="{284768E3-7E38-324C-AC45-83856EBFCB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7E4B47-F88E-8E45-A9D4-85A2654B762C}"/>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127477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A2566-F367-6F4B-9D5A-516D319B28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59D685-EDA5-E24E-9B5B-A3C0CA150EF1}"/>
              </a:ext>
            </a:extLst>
          </p:cNvPr>
          <p:cNvSpPr>
            <a:spLocks noGrp="1"/>
          </p:cNvSpPr>
          <p:nvPr>
            <p:ph type="dt" sz="half" idx="10"/>
          </p:nvPr>
        </p:nvSpPr>
        <p:spPr/>
        <p:txBody>
          <a:bodyPr/>
          <a:lstStyle/>
          <a:p>
            <a:fld id="{30E6044F-6CD6-FA47-BEE6-35ACDD53B394}" type="datetimeFigureOut">
              <a:rPr lang="en-US" smtClean="0"/>
              <a:t>7/2/20</a:t>
            </a:fld>
            <a:endParaRPr lang="en-US"/>
          </a:p>
        </p:txBody>
      </p:sp>
      <p:sp>
        <p:nvSpPr>
          <p:cNvPr id="4" name="Footer Placeholder 3">
            <a:extLst>
              <a:ext uri="{FF2B5EF4-FFF2-40B4-BE49-F238E27FC236}">
                <a16:creationId xmlns:a16="http://schemas.microsoft.com/office/drawing/2014/main" id="{F12DC828-CDEA-4A48-A713-8AB5FF23A9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B265EC-FD4F-3E4A-AE16-6F329454D2E8}"/>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2967785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07FCA3-42B8-E048-B40D-FDFBA2782E7F}"/>
              </a:ext>
            </a:extLst>
          </p:cNvPr>
          <p:cNvSpPr>
            <a:spLocks noGrp="1"/>
          </p:cNvSpPr>
          <p:nvPr>
            <p:ph type="dt" sz="half" idx="10"/>
          </p:nvPr>
        </p:nvSpPr>
        <p:spPr/>
        <p:txBody>
          <a:bodyPr/>
          <a:lstStyle/>
          <a:p>
            <a:fld id="{30E6044F-6CD6-FA47-BEE6-35ACDD53B394}" type="datetimeFigureOut">
              <a:rPr lang="en-US" smtClean="0"/>
              <a:t>7/2/20</a:t>
            </a:fld>
            <a:endParaRPr lang="en-US"/>
          </a:p>
        </p:txBody>
      </p:sp>
      <p:sp>
        <p:nvSpPr>
          <p:cNvPr id="3" name="Footer Placeholder 2">
            <a:extLst>
              <a:ext uri="{FF2B5EF4-FFF2-40B4-BE49-F238E27FC236}">
                <a16:creationId xmlns:a16="http://schemas.microsoft.com/office/drawing/2014/main" id="{62C6BE96-57EF-894A-B181-8B3C348714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832071-ABDF-2E4D-BA27-CE63DC9161C7}"/>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791704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CCC9D-1DB0-F441-803F-85836A212D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585CFE-522A-1440-B110-FA2EC1CD8D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8894FA-D0AD-CA41-BE66-05D28669C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128BE9-B60A-B445-BADC-6AFCEDA72F4C}"/>
              </a:ext>
            </a:extLst>
          </p:cNvPr>
          <p:cNvSpPr>
            <a:spLocks noGrp="1"/>
          </p:cNvSpPr>
          <p:nvPr>
            <p:ph type="dt" sz="half" idx="10"/>
          </p:nvPr>
        </p:nvSpPr>
        <p:spPr/>
        <p:txBody>
          <a:bodyPr/>
          <a:lstStyle/>
          <a:p>
            <a:fld id="{30E6044F-6CD6-FA47-BEE6-35ACDD53B394}" type="datetimeFigureOut">
              <a:rPr lang="en-US" smtClean="0"/>
              <a:t>7/2/20</a:t>
            </a:fld>
            <a:endParaRPr lang="en-US"/>
          </a:p>
        </p:txBody>
      </p:sp>
      <p:sp>
        <p:nvSpPr>
          <p:cNvPr id="6" name="Footer Placeholder 5">
            <a:extLst>
              <a:ext uri="{FF2B5EF4-FFF2-40B4-BE49-F238E27FC236}">
                <a16:creationId xmlns:a16="http://schemas.microsoft.com/office/drawing/2014/main" id="{59E42127-C49F-4144-BDC6-A7A53CA850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74370B-2770-8B47-962E-2FB8C7E6D8F3}"/>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43682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470B-123C-2645-9EE8-55748BC2B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BB7A9E-73EE-4948-A505-B4981C43F5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CF485F-5AD5-BE43-A3AF-5F5376D032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84B39A-E5FE-304A-A641-F9CCFDCA1BF6}"/>
              </a:ext>
            </a:extLst>
          </p:cNvPr>
          <p:cNvSpPr>
            <a:spLocks noGrp="1"/>
          </p:cNvSpPr>
          <p:nvPr>
            <p:ph type="dt" sz="half" idx="10"/>
          </p:nvPr>
        </p:nvSpPr>
        <p:spPr/>
        <p:txBody>
          <a:bodyPr/>
          <a:lstStyle/>
          <a:p>
            <a:fld id="{30E6044F-6CD6-FA47-BEE6-35ACDD53B394}" type="datetimeFigureOut">
              <a:rPr lang="en-US" smtClean="0"/>
              <a:t>7/2/20</a:t>
            </a:fld>
            <a:endParaRPr lang="en-US"/>
          </a:p>
        </p:txBody>
      </p:sp>
      <p:sp>
        <p:nvSpPr>
          <p:cNvPr id="6" name="Footer Placeholder 5">
            <a:extLst>
              <a:ext uri="{FF2B5EF4-FFF2-40B4-BE49-F238E27FC236}">
                <a16:creationId xmlns:a16="http://schemas.microsoft.com/office/drawing/2014/main" id="{4E46665F-44AF-954D-86DF-502CDCD969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9BAA2E-F861-ED41-9CAB-C3526A08A1F3}"/>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318751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7D682B-B457-A744-B625-AC619A4C2C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E210FE-78F9-3942-9239-C9B1E32472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AAC637-6768-FF4B-97B6-249ADFA704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6044F-6CD6-FA47-BEE6-35ACDD53B394}" type="datetimeFigureOut">
              <a:rPr lang="en-US" smtClean="0"/>
              <a:t>7/2/20</a:t>
            </a:fld>
            <a:endParaRPr lang="en-US"/>
          </a:p>
        </p:txBody>
      </p:sp>
      <p:sp>
        <p:nvSpPr>
          <p:cNvPr id="5" name="Footer Placeholder 4">
            <a:extLst>
              <a:ext uri="{FF2B5EF4-FFF2-40B4-BE49-F238E27FC236}">
                <a16:creationId xmlns:a16="http://schemas.microsoft.com/office/drawing/2014/main" id="{98970F05-752E-104F-A8F4-D4FEB51BCF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8BEF33-A81E-FA4B-BF99-436B0DD48A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C5C73C-D5F9-5E42-821A-5329F1B68336}" type="slidenum">
              <a:rPr lang="en-US" smtClean="0"/>
              <a:t>‹#›</a:t>
            </a:fld>
            <a:endParaRPr lang="en-US"/>
          </a:p>
        </p:txBody>
      </p:sp>
    </p:spTree>
    <p:extLst>
      <p:ext uri="{BB962C8B-B14F-4D97-AF65-F5344CB8AC3E}">
        <p14:creationId xmlns:p14="http://schemas.microsoft.com/office/powerpoint/2010/main" val="3162136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8.jp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8.jp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76FA9-F483-F74C-8DBE-6D2339975FE0}"/>
              </a:ext>
            </a:extLst>
          </p:cNvPr>
          <p:cNvSpPr>
            <a:spLocks noGrp="1"/>
          </p:cNvSpPr>
          <p:nvPr>
            <p:ph type="ctrTitle"/>
          </p:nvPr>
        </p:nvSpPr>
        <p:spPr/>
        <p:txBody>
          <a:bodyPr>
            <a:normAutofit/>
          </a:bodyPr>
          <a:lstStyle/>
          <a:p>
            <a:r>
              <a:rPr lang="en-US" sz="4000" dirty="0"/>
              <a:t>Machine learning approaches to understand individual differences in functional connectivity</a:t>
            </a:r>
          </a:p>
        </p:txBody>
      </p:sp>
    </p:spTree>
    <p:extLst>
      <p:ext uri="{BB962C8B-B14F-4D97-AF65-F5344CB8AC3E}">
        <p14:creationId xmlns:p14="http://schemas.microsoft.com/office/powerpoint/2010/main" val="1915956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2EEDA-544A-BA43-9936-A4E5D4B4D9C1}"/>
              </a:ext>
            </a:extLst>
          </p:cNvPr>
          <p:cNvSpPr>
            <a:spLocks noGrp="1"/>
          </p:cNvSpPr>
          <p:nvPr>
            <p:ph type="title"/>
          </p:nvPr>
        </p:nvSpPr>
        <p:spPr>
          <a:xfrm>
            <a:off x="838200" y="321013"/>
            <a:ext cx="6106751" cy="1369675"/>
          </a:xfrm>
        </p:spPr>
        <p:txBody>
          <a:bodyPr>
            <a:normAutofit/>
          </a:bodyPr>
          <a:lstStyle/>
          <a:p>
            <a:r>
              <a:rPr lang="en-US" sz="3200" dirty="0"/>
              <a:t>Different subject, different task</a:t>
            </a:r>
          </a:p>
        </p:txBody>
      </p:sp>
      <p:pic>
        <p:nvPicPr>
          <p:cNvPr id="4" name="Picture 3">
            <a:extLst>
              <a:ext uri="{FF2B5EF4-FFF2-40B4-BE49-F238E27FC236}">
                <a16:creationId xmlns:a16="http://schemas.microsoft.com/office/drawing/2014/main" id="{F8848854-FD01-884D-B033-A75C34C5C680}"/>
              </a:ext>
            </a:extLst>
          </p:cNvPr>
          <p:cNvPicPr>
            <a:picLocks noChangeAspect="1"/>
          </p:cNvPicPr>
          <p:nvPr/>
        </p:nvPicPr>
        <p:blipFill>
          <a:blip r:embed="rId2"/>
          <a:stretch>
            <a:fillRect/>
          </a:stretch>
        </p:blipFill>
        <p:spPr>
          <a:xfrm>
            <a:off x="6236439" y="321013"/>
            <a:ext cx="2515599" cy="1252943"/>
          </a:xfrm>
          <a:prstGeom prst="rect">
            <a:avLst/>
          </a:prstGeom>
        </p:spPr>
      </p:pic>
      <p:pic>
        <p:nvPicPr>
          <p:cNvPr id="5" name="Picture 4">
            <a:extLst>
              <a:ext uri="{FF2B5EF4-FFF2-40B4-BE49-F238E27FC236}">
                <a16:creationId xmlns:a16="http://schemas.microsoft.com/office/drawing/2014/main" id="{E9552F7D-EB1C-0148-BA65-B32144D746EE}"/>
              </a:ext>
            </a:extLst>
          </p:cNvPr>
          <p:cNvPicPr>
            <a:picLocks noChangeAspect="1"/>
          </p:cNvPicPr>
          <p:nvPr/>
        </p:nvPicPr>
        <p:blipFill>
          <a:blip r:embed="rId3"/>
          <a:stretch>
            <a:fillRect/>
          </a:stretch>
        </p:blipFill>
        <p:spPr>
          <a:xfrm>
            <a:off x="6514817" y="629594"/>
            <a:ext cx="579360" cy="559458"/>
          </a:xfrm>
          <a:prstGeom prst="rect">
            <a:avLst/>
          </a:prstGeom>
        </p:spPr>
      </p:pic>
      <p:pic>
        <p:nvPicPr>
          <p:cNvPr id="8" name="Picture 7">
            <a:extLst>
              <a:ext uri="{FF2B5EF4-FFF2-40B4-BE49-F238E27FC236}">
                <a16:creationId xmlns:a16="http://schemas.microsoft.com/office/drawing/2014/main" id="{1EF11236-C44F-6948-80AC-E2B1B7DD6D76}"/>
              </a:ext>
            </a:extLst>
          </p:cNvPr>
          <p:cNvPicPr>
            <a:picLocks noChangeAspect="1"/>
          </p:cNvPicPr>
          <p:nvPr/>
        </p:nvPicPr>
        <p:blipFill rotWithShape="1">
          <a:blip r:embed="rId4"/>
          <a:srcRect l="1297" t="8770" r="5594"/>
          <a:stretch/>
        </p:blipFill>
        <p:spPr>
          <a:xfrm>
            <a:off x="9235107" y="321013"/>
            <a:ext cx="2391522" cy="1197379"/>
          </a:xfrm>
          <a:prstGeom prst="rect">
            <a:avLst/>
          </a:prstGeom>
        </p:spPr>
      </p:pic>
      <p:pic>
        <p:nvPicPr>
          <p:cNvPr id="9" name="Picture 8">
            <a:extLst>
              <a:ext uri="{FF2B5EF4-FFF2-40B4-BE49-F238E27FC236}">
                <a16:creationId xmlns:a16="http://schemas.microsoft.com/office/drawing/2014/main" id="{3242A54C-7FBC-EB47-96A4-5A22A04F9BBB}"/>
              </a:ext>
            </a:extLst>
          </p:cNvPr>
          <p:cNvPicPr>
            <a:picLocks noChangeAspect="1"/>
          </p:cNvPicPr>
          <p:nvPr/>
        </p:nvPicPr>
        <p:blipFill>
          <a:blip r:embed="rId5"/>
          <a:stretch>
            <a:fillRect/>
          </a:stretch>
        </p:blipFill>
        <p:spPr>
          <a:xfrm>
            <a:off x="10782215" y="629594"/>
            <a:ext cx="545962" cy="397742"/>
          </a:xfrm>
          <a:prstGeom prst="rect">
            <a:avLst/>
          </a:prstGeom>
        </p:spPr>
      </p:pic>
      <p:pic>
        <p:nvPicPr>
          <p:cNvPr id="6" name="Picture 5">
            <a:extLst>
              <a:ext uri="{FF2B5EF4-FFF2-40B4-BE49-F238E27FC236}">
                <a16:creationId xmlns:a16="http://schemas.microsoft.com/office/drawing/2014/main" id="{950BED68-7356-CB44-8072-4757D36724E7}"/>
              </a:ext>
            </a:extLst>
          </p:cNvPr>
          <p:cNvPicPr>
            <a:picLocks noChangeAspect="1"/>
          </p:cNvPicPr>
          <p:nvPr/>
        </p:nvPicPr>
        <p:blipFill>
          <a:blip r:embed="rId6"/>
          <a:stretch>
            <a:fillRect/>
          </a:stretch>
        </p:blipFill>
        <p:spPr>
          <a:xfrm>
            <a:off x="1000975" y="1826973"/>
            <a:ext cx="9519275" cy="4976906"/>
          </a:xfrm>
          <a:prstGeom prst="rect">
            <a:avLst/>
          </a:prstGeom>
        </p:spPr>
      </p:pic>
    </p:spTree>
    <p:extLst>
      <p:ext uri="{BB962C8B-B14F-4D97-AF65-F5344CB8AC3E}">
        <p14:creationId xmlns:p14="http://schemas.microsoft.com/office/powerpoint/2010/main" val="155246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7AD4A-A6FB-5942-8470-DDE73BAAE408}"/>
              </a:ext>
            </a:extLst>
          </p:cNvPr>
          <p:cNvSpPr>
            <a:spLocks noGrp="1"/>
          </p:cNvSpPr>
          <p:nvPr>
            <p:ph type="title"/>
          </p:nvPr>
        </p:nvSpPr>
        <p:spPr/>
        <p:txBody>
          <a:bodyPr/>
          <a:lstStyle/>
          <a:p>
            <a:r>
              <a:rPr lang="en-US" dirty="0"/>
              <a:t>Memory split up</a:t>
            </a:r>
          </a:p>
        </p:txBody>
      </p:sp>
      <p:pic>
        <p:nvPicPr>
          <p:cNvPr id="4" name="Picture 3">
            <a:extLst>
              <a:ext uri="{FF2B5EF4-FFF2-40B4-BE49-F238E27FC236}">
                <a16:creationId xmlns:a16="http://schemas.microsoft.com/office/drawing/2014/main" id="{4610969C-02C4-754D-8CC4-96D3FC59A8AF}"/>
              </a:ext>
            </a:extLst>
          </p:cNvPr>
          <p:cNvPicPr>
            <a:picLocks noChangeAspect="1"/>
          </p:cNvPicPr>
          <p:nvPr/>
        </p:nvPicPr>
        <p:blipFill>
          <a:blip r:embed="rId2"/>
          <a:stretch>
            <a:fillRect/>
          </a:stretch>
        </p:blipFill>
        <p:spPr>
          <a:xfrm>
            <a:off x="6463982" y="365125"/>
            <a:ext cx="2303255" cy="1147181"/>
          </a:xfrm>
          <a:prstGeom prst="rect">
            <a:avLst/>
          </a:prstGeom>
        </p:spPr>
      </p:pic>
      <p:pic>
        <p:nvPicPr>
          <p:cNvPr id="6" name="Picture 5">
            <a:extLst>
              <a:ext uri="{FF2B5EF4-FFF2-40B4-BE49-F238E27FC236}">
                <a16:creationId xmlns:a16="http://schemas.microsoft.com/office/drawing/2014/main" id="{F51278D1-4981-9341-8625-BA6A9FA927DE}"/>
              </a:ext>
            </a:extLst>
          </p:cNvPr>
          <p:cNvPicPr>
            <a:picLocks noChangeAspect="1"/>
          </p:cNvPicPr>
          <p:nvPr/>
        </p:nvPicPr>
        <p:blipFill>
          <a:blip r:embed="rId2"/>
          <a:stretch>
            <a:fillRect/>
          </a:stretch>
        </p:blipFill>
        <p:spPr>
          <a:xfrm>
            <a:off x="9050545" y="365125"/>
            <a:ext cx="2303255" cy="1147181"/>
          </a:xfrm>
          <a:prstGeom prst="rect">
            <a:avLst/>
          </a:prstGeom>
        </p:spPr>
      </p:pic>
      <p:pic>
        <p:nvPicPr>
          <p:cNvPr id="7" name="Picture 6">
            <a:extLst>
              <a:ext uri="{FF2B5EF4-FFF2-40B4-BE49-F238E27FC236}">
                <a16:creationId xmlns:a16="http://schemas.microsoft.com/office/drawing/2014/main" id="{125C33B3-3B15-9F4A-AC4E-B90FC8D0EAE1}"/>
              </a:ext>
            </a:extLst>
          </p:cNvPr>
          <p:cNvPicPr>
            <a:picLocks noChangeAspect="1"/>
          </p:cNvPicPr>
          <p:nvPr/>
        </p:nvPicPr>
        <p:blipFill>
          <a:blip r:embed="rId3"/>
          <a:stretch>
            <a:fillRect/>
          </a:stretch>
        </p:blipFill>
        <p:spPr>
          <a:xfrm>
            <a:off x="9372902" y="669432"/>
            <a:ext cx="545962" cy="397742"/>
          </a:xfrm>
          <a:prstGeom prst="rect">
            <a:avLst/>
          </a:prstGeom>
        </p:spPr>
      </p:pic>
      <p:pic>
        <p:nvPicPr>
          <p:cNvPr id="8" name="Picture 7">
            <a:extLst>
              <a:ext uri="{FF2B5EF4-FFF2-40B4-BE49-F238E27FC236}">
                <a16:creationId xmlns:a16="http://schemas.microsoft.com/office/drawing/2014/main" id="{606B21F7-B9D1-3141-B4BD-65F7FA573F60}"/>
              </a:ext>
            </a:extLst>
          </p:cNvPr>
          <p:cNvPicPr>
            <a:picLocks noChangeAspect="1"/>
          </p:cNvPicPr>
          <p:nvPr/>
        </p:nvPicPr>
        <p:blipFill>
          <a:blip r:embed="rId3"/>
          <a:stretch>
            <a:fillRect/>
          </a:stretch>
        </p:blipFill>
        <p:spPr>
          <a:xfrm>
            <a:off x="6770951" y="688391"/>
            <a:ext cx="545962" cy="397742"/>
          </a:xfrm>
          <a:prstGeom prst="rect">
            <a:avLst/>
          </a:prstGeom>
        </p:spPr>
      </p:pic>
      <p:sp>
        <p:nvSpPr>
          <p:cNvPr id="9" name="TextBox 8">
            <a:extLst>
              <a:ext uri="{FF2B5EF4-FFF2-40B4-BE49-F238E27FC236}">
                <a16:creationId xmlns:a16="http://schemas.microsoft.com/office/drawing/2014/main" id="{198D8A5E-3004-8541-B78C-254FB2E38977}"/>
              </a:ext>
            </a:extLst>
          </p:cNvPr>
          <p:cNvSpPr txBox="1"/>
          <p:nvPr/>
        </p:nvSpPr>
        <p:spPr>
          <a:xfrm>
            <a:off x="7023343" y="738660"/>
            <a:ext cx="546410" cy="400110"/>
          </a:xfrm>
          <a:prstGeom prst="rect">
            <a:avLst/>
          </a:prstGeom>
          <a:noFill/>
        </p:spPr>
        <p:txBody>
          <a:bodyPr wrap="square" rtlCol="0">
            <a:spAutoFit/>
          </a:bodyPr>
          <a:lstStyle/>
          <a:p>
            <a:r>
              <a:rPr lang="en-US" sz="2000" b="1" dirty="0"/>
              <a:t>1</a:t>
            </a:r>
          </a:p>
        </p:txBody>
      </p:sp>
      <p:sp>
        <p:nvSpPr>
          <p:cNvPr id="10" name="TextBox 9">
            <a:extLst>
              <a:ext uri="{FF2B5EF4-FFF2-40B4-BE49-F238E27FC236}">
                <a16:creationId xmlns:a16="http://schemas.microsoft.com/office/drawing/2014/main" id="{69C74ED7-E581-BF41-87A5-8A664E8F3D96}"/>
              </a:ext>
            </a:extLst>
          </p:cNvPr>
          <p:cNvSpPr txBox="1"/>
          <p:nvPr/>
        </p:nvSpPr>
        <p:spPr>
          <a:xfrm>
            <a:off x="9642331" y="734533"/>
            <a:ext cx="546410" cy="400110"/>
          </a:xfrm>
          <a:prstGeom prst="rect">
            <a:avLst/>
          </a:prstGeom>
          <a:noFill/>
        </p:spPr>
        <p:txBody>
          <a:bodyPr wrap="square" rtlCol="0">
            <a:spAutoFit/>
          </a:bodyPr>
          <a:lstStyle/>
          <a:p>
            <a:r>
              <a:rPr lang="en-US" sz="2000" b="1" dirty="0"/>
              <a:t>2</a:t>
            </a:r>
          </a:p>
        </p:txBody>
      </p:sp>
      <p:pic>
        <p:nvPicPr>
          <p:cNvPr id="5" name="Picture 4">
            <a:extLst>
              <a:ext uri="{FF2B5EF4-FFF2-40B4-BE49-F238E27FC236}">
                <a16:creationId xmlns:a16="http://schemas.microsoft.com/office/drawing/2014/main" id="{79F55586-74F6-FA4C-A716-33F18780BED4}"/>
              </a:ext>
            </a:extLst>
          </p:cNvPr>
          <p:cNvPicPr>
            <a:picLocks noChangeAspect="1"/>
          </p:cNvPicPr>
          <p:nvPr/>
        </p:nvPicPr>
        <p:blipFill>
          <a:blip r:embed="rId4"/>
          <a:stretch>
            <a:fillRect/>
          </a:stretch>
        </p:blipFill>
        <p:spPr>
          <a:xfrm>
            <a:off x="0" y="2060096"/>
            <a:ext cx="12192000" cy="3955165"/>
          </a:xfrm>
          <a:prstGeom prst="rect">
            <a:avLst/>
          </a:prstGeom>
        </p:spPr>
      </p:pic>
    </p:spTree>
    <p:extLst>
      <p:ext uri="{BB962C8B-B14F-4D97-AF65-F5344CB8AC3E}">
        <p14:creationId xmlns:p14="http://schemas.microsoft.com/office/powerpoint/2010/main" val="4120899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0C8FE-9A0C-FB49-ADC0-85BF97FCDA0A}"/>
              </a:ext>
            </a:extLst>
          </p:cNvPr>
          <p:cNvSpPr>
            <a:spLocks noGrp="1"/>
          </p:cNvSpPr>
          <p:nvPr>
            <p:ph type="title"/>
          </p:nvPr>
        </p:nvSpPr>
        <p:spPr/>
        <p:txBody>
          <a:bodyPr>
            <a:normAutofit/>
          </a:bodyPr>
          <a:lstStyle/>
          <a:p>
            <a:r>
              <a:rPr lang="en-US" sz="3600" dirty="0"/>
              <a:t>Functional Connectivity without condition indices</a:t>
            </a:r>
          </a:p>
        </p:txBody>
      </p:sp>
      <p:sp>
        <p:nvSpPr>
          <p:cNvPr id="3" name="Content Placeholder 2">
            <a:extLst>
              <a:ext uri="{FF2B5EF4-FFF2-40B4-BE49-F238E27FC236}">
                <a16:creationId xmlns:a16="http://schemas.microsoft.com/office/drawing/2014/main" id="{B73710EE-E012-9E4C-8403-90E31CB20F44}"/>
              </a:ext>
            </a:extLst>
          </p:cNvPr>
          <p:cNvSpPr>
            <a:spLocks noGrp="1"/>
          </p:cNvSpPr>
          <p:nvPr>
            <p:ph idx="1"/>
          </p:nvPr>
        </p:nvSpPr>
        <p:spPr>
          <a:xfrm>
            <a:off x="838200" y="1825625"/>
            <a:ext cx="2150327" cy="4351338"/>
          </a:xfrm>
        </p:spPr>
        <p:txBody>
          <a:bodyPr/>
          <a:lstStyle/>
          <a:p>
            <a:r>
              <a:rPr lang="en-US" dirty="0"/>
              <a:t>Motor</a:t>
            </a:r>
          </a:p>
          <a:p>
            <a:pPr marL="0" indent="0">
              <a:buNone/>
            </a:pPr>
            <a:endParaRPr lang="en-US" dirty="0"/>
          </a:p>
          <a:p>
            <a:r>
              <a:rPr lang="en-US" dirty="0"/>
              <a:t>Memory</a:t>
            </a:r>
          </a:p>
          <a:p>
            <a:pPr marL="0" indent="0">
              <a:buNone/>
            </a:pPr>
            <a:endParaRPr lang="en-US" dirty="0"/>
          </a:p>
          <a:p>
            <a:r>
              <a:rPr lang="en-US" dirty="0"/>
              <a:t>Mixed</a:t>
            </a:r>
          </a:p>
          <a:p>
            <a:pPr marL="0" indent="0">
              <a:buNone/>
            </a:pPr>
            <a:endParaRPr lang="en-US" dirty="0"/>
          </a:p>
          <a:p>
            <a:r>
              <a:rPr lang="en-US" dirty="0"/>
              <a:t>Rest </a:t>
            </a:r>
          </a:p>
        </p:txBody>
      </p:sp>
      <p:sp>
        <p:nvSpPr>
          <p:cNvPr id="4" name="Content Placeholder 2">
            <a:extLst>
              <a:ext uri="{FF2B5EF4-FFF2-40B4-BE49-F238E27FC236}">
                <a16:creationId xmlns:a16="http://schemas.microsoft.com/office/drawing/2014/main" id="{8E6889D8-986B-F24A-8039-5ED48F2E568F}"/>
              </a:ext>
            </a:extLst>
          </p:cNvPr>
          <p:cNvSpPr txBox="1">
            <a:spLocks/>
          </p:cNvSpPr>
          <p:nvPr/>
        </p:nvSpPr>
        <p:spPr>
          <a:xfrm>
            <a:off x="8038170" y="1825625"/>
            <a:ext cx="215032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Motor</a:t>
            </a:r>
          </a:p>
          <a:p>
            <a:pPr marL="0" indent="0">
              <a:buNone/>
            </a:pPr>
            <a:endParaRPr lang="en-US" dirty="0"/>
          </a:p>
          <a:p>
            <a:r>
              <a:rPr lang="en-US" dirty="0"/>
              <a:t>Memory</a:t>
            </a:r>
          </a:p>
          <a:p>
            <a:pPr marL="0" indent="0">
              <a:buNone/>
            </a:pPr>
            <a:endParaRPr lang="en-US" dirty="0"/>
          </a:p>
          <a:p>
            <a:r>
              <a:rPr lang="en-US" dirty="0"/>
              <a:t>Mixed</a:t>
            </a:r>
          </a:p>
          <a:p>
            <a:pPr marL="0" indent="0">
              <a:buNone/>
            </a:pPr>
            <a:endParaRPr lang="en-US" dirty="0"/>
          </a:p>
          <a:p>
            <a:r>
              <a:rPr lang="en-US" dirty="0"/>
              <a:t>Rest </a:t>
            </a:r>
          </a:p>
        </p:txBody>
      </p:sp>
      <p:pic>
        <p:nvPicPr>
          <p:cNvPr id="6" name="Picture 5">
            <a:extLst>
              <a:ext uri="{FF2B5EF4-FFF2-40B4-BE49-F238E27FC236}">
                <a16:creationId xmlns:a16="http://schemas.microsoft.com/office/drawing/2014/main" id="{503E17E3-D32F-FA44-A2E1-1BDB938E0E8F}"/>
              </a:ext>
            </a:extLst>
          </p:cNvPr>
          <p:cNvPicPr>
            <a:picLocks noChangeAspect="1"/>
          </p:cNvPicPr>
          <p:nvPr/>
        </p:nvPicPr>
        <p:blipFill rotWithShape="1">
          <a:blip r:embed="rId3"/>
          <a:srcRect r="41464" b="45317"/>
          <a:stretch/>
        </p:blipFill>
        <p:spPr>
          <a:xfrm>
            <a:off x="2988527" y="4951698"/>
            <a:ext cx="1373280" cy="1369222"/>
          </a:xfrm>
          <a:prstGeom prst="rect">
            <a:avLst/>
          </a:prstGeom>
        </p:spPr>
      </p:pic>
      <p:pic>
        <p:nvPicPr>
          <p:cNvPr id="8" name="Picture 7">
            <a:extLst>
              <a:ext uri="{FF2B5EF4-FFF2-40B4-BE49-F238E27FC236}">
                <a16:creationId xmlns:a16="http://schemas.microsoft.com/office/drawing/2014/main" id="{B4C9D2A6-CC64-374A-AF0C-2C5632268F79}"/>
              </a:ext>
            </a:extLst>
          </p:cNvPr>
          <p:cNvPicPr>
            <a:picLocks noChangeAspect="1"/>
          </p:cNvPicPr>
          <p:nvPr/>
        </p:nvPicPr>
        <p:blipFill rotWithShape="1">
          <a:blip r:embed="rId3"/>
          <a:srcRect l="57451" t="11592" r="4059" b="51210"/>
          <a:stretch/>
        </p:blipFill>
        <p:spPr>
          <a:xfrm>
            <a:off x="3419086" y="1377659"/>
            <a:ext cx="942721" cy="972422"/>
          </a:xfrm>
          <a:prstGeom prst="rect">
            <a:avLst/>
          </a:prstGeom>
        </p:spPr>
      </p:pic>
      <p:pic>
        <p:nvPicPr>
          <p:cNvPr id="9" name="Picture 8">
            <a:extLst>
              <a:ext uri="{FF2B5EF4-FFF2-40B4-BE49-F238E27FC236}">
                <a16:creationId xmlns:a16="http://schemas.microsoft.com/office/drawing/2014/main" id="{6DF0E149-78E6-F84D-BFD6-AC3A5A188267}"/>
              </a:ext>
            </a:extLst>
          </p:cNvPr>
          <p:cNvPicPr>
            <a:picLocks noChangeAspect="1"/>
          </p:cNvPicPr>
          <p:nvPr/>
        </p:nvPicPr>
        <p:blipFill rotWithShape="1">
          <a:blip r:embed="rId3"/>
          <a:srcRect l="50423" t="47667" r="9568" b="13657"/>
          <a:stretch/>
        </p:blipFill>
        <p:spPr>
          <a:xfrm>
            <a:off x="3255227" y="2417549"/>
            <a:ext cx="1106580" cy="1141702"/>
          </a:xfrm>
          <a:prstGeom prst="rect">
            <a:avLst/>
          </a:prstGeom>
        </p:spPr>
      </p:pic>
      <p:pic>
        <p:nvPicPr>
          <p:cNvPr id="10" name="Picture 9">
            <a:extLst>
              <a:ext uri="{FF2B5EF4-FFF2-40B4-BE49-F238E27FC236}">
                <a16:creationId xmlns:a16="http://schemas.microsoft.com/office/drawing/2014/main" id="{2290E300-2DB1-B447-9910-DCDBED00BCC4}"/>
              </a:ext>
            </a:extLst>
          </p:cNvPr>
          <p:cNvPicPr>
            <a:picLocks noChangeAspect="1"/>
          </p:cNvPicPr>
          <p:nvPr/>
        </p:nvPicPr>
        <p:blipFill rotWithShape="1">
          <a:blip r:embed="rId3"/>
          <a:srcRect l="11420" t="54382" r="49484" b="8898"/>
          <a:stretch/>
        </p:blipFill>
        <p:spPr>
          <a:xfrm>
            <a:off x="3108521" y="3626719"/>
            <a:ext cx="1187189" cy="1190042"/>
          </a:xfrm>
          <a:prstGeom prst="rect">
            <a:avLst/>
          </a:prstGeom>
        </p:spPr>
      </p:pic>
      <p:pic>
        <p:nvPicPr>
          <p:cNvPr id="11" name="Picture 10">
            <a:extLst>
              <a:ext uri="{FF2B5EF4-FFF2-40B4-BE49-F238E27FC236}">
                <a16:creationId xmlns:a16="http://schemas.microsoft.com/office/drawing/2014/main" id="{1C3691EC-6961-A049-B567-37973655A45B}"/>
              </a:ext>
            </a:extLst>
          </p:cNvPr>
          <p:cNvPicPr>
            <a:picLocks noChangeAspect="1"/>
          </p:cNvPicPr>
          <p:nvPr/>
        </p:nvPicPr>
        <p:blipFill rotWithShape="1">
          <a:blip r:embed="rId3"/>
          <a:srcRect l="57451" t="11592" r="4059" b="51210"/>
          <a:stretch/>
        </p:blipFill>
        <p:spPr>
          <a:xfrm>
            <a:off x="10154998" y="1445127"/>
            <a:ext cx="942721" cy="972422"/>
          </a:xfrm>
          <a:prstGeom prst="rect">
            <a:avLst/>
          </a:prstGeom>
        </p:spPr>
      </p:pic>
      <p:pic>
        <p:nvPicPr>
          <p:cNvPr id="12" name="Picture 11">
            <a:extLst>
              <a:ext uri="{FF2B5EF4-FFF2-40B4-BE49-F238E27FC236}">
                <a16:creationId xmlns:a16="http://schemas.microsoft.com/office/drawing/2014/main" id="{2733DDA4-5E20-294A-AAE8-7B753410F838}"/>
              </a:ext>
            </a:extLst>
          </p:cNvPr>
          <p:cNvPicPr>
            <a:picLocks noChangeAspect="1"/>
          </p:cNvPicPr>
          <p:nvPr/>
        </p:nvPicPr>
        <p:blipFill rotWithShape="1">
          <a:blip r:embed="rId3"/>
          <a:srcRect l="57451" t="11592" r="4059" b="51210"/>
          <a:stretch/>
        </p:blipFill>
        <p:spPr>
          <a:xfrm>
            <a:off x="10154998" y="2502189"/>
            <a:ext cx="942721" cy="972422"/>
          </a:xfrm>
          <a:prstGeom prst="rect">
            <a:avLst/>
          </a:prstGeom>
        </p:spPr>
      </p:pic>
      <p:pic>
        <p:nvPicPr>
          <p:cNvPr id="13" name="Picture 12">
            <a:extLst>
              <a:ext uri="{FF2B5EF4-FFF2-40B4-BE49-F238E27FC236}">
                <a16:creationId xmlns:a16="http://schemas.microsoft.com/office/drawing/2014/main" id="{C885883F-8D68-BF45-9F52-34399FFF6D80}"/>
              </a:ext>
            </a:extLst>
          </p:cNvPr>
          <p:cNvPicPr>
            <a:picLocks noChangeAspect="1"/>
          </p:cNvPicPr>
          <p:nvPr/>
        </p:nvPicPr>
        <p:blipFill rotWithShape="1">
          <a:blip r:embed="rId3"/>
          <a:srcRect l="57451" t="11592" r="4059" b="51210"/>
          <a:stretch/>
        </p:blipFill>
        <p:spPr>
          <a:xfrm>
            <a:off x="10153668" y="3559251"/>
            <a:ext cx="942721" cy="972422"/>
          </a:xfrm>
          <a:prstGeom prst="rect">
            <a:avLst/>
          </a:prstGeom>
        </p:spPr>
      </p:pic>
      <p:pic>
        <p:nvPicPr>
          <p:cNvPr id="14" name="Picture 13">
            <a:extLst>
              <a:ext uri="{FF2B5EF4-FFF2-40B4-BE49-F238E27FC236}">
                <a16:creationId xmlns:a16="http://schemas.microsoft.com/office/drawing/2014/main" id="{54625E68-C03E-E34E-ADDF-7D8DD9A14F3A}"/>
              </a:ext>
            </a:extLst>
          </p:cNvPr>
          <p:cNvPicPr>
            <a:picLocks noChangeAspect="1"/>
          </p:cNvPicPr>
          <p:nvPr/>
        </p:nvPicPr>
        <p:blipFill rotWithShape="1">
          <a:blip r:embed="rId3"/>
          <a:srcRect l="57451" t="11592" r="4059" b="51210"/>
          <a:stretch/>
        </p:blipFill>
        <p:spPr>
          <a:xfrm>
            <a:off x="10188497" y="4663887"/>
            <a:ext cx="942721" cy="972422"/>
          </a:xfrm>
          <a:prstGeom prst="rect">
            <a:avLst/>
          </a:prstGeom>
        </p:spPr>
      </p:pic>
    </p:spTree>
    <p:extLst>
      <p:ext uri="{BB962C8B-B14F-4D97-AF65-F5344CB8AC3E}">
        <p14:creationId xmlns:p14="http://schemas.microsoft.com/office/powerpoint/2010/main" val="4035677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796128A-659A-6242-9E50-C5BD3A452A49}"/>
              </a:ext>
            </a:extLst>
          </p:cNvPr>
          <p:cNvPicPr>
            <a:picLocks noChangeAspect="1"/>
          </p:cNvPicPr>
          <p:nvPr/>
        </p:nvPicPr>
        <p:blipFill rotWithShape="1">
          <a:blip r:embed="rId2"/>
          <a:srcRect l="57451" t="11592" r="4059" b="51210"/>
          <a:stretch/>
        </p:blipFill>
        <p:spPr>
          <a:xfrm>
            <a:off x="2772317" y="1914728"/>
            <a:ext cx="942721" cy="972422"/>
          </a:xfrm>
          <a:prstGeom prst="rect">
            <a:avLst/>
          </a:prstGeom>
        </p:spPr>
      </p:pic>
      <p:pic>
        <p:nvPicPr>
          <p:cNvPr id="9" name="Picture 8">
            <a:extLst>
              <a:ext uri="{FF2B5EF4-FFF2-40B4-BE49-F238E27FC236}">
                <a16:creationId xmlns:a16="http://schemas.microsoft.com/office/drawing/2014/main" id="{04E86C95-364F-9044-ACEC-BCEFBD9F6A21}"/>
              </a:ext>
            </a:extLst>
          </p:cNvPr>
          <p:cNvPicPr>
            <a:picLocks noChangeAspect="1"/>
          </p:cNvPicPr>
          <p:nvPr/>
        </p:nvPicPr>
        <p:blipFill rotWithShape="1">
          <a:blip r:embed="rId2"/>
          <a:srcRect b="9525"/>
          <a:stretch/>
        </p:blipFill>
        <p:spPr>
          <a:xfrm>
            <a:off x="8385719" y="1115122"/>
            <a:ext cx="1835077" cy="1772028"/>
          </a:xfrm>
          <a:prstGeom prst="rect">
            <a:avLst/>
          </a:prstGeom>
        </p:spPr>
      </p:pic>
      <p:sp>
        <p:nvSpPr>
          <p:cNvPr id="13" name="Title 1">
            <a:extLst>
              <a:ext uri="{FF2B5EF4-FFF2-40B4-BE49-F238E27FC236}">
                <a16:creationId xmlns:a16="http://schemas.microsoft.com/office/drawing/2014/main" id="{669F16E2-DDF8-FE4C-9E2F-391121223FE0}"/>
              </a:ext>
            </a:extLst>
          </p:cNvPr>
          <p:cNvSpPr>
            <a:spLocks noGrp="1"/>
          </p:cNvSpPr>
          <p:nvPr>
            <p:ph type="title"/>
          </p:nvPr>
        </p:nvSpPr>
        <p:spPr>
          <a:xfrm>
            <a:off x="838200" y="365125"/>
            <a:ext cx="10515600" cy="1325563"/>
          </a:xfrm>
        </p:spPr>
        <p:txBody>
          <a:bodyPr/>
          <a:lstStyle/>
          <a:p>
            <a:r>
              <a:rPr lang="en-US" dirty="0"/>
              <a:t>Internal Validation of Model </a:t>
            </a:r>
          </a:p>
        </p:txBody>
      </p:sp>
      <p:pic>
        <p:nvPicPr>
          <p:cNvPr id="10" name="Picture 9">
            <a:extLst>
              <a:ext uri="{FF2B5EF4-FFF2-40B4-BE49-F238E27FC236}">
                <a16:creationId xmlns:a16="http://schemas.microsoft.com/office/drawing/2014/main" id="{BD67A8E6-AA88-5E43-8A8D-424A32F0446F}"/>
              </a:ext>
            </a:extLst>
          </p:cNvPr>
          <p:cNvPicPr>
            <a:picLocks noChangeAspect="1"/>
          </p:cNvPicPr>
          <p:nvPr/>
        </p:nvPicPr>
        <p:blipFill>
          <a:blip r:embed="rId3"/>
          <a:stretch>
            <a:fillRect/>
          </a:stretch>
        </p:blipFill>
        <p:spPr>
          <a:xfrm>
            <a:off x="332131" y="3021372"/>
            <a:ext cx="5667225" cy="3183972"/>
          </a:xfrm>
          <a:prstGeom prst="rect">
            <a:avLst/>
          </a:prstGeom>
        </p:spPr>
      </p:pic>
      <p:pic>
        <p:nvPicPr>
          <p:cNvPr id="3" name="Picture 2">
            <a:extLst>
              <a:ext uri="{FF2B5EF4-FFF2-40B4-BE49-F238E27FC236}">
                <a16:creationId xmlns:a16="http://schemas.microsoft.com/office/drawing/2014/main" id="{ACB1923A-CDC5-154D-B22A-AE9106272333}"/>
              </a:ext>
            </a:extLst>
          </p:cNvPr>
          <p:cNvPicPr>
            <a:picLocks noChangeAspect="1"/>
          </p:cNvPicPr>
          <p:nvPr/>
        </p:nvPicPr>
        <p:blipFill>
          <a:blip r:embed="rId4"/>
          <a:stretch>
            <a:fillRect/>
          </a:stretch>
        </p:blipFill>
        <p:spPr>
          <a:xfrm>
            <a:off x="6366123" y="3021372"/>
            <a:ext cx="5484215" cy="3081153"/>
          </a:xfrm>
          <a:prstGeom prst="rect">
            <a:avLst/>
          </a:prstGeom>
        </p:spPr>
      </p:pic>
    </p:spTree>
    <p:extLst>
      <p:ext uri="{BB962C8B-B14F-4D97-AF65-F5344CB8AC3E}">
        <p14:creationId xmlns:p14="http://schemas.microsoft.com/office/powerpoint/2010/main" val="4115949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D5CE-821E-8B4A-A08C-F302397FA83C}"/>
              </a:ext>
            </a:extLst>
          </p:cNvPr>
          <p:cNvSpPr>
            <a:spLocks noGrp="1"/>
          </p:cNvSpPr>
          <p:nvPr>
            <p:ph type="title"/>
          </p:nvPr>
        </p:nvSpPr>
        <p:spPr/>
        <p:txBody>
          <a:bodyPr>
            <a:normAutofit/>
          </a:bodyPr>
          <a:lstStyle/>
          <a:p>
            <a:r>
              <a:rPr lang="en-US" sz="3200" dirty="0"/>
              <a:t>Same Subject, Between Task</a:t>
            </a:r>
          </a:p>
        </p:txBody>
      </p:sp>
      <p:pic>
        <p:nvPicPr>
          <p:cNvPr id="4" name="Picture 3">
            <a:extLst>
              <a:ext uri="{FF2B5EF4-FFF2-40B4-BE49-F238E27FC236}">
                <a16:creationId xmlns:a16="http://schemas.microsoft.com/office/drawing/2014/main" id="{2AF72CE0-CD59-1746-9B0D-03623F8CF9FF}"/>
              </a:ext>
            </a:extLst>
          </p:cNvPr>
          <p:cNvPicPr>
            <a:picLocks noChangeAspect="1"/>
          </p:cNvPicPr>
          <p:nvPr/>
        </p:nvPicPr>
        <p:blipFill>
          <a:blip r:embed="rId2"/>
          <a:stretch>
            <a:fillRect/>
          </a:stretch>
        </p:blipFill>
        <p:spPr>
          <a:xfrm>
            <a:off x="6463982" y="365125"/>
            <a:ext cx="2303255" cy="1147181"/>
          </a:xfrm>
          <a:prstGeom prst="rect">
            <a:avLst/>
          </a:prstGeom>
        </p:spPr>
      </p:pic>
      <p:pic>
        <p:nvPicPr>
          <p:cNvPr id="5" name="Picture 4">
            <a:extLst>
              <a:ext uri="{FF2B5EF4-FFF2-40B4-BE49-F238E27FC236}">
                <a16:creationId xmlns:a16="http://schemas.microsoft.com/office/drawing/2014/main" id="{AB76C223-56A7-0C4C-9B74-481FEAD69F03}"/>
              </a:ext>
            </a:extLst>
          </p:cNvPr>
          <p:cNvPicPr>
            <a:picLocks noChangeAspect="1"/>
          </p:cNvPicPr>
          <p:nvPr/>
        </p:nvPicPr>
        <p:blipFill>
          <a:blip r:embed="rId3"/>
          <a:stretch>
            <a:fillRect/>
          </a:stretch>
        </p:blipFill>
        <p:spPr>
          <a:xfrm>
            <a:off x="6734707" y="631525"/>
            <a:ext cx="579360" cy="559458"/>
          </a:xfrm>
          <a:prstGeom prst="rect">
            <a:avLst/>
          </a:prstGeom>
        </p:spPr>
      </p:pic>
      <p:pic>
        <p:nvPicPr>
          <p:cNvPr id="6" name="Picture 5">
            <a:extLst>
              <a:ext uri="{FF2B5EF4-FFF2-40B4-BE49-F238E27FC236}">
                <a16:creationId xmlns:a16="http://schemas.microsoft.com/office/drawing/2014/main" id="{94D54403-0CEA-EA41-9405-9828372C2532}"/>
              </a:ext>
            </a:extLst>
          </p:cNvPr>
          <p:cNvPicPr>
            <a:picLocks noChangeAspect="1"/>
          </p:cNvPicPr>
          <p:nvPr/>
        </p:nvPicPr>
        <p:blipFill>
          <a:blip r:embed="rId2"/>
          <a:stretch>
            <a:fillRect/>
          </a:stretch>
        </p:blipFill>
        <p:spPr>
          <a:xfrm>
            <a:off x="9050545" y="365125"/>
            <a:ext cx="2303255" cy="1147181"/>
          </a:xfrm>
          <a:prstGeom prst="rect">
            <a:avLst/>
          </a:prstGeom>
        </p:spPr>
      </p:pic>
      <p:pic>
        <p:nvPicPr>
          <p:cNvPr id="7" name="Picture 6">
            <a:extLst>
              <a:ext uri="{FF2B5EF4-FFF2-40B4-BE49-F238E27FC236}">
                <a16:creationId xmlns:a16="http://schemas.microsoft.com/office/drawing/2014/main" id="{2311CE01-07D5-1748-B5EF-18418385570B}"/>
              </a:ext>
            </a:extLst>
          </p:cNvPr>
          <p:cNvPicPr>
            <a:picLocks noChangeAspect="1"/>
          </p:cNvPicPr>
          <p:nvPr/>
        </p:nvPicPr>
        <p:blipFill>
          <a:blip r:embed="rId4"/>
          <a:stretch>
            <a:fillRect/>
          </a:stretch>
        </p:blipFill>
        <p:spPr>
          <a:xfrm>
            <a:off x="9372902" y="669432"/>
            <a:ext cx="545962" cy="397742"/>
          </a:xfrm>
          <a:prstGeom prst="rect">
            <a:avLst/>
          </a:prstGeom>
        </p:spPr>
      </p:pic>
      <p:pic>
        <p:nvPicPr>
          <p:cNvPr id="10" name="Picture 9">
            <a:extLst>
              <a:ext uri="{FF2B5EF4-FFF2-40B4-BE49-F238E27FC236}">
                <a16:creationId xmlns:a16="http://schemas.microsoft.com/office/drawing/2014/main" id="{F38C2F77-46DC-E644-8791-92B7F111784D}"/>
              </a:ext>
            </a:extLst>
          </p:cNvPr>
          <p:cNvPicPr>
            <a:picLocks noChangeAspect="1"/>
          </p:cNvPicPr>
          <p:nvPr/>
        </p:nvPicPr>
        <p:blipFill rotWithShape="1">
          <a:blip r:embed="rId5"/>
          <a:srcRect l="57451" t="11592" r="4059" b="51210"/>
          <a:stretch/>
        </p:blipFill>
        <p:spPr>
          <a:xfrm>
            <a:off x="9970864" y="2418994"/>
            <a:ext cx="942721" cy="972422"/>
          </a:xfrm>
          <a:prstGeom prst="rect">
            <a:avLst/>
          </a:prstGeom>
        </p:spPr>
      </p:pic>
      <p:pic>
        <p:nvPicPr>
          <p:cNvPr id="11" name="Picture 10">
            <a:extLst>
              <a:ext uri="{FF2B5EF4-FFF2-40B4-BE49-F238E27FC236}">
                <a16:creationId xmlns:a16="http://schemas.microsoft.com/office/drawing/2014/main" id="{7F36A7AF-6D12-2C48-9C23-6082940E6639}"/>
              </a:ext>
            </a:extLst>
          </p:cNvPr>
          <p:cNvPicPr>
            <a:picLocks noChangeAspect="1"/>
          </p:cNvPicPr>
          <p:nvPr/>
        </p:nvPicPr>
        <p:blipFill rotWithShape="1">
          <a:blip r:embed="rId5"/>
          <a:srcRect b="9525"/>
          <a:stretch/>
        </p:blipFill>
        <p:spPr>
          <a:xfrm>
            <a:off x="9338254" y="4298103"/>
            <a:ext cx="2207942" cy="2132082"/>
          </a:xfrm>
          <a:prstGeom prst="rect">
            <a:avLst/>
          </a:prstGeom>
        </p:spPr>
      </p:pic>
      <p:pic>
        <p:nvPicPr>
          <p:cNvPr id="14" name="Picture 13">
            <a:extLst>
              <a:ext uri="{FF2B5EF4-FFF2-40B4-BE49-F238E27FC236}">
                <a16:creationId xmlns:a16="http://schemas.microsoft.com/office/drawing/2014/main" id="{D34ADA4A-3241-CF4C-9BA3-3DD4F5381223}"/>
              </a:ext>
            </a:extLst>
          </p:cNvPr>
          <p:cNvPicPr>
            <a:picLocks noChangeAspect="1"/>
          </p:cNvPicPr>
          <p:nvPr/>
        </p:nvPicPr>
        <p:blipFill>
          <a:blip r:embed="rId6"/>
          <a:stretch>
            <a:fillRect/>
          </a:stretch>
        </p:blipFill>
        <p:spPr>
          <a:xfrm>
            <a:off x="715695" y="1917404"/>
            <a:ext cx="7338627" cy="2380699"/>
          </a:xfrm>
          <a:prstGeom prst="rect">
            <a:avLst/>
          </a:prstGeom>
        </p:spPr>
      </p:pic>
      <p:pic>
        <p:nvPicPr>
          <p:cNvPr id="8" name="Picture 7">
            <a:extLst>
              <a:ext uri="{FF2B5EF4-FFF2-40B4-BE49-F238E27FC236}">
                <a16:creationId xmlns:a16="http://schemas.microsoft.com/office/drawing/2014/main" id="{B31B4A7A-0D01-0E4F-B485-E7F4F553C0FB}"/>
              </a:ext>
            </a:extLst>
          </p:cNvPr>
          <p:cNvPicPr>
            <a:picLocks noChangeAspect="1"/>
          </p:cNvPicPr>
          <p:nvPr/>
        </p:nvPicPr>
        <p:blipFill>
          <a:blip r:embed="rId7"/>
          <a:stretch>
            <a:fillRect/>
          </a:stretch>
        </p:blipFill>
        <p:spPr>
          <a:xfrm>
            <a:off x="715694" y="4298103"/>
            <a:ext cx="7338627" cy="2380699"/>
          </a:xfrm>
          <a:prstGeom prst="rect">
            <a:avLst/>
          </a:prstGeom>
        </p:spPr>
      </p:pic>
    </p:spTree>
    <p:extLst>
      <p:ext uri="{BB962C8B-B14F-4D97-AF65-F5344CB8AC3E}">
        <p14:creationId xmlns:p14="http://schemas.microsoft.com/office/powerpoint/2010/main" val="730327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34D6-73C8-3046-A9F9-E75648BC7417}"/>
              </a:ext>
            </a:extLst>
          </p:cNvPr>
          <p:cNvSpPr>
            <a:spLocks noGrp="1"/>
          </p:cNvSpPr>
          <p:nvPr>
            <p:ph type="title"/>
          </p:nvPr>
        </p:nvSpPr>
        <p:spPr/>
        <p:txBody>
          <a:bodyPr>
            <a:normAutofit/>
          </a:bodyPr>
          <a:lstStyle/>
          <a:p>
            <a:r>
              <a:rPr lang="en-US" sz="3200" dirty="0"/>
              <a:t>Different subject same task</a:t>
            </a:r>
          </a:p>
        </p:txBody>
      </p:sp>
      <p:pic>
        <p:nvPicPr>
          <p:cNvPr id="6" name="Picture 5">
            <a:extLst>
              <a:ext uri="{FF2B5EF4-FFF2-40B4-BE49-F238E27FC236}">
                <a16:creationId xmlns:a16="http://schemas.microsoft.com/office/drawing/2014/main" id="{71AA2547-BB1D-1041-B90C-8DB365870AC9}"/>
              </a:ext>
            </a:extLst>
          </p:cNvPr>
          <p:cNvPicPr>
            <a:picLocks noChangeAspect="1"/>
          </p:cNvPicPr>
          <p:nvPr/>
        </p:nvPicPr>
        <p:blipFill>
          <a:blip r:embed="rId2"/>
          <a:stretch>
            <a:fillRect/>
          </a:stretch>
        </p:blipFill>
        <p:spPr>
          <a:xfrm>
            <a:off x="9586469" y="441371"/>
            <a:ext cx="2299758" cy="1145440"/>
          </a:xfrm>
          <a:prstGeom prst="rect">
            <a:avLst/>
          </a:prstGeom>
        </p:spPr>
      </p:pic>
      <p:pic>
        <p:nvPicPr>
          <p:cNvPr id="7" name="Picture 6">
            <a:extLst>
              <a:ext uri="{FF2B5EF4-FFF2-40B4-BE49-F238E27FC236}">
                <a16:creationId xmlns:a16="http://schemas.microsoft.com/office/drawing/2014/main" id="{F15E4A10-0663-364B-BCCE-D05742C90761}"/>
              </a:ext>
            </a:extLst>
          </p:cNvPr>
          <p:cNvPicPr>
            <a:picLocks noChangeAspect="1"/>
          </p:cNvPicPr>
          <p:nvPr/>
        </p:nvPicPr>
        <p:blipFill>
          <a:blip r:embed="rId3"/>
          <a:stretch>
            <a:fillRect/>
          </a:stretch>
        </p:blipFill>
        <p:spPr>
          <a:xfrm>
            <a:off x="9867108" y="761984"/>
            <a:ext cx="545134" cy="397139"/>
          </a:xfrm>
          <a:prstGeom prst="rect">
            <a:avLst/>
          </a:prstGeom>
        </p:spPr>
      </p:pic>
      <p:pic>
        <p:nvPicPr>
          <p:cNvPr id="14" name="Picture 13">
            <a:extLst>
              <a:ext uri="{FF2B5EF4-FFF2-40B4-BE49-F238E27FC236}">
                <a16:creationId xmlns:a16="http://schemas.microsoft.com/office/drawing/2014/main" id="{6CB4F419-736A-9146-AE24-D114AF35A105}"/>
              </a:ext>
            </a:extLst>
          </p:cNvPr>
          <p:cNvPicPr>
            <a:picLocks noChangeAspect="1"/>
          </p:cNvPicPr>
          <p:nvPr/>
        </p:nvPicPr>
        <p:blipFill rotWithShape="1">
          <a:blip r:embed="rId4"/>
          <a:srcRect l="1297" t="8770" r="5594"/>
          <a:stretch/>
        </p:blipFill>
        <p:spPr>
          <a:xfrm>
            <a:off x="6872118" y="441371"/>
            <a:ext cx="2391522" cy="1197379"/>
          </a:xfrm>
          <a:prstGeom prst="rect">
            <a:avLst/>
          </a:prstGeom>
        </p:spPr>
      </p:pic>
      <p:pic>
        <p:nvPicPr>
          <p:cNvPr id="15" name="Picture 14">
            <a:extLst>
              <a:ext uri="{FF2B5EF4-FFF2-40B4-BE49-F238E27FC236}">
                <a16:creationId xmlns:a16="http://schemas.microsoft.com/office/drawing/2014/main" id="{138BEE78-C707-5B41-A80E-5942DDE5A9E6}"/>
              </a:ext>
            </a:extLst>
          </p:cNvPr>
          <p:cNvPicPr>
            <a:picLocks noChangeAspect="1"/>
          </p:cNvPicPr>
          <p:nvPr/>
        </p:nvPicPr>
        <p:blipFill>
          <a:blip r:embed="rId3"/>
          <a:stretch>
            <a:fillRect/>
          </a:stretch>
        </p:blipFill>
        <p:spPr>
          <a:xfrm>
            <a:off x="8419226" y="749952"/>
            <a:ext cx="545962" cy="397742"/>
          </a:xfrm>
          <a:prstGeom prst="rect">
            <a:avLst/>
          </a:prstGeom>
        </p:spPr>
      </p:pic>
      <p:pic>
        <p:nvPicPr>
          <p:cNvPr id="8" name="Picture 7">
            <a:extLst>
              <a:ext uri="{FF2B5EF4-FFF2-40B4-BE49-F238E27FC236}">
                <a16:creationId xmlns:a16="http://schemas.microsoft.com/office/drawing/2014/main" id="{1B354E9F-6AE6-DB4B-9AFE-075975A8430B}"/>
              </a:ext>
            </a:extLst>
          </p:cNvPr>
          <p:cNvPicPr>
            <a:picLocks noChangeAspect="1"/>
          </p:cNvPicPr>
          <p:nvPr/>
        </p:nvPicPr>
        <p:blipFill rotWithShape="1">
          <a:blip r:embed="rId5"/>
          <a:srcRect l="57451" t="11592" r="4059" b="51210"/>
          <a:stretch/>
        </p:blipFill>
        <p:spPr>
          <a:xfrm>
            <a:off x="9199349" y="5555091"/>
            <a:ext cx="942721" cy="972422"/>
          </a:xfrm>
          <a:prstGeom prst="rect">
            <a:avLst/>
          </a:prstGeom>
        </p:spPr>
      </p:pic>
      <p:pic>
        <p:nvPicPr>
          <p:cNvPr id="11" name="Picture 10">
            <a:extLst>
              <a:ext uri="{FF2B5EF4-FFF2-40B4-BE49-F238E27FC236}">
                <a16:creationId xmlns:a16="http://schemas.microsoft.com/office/drawing/2014/main" id="{CBE12CE6-04EC-1742-A0A3-998B03DFF9E1}"/>
              </a:ext>
            </a:extLst>
          </p:cNvPr>
          <p:cNvPicPr>
            <a:picLocks noChangeAspect="1"/>
          </p:cNvPicPr>
          <p:nvPr/>
        </p:nvPicPr>
        <p:blipFill rotWithShape="1">
          <a:blip r:embed="rId5"/>
          <a:srcRect b="9525"/>
          <a:stretch/>
        </p:blipFill>
        <p:spPr>
          <a:xfrm>
            <a:off x="2791521" y="5430644"/>
            <a:ext cx="1478142" cy="1427356"/>
          </a:xfrm>
          <a:prstGeom prst="rect">
            <a:avLst/>
          </a:prstGeom>
        </p:spPr>
      </p:pic>
      <p:pic>
        <p:nvPicPr>
          <p:cNvPr id="13" name="Picture 12">
            <a:extLst>
              <a:ext uri="{FF2B5EF4-FFF2-40B4-BE49-F238E27FC236}">
                <a16:creationId xmlns:a16="http://schemas.microsoft.com/office/drawing/2014/main" id="{CA1692E5-C28A-0F4A-8A95-2BD39E714504}"/>
              </a:ext>
            </a:extLst>
          </p:cNvPr>
          <p:cNvPicPr>
            <a:picLocks noChangeAspect="1"/>
          </p:cNvPicPr>
          <p:nvPr/>
        </p:nvPicPr>
        <p:blipFill>
          <a:blip r:embed="rId6"/>
          <a:stretch>
            <a:fillRect/>
          </a:stretch>
        </p:blipFill>
        <p:spPr>
          <a:xfrm>
            <a:off x="6515033" y="2183927"/>
            <a:ext cx="5497214" cy="3122321"/>
          </a:xfrm>
          <a:prstGeom prst="rect">
            <a:avLst/>
          </a:prstGeom>
        </p:spPr>
      </p:pic>
      <p:pic>
        <p:nvPicPr>
          <p:cNvPr id="4" name="Picture 3">
            <a:extLst>
              <a:ext uri="{FF2B5EF4-FFF2-40B4-BE49-F238E27FC236}">
                <a16:creationId xmlns:a16="http://schemas.microsoft.com/office/drawing/2014/main" id="{72C4040A-A805-B640-B75F-8E83506B366C}"/>
              </a:ext>
            </a:extLst>
          </p:cNvPr>
          <p:cNvPicPr>
            <a:picLocks noChangeAspect="1"/>
          </p:cNvPicPr>
          <p:nvPr/>
        </p:nvPicPr>
        <p:blipFill>
          <a:blip r:embed="rId7"/>
          <a:stretch>
            <a:fillRect/>
          </a:stretch>
        </p:blipFill>
        <p:spPr>
          <a:xfrm>
            <a:off x="719826" y="2257497"/>
            <a:ext cx="5367685" cy="3048751"/>
          </a:xfrm>
          <a:prstGeom prst="rect">
            <a:avLst/>
          </a:prstGeom>
        </p:spPr>
      </p:pic>
    </p:spTree>
    <p:extLst>
      <p:ext uri="{BB962C8B-B14F-4D97-AF65-F5344CB8AC3E}">
        <p14:creationId xmlns:p14="http://schemas.microsoft.com/office/powerpoint/2010/main" val="1328961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2EEDA-544A-BA43-9936-A4E5D4B4D9C1}"/>
              </a:ext>
            </a:extLst>
          </p:cNvPr>
          <p:cNvSpPr>
            <a:spLocks noGrp="1"/>
          </p:cNvSpPr>
          <p:nvPr>
            <p:ph type="title"/>
          </p:nvPr>
        </p:nvSpPr>
        <p:spPr>
          <a:xfrm>
            <a:off x="838200" y="321013"/>
            <a:ext cx="6106751" cy="1369675"/>
          </a:xfrm>
        </p:spPr>
        <p:txBody>
          <a:bodyPr>
            <a:normAutofit/>
          </a:bodyPr>
          <a:lstStyle/>
          <a:p>
            <a:r>
              <a:rPr lang="en-US" sz="3200" dirty="0"/>
              <a:t>Different subject, different task</a:t>
            </a:r>
          </a:p>
        </p:txBody>
      </p:sp>
      <p:pic>
        <p:nvPicPr>
          <p:cNvPr id="4" name="Picture 3">
            <a:extLst>
              <a:ext uri="{FF2B5EF4-FFF2-40B4-BE49-F238E27FC236}">
                <a16:creationId xmlns:a16="http://schemas.microsoft.com/office/drawing/2014/main" id="{F8848854-FD01-884D-B033-A75C34C5C680}"/>
              </a:ext>
            </a:extLst>
          </p:cNvPr>
          <p:cNvPicPr>
            <a:picLocks noChangeAspect="1"/>
          </p:cNvPicPr>
          <p:nvPr/>
        </p:nvPicPr>
        <p:blipFill>
          <a:blip r:embed="rId2"/>
          <a:stretch>
            <a:fillRect/>
          </a:stretch>
        </p:blipFill>
        <p:spPr>
          <a:xfrm>
            <a:off x="6236439" y="321013"/>
            <a:ext cx="2515599" cy="1252943"/>
          </a:xfrm>
          <a:prstGeom prst="rect">
            <a:avLst/>
          </a:prstGeom>
        </p:spPr>
      </p:pic>
      <p:pic>
        <p:nvPicPr>
          <p:cNvPr id="5" name="Picture 4">
            <a:extLst>
              <a:ext uri="{FF2B5EF4-FFF2-40B4-BE49-F238E27FC236}">
                <a16:creationId xmlns:a16="http://schemas.microsoft.com/office/drawing/2014/main" id="{E9552F7D-EB1C-0148-BA65-B32144D746EE}"/>
              </a:ext>
            </a:extLst>
          </p:cNvPr>
          <p:cNvPicPr>
            <a:picLocks noChangeAspect="1"/>
          </p:cNvPicPr>
          <p:nvPr/>
        </p:nvPicPr>
        <p:blipFill>
          <a:blip r:embed="rId3"/>
          <a:stretch>
            <a:fillRect/>
          </a:stretch>
        </p:blipFill>
        <p:spPr>
          <a:xfrm>
            <a:off x="6514817" y="629594"/>
            <a:ext cx="579360" cy="559458"/>
          </a:xfrm>
          <a:prstGeom prst="rect">
            <a:avLst/>
          </a:prstGeom>
        </p:spPr>
      </p:pic>
      <p:pic>
        <p:nvPicPr>
          <p:cNvPr id="8" name="Picture 7">
            <a:extLst>
              <a:ext uri="{FF2B5EF4-FFF2-40B4-BE49-F238E27FC236}">
                <a16:creationId xmlns:a16="http://schemas.microsoft.com/office/drawing/2014/main" id="{1EF11236-C44F-6948-80AC-E2B1B7DD6D76}"/>
              </a:ext>
            </a:extLst>
          </p:cNvPr>
          <p:cNvPicPr>
            <a:picLocks noChangeAspect="1"/>
          </p:cNvPicPr>
          <p:nvPr/>
        </p:nvPicPr>
        <p:blipFill rotWithShape="1">
          <a:blip r:embed="rId4"/>
          <a:srcRect l="1297" t="8770" r="5594"/>
          <a:stretch/>
        </p:blipFill>
        <p:spPr>
          <a:xfrm>
            <a:off x="9235107" y="321013"/>
            <a:ext cx="2391522" cy="1197379"/>
          </a:xfrm>
          <a:prstGeom prst="rect">
            <a:avLst/>
          </a:prstGeom>
        </p:spPr>
      </p:pic>
      <p:pic>
        <p:nvPicPr>
          <p:cNvPr id="9" name="Picture 8">
            <a:extLst>
              <a:ext uri="{FF2B5EF4-FFF2-40B4-BE49-F238E27FC236}">
                <a16:creationId xmlns:a16="http://schemas.microsoft.com/office/drawing/2014/main" id="{3242A54C-7FBC-EB47-96A4-5A22A04F9BBB}"/>
              </a:ext>
            </a:extLst>
          </p:cNvPr>
          <p:cNvPicPr>
            <a:picLocks noChangeAspect="1"/>
          </p:cNvPicPr>
          <p:nvPr/>
        </p:nvPicPr>
        <p:blipFill>
          <a:blip r:embed="rId5"/>
          <a:stretch>
            <a:fillRect/>
          </a:stretch>
        </p:blipFill>
        <p:spPr>
          <a:xfrm>
            <a:off x="10782215" y="629594"/>
            <a:ext cx="545962" cy="397742"/>
          </a:xfrm>
          <a:prstGeom prst="rect">
            <a:avLst/>
          </a:prstGeom>
        </p:spPr>
      </p:pic>
      <p:pic>
        <p:nvPicPr>
          <p:cNvPr id="11" name="Picture 10">
            <a:extLst>
              <a:ext uri="{FF2B5EF4-FFF2-40B4-BE49-F238E27FC236}">
                <a16:creationId xmlns:a16="http://schemas.microsoft.com/office/drawing/2014/main" id="{D17EE725-426F-1440-82A7-3ABC855600A7}"/>
              </a:ext>
            </a:extLst>
          </p:cNvPr>
          <p:cNvPicPr>
            <a:picLocks noChangeAspect="1"/>
          </p:cNvPicPr>
          <p:nvPr/>
        </p:nvPicPr>
        <p:blipFill rotWithShape="1">
          <a:blip r:embed="rId6"/>
          <a:srcRect b="9525"/>
          <a:stretch/>
        </p:blipFill>
        <p:spPr>
          <a:xfrm>
            <a:off x="6514817" y="4309660"/>
            <a:ext cx="2207942" cy="2132082"/>
          </a:xfrm>
          <a:prstGeom prst="rect">
            <a:avLst/>
          </a:prstGeom>
        </p:spPr>
      </p:pic>
      <p:pic>
        <p:nvPicPr>
          <p:cNvPr id="12" name="Picture 11">
            <a:extLst>
              <a:ext uri="{FF2B5EF4-FFF2-40B4-BE49-F238E27FC236}">
                <a16:creationId xmlns:a16="http://schemas.microsoft.com/office/drawing/2014/main" id="{ADC4FDBC-9980-D44E-8E36-F88EE52D16B4}"/>
              </a:ext>
            </a:extLst>
          </p:cNvPr>
          <p:cNvPicPr>
            <a:picLocks noChangeAspect="1"/>
          </p:cNvPicPr>
          <p:nvPr/>
        </p:nvPicPr>
        <p:blipFill rotWithShape="1">
          <a:blip r:embed="rId6"/>
          <a:srcRect l="57451" t="11592" r="4059" b="51210"/>
          <a:stretch/>
        </p:blipFill>
        <p:spPr>
          <a:xfrm>
            <a:off x="7094177" y="2265672"/>
            <a:ext cx="942721" cy="972422"/>
          </a:xfrm>
          <a:prstGeom prst="rect">
            <a:avLst/>
          </a:prstGeom>
        </p:spPr>
      </p:pic>
      <p:pic>
        <p:nvPicPr>
          <p:cNvPr id="13" name="Picture 12">
            <a:extLst>
              <a:ext uri="{FF2B5EF4-FFF2-40B4-BE49-F238E27FC236}">
                <a16:creationId xmlns:a16="http://schemas.microsoft.com/office/drawing/2014/main" id="{17F66FD2-74BD-E744-9CE7-C2C80A572B83}"/>
              </a:ext>
            </a:extLst>
          </p:cNvPr>
          <p:cNvPicPr>
            <a:picLocks noChangeAspect="1"/>
          </p:cNvPicPr>
          <p:nvPr/>
        </p:nvPicPr>
        <p:blipFill>
          <a:blip r:embed="rId7"/>
          <a:stretch>
            <a:fillRect/>
          </a:stretch>
        </p:blipFill>
        <p:spPr>
          <a:xfrm>
            <a:off x="688975" y="1434988"/>
            <a:ext cx="5064396" cy="2647788"/>
          </a:xfrm>
          <a:prstGeom prst="rect">
            <a:avLst/>
          </a:prstGeom>
        </p:spPr>
      </p:pic>
      <p:pic>
        <p:nvPicPr>
          <p:cNvPr id="6" name="Picture 5">
            <a:extLst>
              <a:ext uri="{FF2B5EF4-FFF2-40B4-BE49-F238E27FC236}">
                <a16:creationId xmlns:a16="http://schemas.microsoft.com/office/drawing/2014/main" id="{A71E8F9B-7E7A-CC40-A087-442376868D27}"/>
              </a:ext>
            </a:extLst>
          </p:cNvPr>
          <p:cNvPicPr>
            <a:picLocks noChangeAspect="1"/>
          </p:cNvPicPr>
          <p:nvPr/>
        </p:nvPicPr>
        <p:blipFill>
          <a:blip r:embed="rId8"/>
          <a:stretch>
            <a:fillRect/>
          </a:stretch>
        </p:blipFill>
        <p:spPr>
          <a:xfrm>
            <a:off x="689177" y="4152221"/>
            <a:ext cx="5064193" cy="2647682"/>
          </a:xfrm>
          <a:prstGeom prst="rect">
            <a:avLst/>
          </a:prstGeom>
        </p:spPr>
      </p:pic>
    </p:spTree>
    <p:extLst>
      <p:ext uri="{BB962C8B-B14F-4D97-AF65-F5344CB8AC3E}">
        <p14:creationId xmlns:p14="http://schemas.microsoft.com/office/powerpoint/2010/main" val="1836044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B5DDE-79B8-4142-AF1C-1B443367E773}"/>
              </a:ext>
            </a:extLst>
          </p:cNvPr>
          <p:cNvSpPr>
            <a:spLocks noGrp="1"/>
          </p:cNvSpPr>
          <p:nvPr>
            <p:ph type="title"/>
          </p:nvPr>
        </p:nvSpPr>
        <p:spPr/>
        <p:txBody>
          <a:bodyPr/>
          <a:lstStyle/>
          <a:p>
            <a:r>
              <a:rPr lang="en-US" dirty="0"/>
              <a:t>Feature Selection by Functional Network</a:t>
            </a:r>
          </a:p>
        </p:txBody>
      </p:sp>
      <p:sp>
        <p:nvSpPr>
          <p:cNvPr id="3" name="Content Placeholder 2">
            <a:extLst>
              <a:ext uri="{FF2B5EF4-FFF2-40B4-BE49-F238E27FC236}">
                <a16:creationId xmlns:a16="http://schemas.microsoft.com/office/drawing/2014/main" id="{3C68F6ED-66CD-974B-BA01-DDD5A514300F}"/>
              </a:ext>
            </a:extLst>
          </p:cNvPr>
          <p:cNvSpPr>
            <a:spLocks noGrp="1"/>
          </p:cNvSpPr>
          <p:nvPr>
            <p:ph idx="1"/>
          </p:nvPr>
        </p:nvSpPr>
        <p:spPr/>
        <p:txBody>
          <a:bodyPr/>
          <a:lstStyle/>
          <a:p>
            <a:r>
              <a:rPr lang="en-US" dirty="0"/>
              <a:t>Could some networks be more individual specific and result in greater performance of accuracy classification?</a:t>
            </a:r>
          </a:p>
        </p:txBody>
      </p:sp>
    </p:spTree>
    <p:extLst>
      <p:ext uri="{BB962C8B-B14F-4D97-AF65-F5344CB8AC3E}">
        <p14:creationId xmlns:p14="http://schemas.microsoft.com/office/powerpoint/2010/main" val="1993099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A7FB6-E90C-A043-A5FC-86686F492CBE}"/>
              </a:ext>
            </a:extLst>
          </p:cNvPr>
          <p:cNvSpPr>
            <a:spLocks noGrp="1"/>
          </p:cNvSpPr>
          <p:nvPr>
            <p:ph type="title"/>
          </p:nvPr>
        </p:nvSpPr>
        <p:spPr/>
        <p:txBody>
          <a:bodyPr/>
          <a:lstStyle/>
          <a:p>
            <a:r>
              <a:rPr lang="en-US" dirty="0"/>
              <a:t>All Tasks All Models</a:t>
            </a:r>
          </a:p>
        </p:txBody>
      </p:sp>
      <p:pic>
        <p:nvPicPr>
          <p:cNvPr id="4" name="Picture 3">
            <a:extLst>
              <a:ext uri="{FF2B5EF4-FFF2-40B4-BE49-F238E27FC236}">
                <a16:creationId xmlns:a16="http://schemas.microsoft.com/office/drawing/2014/main" id="{5BE69C66-1FB9-D643-B204-E550F71E7375}"/>
              </a:ext>
            </a:extLst>
          </p:cNvPr>
          <p:cNvPicPr>
            <a:picLocks noChangeAspect="1"/>
          </p:cNvPicPr>
          <p:nvPr/>
        </p:nvPicPr>
        <p:blipFill>
          <a:blip r:embed="rId2"/>
          <a:stretch>
            <a:fillRect/>
          </a:stretch>
        </p:blipFill>
        <p:spPr>
          <a:xfrm>
            <a:off x="2120900" y="1407886"/>
            <a:ext cx="6769100" cy="5197702"/>
          </a:xfrm>
          <a:prstGeom prst="rect">
            <a:avLst/>
          </a:prstGeom>
        </p:spPr>
      </p:pic>
    </p:spTree>
    <p:extLst>
      <p:ext uri="{BB962C8B-B14F-4D97-AF65-F5344CB8AC3E}">
        <p14:creationId xmlns:p14="http://schemas.microsoft.com/office/powerpoint/2010/main" val="522187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E8DCA2-0F97-1545-AC46-B12D67DF51C6}"/>
              </a:ext>
            </a:extLst>
          </p:cNvPr>
          <p:cNvPicPr>
            <a:picLocks noChangeAspect="1"/>
          </p:cNvPicPr>
          <p:nvPr/>
        </p:nvPicPr>
        <p:blipFill>
          <a:blip r:embed="rId2"/>
          <a:stretch>
            <a:fillRect/>
          </a:stretch>
        </p:blipFill>
        <p:spPr>
          <a:xfrm>
            <a:off x="2019300" y="610313"/>
            <a:ext cx="7251700" cy="5142787"/>
          </a:xfrm>
          <a:prstGeom prst="rect">
            <a:avLst/>
          </a:prstGeom>
        </p:spPr>
      </p:pic>
    </p:spTree>
    <p:extLst>
      <p:ext uri="{BB962C8B-B14F-4D97-AF65-F5344CB8AC3E}">
        <p14:creationId xmlns:p14="http://schemas.microsoft.com/office/powerpoint/2010/main" val="634347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81FED-62E6-2B47-B1ED-7E8A9CE2DAE1}"/>
              </a:ext>
            </a:extLst>
          </p:cNvPr>
          <p:cNvSpPr>
            <a:spLocks noGrp="1"/>
          </p:cNvSpPr>
          <p:nvPr>
            <p:ph type="title"/>
          </p:nvPr>
        </p:nvSpPr>
        <p:spPr>
          <a:xfrm>
            <a:off x="838200" y="0"/>
            <a:ext cx="10515600" cy="1325563"/>
          </a:xfrm>
        </p:spPr>
        <p:txBody>
          <a:bodyPr>
            <a:normAutofit/>
          </a:bodyPr>
          <a:lstStyle/>
          <a:p>
            <a:r>
              <a:rPr lang="en-US" sz="3200" dirty="0"/>
              <a:t>Could variation between individuals influence classification?</a:t>
            </a:r>
          </a:p>
        </p:txBody>
      </p:sp>
      <p:sp>
        <p:nvSpPr>
          <p:cNvPr id="3" name="Content Placeholder 2">
            <a:extLst>
              <a:ext uri="{FF2B5EF4-FFF2-40B4-BE49-F238E27FC236}">
                <a16:creationId xmlns:a16="http://schemas.microsoft.com/office/drawing/2014/main" id="{FDA394DD-74C7-734B-9B75-B4D0A9FAE60B}"/>
              </a:ext>
            </a:extLst>
          </p:cNvPr>
          <p:cNvSpPr>
            <a:spLocks noGrp="1"/>
          </p:cNvSpPr>
          <p:nvPr>
            <p:ph idx="1"/>
          </p:nvPr>
        </p:nvSpPr>
        <p:spPr>
          <a:xfrm>
            <a:off x="676397" y="1118311"/>
            <a:ext cx="5657603" cy="4351338"/>
          </a:xfrm>
        </p:spPr>
        <p:txBody>
          <a:bodyPr>
            <a:normAutofit lnSpcReduction="10000"/>
          </a:bodyPr>
          <a:lstStyle/>
          <a:p>
            <a:r>
              <a:rPr lang="en-US" dirty="0"/>
              <a:t>Same subject, between task</a:t>
            </a:r>
          </a:p>
          <a:p>
            <a:endParaRPr lang="en-US" dirty="0"/>
          </a:p>
          <a:p>
            <a:pPr marL="0" indent="0">
              <a:buNone/>
            </a:pPr>
            <a:endParaRPr lang="en-US" dirty="0"/>
          </a:p>
          <a:p>
            <a:pPr marL="0" indent="0">
              <a:buNone/>
            </a:pPr>
            <a:endParaRPr lang="en-US" dirty="0"/>
          </a:p>
          <a:p>
            <a:r>
              <a:rPr lang="en-US" dirty="0"/>
              <a:t>Different subject same task</a:t>
            </a:r>
          </a:p>
          <a:p>
            <a:endParaRPr lang="en-US" dirty="0"/>
          </a:p>
          <a:p>
            <a:endParaRPr lang="en-US" dirty="0"/>
          </a:p>
          <a:p>
            <a:pPr marL="0" indent="0">
              <a:buNone/>
            </a:pPr>
            <a:endParaRPr lang="en-US" dirty="0"/>
          </a:p>
          <a:p>
            <a:r>
              <a:rPr lang="en-US" dirty="0"/>
              <a:t>Different subject, different task</a:t>
            </a:r>
          </a:p>
        </p:txBody>
      </p:sp>
      <p:pic>
        <p:nvPicPr>
          <p:cNvPr id="11" name="Picture 10">
            <a:extLst>
              <a:ext uri="{FF2B5EF4-FFF2-40B4-BE49-F238E27FC236}">
                <a16:creationId xmlns:a16="http://schemas.microsoft.com/office/drawing/2014/main" id="{EAE80BEB-0077-D542-9F30-5A13BAF35B17}"/>
              </a:ext>
            </a:extLst>
          </p:cNvPr>
          <p:cNvPicPr>
            <a:picLocks noChangeAspect="1"/>
          </p:cNvPicPr>
          <p:nvPr/>
        </p:nvPicPr>
        <p:blipFill>
          <a:blip r:embed="rId2"/>
          <a:stretch>
            <a:fillRect/>
          </a:stretch>
        </p:blipFill>
        <p:spPr>
          <a:xfrm>
            <a:off x="548176" y="1676834"/>
            <a:ext cx="2303255" cy="1147181"/>
          </a:xfrm>
          <a:prstGeom prst="rect">
            <a:avLst/>
          </a:prstGeom>
        </p:spPr>
      </p:pic>
      <p:pic>
        <p:nvPicPr>
          <p:cNvPr id="5" name="Picture 4">
            <a:extLst>
              <a:ext uri="{FF2B5EF4-FFF2-40B4-BE49-F238E27FC236}">
                <a16:creationId xmlns:a16="http://schemas.microsoft.com/office/drawing/2014/main" id="{69AB0318-BF62-2641-A197-3020AFDFB19F}"/>
              </a:ext>
            </a:extLst>
          </p:cNvPr>
          <p:cNvPicPr>
            <a:picLocks noChangeAspect="1"/>
          </p:cNvPicPr>
          <p:nvPr/>
        </p:nvPicPr>
        <p:blipFill rotWithShape="1">
          <a:blip r:embed="rId3"/>
          <a:srcRect l="1297" t="8770"/>
          <a:stretch/>
        </p:blipFill>
        <p:spPr>
          <a:xfrm>
            <a:off x="508954" y="3454653"/>
            <a:ext cx="2462563" cy="1163066"/>
          </a:xfrm>
          <a:prstGeom prst="rect">
            <a:avLst/>
          </a:prstGeom>
        </p:spPr>
      </p:pic>
      <p:pic>
        <p:nvPicPr>
          <p:cNvPr id="7" name="Picture 6">
            <a:extLst>
              <a:ext uri="{FF2B5EF4-FFF2-40B4-BE49-F238E27FC236}">
                <a16:creationId xmlns:a16="http://schemas.microsoft.com/office/drawing/2014/main" id="{2493A140-2585-3B42-B46E-ACE3EC1D24E7}"/>
              </a:ext>
            </a:extLst>
          </p:cNvPr>
          <p:cNvPicPr>
            <a:picLocks noChangeAspect="1"/>
          </p:cNvPicPr>
          <p:nvPr/>
        </p:nvPicPr>
        <p:blipFill>
          <a:blip r:embed="rId4"/>
          <a:stretch>
            <a:fillRect/>
          </a:stretch>
        </p:blipFill>
        <p:spPr>
          <a:xfrm>
            <a:off x="2079813" y="3728921"/>
            <a:ext cx="545962" cy="397742"/>
          </a:xfrm>
          <a:prstGeom prst="rect">
            <a:avLst/>
          </a:prstGeom>
        </p:spPr>
      </p:pic>
      <p:pic>
        <p:nvPicPr>
          <p:cNvPr id="9" name="Picture 8">
            <a:extLst>
              <a:ext uri="{FF2B5EF4-FFF2-40B4-BE49-F238E27FC236}">
                <a16:creationId xmlns:a16="http://schemas.microsoft.com/office/drawing/2014/main" id="{243CE82E-45F9-2C4D-95DD-00974F39B51E}"/>
              </a:ext>
            </a:extLst>
          </p:cNvPr>
          <p:cNvPicPr>
            <a:picLocks noChangeAspect="1"/>
          </p:cNvPicPr>
          <p:nvPr/>
        </p:nvPicPr>
        <p:blipFill>
          <a:blip r:embed="rId5"/>
          <a:stretch>
            <a:fillRect/>
          </a:stretch>
        </p:blipFill>
        <p:spPr>
          <a:xfrm>
            <a:off x="818901" y="1943234"/>
            <a:ext cx="579360" cy="559458"/>
          </a:xfrm>
          <a:prstGeom prst="rect">
            <a:avLst/>
          </a:prstGeom>
        </p:spPr>
      </p:pic>
      <p:pic>
        <p:nvPicPr>
          <p:cNvPr id="12" name="Picture 11">
            <a:extLst>
              <a:ext uri="{FF2B5EF4-FFF2-40B4-BE49-F238E27FC236}">
                <a16:creationId xmlns:a16="http://schemas.microsoft.com/office/drawing/2014/main" id="{7FD39EAF-8C56-B946-8E88-BD6D179B6C0A}"/>
              </a:ext>
            </a:extLst>
          </p:cNvPr>
          <p:cNvPicPr>
            <a:picLocks noChangeAspect="1"/>
          </p:cNvPicPr>
          <p:nvPr/>
        </p:nvPicPr>
        <p:blipFill>
          <a:blip r:embed="rId2"/>
          <a:stretch>
            <a:fillRect/>
          </a:stretch>
        </p:blipFill>
        <p:spPr>
          <a:xfrm>
            <a:off x="498267" y="5480350"/>
            <a:ext cx="2303255" cy="1147181"/>
          </a:xfrm>
          <a:prstGeom prst="rect">
            <a:avLst/>
          </a:prstGeom>
        </p:spPr>
      </p:pic>
      <p:pic>
        <p:nvPicPr>
          <p:cNvPr id="13" name="Picture 12">
            <a:extLst>
              <a:ext uri="{FF2B5EF4-FFF2-40B4-BE49-F238E27FC236}">
                <a16:creationId xmlns:a16="http://schemas.microsoft.com/office/drawing/2014/main" id="{BD08054A-C91B-FD4B-AC8A-A2E7575348A4}"/>
              </a:ext>
            </a:extLst>
          </p:cNvPr>
          <p:cNvPicPr>
            <a:picLocks noChangeAspect="1"/>
          </p:cNvPicPr>
          <p:nvPr/>
        </p:nvPicPr>
        <p:blipFill>
          <a:blip r:embed="rId5"/>
          <a:stretch>
            <a:fillRect/>
          </a:stretch>
        </p:blipFill>
        <p:spPr>
          <a:xfrm>
            <a:off x="768992" y="5707350"/>
            <a:ext cx="579360" cy="559458"/>
          </a:xfrm>
          <a:prstGeom prst="rect">
            <a:avLst/>
          </a:prstGeom>
        </p:spPr>
      </p:pic>
      <p:pic>
        <p:nvPicPr>
          <p:cNvPr id="14" name="Picture 13">
            <a:extLst>
              <a:ext uri="{FF2B5EF4-FFF2-40B4-BE49-F238E27FC236}">
                <a16:creationId xmlns:a16="http://schemas.microsoft.com/office/drawing/2014/main" id="{549AADE2-4B62-4C49-B2E5-CEE425334461}"/>
              </a:ext>
            </a:extLst>
          </p:cNvPr>
          <p:cNvPicPr>
            <a:picLocks noChangeAspect="1"/>
          </p:cNvPicPr>
          <p:nvPr/>
        </p:nvPicPr>
        <p:blipFill>
          <a:blip r:embed="rId2"/>
          <a:stretch>
            <a:fillRect/>
          </a:stretch>
        </p:blipFill>
        <p:spPr>
          <a:xfrm>
            <a:off x="3065185" y="3408307"/>
            <a:ext cx="2303255" cy="1147181"/>
          </a:xfrm>
          <a:prstGeom prst="rect">
            <a:avLst/>
          </a:prstGeom>
        </p:spPr>
      </p:pic>
      <p:pic>
        <p:nvPicPr>
          <p:cNvPr id="15" name="Picture 14">
            <a:extLst>
              <a:ext uri="{FF2B5EF4-FFF2-40B4-BE49-F238E27FC236}">
                <a16:creationId xmlns:a16="http://schemas.microsoft.com/office/drawing/2014/main" id="{4493B754-5962-644E-B2B3-A8B59CDC737A}"/>
              </a:ext>
            </a:extLst>
          </p:cNvPr>
          <p:cNvPicPr>
            <a:picLocks noChangeAspect="1"/>
          </p:cNvPicPr>
          <p:nvPr/>
        </p:nvPicPr>
        <p:blipFill>
          <a:blip r:embed="rId4"/>
          <a:stretch>
            <a:fillRect/>
          </a:stretch>
        </p:blipFill>
        <p:spPr>
          <a:xfrm>
            <a:off x="3348493" y="3728921"/>
            <a:ext cx="545962" cy="397742"/>
          </a:xfrm>
          <a:prstGeom prst="rect">
            <a:avLst/>
          </a:prstGeom>
        </p:spPr>
      </p:pic>
      <p:pic>
        <p:nvPicPr>
          <p:cNvPr id="18" name="Picture 17">
            <a:extLst>
              <a:ext uri="{FF2B5EF4-FFF2-40B4-BE49-F238E27FC236}">
                <a16:creationId xmlns:a16="http://schemas.microsoft.com/office/drawing/2014/main" id="{D5BF4ACC-0A8C-FC42-86AF-607B2F3AA2CC}"/>
              </a:ext>
            </a:extLst>
          </p:cNvPr>
          <p:cNvPicPr>
            <a:picLocks noChangeAspect="1"/>
          </p:cNvPicPr>
          <p:nvPr/>
        </p:nvPicPr>
        <p:blipFill>
          <a:blip r:embed="rId2"/>
          <a:stretch>
            <a:fillRect/>
          </a:stretch>
        </p:blipFill>
        <p:spPr>
          <a:xfrm>
            <a:off x="3134739" y="1676834"/>
            <a:ext cx="2303255" cy="1147181"/>
          </a:xfrm>
          <a:prstGeom prst="rect">
            <a:avLst/>
          </a:prstGeom>
        </p:spPr>
      </p:pic>
      <p:pic>
        <p:nvPicPr>
          <p:cNvPr id="19" name="Picture 18">
            <a:extLst>
              <a:ext uri="{FF2B5EF4-FFF2-40B4-BE49-F238E27FC236}">
                <a16:creationId xmlns:a16="http://schemas.microsoft.com/office/drawing/2014/main" id="{9D24A528-FE03-5E45-937C-94CBF4867F7B}"/>
              </a:ext>
            </a:extLst>
          </p:cNvPr>
          <p:cNvPicPr>
            <a:picLocks noChangeAspect="1"/>
          </p:cNvPicPr>
          <p:nvPr/>
        </p:nvPicPr>
        <p:blipFill>
          <a:blip r:embed="rId4"/>
          <a:stretch>
            <a:fillRect/>
          </a:stretch>
        </p:blipFill>
        <p:spPr>
          <a:xfrm>
            <a:off x="3457096" y="1981141"/>
            <a:ext cx="545962" cy="397742"/>
          </a:xfrm>
          <a:prstGeom prst="rect">
            <a:avLst/>
          </a:prstGeom>
        </p:spPr>
      </p:pic>
      <p:pic>
        <p:nvPicPr>
          <p:cNvPr id="20" name="Picture 19">
            <a:extLst>
              <a:ext uri="{FF2B5EF4-FFF2-40B4-BE49-F238E27FC236}">
                <a16:creationId xmlns:a16="http://schemas.microsoft.com/office/drawing/2014/main" id="{98D0A450-4921-3149-A66A-1D8CE2F9E85A}"/>
              </a:ext>
            </a:extLst>
          </p:cNvPr>
          <p:cNvPicPr>
            <a:picLocks noChangeAspect="1"/>
          </p:cNvPicPr>
          <p:nvPr/>
        </p:nvPicPr>
        <p:blipFill rotWithShape="1">
          <a:blip r:embed="rId3"/>
          <a:srcRect l="1297" t="8770"/>
          <a:stretch/>
        </p:blipFill>
        <p:spPr>
          <a:xfrm>
            <a:off x="3158044" y="5480350"/>
            <a:ext cx="2462563" cy="1163066"/>
          </a:xfrm>
          <a:prstGeom prst="rect">
            <a:avLst/>
          </a:prstGeom>
        </p:spPr>
      </p:pic>
      <p:pic>
        <p:nvPicPr>
          <p:cNvPr id="21" name="Picture 20">
            <a:extLst>
              <a:ext uri="{FF2B5EF4-FFF2-40B4-BE49-F238E27FC236}">
                <a16:creationId xmlns:a16="http://schemas.microsoft.com/office/drawing/2014/main" id="{1595612D-DE82-AC4C-B895-A62094DC1531}"/>
              </a:ext>
            </a:extLst>
          </p:cNvPr>
          <p:cNvPicPr>
            <a:picLocks noChangeAspect="1"/>
          </p:cNvPicPr>
          <p:nvPr/>
        </p:nvPicPr>
        <p:blipFill>
          <a:blip r:embed="rId4"/>
          <a:stretch>
            <a:fillRect/>
          </a:stretch>
        </p:blipFill>
        <p:spPr>
          <a:xfrm>
            <a:off x="4705152" y="5754618"/>
            <a:ext cx="545962" cy="397742"/>
          </a:xfrm>
          <a:prstGeom prst="rect">
            <a:avLst/>
          </a:prstGeom>
        </p:spPr>
      </p:pic>
    </p:spTree>
    <p:extLst>
      <p:ext uri="{BB962C8B-B14F-4D97-AF65-F5344CB8AC3E}">
        <p14:creationId xmlns:p14="http://schemas.microsoft.com/office/powerpoint/2010/main" val="920488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204BF2-CC4D-E24B-95C8-1063FC13CE6F}"/>
              </a:ext>
            </a:extLst>
          </p:cNvPr>
          <p:cNvPicPr>
            <a:picLocks noChangeAspect="1"/>
          </p:cNvPicPr>
          <p:nvPr/>
        </p:nvPicPr>
        <p:blipFill>
          <a:blip r:embed="rId2"/>
          <a:stretch>
            <a:fillRect/>
          </a:stretch>
        </p:blipFill>
        <p:spPr>
          <a:xfrm>
            <a:off x="2222500" y="341312"/>
            <a:ext cx="7734300" cy="5938838"/>
          </a:xfrm>
          <a:prstGeom prst="rect">
            <a:avLst/>
          </a:prstGeom>
        </p:spPr>
      </p:pic>
    </p:spTree>
    <p:extLst>
      <p:ext uri="{BB962C8B-B14F-4D97-AF65-F5344CB8AC3E}">
        <p14:creationId xmlns:p14="http://schemas.microsoft.com/office/powerpoint/2010/main" val="3083407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4C9F57-B8EA-A24A-8CAE-9806C7D1DBB2}"/>
              </a:ext>
            </a:extLst>
          </p:cNvPr>
          <p:cNvPicPr>
            <a:picLocks noChangeAspect="1"/>
          </p:cNvPicPr>
          <p:nvPr/>
        </p:nvPicPr>
        <p:blipFill>
          <a:blip r:embed="rId2"/>
          <a:stretch>
            <a:fillRect/>
          </a:stretch>
        </p:blipFill>
        <p:spPr>
          <a:xfrm>
            <a:off x="1905000" y="479652"/>
            <a:ext cx="7454900" cy="5724298"/>
          </a:xfrm>
          <a:prstGeom prst="rect">
            <a:avLst/>
          </a:prstGeom>
        </p:spPr>
      </p:pic>
    </p:spTree>
    <p:extLst>
      <p:ext uri="{BB962C8B-B14F-4D97-AF65-F5344CB8AC3E}">
        <p14:creationId xmlns:p14="http://schemas.microsoft.com/office/powerpoint/2010/main" val="2934727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74B26-BBF2-7A48-AE2B-EA5B2E1D0668}"/>
              </a:ext>
            </a:extLst>
          </p:cNvPr>
          <p:cNvSpPr>
            <a:spLocks noGrp="1"/>
          </p:cNvSpPr>
          <p:nvPr>
            <p:ph type="title"/>
          </p:nvPr>
        </p:nvSpPr>
        <p:spPr/>
        <p:txBody>
          <a:bodyPr/>
          <a:lstStyle/>
          <a:p>
            <a:r>
              <a:rPr lang="en-US" dirty="0"/>
              <a:t>Comparisons of CO and FP</a:t>
            </a:r>
          </a:p>
        </p:txBody>
      </p:sp>
      <p:pic>
        <p:nvPicPr>
          <p:cNvPr id="4" name="Picture 3">
            <a:extLst>
              <a:ext uri="{FF2B5EF4-FFF2-40B4-BE49-F238E27FC236}">
                <a16:creationId xmlns:a16="http://schemas.microsoft.com/office/drawing/2014/main" id="{18059B95-0F8A-6243-9AE9-BE97F5CB0E1B}"/>
              </a:ext>
            </a:extLst>
          </p:cNvPr>
          <p:cNvPicPr>
            <a:picLocks noChangeAspect="1"/>
          </p:cNvPicPr>
          <p:nvPr/>
        </p:nvPicPr>
        <p:blipFill>
          <a:blip r:embed="rId2"/>
          <a:stretch>
            <a:fillRect/>
          </a:stretch>
        </p:blipFill>
        <p:spPr>
          <a:xfrm>
            <a:off x="2165350" y="1638300"/>
            <a:ext cx="6743700" cy="5219700"/>
          </a:xfrm>
          <a:prstGeom prst="rect">
            <a:avLst/>
          </a:prstGeom>
        </p:spPr>
      </p:pic>
    </p:spTree>
    <p:extLst>
      <p:ext uri="{BB962C8B-B14F-4D97-AF65-F5344CB8AC3E}">
        <p14:creationId xmlns:p14="http://schemas.microsoft.com/office/powerpoint/2010/main" val="1879362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1E52C7-089F-7348-8ED6-BF826CBE51E6}"/>
              </a:ext>
            </a:extLst>
          </p:cNvPr>
          <p:cNvPicPr>
            <a:picLocks noChangeAspect="1"/>
          </p:cNvPicPr>
          <p:nvPr/>
        </p:nvPicPr>
        <p:blipFill>
          <a:blip r:embed="rId2"/>
          <a:stretch>
            <a:fillRect/>
          </a:stretch>
        </p:blipFill>
        <p:spPr>
          <a:xfrm>
            <a:off x="1803400" y="328624"/>
            <a:ext cx="7670800" cy="5926126"/>
          </a:xfrm>
          <a:prstGeom prst="rect">
            <a:avLst/>
          </a:prstGeom>
        </p:spPr>
      </p:pic>
    </p:spTree>
    <p:extLst>
      <p:ext uri="{BB962C8B-B14F-4D97-AF65-F5344CB8AC3E}">
        <p14:creationId xmlns:p14="http://schemas.microsoft.com/office/powerpoint/2010/main" val="3230980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87A367-CA4C-1146-8D4C-4A5BA145D932}"/>
              </a:ext>
            </a:extLst>
          </p:cNvPr>
          <p:cNvPicPr>
            <a:picLocks noChangeAspect="1"/>
          </p:cNvPicPr>
          <p:nvPr/>
        </p:nvPicPr>
        <p:blipFill>
          <a:blip r:embed="rId2"/>
          <a:stretch>
            <a:fillRect/>
          </a:stretch>
        </p:blipFill>
        <p:spPr>
          <a:xfrm>
            <a:off x="2120900" y="615950"/>
            <a:ext cx="6883400" cy="5219700"/>
          </a:xfrm>
          <a:prstGeom prst="rect">
            <a:avLst/>
          </a:prstGeom>
        </p:spPr>
      </p:pic>
    </p:spTree>
    <p:extLst>
      <p:ext uri="{BB962C8B-B14F-4D97-AF65-F5344CB8AC3E}">
        <p14:creationId xmlns:p14="http://schemas.microsoft.com/office/powerpoint/2010/main" val="794167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F7C71C-17F3-A441-9291-9E16D10FA1A4}"/>
              </a:ext>
            </a:extLst>
          </p:cNvPr>
          <p:cNvPicPr>
            <a:picLocks noChangeAspect="1"/>
          </p:cNvPicPr>
          <p:nvPr/>
        </p:nvPicPr>
        <p:blipFill>
          <a:blip r:embed="rId2"/>
          <a:stretch>
            <a:fillRect/>
          </a:stretch>
        </p:blipFill>
        <p:spPr>
          <a:xfrm>
            <a:off x="1394218" y="0"/>
            <a:ext cx="9032481" cy="6849354"/>
          </a:xfrm>
          <a:prstGeom prst="rect">
            <a:avLst/>
          </a:prstGeom>
        </p:spPr>
      </p:pic>
    </p:spTree>
    <p:extLst>
      <p:ext uri="{BB962C8B-B14F-4D97-AF65-F5344CB8AC3E}">
        <p14:creationId xmlns:p14="http://schemas.microsoft.com/office/powerpoint/2010/main" val="4045656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FE656-34CF-3641-93BE-59A70082ACBF}"/>
              </a:ext>
            </a:extLst>
          </p:cNvPr>
          <p:cNvSpPr>
            <a:spLocks noGrp="1"/>
          </p:cNvSpPr>
          <p:nvPr>
            <p:ph type="title"/>
          </p:nvPr>
        </p:nvSpPr>
        <p:spPr>
          <a:xfrm>
            <a:off x="0" y="0"/>
            <a:ext cx="10515600" cy="1325563"/>
          </a:xfrm>
        </p:spPr>
        <p:txBody>
          <a:bodyPr>
            <a:normAutofit/>
          </a:bodyPr>
          <a:lstStyle/>
          <a:p>
            <a:r>
              <a:rPr lang="en-US" sz="3600" dirty="0"/>
              <a:t>Ridge Regression</a:t>
            </a:r>
          </a:p>
        </p:txBody>
      </p:sp>
      <p:pic>
        <p:nvPicPr>
          <p:cNvPr id="5" name="Picture 4">
            <a:extLst>
              <a:ext uri="{FF2B5EF4-FFF2-40B4-BE49-F238E27FC236}">
                <a16:creationId xmlns:a16="http://schemas.microsoft.com/office/drawing/2014/main" id="{887CC386-0217-7944-85F8-8D9B6A69357B}"/>
              </a:ext>
            </a:extLst>
          </p:cNvPr>
          <p:cNvPicPr>
            <a:picLocks noChangeAspect="1"/>
          </p:cNvPicPr>
          <p:nvPr/>
        </p:nvPicPr>
        <p:blipFill>
          <a:blip r:embed="rId2"/>
          <a:stretch>
            <a:fillRect/>
          </a:stretch>
        </p:blipFill>
        <p:spPr>
          <a:xfrm>
            <a:off x="7440944" y="3536951"/>
            <a:ext cx="4060456" cy="3117850"/>
          </a:xfrm>
          <a:prstGeom prst="rect">
            <a:avLst/>
          </a:prstGeom>
        </p:spPr>
      </p:pic>
      <p:pic>
        <p:nvPicPr>
          <p:cNvPr id="7" name="Picture 6">
            <a:extLst>
              <a:ext uri="{FF2B5EF4-FFF2-40B4-BE49-F238E27FC236}">
                <a16:creationId xmlns:a16="http://schemas.microsoft.com/office/drawing/2014/main" id="{2CF46D03-1997-6747-BC0E-70C1E4112F42}"/>
              </a:ext>
            </a:extLst>
          </p:cNvPr>
          <p:cNvPicPr>
            <a:picLocks noChangeAspect="1"/>
          </p:cNvPicPr>
          <p:nvPr/>
        </p:nvPicPr>
        <p:blipFill>
          <a:blip r:embed="rId3"/>
          <a:stretch>
            <a:fillRect/>
          </a:stretch>
        </p:blipFill>
        <p:spPr>
          <a:xfrm>
            <a:off x="3380488" y="3540126"/>
            <a:ext cx="4060456" cy="3117850"/>
          </a:xfrm>
          <a:prstGeom prst="rect">
            <a:avLst/>
          </a:prstGeom>
        </p:spPr>
      </p:pic>
      <p:pic>
        <p:nvPicPr>
          <p:cNvPr id="12" name="Picture 11">
            <a:extLst>
              <a:ext uri="{FF2B5EF4-FFF2-40B4-BE49-F238E27FC236}">
                <a16:creationId xmlns:a16="http://schemas.microsoft.com/office/drawing/2014/main" id="{F7B9D3D2-5FD4-BA43-AE59-09331DCC2166}"/>
              </a:ext>
            </a:extLst>
          </p:cNvPr>
          <p:cNvPicPr>
            <a:picLocks noChangeAspect="1"/>
          </p:cNvPicPr>
          <p:nvPr/>
        </p:nvPicPr>
        <p:blipFill>
          <a:blip r:embed="rId4"/>
          <a:stretch>
            <a:fillRect/>
          </a:stretch>
        </p:blipFill>
        <p:spPr>
          <a:xfrm>
            <a:off x="7440944" y="211138"/>
            <a:ext cx="4060456" cy="3117850"/>
          </a:xfrm>
          <a:prstGeom prst="rect">
            <a:avLst/>
          </a:prstGeom>
        </p:spPr>
      </p:pic>
      <p:pic>
        <p:nvPicPr>
          <p:cNvPr id="14" name="Picture 13">
            <a:extLst>
              <a:ext uri="{FF2B5EF4-FFF2-40B4-BE49-F238E27FC236}">
                <a16:creationId xmlns:a16="http://schemas.microsoft.com/office/drawing/2014/main" id="{B481A90F-2522-3D41-AD8C-015DC405267F}"/>
              </a:ext>
            </a:extLst>
          </p:cNvPr>
          <p:cNvPicPr>
            <a:picLocks noChangeAspect="1"/>
          </p:cNvPicPr>
          <p:nvPr/>
        </p:nvPicPr>
        <p:blipFill>
          <a:blip r:embed="rId5"/>
          <a:stretch>
            <a:fillRect/>
          </a:stretch>
        </p:blipFill>
        <p:spPr>
          <a:xfrm>
            <a:off x="3355716" y="211138"/>
            <a:ext cx="4060456" cy="3117850"/>
          </a:xfrm>
          <a:prstGeom prst="rect">
            <a:avLst/>
          </a:prstGeom>
        </p:spPr>
      </p:pic>
    </p:spTree>
    <p:extLst>
      <p:ext uri="{BB962C8B-B14F-4D97-AF65-F5344CB8AC3E}">
        <p14:creationId xmlns:p14="http://schemas.microsoft.com/office/powerpoint/2010/main" val="2590292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A132E-930E-5D41-B97D-AE338A6EA531}"/>
              </a:ext>
            </a:extLst>
          </p:cNvPr>
          <p:cNvSpPr>
            <a:spLocks noGrp="1"/>
          </p:cNvSpPr>
          <p:nvPr>
            <p:ph type="title"/>
          </p:nvPr>
        </p:nvSpPr>
        <p:spPr>
          <a:xfrm>
            <a:off x="5260" y="0"/>
            <a:ext cx="5163640" cy="3556000"/>
          </a:xfrm>
        </p:spPr>
        <p:txBody>
          <a:bodyPr>
            <a:normAutofit/>
          </a:bodyPr>
          <a:lstStyle/>
          <a:p>
            <a:r>
              <a:rPr lang="en-US" sz="2800" dirty="0"/>
              <a:t>Number of Features</a:t>
            </a:r>
            <a:br>
              <a:rPr lang="en-US" sz="2800" dirty="0"/>
            </a:br>
            <a:r>
              <a:rPr lang="en-US" sz="2800" dirty="0"/>
              <a:t>per Network and </a:t>
            </a:r>
            <a:br>
              <a:rPr lang="en-US" sz="2800" dirty="0"/>
            </a:br>
            <a:r>
              <a:rPr lang="en-US" sz="2800" dirty="0"/>
              <a:t>performance</a:t>
            </a:r>
          </a:p>
        </p:txBody>
      </p:sp>
      <p:pic>
        <p:nvPicPr>
          <p:cNvPr id="5" name="Picture 4">
            <a:extLst>
              <a:ext uri="{FF2B5EF4-FFF2-40B4-BE49-F238E27FC236}">
                <a16:creationId xmlns:a16="http://schemas.microsoft.com/office/drawing/2014/main" id="{C528EFF9-1FDE-1E4E-96E6-AB1B9D51E896}"/>
              </a:ext>
            </a:extLst>
          </p:cNvPr>
          <p:cNvPicPr>
            <a:picLocks noChangeAspect="1"/>
          </p:cNvPicPr>
          <p:nvPr/>
        </p:nvPicPr>
        <p:blipFill>
          <a:blip r:embed="rId2"/>
          <a:stretch>
            <a:fillRect/>
          </a:stretch>
        </p:blipFill>
        <p:spPr>
          <a:xfrm>
            <a:off x="7503955" y="3344059"/>
            <a:ext cx="4406900" cy="3344059"/>
          </a:xfrm>
          <a:prstGeom prst="rect">
            <a:avLst/>
          </a:prstGeom>
        </p:spPr>
      </p:pic>
      <p:pic>
        <p:nvPicPr>
          <p:cNvPr id="7" name="Picture 6">
            <a:extLst>
              <a:ext uri="{FF2B5EF4-FFF2-40B4-BE49-F238E27FC236}">
                <a16:creationId xmlns:a16="http://schemas.microsoft.com/office/drawing/2014/main" id="{BDC9F355-8E63-EE44-B382-44C3D941C772}"/>
              </a:ext>
            </a:extLst>
          </p:cNvPr>
          <p:cNvPicPr>
            <a:picLocks noChangeAspect="1"/>
          </p:cNvPicPr>
          <p:nvPr/>
        </p:nvPicPr>
        <p:blipFill>
          <a:blip r:embed="rId3"/>
          <a:stretch>
            <a:fillRect/>
          </a:stretch>
        </p:blipFill>
        <p:spPr>
          <a:xfrm>
            <a:off x="3152240" y="3344059"/>
            <a:ext cx="4406900" cy="3344059"/>
          </a:xfrm>
          <a:prstGeom prst="rect">
            <a:avLst/>
          </a:prstGeom>
        </p:spPr>
      </p:pic>
      <p:pic>
        <p:nvPicPr>
          <p:cNvPr id="12" name="Picture 11">
            <a:extLst>
              <a:ext uri="{FF2B5EF4-FFF2-40B4-BE49-F238E27FC236}">
                <a16:creationId xmlns:a16="http://schemas.microsoft.com/office/drawing/2014/main" id="{6B18A75C-A779-3E47-8A5F-DF3510F28871}"/>
              </a:ext>
            </a:extLst>
          </p:cNvPr>
          <p:cNvPicPr>
            <a:picLocks noChangeAspect="1"/>
          </p:cNvPicPr>
          <p:nvPr/>
        </p:nvPicPr>
        <p:blipFill>
          <a:blip r:embed="rId4"/>
          <a:stretch>
            <a:fillRect/>
          </a:stretch>
        </p:blipFill>
        <p:spPr>
          <a:xfrm>
            <a:off x="7522350" y="0"/>
            <a:ext cx="4406900" cy="3344059"/>
          </a:xfrm>
          <a:prstGeom prst="rect">
            <a:avLst/>
          </a:prstGeom>
        </p:spPr>
      </p:pic>
      <p:pic>
        <p:nvPicPr>
          <p:cNvPr id="14" name="Picture 13">
            <a:extLst>
              <a:ext uri="{FF2B5EF4-FFF2-40B4-BE49-F238E27FC236}">
                <a16:creationId xmlns:a16="http://schemas.microsoft.com/office/drawing/2014/main" id="{8B9F1C1B-5A1C-4A43-BFC2-AD31458FF12B}"/>
              </a:ext>
            </a:extLst>
          </p:cNvPr>
          <p:cNvPicPr>
            <a:picLocks noChangeAspect="1"/>
          </p:cNvPicPr>
          <p:nvPr/>
        </p:nvPicPr>
        <p:blipFill>
          <a:blip r:embed="rId5"/>
          <a:stretch>
            <a:fillRect/>
          </a:stretch>
        </p:blipFill>
        <p:spPr>
          <a:xfrm>
            <a:off x="3115450" y="0"/>
            <a:ext cx="4406900" cy="3344059"/>
          </a:xfrm>
          <a:prstGeom prst="rect">
            <a:avLst/>
          </a:prstGeom>
        </p:spPr>
      </p:pic>
    </p:spTree>
    <p:extLst>
      <p:ext uri="{BB962C8B-B14F-4D97-AF65-F5344CB8AC3E}">
        <p14:creationId xmlns:p14="http://schemas.microsoft.com/office/powerpoint/2010/main" val="3412422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2F3A0-A2E2-DB4F-B784-B24DE27A0ECE}"/>
              </a:ext>
            </a:extLst>
          </p:cNvPr>
          <p:cNvSpPr>
            <a:spLocks noGrp="1"/>
          </p:cNvSpPr>
          <p:nvPr>
            <p:ph type="title"/>
          </p:nvPr>
        </p:nvSpPr>
        <p:spPr>
          <a:xfrm>
            <a:off x="838200" y="365125"/>
            <a:ext cx="4749800" cy="1325563"/>
          </a:xfrm>
        </p:spPr>
        <p:txBody>
          <a:bodyPr>
            <a:normAutofit/>
          </a:bodyPr>
          <a:lstStyle/>
          <a:p>
            <a:r>
              <a:rPr lang="en-US" sz="2800" dirty="0"/>
              <a:t>Only taking blocks of networks</a:t>
            </a:r>
          </a:p>
        </p:txBody>
      </p:sp>
      <p:pic>
        <p:nvPicPr>
          <p:cNvPr id="5" name="Picture 4">
            <a:extLst>
              <a:ext uri="{FF2B5EF4-FFF2-40B4-BE49-F238E27FC236}">
                <a16:creationId xmlns:a16="http://schemas.microsoft.com/office/drawing/2014/main" id="{92EA5130-DFD2-FC45-BA75-627354354A10}"/>
              </a:ext>
            </a:extLst>
          </p:cNvPr>
          <p:cNvPicPr>
            <a:picLocks noChangeAspect="1"/>
          </p:cNvPicPr>
          <p:nvPr/>
        </p:nvPicPr>
        <p:blipFill>
          <a:blip r:embed="rId2"/>
          <a:stretch>
            <a:fillRect/>
          </a:stretch>
        </p:blipFill>
        <p:spPr>
          <a:xfrm>
            <a:off x="0" y="1349552"/>
            <a:ext cx="6663598" cy="2161715"/>
          </a:xfrm>
          <a:prstGeom prst="rect">
            <a:avLst/>
          </a:prstGeom>
        </p:spPr>
      </p:pic>
      <p:pic>
        <p:nvPicPr>
          <p:cNvPr id="7" name="Picture 6">
            <a:extLst>
              <a:ext uri="{FF2B5EF4-FFF2-40B4-BE49-F238E27FC236}">
                <a16:creationId xmlns:a16="http://schemas.microsoft.com/office/drawing/2014/main" id="{61E6A34B-6A4A-854D-A265-AA474FED3AC1}"/>
              </a:ext>
            </a:extLst>
          </p:cNvPr>
          <p:cNvPicPr>
            <a:picLocks noChangeAspect="1"/>
          </p:cNvPicPr>
          <p:nvPr/>
        </p:nvPicPr>
        <p:blipFill>
          <a:blip r:embed="rId3"/>
          <a:stretch>
            <a:fillRect/>
          </a:stretch>
        </p:blipFill>
        <p:spPr>
          <a:xfrm>
            <a:off x="6681350" y="3798736"/>
            <a:ext cx="5251849" cy="2982958"/>
          </a:xfrm>
          <a:prstGeom prst="rect">
            <a:avLst/>
          </a:prstGeom>
        </p:spPr>
      </p:pic>
      <p:pic>
        <p:nvPicPr>
          <p:cNvPr id="9" name="Picture 8">
            <a:extLst>
              <a:ext uri="{FF2B5EF4-FFF2-40B4-BE49-F238E27FC236}">
                <a16:creationId xmlns:a16="http://schemas.microsoft.com/office/drawing/2014/main" id="{00F2111F-3921-6D43-917B-69E9384E9A7A}"/>
              </a:ext>
            </a:extLst>
          </p:cNvPr>
          <p:cNvPicPr>
            <a:picLocks noChangeAspect="1"/>
          </p:cNvPicPr>
          <p:nvPr/>
        </p:nvPicPr>
        <p:blipFill>
          <a:blip r:embed="rId4"/>
          <a:stretch>
            <a:fillRect/>
          </a:stretch>
        </p:blipFill>
        <p:spPr>
          <a:xfrm>
            <a:off x="6830188" y="970290"/>
            <a:ext cx="5103011" cy="2667977"/>
          </a:xfrm>
          <a:prstGeom prst="rect">
            <a:avLst/>
          </a:prstGeom>
        </p:spPr>
      </p:pic>
      <p:pic>
        <p:nvPicPr>
          <p:cNvPr id="11" name="Picture 10">
            <a:extLst>
              <a:ext uri="{FF2B5EF4-FFF2-40B4-BE49-F238E27FC236}">
                <a16:creationId xmlns:a16="http://schemas.microsoft.com/office/drawing/2014/main" id="{94F48265-EE18-6640-9C18-EC7E6C479B09}"/>
              </a:ext>
            </a:extLst>
          </p:cNvPr>
          <p:cNvPicPr>
            <a:picLocks noChangeAspect="1"/>
          </p:cNvPicPr>
          <p:nvPr/>
        </p:nvPicPr>
        <p:blipFill>
          <a:blip r:embed="rId5"/>
          <a:stretch>
            <a:fillRect/>
          </a:stretch>
        </p:blipFill>
        <p:spPr>
          <a:xfrm>
            <a:off x="247982" y="3638267"/>
            <a:ext cx="5098718" cy="2864573"/>
          </a:xfrm>
          <a:prstGeom prst="rect">
            <a:avLst/>
          </a:prstGeom>
        </p:spPr>
      </p:pic>
    </p:spTree>
    <p:extLst>
      <p:ext uri="{BB962C8B-B14F-4D97-AF65-F5344CB8AC3E}">
        <p14:creationId xmlns:p14="http://schemas.microsoft.com/office/powerpoint/2010/main" val="2522675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73795-CB38-FC4E-BB25-250D4D15992F}"/>
              </a:ext>
            </a:extLst>
          </p:cNvPr>
          <p:cNvSpPr>
            <a:spLocks noGrp="1"/>
          </p:cNvSpPr>
          <p:nvPr>
            <p:ph type="title"/>
          </p:nvPr>
        </p:nvSpPr>
        <p:spPr>
          <a:xfrm>
            <a:off x="838200" y="0"/>
            <a:ext cx="10515600" cy="1325563"/>
          </a:xfrm>
        </p:spPr>
        <p:txBody>
          <a:bodyPr>
            <a:normAutofit/>
          </a:bodyPr>
          <a:lstStyle/>
          <a:p>
            <a:r>
              <a:rPr lang="en-US" sz="3200" dirty="0"/>
              <a:t>Can model choice influence results?</a:t>
            </a:r>
          </a:p>
        </p:txBody>
      </p:sp>
      <p:sp>
        <p:nvSpPr>
          <p:cNvPr id="3" name="Content Placeholder 2">
            <a:extLst>
              <a:ext uri="{FF2B5EF4-FFF2-40B4-BE49-F238E27FC236}">
                <a16:creationId xmlns:a16="http://schemas.microsoft.com/office/drawing/2014/main" id="{920694AD-B6CA-7744-A3E3-F53E52C83B68}"/>
              </a:ext>
            </a:extLst>
          </p:cNvPr>
          <p:cNvSpPr>
            <a:spLocks noGrp="1"/>
          </p:cNvSpPr>
          <p:nvPr>
            <p:ph idx="1"/>
          </p:nvPr>
        </p:nvSpPr>
        <p:spPr/>
        <p:txBody>
          <a:bodyPr/>
          <a:lstStyle/>
          <a:p>
            <a:r>
              <a:rPr lang="en-US" dirty="0"/>
              <a:t>Support Vector Machine Learning </a:t>
            </a:r>
          </a:p>
          <a:p>
            <a:pPr marL="0" indent="0">
              <a:buNone/>
            </a:pPr>
            <a:endParaRPr lang="en-US" dirty="0"/>
          </a:p>
          <a:p>
            <a:pPr marL="0" indent="0">
              <a:buNone/>
            </a:pPr>
            <a:endParaRPr lang="en-US" dirty="0"/>
          </a:p>
          <a:p>
            <a:r>
              <a:rPr lang="en-US" dirty="0"/>
              <a:t>Logistic Regression</a:t>
            </a:r>
          </a:p>
          <a:p>
            <a:endParaRPr lang="en-US" dirty="0"/>
          </a:p>
          <a:p>
            <a:pPr marL="0" indent="0">
              <a:buNone/>
            </a:pPr>
            <a:endParaRPr lang="en-US" dirty="0"/>
          </a:p>
          <a:p>
            <a:r>
              <a:rPr lang="en-US" dirty="0"/>
              <a:t>Ridge Regression</a:t>
            </a:r>
          </a:p>
        </p:txBody>
      </p:sp>
    </p:spTree>
    <p:extLst>
      <p:ext uri="{BB962C8B-B14F-4D97-AF65-F5344CB8AC3E}">
        <p14:creationId xmlns:p14="http://schemas.microsoft.com/office/powerpoint/2010/main" val="3832662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D8CB90B-8DD3-8445-8706-3CB8B55EAA20}"/>
              </a:ext>
            </a:extLst>
          </p:cNvPr>
          <p:cNvPicPr>
            <a:picLocks noChangeAspect="1"/>
          </p:cNvPicPr>
          <p:nvPr/>
        </p:nvPicPr>
        <p:blipFill>
          <a:blip r:embed="rId3"/>
          <a:stretch>
            <a:fillRect/>
          </a:stretch>
        </p:blipFill>
        <p:spPr>
          <a:xfrm>
            <a:off x="7908791" y="4170556"/>
            <a:ext cx="3645636" cy="2430424"/>
          </a:xfrm>
          <a:prstGeom prst="rect">
            <a:avLst/>
          </a:prstGeom>
        </p:spPr>
      </p:pic>
      <p:sp>
        <p:nvSpPr>
          <p:cNvPr id="2" name="Title 1">
            <a:extLst>
              <a:ext uri="{FF2B5EF4-FFF2-40B4-BE49-F238E27FC236}">
                <a16:creationId xmlns:a16="http://schemas.microsoft.com/office/drawing/2014/main" id="{881AB95C-E835-554A-B234-20B740E3ED0F}"/>
              </a:ext>
            </a:extLst>
          </p:cNvPr>
          <p:cNvSpPr>
            <a:spLocks noGrp="1"/>
          </p:cNvSpPr>
          <p:nvPr>
            <p:ph type="title"/>
          </p:nvPr>
        </p:nvSpPr>
        <p:spPr/>
        <p:txBody>
          <a:bodyPr>
            <a:normAutofit/>
          </a:bodyPr>
          <a:lstStyle/>
          <a:p>
            <a:r>
              <a:rPr lang="en-US" sz="3200" dirty="0"/>
              <a:t>Support Vector Machine Learning</a:t>
            </a:r>
          </a:p>
        </p:txBody>
      </p:sp>
      <p:sp>
        <p:nvSpPr>
          <p:cNvPr id="8" name="Down Arrow 7">
            <a:extLst>
              <a:ext uri="{FF2B5EF4-FFF2-40B4-BE49-F238E27FC236}">
                <a16:creationId xmlns:a16="http://schemas.microsoft.com/office/drawing/2014/main" id="{C95E4861-E1E7-6245-BE1B-3F66FAD94277}"/>
              </a:ext>
            </a:extLst>
          </p:cNvPr>
          <p:cNvSpPr/>
          <p:nvPr/>
        </p:nvSpPr>
        <p:spPr>
          <a:xfrm>
            <a:off x="9288968" y="3147743"/>
            <a:ext cx="758283" cy="10228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4F17BE5-1ADC-284D-A6ED-3EABC5BE4B7D}"/>
              </a:ext>
            </a:extLst>
          </p:cNvPr>
          <p:cNvPicPr>
            <a:picLocks noChangeAspect="1"/>
          </p:cNvPicPr>
          <p:nvPr/>
        </p:nvPicPr>
        <p:blipFill>
          <a:blip r:embed="rId4"/>
          <a:stretch>
            <a:fillRect/>
          </a:stretch>
        </p:blipFill>
        <p:spPr>
          <a:xfrm>
            <a:off x="7845291" y="376276"/>
            <a:ext cx="3645636" cy="2430424"/>
          </a:xfrm>
          <a:prstGeom prst="rect">
            <a:avLst/>
          </a:prstGeom>
        </p:spPr>
      </p:pic>
      <p:sp>
        <p:nvSpPr>
          <p:cNvPr id="18" name="TextBox 17">
            <a:extLst>
              <a:ext uri="{FF2B5EF4-FFF2-40B4-BE49-F238E27FC236}">
                <a16:creationId xmlns:a16="http://schemas.microsoft.com/office/drawing/2014/main" id="{62EA6DE2-519B-524F-A3C8-293B6E335E8D}"/>
              </a:ext>
            </a:extLst>
          </p:cNvPr>
          <p:cNvSpPr txBox="1"/>
          <p:nvPr/>
        </p:nvSpPr>
        <p:spPr>
          <a:xfrm>
            <a:off x="838200" y="1505415"/>
            <a:ext cx="710146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Locate optimal hyperplane in a multi-dimensional space to classify between groups</a:t>
            </a:r>
          </a:p>
          <a:p>
            <a:pPr marL="742950" lvl="1" indent="-285750">
              <a:buFont typeface="Arial" panose="020B0604020202020204" pitchFamily="34" charset="0"/>
              <a:buChar char="•"/>
            </a:pPr>
            <a:r>
              <a:rPr lang="en-US" dirty="0"/>
              <a:t>Find the soft margin;</a:t>
            </a:r>
          </a:p>
          <a:p>
            <a:pPr marL="1200150" lvl="2" indent="-285750">
              <a:buFont typeface="Arial" panose="020B0604020202020204" pitchFamily="34" charset="0"/>
              <a:buChar char="•"/>
            </a:pPr>
            <a:r>
              <a:rPr lang="en-US" dirty="0"/>
              <a:t>Optimized using Hinge Loss Function </a:t>
            </a:r>
          </a:p>
          <a:p>
            <a:pPr marL="1200150" lvl="2" indent="-285750">
              <a:buFont typeface="Arial" panose="020B0604020202020204" pitchFamily="34" charset="0"/>
              <a:buChar char="•"/>
            </a:pPr>
            <a:endParaRPr lang="en-US" dirty="0"/>
          </a:p>
          <a:p>
            <a:pPr marL="1200150" lvl="2" indent="-285750">
              <a:buFont typeface="Arial" panose="020B0604020202020204" pitchFamily="34" charset="0"/>
              <a:buChar char="•"/>
            </a:pPr>
            <a:endParaRPr lang="en-US" dirty="0"/>
          </a:p>
          <a:p>
            <a:pPr lvl="2"/>
            <a:endParaRPr lang="en-US" dirty="0"/>
          </a:p>
        </p:txBody>
      </p:sp>
      <p:sp>
        <p:nvSpPr>
          <p:cNvPr id="19" name="TextBox 18">
            <a:extLst>
              <a:ext uri="{FF2B5EF4-FFF2-40B4-BE49-F238E27FC236}">
                <a16:creationId xmlns:a16="http://schemas.microsoft.com/office/drawing/2014/main" id="{813B71F5-76ED-0D46-A0B7-D014468FFD8A}"/>
              </a:ext>
            </a:extLst>
          </p:cNvPr>
          <p:cNvSpPr txBox="1"/>
          <p:nvPr/>
        </p:nvSpPr>
        <p:spPr>
          <a:xfrm rot="20527703">
            <a:off x="8737582" y="5113599"/>
            <a:ext cx="1645577" cy="261610"/>
          </a:xfrm>
          <a:prstGeom prst="rect">
            <a:avLst/>
          </a:prstGeom>
          <a:noFill/>
        </p:spPr>
        <p:txBody>
          <a:bodyPr wrap="square" rtlCol="0">
            <a:spAutoFit/>
          </a:bodyPr>
          <a:lstStyle/>
          <a:p>
            <a:r>
              <a:rPr lang="en-US" sz="1100" dirty="0"/>
              <a:t>Optimal hyperplane</a:t>
            </a:r>
          </a:p>
        </p:txBody>
      </p:sp>
      <p:cxnSp>
        <p:nvCxnSpPr>
          <p:cNvPr id="21" name="Straight Arrow Connector 20">
            <a:extLst>
              <a:ext uri="{FF2B5EF4-FFF2-40B4-BE49-F238E27FC236}">
                <a16:creationId xmlns:a16="http://schemas.microsoft.com/office/drawing/2014/main" id="{CA69F34C-DA9B-D547-85A6-E77BC645B75B}"/>
              </a:ext>
            </a:extLst>
          </p:cNvPr>
          <p:cNvCxnSpPr/>
          <p:nvPr/>
        </p:nvCxnSpPr>
        <p:spPr>
          <a:xfrm>
            <a:off x="10383599" y="4867409"/>
            <a:ext cx="120650" cy="3873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9ED896D-9A11-D842-BCDD-243DED9B3A40}"/>
              </a:ext>
            </a:extLst>
          </p:cNvPr>
          <p:cNvSpPr txBox="1"/>
          <p:nvPr/>
        </p:nvSpPr>
        <p:spPr>
          <a:xfrm rot="20491063">
            <a:off x="10480953" y="4659661"/>
            <a:ext cx="828351" cy="415498"/>
          </a:xfrm>
          <a:prstGeom prst="rect">
            <a:avLst/>
          </a:prstGeom>
          <a:noFill/>
        </p:spPr>
        <p:txBody>
          <a:bodyPr wrap="square" rtlCol="0">
            <a:spAutoFit/>
          </a:bodyPr>
          <a:lstStyle/>
          <a:p>
            <a:r>
              <a:rPr lang="en-US" sz="1050" dirty="0"/>
              <a:t>Maximum margin</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F7B4473-4B6F-5148-92B4-14EAB09E31A1}"/>
                  </a:ext>
                </a:extLst>
              </p:cNvPr>
              <p:cNvSpPr txBox="1"/>
              <p:nvPr/>
            </p:nvSpPr>
            <p:spPr>
              <a:xfrm>
                <a:off x="838200" y="3783036"/>
                <a:ext cx="6539122" cy="75604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i="1" smtClean="0">
                              <a:latin typeface="Cambria Math" panose="02040503050406030204" pitchFamily="18" charset="0"/>
                              <a:ea typeface="Cambria Math" panose="02040503050406030204" pitchFamily="18" charset="0"/>
                            </a:rPr>
                            <m:t>𝜂</m:t>
                          </m:r>
                        </m:den>
                      </m:f>
                      <m:nary>
                        <m:naryPr>
                          <m:chr m:val="∑"/>
                          <m:ctrlPr>
                            <a:rPr lang="el-GR" i="1" smtClean="0">
                              <a:latin typeface="Cambria Math" panose="02040503050406030204" pitchFamily="18" charset="0"/>
                              <a:ea typeface="Cambria Math" panose="02040503050406030204" pitchFamily="18" charset="0"/>
                            </a:rPr>
                          </m:ctrlPr>
                        </m:naryPr>
                        <m:sub>
                          <m:r>
                            <m:rPr>
                              <m:brk m:alnAt="23"/>
                            </m:rPr>
                            <a:rPr lang="el-GR" i="1" smtClean="0">
                              <a:latin typeface="Cambria Math" panose="02040503050406030204" pitchFamily="18" charset="0"/>
                              <a:ea typeface="Cambria Math" panose="02040503050406030204" pitchFamily="18" charset="0"/>
                            </a:rPr>
                            <m:t>𝒾</m:t>
                          </m:r>
                          <m:r>
                            <m:rPr>
                              <m:brk m:alnAt="23"/>
                            </m:rP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sub>
                        <m:sup>
                          <m:r>
                            <a:rPr lang="el-GR" i="1" smtClean="0">
                              <a:latin typeface="Cambria Math" panose="02040503050406030204" pitchFamily="18" charset="0"/>
                              <a:ea typeface="Cambria Math" panose="02040503050406030204" pitchFamily="18" charset="0"/>
                            </a:rPr>
                            <m:t>𝜂</m:t>
                          </m:r>
                        </m:sup>
                        <m:e>
                          <m:r>
                            <m:rPr>
                              <m:sty m:val="p"/>
                            </m:rPr>
                            <a:rPr lang="en-US" b="0" i="0" smtClean="0">
                              <a:latin typeface="Cambria Math" panose="02040503050406030204" pitchFamily="18" charset="0"/>
                              <a:ea typeface="Cambria Math" panose="02040503050406030204" pitchFamily="18" charset="0"/>
                            </a:rPr>
                            <m:t>max</m:t>
                          </m:r>
                          <m:r>
                            <a:rPr lang="en-US" b="0" i="1" smtClean="0">
                              <a:latin typeface="Cambria Math" panose="02040503050406030204" pitchFamily="18" charset="0"/>
                              <a:ea typeface="Cambria Math" panose="02040503050406030204" pitchFamily="18" charset="0"/>
                            </a:rPr>
                            <m:t>⁡(0,1−</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𝒾</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𝒾</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e>
                          </m:d>
                          <m:r>
                            <a:rPr lang="en-US" b="0" i="1" smtClean="0">
                              <a:latin typeface="Cambria Math" panose="02040503050406030204" pitchFamily="18" charset="0"/>
                              <a:ea typeface="Cambria Math" panose="02040503050406030204" pitchFamily="18" charset="0"/>
                            </a:rPr>
                            <m:t>)</m:t>
                          </m:r>
                        </m:e>
                      </m:nary>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e>
                          </m:d>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oMath>
                  </m:oMathPara>
                </a14:m>
                <a:endParaRPr lang="en-US" dirty="0"/>
              </a:p>
            </p:txBody>
          </p:sp>
        </mc:Choice>
        <mc:Fallback xmlns="">
          <p:sp>
            <p:nvSpPr>
              <p:cNvPr id="23" name="TextBox 22">
                <a:extLst>
                  <a:ext uri="{FF2B5EF4-FFF2-40B4-BE49-F238E27FC236}">
                    <a16:creationId xmlns:a16="http://schemas.microsoft.com/office/drawing/2014/main" id="{9F7B4473-4B6F-5148-92B4-14EAB09E31A1}"/>
                  </a:ext>
                </a:extLst>
              </p:cNvPr>
              <p:cNvSpPr txBox="1">
                <a:spLocks noRot="1" noChangeAspect="1" noMove="1" noResize="1" noEditPoints="1" noAdjustHandles="1" noChangeArrowheads="1" noChangeShapeType="1" noTextEdit="1"/>
              </p:cNvSpPr>
              <p:nvPr/>
            </p:nvSpPr>
            <p:spPr>
              <a:xfrm>
                <a:off x="838200" y="3783036"/>
                <a:ext cx="6539122" cy="756041"/>
              </a:xfrm>
              <a:prstGeom prst="rect">
                <a:avLst/>
              </a:prstGeom>
              <a:blipFill>
                <a:blip r:embed="rId5"/>
                <a:stretch>
                  <a:fillRect t="-118333" b="-180000"/>
                </a:stretch>
              </a:blipFill>
            </p:spPr>
            <p:txBody>
              <a:bodyPr/>
              <a:lstStyle/>
              <a:p>
                <a:r>
                  <a:rPr lang="en-US">
                    <a:noFill/>
                  </a:rPr>
                  <a:t> </a:t>
                </a:r>
              </a:p>
            </p:txBody>
          </p:sp>
        </mc:Fallback>
      </mc:AlternateContent>
    </p:spTree>
    <p:extLst>
      <p:ext uri="{BB962C8B-B14F-4D97-AF65-F5344CB8AC3E}">
        <p14:creationId xmlns:p14="http://schemas.microsoft.com/office/powerpoint/2010/main" val="3271032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D2C63-AE77-4642-9EDF-062CDF396658}"/>
              </a:ext>
            </a:extLst>
          </p:cNvPr>
          <p:cNvSpPr>
            <a:spLocks noGrp="1"/>
          </p:cNvSpPr>
          <p:nvPr>
            <p:ph type="title"/>
          </p:nvPr>
        </p:nvSpPr>
        <p:spPr/>
        <p:txBody>
          <a:bodyPr/>
          <a:lstStyle/>
          <a:p>
            <a:r>
              <a:rPr lang="en-US" dirty="0"/>
              <a:t>Logistic Regression</a:t>
            </a:r>
          </a:p>
        </p:txBody>
      </p:sp>
      <p:pic>
        <p:nvPicPr>
          <p:cNvPr id="11" name="Content Placeholder 10">
            <a:extLst>
              <a:ext uri="{FF2B5EF4-FFF2-40B4-BE49-F238E27FC236}">
                <a16:creationId xmlns:a16="http://schemas.microsoft.com/office/drawing/2014/main" id="{2A53D84A-CAE7-4748-9352-27632E1A37E0}"/>
              </a:ext>
            </a:extLst>
          </p:cNvPr>
          <p:cNvPicPr>
            <a:picLocks noGrp="1" noChangeAspect="1"/>
          </p:cNvPicPr>
          <p:nvPr>
            <p:ph idx="1"/>
          </p:nvPr>
        </p:nvPicPr>
        <p:blipFill>
          <a:blip r:embed="rId3"/>
          <a:stretch>
            <a:fillRect/>
          </a:stretch>
        </p:blipFill>
        <p:spPr>
          <a:xfrm>
            <a:off x="6914909" y="2351755"/>
            <a:ext cx="4740275" cy="3160183"/>
          </a:xfrm>
        </p:spPr>
      </p:pic>
      <p:sp>
        <p:nvSpPr>
          <p:cNvPr id="12" name="TextBox 11">
            <a:extLst>
              <a:ext uri="{FF2B5EF4-FFF2-40B4-BE49-F238E27FC236}">
                <a16:creationId xmlns:a16="http://schemas.microsoft.com/office/drawing/2014/main" id="{76EA9B18-C59D-0742-98CA-CCEB9A5DE73A}"/>
              </a:ext>
            </a:extLst>
          </p:cNvPr>
          <p:cNvSpPr txBox="1"/>
          <p:nvPr/>
        </p:nvSpPr>
        <p:spPr>
          <a:xfrm>
            <a:off x="567159" y="1909823"/>
            <a:ext cx="6493398" cy="2308324"/>
          </a:xfrm>
          <a:prstGeom prst="rect">
            <a:avLst/>
          </a:prstGeom>
          <a:noFill/>
        </p:spPr>
        <p:txBody>
          <a:bodyPr wrap="square" rtlCol="0">
            <a:spAutoFit/>
          </a:bodyPr>
          <a:lstStyle/>
          <a:p>
            <a:pPr marL="285750" indent="-285750">
              <a:buFont typeface="Arial" panose="020B0604020202020204" pitchFamily="34" charset="0"/>
              <a:buChar char="•"/>
            </a:pPr>
            <a:r>
              <a:rPr lang="en-US" dirty="0"/>
              <a:t>Compute sum of weights and input into a sigmoid function to map values between 0 and 1 </a:t>
            </a:r>
          </a:p>
          <a:p>
            <a:pPr marL="742950" lvl="1" indent="-285750">
              <a:buFont typeface="Arial" panose="020B0604020202020204" pitchFamily="34" charset="0"/>
              <a:buChar char="•"/>
            </a:pPr>
            <a:r>
              <a:rPr lang="en-US" dirty="0"/>
              <a:t>Parameters are calculated using maximum likelihood</a:t>
            </a:r>
          </a:p>
          <a:p>
            <a:pPr marL="742950" lvl="1" indent="-285750">
              <a:buFont typeface="Arial" panose="020B0604020202020204" pitchFamily="34" charset="0"/>
              <a:buChar char="•"/>
            </a:pPr>
            <a:r>
              <a:rPr lang="en-US" dirty="0"/>
              <a:t>These parameters are used to calculate the probability used for classification</a:t>
            </a:r>
          </a:p>
          <a:p>
            <a:pPr marL="742950" lvl="1" indent="-285750">
              <a:buFont typeface="Arial" panose="020B0604020202020204" pitchFamily="34" charset="0"/>
              <a:buChar char="•"/>
            </a:pPr>
            <a:r>
              <a:rPr lang="en-US" dirty="0"/>
              <a:t>L2 penalty-squared magnitude of coefficient is the penalty term to the loss function</a:t>
            </a:r>
          </a:p>
          <a:p>
            <a:pPr marL="742950" lvl="1" indent="-285750">
              <a:buFont typeface="Arial" panose="020B0604020202020204" pitchFamily="34" charset="0"/>
              <a:buChar char="•"/>
            </a:pPr>
            <a:endParaRPr lang="en-US"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D1D8CA3-EBB1-0244-AEBB-B3FD50BDA9CE}"/>
                  </a:ext>
                </a:extLst>
              </p:cNvPr>
              <p:cNvSpPr txBox="1"/>
              <p:nvPr/>
            </p:nvSpPr>
            <p:spPr>
              <a:xfrm>
                <a:off x="1250066" y="4604522"/>
                <a:ext cx="3218125" cy="5210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ℓ</m:t>
                      </m:r>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log</m:t>
                              </m:r>
                            </m:e>
                            <m:sub>
                              <m:r>
                                <a:rPr lang="en-US" b="0" i="1" smtClean="0">
                                  <a:latin typeface="Cambria Math" panose="02040503050406030204" pitchFamily="18" charset="0"/>
                                  <a:ea typeface="Cambria Math" panose="02040503050406030204" pitchFamily="18" charset="0"/>
                                </a:rPr>
                                <m:t>𝑏</m:t>
                              </m:r>
                            </m:sub>
                          </m:sSub>
                        </m:fName>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𝑝</m:t>
                              </m:r>
                            </m:num>
                            <m:den>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𝑝</m:t>
                              </m:r>
                            </m:den>
                          </m:f>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sub>
                          </m:sSub>
                        </m:e>
                      </m:func>
                    </m:oMath>
                  </m:oMathPara>
                </a14:m>
                <a:endParaRPr lang="en-US" dirty="0"/>
              </a:p>
            </p:txBody>
          </p:sp>
        </mc:Choice>
        <mc:Fallback xmlns="">
          <p:sp>
            <p:nvSpPr>
              <p:cNvPr id="13" name="TextBox 12">
                <a:extLst>
                  <a:ext uri="{FF2B5EF4-FFF2-40B4-BE49-F238E27FC236}">
                    <a16:creationId xmlns:a16="http://schemas.microsoft.com/office/drawing/2014/main" id="{CD1D8CA3-EBB1-0244-AEBB-B3FD50BDA9CE}"/>
                  </a:ext>
                </a:extLst>
              </p:cNvPr>
              <p:cNvSpPr txBox="1">
                <a:spLocks noRot="1" noChangeAspect="1" noMove="1" noResize="1" noEditPoints="1" noAdjustHandles="1" noChangeArrowheads="1" noChangeShapeType="1" noTextEdit="1"/>
              </p:cNvSpPr>
              <p:nvPr/>
            </p:nvSpPr>
            <p:spPr>
              <a:xfrm>
                <a:off x="1250066" y="4604522"/>
                <a:ext cx="3218125" cy="521040"/>
              </a:xfrm>
              <a:prstGeom prst="rect">
                <a:avLst/>
              </a:prstGeom>
              <a:blipFill>
                <a:blip r:embed="rId4"/>
                <a:stretch>
                  <a:fillRect l="-784" t="-2381" b="-14286"/>
                </a:stretch>
              </a:blipFill>
            </p:spPr>
            <p:txBody>
              <a:bodyPr/>
              <a:lstStyle/>
              <a:p>
                <a:r>
                  <a:rPr lang="en-US">
                    <a:noFill/>
                  </a:rPr>
                  <a:t> </a:t>
                </a:r>
              </a:p>
            </p:txBody>
          </p:sp>
        </mc:Fallback>
      </mc:AlternateContent>
    </p:spTree>
    <p:extLst>
      <p:ext uri="{BB962C8B-B14F-4D97-AF65-F5344CB8AC3E}">
        <p14:creationId xmlns:p14="http://schemas.microsoft.com/office/powerpoint/2010/main" val="3056901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801F1-9F75-8349-ABD1-AE94A1CC07A3}"/>
              </a:ext>
            </a:extLst>
          </p:cNvPr>
          <p:cNvSpPr>
            <a:spLocks noGrp="1"/>
          </p:cNvSpPr>
          <p:nvPr>
            <p:ph type="title"/>
          </p:nvPr>
        </p:nvSpPr>
        <p:spPr/>
        <p:txBody>
          <a:bodyPr/>
          <a:lstStyle/>
          <a:p>
            <a:r>
              <a:rPr lang="en-US" dirty="0"/>
              <a:t>Ridge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E0E932-7040-9F40-B9EC-1E6D08247215}"/>
                  </a:ext>
                </a:extLst>
              </p:cNvPr>
              <p:cNvSpPr>
                <a:spLocks noGrp="1"/>
              </p:cNvSpPr>
              <p:nvPr>
                <p:ph idx="1"/>
              </p:nvPr>
            </p:nvSpPr>
            <p:spPr>
              <a:xfrm>
                <a:off x="838201" y="1825625"/>
                <a:ext cx="7213270" cy="4351338"/>
              </a:xfrm>
            </p:spPr>
            <p:txBody>
              <a:bodyPr/>
              <a:lstStyle/>
              <a:p>
                <a:r>
                  <a:rPr lang="en-US" dirty="0"/>
                  <a:t>Adjusting the model coefficients through regularization (</a:t>
                </a:r>
                <a14:m>
                  <m:oMath xmlns:m="http://schemas.openxmlformats.org/officeDocument/2006/math">
                    <m:r>
                      <a:rPr lang="en-US" i="1" smtClean="0">
                        <a:latin typeface="Cambria Math" panose="02040503050406030204" pitchFamily="18" charset="0"/>
                        <a:ea typeface="Cambria Math" panose="02040503050406030204" pitchFamily="18" charset="0"/>
                      </a:rPr>
                      <m:t>𝜆</m:t>
                    </m:r>
                  </m:oMath>
                </a14:m>
                <a:r>
                  <a:rPr lang="en-US" dirty="0"/>
                  <a:t>)</a:t>
                </a:r>
              </a:p>
            </p:txBody>
          </p:sp>
        </mc:Choice>
        <mc:Fallback xmlns="">
          <p:sp>
            <p:nvSpPr>
              <p:cNvPr id="3" name="Content Placeholder 2">
                <a:extLst>
                  <a:ext uri="{FF2B5EF4-FFF2-40B4-BE49-F238E27FC236}">
                    <a16:creationId xmlns:a16="http://schemas.microsoft.com/office/drawing/2014/main" id="{17E0E932-7040-9F40-B9EC-1E6D08247215}"/>
                  </a:ext>
                </a:extLst>
              </p:cNvPr>
              <p:cNvSpPr>
                <a:spLocks noGrp="1" noRot="1" noChangeAspect="1" noMove="1" noResize="1" noEditPoints="1" noAdjustHandles="1" noChangeArrowheads="1" noChangeShapeType="1" noTextEdit="1"/>
              </p:cNvSpPr>
              <p:nvPr>
                <p:ph idx="1"/>
              </p:nvPr>
            </p:nvSpPr>
            <p:spPr>
              <a:xfrm>
                <a:off x="838201" y="1825625"/>
                <a:ext cx="7213270" cy="4351338"/>
              </a:xfrm>
              <a:blipFill>
                <a:blip r:embed="rId3"/>
                <a:stretch>
                  <a:fillRect l="-1406" t="-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BE23903-7E7F-7047-8666-6C26A86C3D04}"/>
                  </a:ext>
                </a:extLst>
              </p:cNvPr>
              <p:cNvSpPr txBox="1"/>
              <p:nvPr/>
            </p:nvSpPr>
            <p:spPr>
              <a:xfrm>
                <a:off x="1678329" y="4641448"/>
                <a:ext cx="3719223" cy="4601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𝛽</m:t>
                              </m:r>
                            </m:e>
                          </m:acc>
                        </m:e>
                        <m:sup>
                          <m:r>
                            <a:rPr lang="en-US" b="0" i="1" smtClean="0">
                              <a:latin typeface="Cambria Math" panose="02040503050406030204" pitchFamily="18" charset="0"/>
                            </a:rPr>
                            <m:t>𝑟𝑖𝑑𝑔𝑒</m:t>
                          </m:r>
                        </m:sup>
                      </m:sSup>
                      <m:r>
                        <a:rPr lang="en-US" b="0" i="1" smtClean="0">
                          <a:latin typeface="Cambria Math" panose="02040503050406030204" pitchFamily="18" charset="0"/>
                        </a:rPr>
                        <m:t>=</m:t>
                      </m:r>
                      <m:sPre>
                        <m:sPrePr>
                          <m:ctrlPr>
                            <a:rPr lang="en-US" b="0" i="1" smtClean="0">
                              <a:latin typeface="Cambria Math" panose="02040503050406030204" pitchFamily="18" charset="0"/>
                            </a:rPr>
                          </m:ctrlPr>
                        </m:sPrePr>
                        <m:sub>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sub>
                        <m:sup>
                          <m:r>
                            <a:rPr lang="en-US" b="0" i="1" smtClean="0">
                              <a:latin typeface="Cambria Math" panose="02040503050406030204" pitchFamily="18" charset="0"/>
                            </a:rPr>
                            <m:t>𝑎𝑟𝑔𝑚𝑖𝑛</m:t>
                          </m:r>
                        </m:sup>
                        <m:e>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𝑋𝐵</m:t>
                              </m:r>
                            </m:e>
                          </m:d>
                          <m:r>
                            <a:rPr lang="en-US" b="0" i="1" smtClean="0">
                              <a:latin typeface="Cambria Math" panose="02040503050406030204" pitchFamily="18" charset="0"/>
                            </a:rPr>
                            <m:t>|</m:t>
                          </m:r>
                          <m:sPre>
                            <m:sPrePr>
                              <m:ctrlPr>
                                <a:rPr lang="en-US" b="0" i="1" smtClean="0">
                                  <a:latin typeface="Cambria Math" panose="02040503050406030204" pitchFamily="18" charset="0"/>
                                </a:rPr>
                              </m:ctrlPr>
                            </m:sPrePr>
                            <m:sub>
                              <m:r>
                                <a:rPr lang="en-US" b="0" i="1" smtClean="0">
                                  <a:latin typeface="Cambria Math" panose="02040503050406030204" pitchFamily="18" charset="0"/>
                                </a:rPr>
                                <m:t>2</m:t>
                              </m:r>
                            </m:sub>
                            <m:sup>
                              <m:r>
                                <a:rPr lang="en-US" b="0" i="1" smtClean="0">
                                  <a:latin typeface="Cambria Math" panose="02040503050406030204" pitchFamily="18" charset="0"/>
                                </a:rPr>
                                <m:t>2</m:t>
                              </m:r>
                            </m:sup>
                            <m:e>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𝐵</m:t>
                                  </m:r>
                                </m:e>
                              </m:d>
                              <m:r>
                                <a:rPr lang="en-US" b="0" i="1" smtClean="0">
                                  <a:latin typeface="Cambria Math" panose="02040503050406030204" pitchFamily="18" charset="0"/>
                                  <a:ea typeface="Cambria Math" panose="02040503050406030204" pitchFamily="18" charset="0"/>
                                </a:rPr>
                                <m:t>|</m:t>
                              </m:r>
                              <m:m>
                                <m:mPr>
                                  <m:mcs>
                                    <m:mc>
                                      <m:mcPr>
                                        <m:count m:val="1"/>
                                        <m:mcJc m:val="center"/>
                                      </m:mcPr>
                                    </m:mc>
                                  </m:mcs>
                                  <m:ctrlPr>
                                    <a:rPr lang="en-US" b="0" i="1" smtClean="0">
                                      <a:latin typeface="Cambria Math" panose="02040503050406030204" pitchFamily="18" charset="0"/>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2</m:t>
                                    </m:r>
                                  </m:e>
                                </m:mr>
                                <m:mr>
                                  <m:e>
                                    <m:r>
                                      <a:rPr lang="en-US" b="0" i="1" smtClean="0">
                                        <a:latin typeface="Cambria Math" panose="02040503050406030204" pitchFamily="18" charset="0"/>
                                        <a:ea typeface="Cambria Math" panose="02040503050406030204" pitchFamily="18" charset="0"/>
                                      </a:rPr>
                                      <m:t>2</m:t>
                                    </m:r>
                                  </m:e>
                                </m:mr>
                              </m:m>
                            </m:e>
                          </m:sPre>
                        </m:e>
                      </m:sPre>
                    </m:oMath>
                  </m:oMathPara>
                </a14:m>
                <a:endParaRPr lang="en-US" dirty="0"/>
              </a:p>
            </p:txBody>
          </p:sp>
        </mc:Choice>
        <mc:Fallback xmlns="">
          <p:sp>
            <p:nvSpPr>
              <p:cNvPr id="4" name="TextBox 3">
                <a:extLst>
                  <a:ext uri="{FF2B5EF4-FFF2-40B4-BE49-F238E27FC236}">
                    <a16:creationId xmlns:a16="http://schemas.microsoft.com/office/drawing/2014/main" id="{8BE23903-7E7F-7047-8666-6C26A86C3D04}"/>
                  </a:ext>
                </a:extLst>
              </p:cNvPr>
              <p:cNvSpPr txBox="1">
                <a:spLocks noRot="1" noChangeAspect="1" noMove="1" noResize="1" noEditPoints="1" noAdjustHandles="1" noChangeArrowheads="1" noChangeShapeType="1" noTextEdit="1"/>
              </p:cNvSpPr>
              <p:nvPr/>
            </p:nvSpPr>
            <p:spPr>
              <a:xfrm>
                <a:off x="1678329" y="4641448"/>
                <a:ext cx="3719223" cy="460126"/>
              </a:xfrm>
              <a:prstGeom prst="rect">
                <a:avLst/>
              </a:prstGeom>
              <a:blipFill>
                <a:blip r:embed="rId4"/>
                <a:stretch>
                  <a:fillRect l="-683" t="-2632" b="-1315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AF19206-DD36-8D41-B49D-62F1E787D5BD}"/>
              </a:ext>
            </a:extLst>
          </p:cNvPr>
          <p:cNvPicPr>
            <a:picLocks noChangeAspect="1"/>
          </p:cNvPicPr>
          <p:nvPr/>
        </p:nvPicPr>
        <p:blipFill>
          <a:blip r:embed="rId5"/>
          <a:stretch>
            <a:fillRect/>
          </a:stretch>
        </p:blipFill>
        <p:spPr>
          <a:xfrm>
            <a:off x="6635231" y="2395846"/>
            <a:ext cx="5486400" cy="3657600"/>
          </a:xfrm>
          <a:prstGeom prst="rect">
            <a:avLst/>
          </a:prstGeom>
        </p:spPr>
      </p:pic>
    </p:spTree>
    <p:extLst>
      <p:ext uri="{BB962C8B-B14F-4D97-AF65-F5344CB8AC3E}">
        <p14:creationId xmlns:p14="http://schemas.microsoft.com/office/powerpoint/2010/main" val="3080609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88D31-140C-514C-A51B-652CF1F0A2CB}"/>
              </a:ext>
            </a:extLst>
          </p:cNvPr>
          <p:cNvSpPr>
            <a:spLocks noGrp="1"/>
          </p:cNvSpPr>
          <p:nvPr>
            <p:ph type="title"/>
          </p:nvPr>
        </p:nvSpPr>
        <p:spPr/>
        <p:txBody>
          <a:bodyPr/>
          <a:lstStyle/>
          <a:p>
            <a:r>
              <a:rPr lang="en-US" dirty="0"/>
              <a:t>Internal Validation of Model </a:t>
            </a:r>
          </a:p>
        </p:txBody>
      </p:sp>
      <p:pic>
        <p:nvPicPr>
          <p:cNvPr id="5" name="Picture 4">
            <a:extLst>
              <a:ext uri="{FF2B5EF4-FFF2-40B4-BE49-F238E27FC236}">
                <a16:creationId xmlns:a16="http://schemas.microsoft.com/office/drawing/2014/main" id="{4C4B9DFA-A7D9-9D48-BEE9-5AC397275421}"/>
              </a:ext>
            </a:extLst>
          </p:cNvPr>
          <p:cNvPicPr>
            <a:picLocks noChangeAspect="1"/>
          </p:cNvPicPr>
          <p:nvPr/>
        </p:nvPicPr>
        <p:blipFill>
          <a:blip r:embed="rId2"/>
          <a:stretch>
            <a:fillRect/>
          </a:stretch>
        </p:blipFill>
        <p:spPr>
          <a:xfrm>
            <a:off x="8576482" y="164035"/>
            <a:ext cx="3335379" cy="2773556"/>
          </a:xfrm>
          <a:prstGeom prst="rect">
            <a:avLst/>
          </a:prstGeom>
        </p:spPr>
      </p:pic>
      <p:sp>
        <p:nvSpPr>
          <p:cNvPr id="6" name="TextBox 5">
            <a:extLst>
              <a:ext uri="{FF2B5EF4-FFF2-40B4-BE49-F238E27FC236}">
                <a16:creationId xmlns:a16="http://schemas.microsoft.com/office/drawing/2014/main" id="{29FC51CF-9749-BA47-9781-72DFFCA6B8B3}"/>
              </a:ext>
            </a:extLst>
          </p:cNvPr>
          <p:cNvSpPr txBox="1"/>
          <p:nvPr/>
        </p:nvSpPr>
        <p:spPr>
          <a:xfrm>
            <a:off x="8746113" y="353042"/>
            <a:ext cx="1498059" cy="338554"/>
          </a:xfrm>
          <a:prstGeom prst="rect">
            <a:avLst/>
          </a:prstGeom>
          <a:noFill/>
        </p:spPr>
        <p:txBody>
          <a:bodyPr wrap="square" rtlCol="0">
            <a:spAutoFit/>
          </a:bodyPr>
          <a:lstStyle/>
          <a:p>
            <a:r>
              <a:rPr lang="en-US" sz="1600" dirty="0"/>
              <a:t>Cross Validation</a:t>
            </a:r>
          </a:p>
        </p:txBody>
      </p:sp>
      <p:pic>
        <p:nvPicPr>
          <p:cNvPr id="4" name="Picture 3">
            <a:extLst>
              <a:ext uri="{FF2B5EF4-FFF2-40B4-BE49-F238E27FC236}">
                <a16:creationId xmlns:a16="http://schemas.microsoft.com/office/drawing/2014/main" id="{EF5FAA5D-4268-514D-98C8-B04B76B09C51}"/>
              </a:ext>
            </a:extLst>
          </p:cNvPr>
          <p:cNvPicPr>
            <a:picLocks noChangeAspect="1"/>
          </p:cNvPicPr>
          <p:nvPr/>
        </p:nvPicPr>
        <p:blipFill>
          <a:blip r:embed="rId3"/>
          <a:stretch>
            <a:fillRect/>
          </a:stretch>
        </p:blipFill>
        <p:spPr>
          <a:xfrm>
            <a:off x="365585" y="2040673"/>
            <a:ext cx="7849456" cy="4409998"/>
          </a:xfrm>
          <a:prstGeom prst="rect">
            <a:avLst/>
          </a:prstGeom>
        </p:spPr>
      </p:pic>
    </p:spTree>
    <p:extLst>
      <p:ext uri="{BB962C8B-B14F-4D97-AF65-F5344CB8AC3E}">
        <p14:creationId xmlns:p14="http://schemas.microsoft.com/office/powerpoint/2010/main" val="4143652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D5CE-821E-8B4A-A08C-F302397FA83C}"/>
              </a:ext>
            </a:extLst>
          </p:cNvPr>
          <p:cNvSpPr>
            <a:spLocks noGrp="1"/>
          </p:cNvSpPr>
          <p:nvPr>
            <p:ph type="title"/>
          </p:nvPr>
        </p:nvSpPr>
        <p:spPr/>
        <p:txBody>
          <a:bodyPr>
            <a:normAutofit/>
          </a:bodyPr>
          <a:lstStyle/>
          <a:p>
            <a:r>
              <a:rPr lang="en-US" sz="3200" dirty="0"/>
              <a:t>Same Subject, Between Task</a:t>
            </a:r>
          </a:p>
        </p:txBody>
      </p:sp>
      <p:pic>
        <p:nvPicPr>
          <p:cNvPr id="4" name="Picture 3">
            <a:extLst>
              <a:ext uri="{FF2B5EF4-FFF2-40B4-BE49-F238E27FC236}">
                <a16:creationId xmlns:a16="http://schemas.microsoft.com/office/drawing/2014/main" id="{2AF72CE0-CD59-1746-9B0D-03623F8CF9FF}"/>
              </a:ext>
            </a:extLst>
          </p:cNvPr>
          <p:cNvPicPr>
            <a:picLocks noChangeAspect="1"/>
          </p:cNvPicPr>
          <p:nvPr/>
        </p:nvPicPr>
        <p:blipFill>
          <a:blip r:embed="rId2"/>
          <a:stretch>
            <a:fillRect/>
          </a:stretch>
        </p:blipFill>
        <p:spPr>
          <a:xfrm>
            <a:off x="6463982" y="365125"/>
            <a:ext cx="2303255" cy="1147181"/>
          </a:xfrm>
          <a:prstGeom prst="rect">
            <a:avLst/>
          </a:prstGeom>
        </p:spPr>
      </p:pic>
      <p:pic>
        <p:nvPicPr>
          <p:cNvPr id="5" name="Picture 4">
            <a:extLst>
              <a:ext uri="{FF2B5EF4-FFF2-40B4-BE49-F238E27FC236}">
                <a16:creationId xmlns:a16="http://schemas.microsoft.com/office/drawing/2014/main" id="{AB76C223-56A7-0C4C-9B74-481FEAD69F03}"/>
              </a:ext>
            </a:extLst>
          </p:cNvPr>
          <p:cNvPicPr>
            <a:picLocks noChangeAspect="1"/>
          </p:cNvPicPr>
          <p:nvPr/>
        </p:nvPicPr>
        <p:blipFill>
          <a:blip r:embed="rId3"/>
          <a:stretch>
            <a:fillRect/>
          </a:stretch>
        </p:blipFill>
        <p:spPr>
          <a:xfrm>
            <a:off x="6734707" y="631525"/>
            <a:ext cx="579360" cy="559458"/>
          </a:xfrm>
          <a:prstGeom prst="rect">
            <a:avLst/>
          </a:prstGeom>
        </p:spPr>
      </p:pic>
      <p:pic>
        <p:nvPicPr>
          <p:cNvPr id="6" name="Picture 5">
            <a:extLst>
              <a:ext uri="{FF2B5EF4-FFF2-40B4-BE49-F238E27FC236}">
                <a16:creationId xmlns:a16="http://schemas.microsoft.com/office/drawing/2014/main" id="{94D54403-0CEA-EA41-9405-9828372C2532}"/>
              </a:ext>
            </a:extLst>
          </p:cNvPr>
          <p:cNvPicPr>
            <a:picLocks noChangeAspect="1"/>
          </p:cNvPicPr>
          <p:nvPr/>
        </p:nvPicPr>
        <p:blipFill>
          <a:blip r:embed="rId2"/>
          <a:stretch>
            <a:fillRect/>
          </a:stretch>
        </p:blipFill>
        <p:spPr>
          <a:xfrm>
            <a:off x="9050545" y="365125"/>
            <a:ext cx="2303255" cy="1147181"/>
          </a:xfrm>
          <a:prstGeom prst="rect">
            <a:avLst/>
          </a:prstGeom>
        </p:spPr>
      </p:pic>
      <p:pic>
        <p:nvPicPr>
          <p:cNvPr id="7" name="Picture 6">
            <a:extLst>
              <a:ext uri="{FF2B5EF4-FFF2-40B4-BE49-F238E27FC236}">
                <a16:creationId xmlns:a16="http://schemas.microsoft.com/office/drawing/2014/main" id="{2311CE01-07D5-1748-B5EF-18418385570B}"/>
              </a:ext>
            </a:extLst>
          </p:cNvPr>
          <p:cNvPicPr>
            <a:picLocks noChangeAspect="1"/>
          </p:cNvPicPr>
          <p:nvPr/>
        </p:nvPicPr>
        <p:blipFill>
          <a:blip r:embed="rId4"/>
          <a:stretch>
            <a:fillRect/>
          </a:stretch>
        </p:blipFill>
        <p:spPr>
          <a:xfrm>
            <a:off x="9372902" y="669432"/>
            <a:ext cx="545962" cy="397742"/>
          </a:xfrm>
          <a:prstGeom prst="rect">
            <a:avLst/>
          </a:prstGeom>
        </p:spPr>
      </p:pic>
      <p:pic>
        <p:nvPicPr>
          <p:cNvPr id="11" name="Picture 10">
            <a:extLst>
              <a:ext uri="{FF2B5EF4-FFF2-40B4-BE49-F238E27FC236}">
                <a16:creationId xmlns:a16="http://schemas.microsoft.com/office/drawing/2014/main" id="{954F478C-9CD7-1343-A43A-93F7ED2882C8}"/>
              </a:ext>
            </a:extLst>
          </p:cNvPr>
          <p:cNvPicPr>
            <a:picLocks noChangeAspect="1"/>
          </p:cNvPicPr>
          <p:nvPr/>
        </p:nvPicPr>
        <p:blipFill>
          <a:blip r:embed="rId5"/>
          <a:stretch>
            <a:fillRect/>
          </a:stretch>
        </p:blipFill>
        <p:spPr>
          <a:xfrm>
            <a:off x="122664" y="1994995"/>
            <a:ext cx="11656166" cy="3781337"/>
          </a:xfrm>
          <a:prstGeom prst="rect">
            <a:avLst/>
          </a:prstGeom>
        </p:spPr>
      </p:pic>
    </p:spTree>
    <p:extLst>
      <p:ext uri="{BB962C8B-B14F-4D97-AF65-F5344CB8AC3E}">
        <p14:creationId xmlns:p14="http://schemas.microsoft.com/office/powerpoint/2010/main" val="1311489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34D6-73C8-3046-A9F9-E75648BC7417}"/>
              </a:ext>
            </a:extLst>
          </p:cNvPr>
          <p:cNvSpPr>
            <a:spLocks noGrp="1"/>
          </p:cNvSpPr>
          <p:nvPr>
            <p:ph type="title"/>
          </p:nvPr>
        </p:nvSpPr>
        <p:spPr/>
        <p:txBody>
          <a:bodyPr>
            <a:normAutofit/>
          </a:bodyPr>
          <a:lstStyle/>
          <a:p>
            <a:r>
              <a:rPr lang="en-US" sz="3200" dirty="0"/>
              <a:t>Different subject same task</a:t>
            </a:r>
          </a:p>
        </p:txBody>
      </p:sp>
      <p:pic>
        <p:nvPicPr>
          <p:cNvPr id="6" name="Picture 5">
            <a:extLst>
              <a:ext uri="{FF2B5EF4-FFF2-40B4-BE49-F238E27FC236}">
                <a16:creationId xmlns:a16="http://schemas.microsoft.com/office/drawing/2014/main" id="{71AA2547-BB1D-1041-B90C-8DB365870AC9}"/>
              </a:ext>
            </a:extLst>
          </p:cNvPr>
          <p:cNvPicPr>
            <a:picLocks noChangeAspect="1"/>
          </p:cNvPicPr>
          <p:nvPr/>
        </p:nvPicPr>
        <p:blipFill>
          <a:blip r:embed="rId2"/>
          <a:stretch>
            <a:fillRect/>
          </a:stretch>
        </p:blipFill>
        <p:spPr>
          <a:xfrm>
            <a:off x="9586469" y="441371"/>
            <a:ext cx="2299758" cy="1145440"/>
          </a:xfrm>
          <a:prstGeom prst="rect">
            <a:avLst/>
          </a:prstGeom>
        </p:spPr>
      </p:pic>
      <p:pic>
        <p:nvPicPr>
          <p:cNvPr id="7" name="Picture 6">
            <a:extLst>
              <a:ext uri="{FF2B5EF4-FFF2-40B4-BE49-F238E27FC236}">
                <a16:creationId xmlns:a16="http://schemas.microsoft.com/office/drawing/2014/main" id="{F15E4A10-0663-364B-BCCE-D05742C90761}"/>
              </a:ext>
            </a:extLst>
          </p:cNvPr>
          <p:cNvPicPr>
            <a:picLocks noChangeAspect="1"/>
          </p:cNvPicPr>
          <p:nvPr/>
        </p:nvPicPr>
        <p:blipFill>
          <a:blip r:embed="rId3"/>
          <a:stretch>
            <a:fillRect/>
          </a:stretch>
        </p:blipFill>
        <p:spPr>
          <a:xfrm>
            <a:off x="9867108" y="761984"/>
            <a:ext cx="545134" cy="397139"/>
          </a:xfrm>
          <a:prstGeom prst="rect">
            <a:avLst/>
          </a:prstGeom>
        </p:spPr>
      </p:pic>
      <p:pic>
        <p:nvPicPr>
          <p:cNvPr id="14" name="Picture 13">
            <a:extLst>
              <a:ext uri="{FF2B5EF4-FFF2-40B4-BE49-F238E27FC236}">
                <a16:creationId xmlns:a16="http://schemas.microsoft.com/office/drawing/2014/main" id="{6CB4F419-736A-9146-AE24-D114AF35A105}"/>
              </a:ext>
            </a:extLst>
          </p:cNvPr>
          <p:cNvPicPr>
            <a:picLocks noChangeAspect="1"/>
          </p:cNvPicPr>
          <p:nvPr/>
        </p:nvPicPr>
        <p:blipFill rotWithShape="1">
          <a:blip r:embed="rId4"/>
          <a:srcRect l="1297" t="8770" r="5594"/>
          <a:stretch/>
        </p:blipFill>
        <p:spPr>
          <a:xfrm>
            <a:off x="6872118" y="441371"/>
            <a:ext cx="2391522" cy="1197379"/>
          </a:xfrm>
          <a:prstGeom prst="rect">
            <a:avLst/>
          </a:prstGeom>
        </p:spPr>
      </p:pic>
      <p:pic>
        <p:nvPicPr>
          <p:cNvPr id="15" name="Picture 14">
            <a:extLst>
              <a:ext uri="{FF2B5EF4-FFF2-40B4-BE49-F238E27FC236}">
                <a16:creationId xmlns:a16="http://schemas.microsoft.com/office/drawing/2014/main" id="{138BEE78-C707-5B41-A80E-5942DDE5A9E6}"/>
              </a:ext>
            </a:extLst>
          </p:cNvPr>
          <p:cNvPicPr>
            <a:picLocks noChangeAspect="1"/>
          </p:cNvPicPr>
          <p:nvPr/>
        </p:nvPicPr>
        <p:blipFill>
          <a:blip r:embed="rId3"/>
          <a:stretch>
            <a:fillRect/>
          </a:stretch>
        </p:blipFill>
        <p:spPr>
          <a:xfrm>
            <a:off x="8419226" y="749952"/>
            <a:ext cx="545962" cy="397742"/>
          </a:xfrm>
          <a:prstGeom prst="rect">
            <a:avLst/>
          </a:prstGeom>
        </p:spPr>
      </p:pic>
      <p:pic>
        <p:nvPicPr>
          <p:cNvPr id="4" name="Picture 3">
            <a:extLst>
              <a:ext uri="{FF2B5EF4-FFF2-40B4-BE49-F238E27FC236}">
                <a16:creationId xmlns:a16="http://schemas.microsoft.com/office/drawing/2014/main" id="{7A0F5C73-8BA7-EE46-BCCA-5311804F1D83}"/>
              </a:ext>
            </a:extLst>
          </p:cNvPr>
          <p:cNvPicPr>
            <a:picLocks noChangeAspect="1"/>
          </p:cNvPicPr>
          <p:nvPr/>
        </p:nvPicPr>
        <p:blipFill>
          <a:blip r:embed="rId5"/>
          <a:stretch>
            <a:fillRect/>
          </a:stretch>
        </p:blipFill>
        <p:spPr>
          <a:xfrm>
            <a:off x="1274456" y="1766934"/>
            <a:ext cx="8865219" cy="5035289"/>
          </a:xfrm>
          <a:prstGeom prst="rect">
            <a:avLst/>
          </a:prstGeom>
        </p:spPr>
      </p:pic>
    </p:spTree>
    <p:extLst>
      <p:ext uri="{BB962C8B-B14F-4D97-AF65-F5344CB8AC3E}">
        <p14:creationId xmlns:p14="http://schemas.microsoft.com/office/powerpoint/2010/main" val="3198958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1995</TotalTime>
  <Words>602</Words>
  <Application>Microsoft Macintosh PowerPoint</Application>
  <PresentationFormat>Widescreen</PresentationFormat>
  <Paragraphs>78</Paragraphs>
  <Slides>28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Cambria Math</vt:lpstr>
      <vt:lpstr>Office Theme</vt:lpstr>
      <vt:lpstr>Machine learning approaches to understand individual differences in functional connectivity</vt:lpstr>
      <vt:lpstr>Could variation between individuals influence classification?</vt:lpstr>
      <vt:lpstr>Can model choice influence results?</vt:lpstr>
      <vt:lpstr>Support Vector Machine Learning</vt:lpstr>
      <vt:lpstr>Logistic Regression</vt:lpstr>
      <vt:lpstr>Ridge Regression</vt:lpstr>
      <vt:lpstr>Internal Validation of Model </vt:lpstr>
      <vt:lpstr>Same Subject, Between Task</vt:lpstr>
      <vt:lpstr>Different subject same task</vt:lpstr>
      <vt:lpstr>Different subject, different task</vt:lpstr>
      <vt:lpstr>Memory split up</vt:lpstr>
      <vt:lpstr>Functional Connectivity without condition indices</vt:lpstr>
      <vt:lpstr>Internal Validation of Model </vt:lpstr>
      <vt:lpstr>Same Subject, Between Task</vt:lpstr>
      <vt:lpstr>Different subject same task</vt:lpstr>
      <vt:lpstr>Different subject, different task</vt:lpstr>
      <vt:lpstr>Feature Selection by Functional Network</vt:lpstr>
      <vt:lpstr>All Tasks All Models</vt:lpstr>
      <vt:lpstr>PowerPoint Presentation</vt:lpstr>
      <vt:lpstr>PowerPoint Presentation</vt:lpstr>
      <vt:lpstr>PowerPoint Presentation</vt:lpstr>
      <vt:lpstr>Comparisons of CO and FP</vt:lpstr>
      <vt:lpstr>PowerPoint Presentation</vt:lpstr>
      <vt:lpstr>PowerPoint Presentation</vt:lpstr>
      <vt:lpstr>PowerPoint Presentation</vt:lpstr>
      <vt:lpstr>Ridge Regression</vt:lpstr>
      <vt:lpstr>Number of Features per Network and  performance</vt:lpstr>
      <vt:lpstr>Only taking blocks of networks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approaches to understand individual differences in functional connectivity</dc:title>
  <dc:creator>Microsoft Office User</dc:creator>
  <cp:lastModifiedBy>Microsoft Office User</cp:lastModifiedBy>
  <cp:revision>73</cp:revision>
  <dcterms:created xsi:type="dcterms:W3CDTF">2020-05-19T15:01:07Z</dcterms:created>
  <dcterms:modified xsi:type="dcterms:W3CDTF">2020-07-02T16:57:30Z</dcterms:modified>
</cp:coreProperties>
</file>