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72" r:id="rId9"/>
    <p:sldId id="263" r:id="rId10"/>
    <p:sldId id="264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800"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800"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800"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800"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800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64167" autoAdjust="0"/>
  </p:normalViewPr>
  <p:slideViewPr>
    <p:cSldViewPr>
      <p:cViewPr>
        <p:scale>
          <a:sx n="100" d="100"/>
          <a:sy n="100" d="100"/>
        </p:scale>
        <p:origin x="-918" y="3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1E1B0B-3E87-41FC-8856-D707D5767470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F532182-9EE6-409A-8A50-6E109D8EFC9E}">
      <dgm:prSet phldrT="[Text]"/>
      <dgm:spPr/>
      <dgm:t>
        <a:bodyPr/>
        <a:lstStyle/>
        <a:p>
          <a:r>
            <a:rPr lang="pl-PL" dirty="0" smtClean="0"/>
            <a:t>wzmacniacz,</a:t>
          </a:r>
          <a:endParaRPr lang="pl-PL" dirty="0" smtClean="0"/>
        </a:p>
        <a:p>
          <a:r>
            <a:rPr lang="pl-PL" dirty="0" smtClean="0"/>
            <a:t>filtr </a:t>
          </a:r>
          <a:r>
            <a:rPr lang="pl-PL" dirty="0" err="1" smtClean="0"/>
            <a:t>w.cz</a:t>
          </a:r>
          <a:r>
            <a:rPr lang="pl-PL" dirty="0" smtClean="0"/>
            <a:t>.</a:t>
          </a:r>
          <a:endParaRPr lang="en-US" dirty="0"/>
        </a:p>
      </dgm:t>
    </dgm:pt>
    <dgm:pt modelId="{348F687B-1A32-4DB6-929E-2A91900F48FB}" type="parTrans" cxnId="{D5E433C8-56BE-4B8B-838A-E2E65194DC09}">
      <dgm:prSet/>
      <dgm:spPr/>
      <dgm:t>
        <a:bodyPr/>
        <a:lstStyle/>
        <a:p>
          <a:endParaRPr lang="en-US"/>
        </a:p>
      </dgm:t>
    </dgm:pt>
    <dgm:pt modelId="{5FB0026B-5DAB-4F52-B781-9AA084AC1706}" type="sibTrans" cxnId="{D5E433C8-56BE-4B8B-838A-E2E65194DC09}">
      <dgm:prSet/>
      <dgm:spPr/>
      <dgm:t>
        <a:bodyPr/>
        <a:lstStyle/>
        <a:p>
          <a:endParaRPr lang="en-US"/>
        </a:p>
      </dgm:t>
    </dgm:pt>
    <dgm:pt modelId="{EA071086-FC2D-462E-B836-CC4C2805A119}">
      <dgm:prSet phldrT="[Text]"/>
      <dgm:spPr/>
      <dgm:t>
        <a:bodyPr/>
        <a:lstStyle/>
        <a:p>
          <a:r>
            <a:rPr lang="pl-PL" dirty="0" smtClean="0"/>
            <a:t>konwerter </a:t>
          </a:r>
          <a:r>
            <a:rPr lang="pl-PL" dirty="0" smtClean="0"/>
            <a:t>RF/IF</a:t>
          </a:r>
          <a:endParaRPr lang="en-US" dirty="0"/>
        </a:p>
      </dgm:t>
    </dgm:pt>
    <dgm:pt modelId="{39D10CB9-8182-49A5-AD10-6557AE360D88}" type="parTrans" cxnId="{4714DB72-2774-495D-9064-E895BC0CB0E8}">
      <dgm:prSet/>
      <dgm:spPr/>
      <dgm:t>
        <a:bodyPr/>
        <a:lstStyle/>
        <a:p>
          <a:endParaRPr lang="en-US"/>
        </a:p>
      </dgm:t>
    </dgm:pt>
    <dgm:pt modelId="{4C9CD041-8D3B-432F-BBA1-0845E68560C5}" type="sibTrans" cxnId="{4714DB72-2774-495D-9064-E895BC0CB0E8}">
      <dgm:prSet/>
      <dgm:spPr/>
      <dgm:t>
        <a:bodyPr/>
        <a:lstStyle/>
        <a:p>
          <a:endParaRPr lang="en-US"/>
        </a:p>
      </dgm:t>
    </dgm:pt>
    <dgm:pt modelId="{E6A2477C-D387-4267-8051-8945D241B10C}">
      <dgm:prSet phldrT="[Text]"/>
      <dgm:spPr/>
      <dgm:t>
        <a:bodyPr/>
        <a:lstStyle/>
        <a:p>
          <a:r>
            <a:rPr lang="pl-PL" dirty="0" smtClean="0"/>
            <a:t>wzmacniacz,</a:t>
          </a:r>
        </a:p>
        <a:p>
          <a:r>
            <a:rPr lang="pl-PL" dirty="0" smtClean="0"/>
            <a:t>filtr IF</a:t>
          </a:r>
        </a:p>
      </dgm:t>
    </dgm:pt>
    <dgm:pt modelId="{41FD5014-796C-47EC-B146-782D50BAEF68}" type="parTrans" cxnId="{9A07652E-AF19-4753-B14B-FD9824331A81}">
      <dgm:prSet/>
      <dgm:spPr/>
      <dgm:t>
        <a:bodyPr/>
        <a:lstStyle/>
        <a:p>
          <a:endParaRPr lang="en-US"/>
        </a:p>
      </dgm:t>
    </dgm:pt>
    <dgm:pt modelId="{65CED2FA-64A3-41FD-9748-DC07A5BE770E}" type="sibTrans" cxnId="{9A07652E-AF19-4753-B14B-FD9824331A81}">
      <dgm:prSet/>
      <dgm:spPr/>
      <dgm:t>
        <a:bodyPr/>
        <a:lstStyle/>
        <a:p>
          <a:endParaRPr lang="en-US"/>
        </a:p>
      </dgm:t>
    </dgm:pt>
    <dgm:pt modelId="{B306EF54-BCD3-4470-8367-9EF1CAF6A5A7}">
      <dgm:prSet phldrT="[Text]"/>
      <dgm:spPr/>
      <dgm:t>
        <a:bodyPr/>
        <a:lstStyle/>
        <a:p>
          <a:r>
            <a:rPr lang="pl-PL" dirty="0" smtClean="0"/>
            <a:t>demodulator</a:t>
          </a:r>
          <a:endParaRPr lang="en-US" dirty="0"/>
        </a:p>
      </dgm:t>
    </dgm:pt>
    <dgm:pt modelId="{84D5D3C1-4E87-486B-A4FC-CCC28DAAB8B8}" type="parTrans" cxnId="{CA7BDAEE-551C-43B1-8178-C345D9618FEC}">
      <dgm:prSet/>
      <dgm:spPr/>
      <dgm:t>
        <a:bodyPr/>
        <a:lstStyle/>
        <a:p>
          <a:endParaRPr lang="en-US"/>
        </a:p>
      </dgm:t>
    </dgm:pt>
    <dgm:pt modelId="{F85F7DF4-7777-4794-822C-48C0D492FD86}" type="sibTrans" cxnId="{CA7BDAEE-551C-43B1-8178-C345D9618FEC}">
      <dgm:prSet/>
      <dgm:spPr/>
      <dgm:t>
        <a:bodyPr/>
        <a:lstStyle/>
        <a:p>
          <a:endParaRPr lang="en-US"/>
        </a:p>
      </dgm:t>
    </dgm:pt>
    <dgm:pt modelId="{7E272A0B-6C55-41F6-A17C-16A6BE491C86}">
      <dgm:prSet/>
      <dgm:spPr/>
      <dgm:t>
        <a:bodyPr/>
        <a:lstStyle/>
        <a:p>
          <a:r>
            <a:rPr lang="pl-PL" dirty="0" smtClean="0"/>
            <a:t>BBE</a:t>
          </a:r>
          <a:endParaRPr lang="en-US" dirty="0"/>
        </a:p>
      </dgm:t>
    </dgm:pt>
    <dgm:pt modelId="{810912C4-6A97-4F94-9512-F2FA67692335}" type="parTrans" cxnId="{D78A253A-F776-45D1-873D-E52388F90E4D}">
      <dgm:prSet/>
      <dgm:spPr/>
      <dgm:t>
        <a:bodyPr/>
        <a:lstStyle/>
        <a:p>
          <a:endParaRPr lang="en-US"/>
        </a:p>
      </dgm:t>
    </dgm:pt>
    <dgm:pt modelId="{18AC6CB3-70D7-4485-AD09-944961A016C4}" type="sibTrans" cxnId="{D78A253A-F776-45D1-873D-E52388F90E4D}">
      <dgm:prSet/>
      <dgm:spPr/>
      <dgm:t>
        <a:bodyPr/>
        <a:lstStyle/>
        <a:p>
          <a:endParaRPr lang="en-US"/>
        </a:p>
      </dgm:t>
    </dgm:pt>
    <dgm:pt modelId="{72AC3652-EE18-415D-A96C-A3AFC15FFA4E}" type="pres">
      <dgm:prSet presAssocID="{991E1B0B-3E87-41FC-8856-D707D576747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5BB76E-FE7D-4CE3-B104-F86C66E9003D}" type="pres">
      <dgm:prSet presAssocID="{8F532182-9EE6-409A-8A50-6E109D8EFC9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73522-ED63-4CFB-AE26-BA2F6B508212}" type="pres">
      <dgm:prSet presAssocID="{5FB0026B-5DAB-4F52-B781-9AA084AC170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3C58427D-0A79-4864-892B-703CED2BCE2D}" type="pres">
      <dgm:prSet presAssocID="{5FB0026B-5DAB-4F52-B781-9AA084AC170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3C054FB-B196-46F0-9691-D6C5DC00C44B}" type="pres">
      <dgm:prSet presAssocID="{EA071086-FC2D-462E-B836-CC4C2805A11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387BF-36C2-4BAB-B5DA-4BCB313FFB43}" type="pres">
      <dgm:prSet presAssocID="{4C9CD041-8D3B-432F-BBA1-0845E68560C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1B27ABD1-C013-4B82-B9FD-1074975EFCEB}" type="pres">
      <dgm:prSet presAssocID="{4C9CD041-8D3B-432F-BBA1-0845E68560C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35B7213-0150-4A9E-8A60-380BDEA76F92}" type="pres">
      <dgm:prSet presAssocID="{E6A2477C-D387-4267-8051-8945D241B10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D27DB8-22FE-4665-B82A-98B1581711B2}" type="pres">
      <dgm:prSet presAssocID="{65CED2FA-64A3-41FD-9748-DC07A5BE770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0E0B3F32-306F-4ADF-BB83-BE55C70315B1}" type="pres">
      <dgm:prSet presAssocID="{65CED2FA-64A3-41FD-9748-DC07A5BE770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17BF33A8-6883-44C5-A053-3453FF8A9741}" type="pres">
      <dgm:prSet presAssocID="{B306EF54-BCD3-4470-8367-9EF1CAF6A5A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EEC37-AE96-41DD-8C99-51631B3BA455}" type="pres">
      <dgm:prSet presAssocID="{F85F7DF4-7777-4794-822C-48C0D492FD86}" presName="sibTrans" presStyleLbl="sibTrans2D1" presStyleIdx="3" presStyleCnt="4"/>
      <dgm:spPr/>
      <dgm:t>
        <a:bodyPr/>
        <a:lstStyle/>
        <a:p>
          <a:endParaRPr lang="en-US"/>
        </a:p>
      </dgm:t>
    </dgm:pt>
    <dgm:pt modelId="{DD589449-731A-4AD7-993B-5034DF4A3419}" type="pres">
      <dgm:prSet presAssocID="{F85F7DF4-7777-4794-822C-48C0D492FD86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CBE8164E-C50C-48DB-841F-51F002B01EE1}" type="pres">
      <dgm:prSet presAssocID="{7E272A0B-6C55-41F6-A17C-16A6BE491C8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06C690-999A-42E5-94CF-3448EBA941F7}" type="presOf" srcId="{8F532182-9EE6-409A-8A50-6E109D8EFC9E}" destId="{475BB76E-FE7D-4CE3-B104-F86C66E9003D}" srcOrd="0" destOrd="0" presId="urn:microsoft.com/office/officeart/2005/8/layout/process1"/>
    <dgm:cxn modelId="{5F429FDF-25E9-4FDE-AFD6-E05ED43E5F7E}" type="presOf" srcId="{EA071086-FC2D-462E-B836-CC4C2805A119}" destId="{D3C054FB-B196-46F0-9691-D6C5DC00C44B}" srcOrd="0" destOrd="0" presId="urn:microsoft.com/office/officeart/2005/8/layout/process1"/>
    <dgm:cxn modelId="{F6F9F4E3-060A-4060-8D6F-76D5B50767E6}" type="presOf" srcId="{F85F7DF4-7777-4794-822C-48C0D492FD86}" destId="{EFBEEC37-AE96-41DD-8C99-51631B3BA455}" srcOrd="0" destOrd="0" presId="urn:microsoft.com/office/officeart/2005/8/layout/process1"/>
    <dgm:cxn modelId="{B63FFC87-11E4-4368-BC38-271195821AFD}" type="presOf" srcId="{4C9CD041-8D3B-432F-BBA1-0845E68560C5}" destId="{06C387BF-36C2-4BAB-B5DA-4BCB313FFB43}" srcOrd="0" destOrd="0" presId="urn:microsoft.com/office/officeart/2005/8/layout/process1"/>
    <dgm:cxn modelId="{44865203-CE5A-4CB8-A04B-40CA07DE6092}" type="presOf" srcId="{991E1B0B-3E87-41FC-8856-D707D5767470}" destId="{72AC3652-EE18-415D-A96C-A3AFC15FFA4E}" srcOrd="0" destOrd="0" presId="urn:microsoft.com/office/officeart/2005/8/layout/process1"/>
    <dgm:cxn modelId="{D5E433C8-56BE-4B8B-838A-E2E65194DC09}" srcId="{991E1B0B-3E87-41FC-8856-D707D5767470}" destId="{8F532182-9EE6-409A-8A50-6E109D8EFC9E}" srcOrd="0" destOrd="0" parTransId="{348F687B-1A32-4DB6-929E-2A91900F48FB}" sibTransId="{5FB0026B-5DAB-4F52-B781-9AA084AC1706}"/>
    <dgm:cxn modelId="{62B6AFEF-E7FD-44E0-97FD-98968C4A9D08}" type="presOf" srcId="{4C9CD041-8D3B-432F-BBA1-0845E68560C5}" destId="{1B27ABD1-C013-4B82-B9FD-1074975EFCEB}" srcOrd="1" destOrd="0" presId="urn:microsoft.com/office/officeart/2005/8/layout/process1"/>
    <dgm:cxn modelId="{6AD5D0CF-C463-4D23-BFFE-5206D5036A51}" type="presOf" srcId="{F85F7DF4-7777-4794-822C-48C0D492FD86}" destId="{DD589449-731A-4AD7-993B-5034DF4A3419}" srcOrd="1" destOrd="0" presId="urn:microsoft.com/office/officeart/2005/8/layout/process1"/>
    <dgm:cxn modelId="{4714DB72-2774-495D-9064-E895BC0CB0E8}" srcId="{991E1B0B-3E87-41FC-8856-D707D5767470}" destId="{EA071086-FC2D-462E-B836-CC4C2805A119}" srcOrd="1" destOrd="0" parTransId="{39D10CB9-8182-49A5-AD10-6557AE360D88}" sibTransId="{4C9CD041-8D3B-432F-BBA1-0845E68560C5}"/>
    <dgm:cxn modelId="{C0A59152-8A7D-40B6-8CF2-6F0589B1FA62}" type="presOf" srcId="{7E272A0B-6C55-41F6-A17C-16A6BE491C86}" destId="{CBE8164E-C50C-48DB-841F-51F002B01EE1}" srcOrd="0" destOrd="0" presId="urn:microsoft.com/office/officeart/2005/8/layout/process1"/>
    <dgm:cxn modelId="{CA7BDAEE-551C-43B1-8178-C345D9618FEC}" srcId="{991E1B0B-3E87-41FC-8856-D707D5767470}" destId="{B306EF54-BCD3-4470-8367-9EF1CAF6A5A7}" srcOrd="3" destOrd="0" parTransId="{84D5D3C1-4E87-486B-A4FC-CCC28DAAB8B8}" sibTransId="{F85F7DF4-7777-4794-822C-48C0D492FD86}"/>
    <dgm:cxn modelId="{894C8473-4820-4624-8623-C9351F0A81BB}" type="presOf" srcId="{B306EF54-BCD3-4470-8367-9EF1CAF6A5A7}" destId="{17BF33A8-6883-44C5-A053-3453FF8A9741}" srcOrd="0" destOrd="0" presId="urn:microsoft.com/office/officeart/2005/8/layout/process1"/>
    <dgm:cxn modelId="{B0E4C436-C09B-435B-BFDB-7A0C88FF17BE}" type="presOf" srcId="{65CED2FA-64A3-41FD-9748-DC07A5BE770E}" destId="{34D27DB8-22FE-4665-B82A-98B1581711B2}" srcOrd="0" destOrd="0" presId="urn:microsoft.com/office/officeart/2005/8/layout/process1"/>
    <dgm:cxn modelId="{AA69E91B-198E-465D-8559-9B362D1A83E4}" type="presOf" srcId="{5FB0026B-5DAB-4F52-B781-9AA084AC1706}" destId="{3C58427D-0A79-4864-892B-703CED2BCE2D}" srcOrd="1" destOrd="0" presId="urn:microsoft.com/office/officeart/2005/8/layout/process1"/>
    <dgm:cxn modelId="{D78A253A-F776-45D1-873D-E52388F90E4D}" srcId="{991E1B0B-3E87-41FC-8856-D707D5767470}" destId="{7E272A0B-6C55-41F6-A17C-16A6BE491C86}" srcOrd="4" destOrd="0" parTransId="{810912C4-6A97-4F94-9512-F2FA67692335}" sibTransId="{18AC6CB3-70D7-4485-AD09-944961A016C4}"/>
    <dgm:cxn modelId="{9A07652E-AF19-4753-B14B-FD9824331A81}" srcId="{991E1B0B-3E87-41FC-8856-D707D5767470}" destId="{E6A2477C-D387-4267-8051-8945D241B10C}" srcOrd="2" destOrd="0" parTransId="{41FD5014-796C-47EC-B146-782D50BAEF68}" sibTransId="{65CED2FA-64A3-41FD-9748-DC07A5BE770E}"/>
    <dgm:cxn modelId="{BF48F29A-0956-45C0-9469-A370FBE49F8C}" type="presOf" srcId="{65CED2FA-64A3-41FD-9748-DC07A5BE770E}" destId="{0E0B3F32-306F-4ADF-BB83-BE55C70315B1}" srcOrd="1" destOrd="0" presId="urn:microsoft.com/office/officeart/2005/8/layout/process1"/>
    <dgm:cxn modelId="{FF7C7633-2439-4A70-A901-CE64B0CBF178}" type="presOf" srcId="{E6A2477C-D387-4267-8051-8945D241B10C}" destId="{E35B7213-0150-4A9E-8A60-380BDEA76F92}" srcOrd="0" destOrd="0" presId="urn:microsoft.com/office/officeart/2005/8/layout/process1"/>
    <dgm:cxn modelId="{88404DF7-09D4-4D9E-B59A-EE3D57E81436}" type="presOf" srcId="{5FB0026B-5DAB-4F52-B781-9AA084AC1706}" destId="{41D73522-ED63-4CFB-AE26-BA2F6B508212}" srcOrd="0" destOrd="0" presId="urn:microsoft.com/office/officeart/2005/8/layout/process1"/>
    <dgm:cxn modelId="{8329EED5-2F02-4DAD-A355-C8301E97D69A}" type="presParOf" srcId="{72AC3652-EE18-415D-A96C-A3AFC15FFA4E}" destId="{475BB76E-FE7D-4CE3-B104-F86C66E9003D}" srcOrd="0" destOrd="0" presId="urn:microsoft.com/office/officeart/2005/8/layout/process1"/>
    <dgm:cxn modelId="{65711426-E970-48CE-8EF5-F42B7C2E332B}" type="presParOf" srcId="{72AC3652-EE18-415D-A96C-A3AFC15FFA4E}" destId="{41D73522-ED63-4CFB-AE26-BA2F6B508212}" srcOrd="1" destOrd="0" presId="urn:microsoft.com/office/officeart/2005/8/layout/process1"/>
    <dgm:cxn modelId="{79BD6DE6-7E02-4DE7-857B-2D24D3475849}" type="presParOf" srcId="{41D73522-ED63-4CFB-AE26-BA2F6B508212}" destId="{3C58427D-0A79-4864-892B-703CED2BCE2D}" srcOrd="0" destOrd="0" presId="urn:microsoft.com/office/officeart/2005/8/layout/process1"/>
    <dgm:cxn modelId="{FFE7CC7A-B81D-439E-885D-7392FCD1B25D}" type="presParOf" srcId="{72AC3652-EE18-415D-A96C-A3AFC15FFA4E}" destId="{D3C054FB-B196-46F0-9691-D6C5DC00C44B}" srcOrd="2" destOrd="0" presId="urn:microsoft.com/office/officeart/2005/8/layout/process1"/>
    <dgm:cxn modelId="{04D1CD67-0E0C-46F5-A145-1564D8F9E062}" type="presParOf" srcId="{72AC3652-EE18-415D-A96C-A3AFC15FFA4E}" destId="{06C387BF-36C2-4BAB-B5DA-4BCB313FFB43}" srcOrd="3" destOrd="0" presId="urn:microsoft.com/office/officeart/2005/8/layout/process1"/>
    <dgm:cxn modelId="{A42C8A9B-C52D-4070-AB18-84FD7FB9AD4D}" type="presParOf" srcId="{06C387BF-36C2-4BAB-B5DA-4BCB313FFB43}" destId="{1B27ABD1-C013-4B82-B9FD-1074975EFCEB}" srcOrd="0" destOrd="0" presId="urn:microsoft.com/office/officeart/2005/8/layout/process1"/>
    <dgm:cxn modelId="{A1F980F1-75FC-4274-A230-4BACA24A8C1B}" type="presParOf" srcId="{72AC3652-EE18-415D-A96C-A3AFC15FFA4E}" destId="{E35B7213-0150-4A9E-8A60-380BDEA76F92}" srcOrd="4" destOrd="0" presId="urn:microsoft.com/office/officeart/2005/8/layout/process1"/>
    <dgm:cxn modelId="{737F394A-DCF9-46B4-B7AA-D857C1D3C820}" type="presParOf" srcId="{72AC3652-EE18-415D-A96C-A3AFC15FFA4E}" destId="{34D27DB8-22FE-4665-B82A-98B1581711B2}" srcOrd="5" destOrd="0" presId="urn:microsoft.com/office/officeart/2005/8/layout/process1"/>
    <dgm:cxn modelId="{8F157719-5229-4116-8E64-DB4F7E6AF65F}" type="presParOf" srcId="{34D27DB8-22FE-4665-B82A-98B1581711B2}" destId="{0E0B3F32-306F-4ADF-BB83-BE55C70315B1}" srcOrd="0" destOrd="0" presId="urn:microsoft.com/office/officeart/2005/8/layout/process1"/>
    <dgm:cxn modelId="{D187491A-01CC-4290-9C6C-ED9298DE8596}" type="presParOf" srcId="{72AC3652-EE18-415D-A96C-A3AFC15FFA4E}" destId="{17BF33A8-6883-44C5-A053-3453FF8A9741}" srcOrd="6" destOrd="0" presId="urn:microsoft.com/office/officeart/2005/8/layout/process1"/>
    <dgm:cxn modelId="{39B5D69D-5880-4236-97AF-328BF518CECF}" type="presParOf" srcId="{72AC3652-EE18-415D-A96C-A3AFC15FFA4E}" destId="{EFBEEC37-AE96-41DD-8C99-51631B3BA455}" srcOrd="7" destOrd="0" presId="urn:microsoft.com/office/officeart/2005/8/layout/process1"/>
    <dgm:cxn modelId="{354417A2-E848-433F-828C-05EC5ECE7853}" type="presParOf" srcId="{EFBEEC37-AE96-41DD-8C99-51631B3BA455}" destId="{DD589449-731A-4AD7-993B-5034DF4A3419}" srcOrd="0" destOrd="0" presId="urn:microsoft.com/office/officeart/2005/8/layout/process1"/>
    <dgm:cxn modelId="{ABA86185-468D-4B7A-B305-8B0FB3600611}" type="presParOf" srcId="{72AC3652-EE18-415D-A96C-A3AFC15FFA4E}" destId="{CBE8164E-C50C-48DB-841F-51F002B01EE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1E1B0B-3E87-41FC-8856-D707D5767470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F532182-9EE6-409A-8A50-6E109D8EFC9E}">
      <dgm:prSet phldrT="[Text]"/>
      <dgm:spPr/>
      <dgm:t>
        <a:bodyPr/>
        <a:lstStyle/>
        <a:p>
          <a:r>
            <a:rPr lang="pl-PL" dirty="0" smtClean="0"/>
            <a:t>wzmacniacz,</a:t>
          </a:r>
          <a:endParaRPr lang="pl-PL" dirty="0" smtClean="0"/>
        </a:p>
        <a:p>
          <a:r>
            <a:rPr lang="pl-PL" dirty="0" smtClean="0"/>
            <a:t>filtr </a:t>
          </a:r>
          <a:r>
            <a:rPr lang="pl-PL" dirty="0" err="1" smtClean="0"/>
            <a:t>w.cz</a:t>
          </a:r>
          <a:r>
            <a:rPr lang="pl-PL" dirty="0" smtClean="0"/>
            <a:t>.</a:t>
          </a:r>
          <a:endParaRPr lang="en-US" dirty="0"/>
        </a:p>
      </dgm:t>
    </dgm:pt>
    <dgm:pt modelId="{348F687B-1A32-4DB6-929E-2A91900F48FB}" type="parTrans" cxnId="{D5E433C8-56BE-4B8B-838A-E2E65194DC09}">
      <dgm:prSet/>
      <dgm:spPr/>
      <dgm:t>
        <a:bodyPr/>
        <a:lstStyle/>
        <a:p>
          <a:endParaRPr lang="en-US"/>
        </a:p>
      </dgm:t>
    </dgm:pt>
    <dgm:pt modelId="{5FB0026B-5DAB-4F52-B781-9AA084AC1706}" type="sibTrans" cxnId="{D5E433C8-56BE-4B8B-838A-E2E65194DC09}">
      <dgm:prSet/>
      <dgm:spPr/>
      <dgm:t>
        <a:bodyPr/>
        <a:lstStyle/>
        <a:p>
          <a:endParaRPr lang="en-US"/>
        </a:p>
      </dgm:t>
    </dgm:pt>
    <dgm:pt modelId="{EA071086-FC2D-462E-B836-CC4C2805A119}">
      <dgm:prSet phldrT="[Text]"/>
      <dgm:spPr/>
      <dgm:t>
        <a:bodyPr/>
        <a:lstStyle/>
        <a:p>
          <a:r>
            <a:rPr lang="pl-PL" dirty="0" smtClean="0"/>
            <a:t>przetwornik analogowo </a:t>
          </a:r>
          <a:r>
            <a:rPr lang="pl-PL" dirty="0" smtClean="0"/>
            <a:t>- cyfrowy</a:t>
          </a:r>
          <a:endParaRPr lang="en-US" dirty="0"/>
        </a:p>
      </dgm:t>
    </dgm:pt>
    <dgm:pt modelId="{39D10CB9-8182-49A5-AD10-6557AE360D88}" type="parTrans" cxnId="{4714DB72-2774-495D-9064-E895BC0CB0E8}">
      <dgm:prSet/>
      <dgm:spPr/>
      <dgm:t>
        <a:bodyPr/>
        <a:lstStyle/>
        <a:p>
          <a:endParaRPr lang="en-US"/>
        </a:p>
      </dgm:t>
    </dgm:pt>
    <dgm:pt modelId="{4C9CD041-8D3B-432F-BBA1-0845E68560C5}" type="sibTrans" cxnId="{4714DB72-2774-495D-9064-E895BC0CB0E8}">
      <dgm:prSet/>
      <dgm:spPr/>
      <dgm:t>
        <a:bodyPr/>
        <a:lstStyle/>
        <a:p>
          <a:endParaRPr lang="en-US"/>
        </a:p>
      </dgm:t>
    </dgm:pt>
    <dgm:pt modelId="{E6A2477C-D387-4267-8051-8945D241B10C}">
      <dgm:prSet phldrT="[Text]"/>
      <dgm:spPr/>
      <dgm:t>
        <a:bodyPr/>
        <a:lstStyle/>
        <a:p>
          <a:r>
            <a:rPr lang="pl-PL" dirty="0" smtClean="0"/>
            <a:t>CPS</a:t>
          </a:r>
        </a:p>
      </dgm:t>
    </dgm:pt>
    <dgm:pt modelId="{41FD5014-796C-47EC-B146-782D50BAEF68}" type="parTrans" cxnId="{9A07652E-AF19-4753-B14B-FD9824331A81}">
      <dgm:prSet/>
      <dgm:spPr/>
      <dgm:t>
        <a:bodyPr/>
        <a:lstStyle/>
        <a:p>
          <a:endParaRPr lang="en-US"/>
        </a:p>
      </dgm:t>
    </dgm:pt>
    <dgm:pt modelId="{65CED2FA-64A3-41FD-9748-DC07A5BE770E}" type="sibTrans" cxnId="{9A07652E-AF19-4753-B14B-FD9824331A81}">
      <dgm:prSet/>
      <dgm:spPr/>
      <dgm:t>
        <a:bodyPr/>
        <a:lstStyle/>
        <a:p>
          <a:endParaRPr lang="en-US"/>
        </a:p>
      </dgm:t>
    </dgm:pt>
    <dgm:pt modelId="{CD95A769-F9F6-4FDF-A995-1FBFC6690708}">
      <dgm:prSet phldrT="[Text]"/>
      <dgm:spPr/>
      <dgm:t>
        <a:bodyPr/>
        <a:lstStyle/>
        <a:p>
          <a:r>
            <a:rPr lang="pl-PL" dirty="0" smtClean="0"/>
            <a:t>BBE</a:t>
          </a:r>
        </a:p>
      </dgm:t>
    </dgm:pt>
    <dgm:pt modelId="{AE8BE713-DF49-4D52-86D6-F6D85BC20ADD}" type="parTrans" cxnId="{9DD3C6A1-B732-4234-9A6F-F0027C6CC4D2}">
      <dgm:prSet/>
      <dgm:spPr/>
      <dgm:t>
        <a:bodyPr/>
        <a:lstStyle/>
        <a:p>
          <a:endParaRPr lang="en-US"/>
        </a:p>
      </dgm:t>
    </dgm:pt>
    <dgm:pt modelId="{EC9332EE-F822-4077-A836-2DDAE7DD2028}" type="sibTrans" cxnId="{9DD3C6A1-B732-4234-9A6F-F0027C6CC4D2}">
      <dgm:prSet/>
      <dgm:spPr/>
      <dgm:t>
        <a:bodyPr/>
        <a:lstStyle/>
        <a:p>
          <a:endParaRPr lang="en-US"/>
        </a:p>
      </dgm:t>
    </dgm:pt>
    <dgm:pt modelId="{72AC3652-EE18-415D-A96C-A3AFC15FFA4E}" type="pres">
      <dgm:prSet presAssocID="{991E1B0B-3E87-41FC-8856-D707D576747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5BB76E-FE7D-4CE3-B104-F86C66E9003D}" type="pres">
      <dgm:prSet presAssocID="{8F532182-9EE6-409A-8A50-6E109D8EFC9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73522-ED63-4CFB-AE26-BA2F6B508212}" type="pres">
      <dgm:prSet presAssocID="{5FB0026B-5DAB-4F52-B781-9AA084AC170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C58427D-0A79-4864-892B-703CED2BCE2D}" type="pres">
      <dgm:prSet presAssocID="{5FB0026B-5DAB-4F52-B781-9AA084AC170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3C054FB-B196-46F0-9691-D6C5DC00C44B}" type="pres">
      <dgm:prSet presAssocID="{EA071086-FC2D-462E-B836-CC4C2805A11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387BF-36C2-4BAB-B5DA-4BCB313FFB43}" type="pres">
      <dgm:prSet presAssocID="{4C9CD041-8D3B-432F-BBA1-0845E68560C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1B27ABD1-C013-4B82-B9FD-1074975EFCEB}" type="pres">
      <dgm:prSet presAssocID="{4C9CD041-8D3B-432F-BBA1-0845E68560C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35B7213-0150-4A9E-8A60-380BDEA76F92}" type="pres">
      <dgm:prSet presAssocID="{E6A2477C-D387-4267-8051-8945D241B10C}" presName="node" presStyleLbl="node1" presStyleIdx="2" presStyleCnt="4" custLinFactNeighborX="10184" custLinFactNeighborY="10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D27DB8-22FE-4665-B82A-98B1581711B2}" type="pres">
      <dgm:prSet presAssocID="{65CED2FA-64A3-41FD-9748-DC07A5BE770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0E0B3F32-306F-4ADF-BB83-BE55C70315B1}" type="pres">
      <dgm:prSet presAssocID="{65CED2FA-64A3-41FD-9748-DC07A5BE770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D937794C-E8D5-41FB-B285-BC1D82F49335}" type="pres">
      <dgm:prSet presAssocID="{CD95A769-F9F6-4FDF-A995-1FBFC6690708}" presName="node" presStyleLbl="node1" presStyleIdx="3" presStyleCnt="4" custLinFactNeighborX="10184" custLinFactNeighborY="10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D3C6A1-B732-4234-9A6F-F0027C6CC4D2}" srcId="{991E1B0B-3E87-41FC-8856-D707D5767470}" destId="{CD95A769-F9F6-4FDF-A995-1FBFC6690708}" srcOrd="3" destOrd="0" parTransId="{AE8BE713-DF49-4D52-86D6-F6D85BC20ADD}" sibTransId="{EC9332EE-F822-4077-A836-2DDAE7DD2028}"/>
    <dgm:cxn modelId="{559C0587-0E07-4C79-AD2B-06F95800BB0A}" type="presOf" srcId="{5FB0026B-5DAB-4F52-B781-9AA084AC1706}" destId="{3C58427D-0A79-4864-892B-703CED2BCE2D}" srcOrd="1" destOrd="0" presId="urn:microsoft.com/office/officeart/2005/8/layout/process1"/>
    <dgm:cxn modelId="{7F266CBD-2754-4B16-B3C6-EE6EDF59BD74}" type="presOf" srcId="{5FB0026B-5DAB-4F52-B781-9AA084AC1706}" destId="{41D73522-ED63-4CFB-AE26-BA2F6B508212}" srcOrd="0" destOrd="0" presId="urn:microsoft.com/office/officeart/2005/8/layout/process1"/>
    <dgm:cxn modelId="{0BD35D6D-8C7E-4308-9D34-8D825B1B1968}" type="presOf" srcId="{E6A2477C-D387-4267-8051-8945D241B10C}" destId="{E35B7213-0150-4A9E-8A60-380BDEA76F92}" srcOrd="0" destOrd="0" presId="urn:microsoft.com/office/officeart/2005/8/layout/process1"/>
    <dgm:cxn modelId="{C7503A60-2D0A-4098-A312-503E4E3FF790}" type="presOf" srcId="{8F532182-9EE6-409A-8A50-6E109D8EFC9E}" destId="{475BB76E-FE7D-4CE3-B104-F86C66E9003D}" srcOrd="0" destOrd="0" presId="urn:microsoft.com/office/officeart/2005/8/layout/process1"/>
    <dgm:cxn modelId="{E1FE8D69-F1E8-456D-A4D0-2C7C322B745B}" type="presOf" srcId="{991E1B0B-3E87-41FC-8856-D707D5767470}" destId="{72AC3652-EE18-415D-A96C-A3AFC15FFA4E}" srcOrd="0" destOrd="0" presId="urn:microsoft.com/office/officeart/2005/8/layout/process1"/>
    <dgm:cxn modelId="{1C824236-4A1C-4177-86FE-B0DCBB25FCE1}" type="presOf" srcId="{4C9CD041-8D3B-432F-BBA1-0845E68560C5}" destId="{1B27ABD1-C013-4B82-B9FD-1074975EFCEB}" srcOrd="1" destOrd="0" presId="urn:microsoft.com/office/officeart/2005/8/layout/process1"/>
    <dgm:cxn modelId="{B4860464-BDE5-4C41-BDD1-C1E73CEAE53C}" type="presOf" srcId="{CD95A769-F9F6-4FDF-A995-1FBFC6690708}" destId="{D937794C-E8D5-41FB-B285-BC1D82F49335}" srcOrd="0" destOrd="0" presId="urn:microsoft.com/office/officeart/2005/8/layout/process1"/>
    <dgm:cxn modelId="{D5E433C8-56BE-4B8B-838A-E2E65194DC09}" srcId="{991E1B0B-3E87-41FC-8856-D707D5767470}" destId="{8F532182-9EE6-409A-8A50-6E109D8EFC9E}" srcOrd="0" destOrd="0" parTransId="{348F687B-1A32-4DB6-929E-2A91900F48FB}" sibTransId="{5FB0026B-5DAB-4F52-B781-9AA084AC1706}"/>
    <dgm:cxn modelId="{44374060-10BA-4167-B0B3-333C85881B26}" type="presOf" srcId="{4C9CD041-8D3B-432F-BBA1-0845E68560C5}" destId="{06C387BF-36C2-4BAB-B5DA-4BCB313FFB43}" srcOrd="0" destOrd="0" presId="urn:microsoft.com/office/officeart/2005/8/layout/process1"/>
    <dgm:cxn modelId="{4714DB72-2774-495D-9064-E895BC0CB0E8}" srcId="{991E1B0B-3E87-41FC-8856-D707D5767470}" destId="{EA071086-FC2D-462E-B836-CC4C2805A119}" srcOrd="1" destOrd="0" parTransId="{39D10CB9-8182-49A5-AD10-6557AE360D88}" sibTransId="{4C9CD041-8D3B-432F-BBA1-0845E68560C5}"/>
    <dgm:cxn modelId="{0BECB0A0-421C-467E-9EEF-839EB4CC30FF}" type="presOf" srcId="{EA071086-FC2D-462E-B836-CC4C2805A119}" destId="{D3C054FB-B196-46F0-9691-D6C5DC00C44B}" srcOrd="0" destOrd="0" presId="urn:microsoft.com/office/officeart/2005/8/layout/process1"/>
    <dgm:cxn modelId="{1F8DE0AA-796E-484F-B364-744BD111768E}" type="presOf" srcId="{65CED2FA-64A3-41FD-9748-DC07A5BE770E}" destId="{34D27DB8-22FE-4665-B82A-98B1581711B2}" srcOrd="0" destOrd="0" presId="urn:microsoft.com/office/officeart/2005/8/layout/process1"/>
    <dgm:cxn modelId="{F182C70A-B8FB-4EB7-9F15-56BBB4F512B3}" type="presOf" srcId="{65CED2FA-64A3-41FD-9748-DC07A5BE770E}" destId="{0E0B3F32-306F-4ADF-BB83-BE55C70315B1}" srcOrd="1" destOrd="0" presId="urn:microsoft.com/office/officeart/2005/8/layout/process1"/>
    <dgm:cxn modelId="{9A07652E-AF19-4753-B14B-FD9824331A81}" srcId="{991E1B0B-3E87-41FC-8856-D707D5767470}" destId="{E6A2477C-D387-4267-8051-8945D241B10C}" srcOrd="2" destOrd="0" parTransId="{41FD5014-796C-47EC-B146-782D50BAEF68}" sibTransId="{65CED2FA-64A3-41FD-9748-DC07A5BE770E}"/>
    <dgm:cxn modelId="{825E3B51-63C0-4E33-9967-1646102599FB}" type="presParOf" srcId="{72AC3652-EE18-415D-A96C-A3AFC15FFA4E}" destId="{475BB76E-FE7D-4CE3-B104-F86C66E9003D}" srcOrd="0" destOrd="0" presId="urn:microsoft.com/office/officeart/2005/8/layout/process1"/>
    <dgm:cxn modelId="{73485920-1E1D-4406-A028-237E51BF0E78}" type="presParOf" srcId="{72AC3652-EE18-415D-A96C-A3AFC15FFA4E}" destId="{41D73522-ED63-4CFB-AE26-BA2F6B508212}" srcOrd="1" destOrd="0" presId="urn:microsoft.com/office/officeart/2005/8/layout/process1"/>
    <dgm:cxn modelId="{DAB3501B-6A93-4398-B821-C61F7E821128}" type="presParOf" srcId="{41D73522-ED63-4CFB-AE26-BA2F6B508212}" destId="{3C58427D-0A79-4864-892B-703CED2BCE2D}" srcOrd="0" destOrd="0" presId="urn:microsoft.com/office/officeart/2005/8/layout/process1"/>
    <dgm:cxn modelId="{3FF99D48-E81D-4703-9BD7-3431174723B3}" type="presParOf" srcId="{72AC3652-EE18-415D-A96C-A3AFC15FFA4E}" destId="{D3C054FB-B196-46F0-9691-D6C5DC00C44B}" srcOrd="2" destOrd="0" presId="urn:microsoft.com/office/officeart/2005/8/layout/process1"/>
    <dgm:cxn modelId="{47471D54-DCE4-4A47-8F8D-0B3377BF31E6}" type="presParOf" srcId="{72AC3652-EE18-415D-A96C-A3AFC15FFA4E}" destId="{06C387BF-36C2-4BAB-B5DA-4BCB313FFB43}" srcOrd="3" destOrd="0" presId="urn:microsoft.com/office/officeart/2005/8/layout/process1"/>
    <dgm:cxn modelId="{0F0AC2DD-9A3E-48C3-B7EC-774EF50A7276}" type="presParOf" srcId="{06C387BF-36C2-4BAB-B5DA-4BCB313FFB43}" destId="{1B27ABD1-C013-4B82-B9FD-1074975EFCEB}" srcOrd="0" destOrd="0" presId="urn:microsoft.com/office/officeart/2005/8/layout/process1"/>
    <dgm:cxn modelId="{6AB1C030-8A43-42B4-ACC9-361A05FB2061}" type="presParOf" srcId="{72AC3652-EE18-415D-A96C-A3AFC15FFA4E}" destId="{E35B7213-0150-4A9E-8A60-380BDEA76F92}" srcOrd="4" destOrd="0" presId="urn:microsoft.com/office/officeart/2005/8/layout/process1"/>
    <dgm:cxn modelId="{9B94E111-1348-4181-8635-FFF2756711EE}" type="presParOf" srcId="{72AC3652-EE18-415D-A96C-A3AFC15FFA4E}" destId="{34D27DB8-22FE-4665-B82A-98B1581711B2}" srcOrd="5" destOrd="0" presId="urn:microsoft.com/office/officeart/2005/8/layout/process1"/>
    <dgm:cxn modelId="{25232DB4-071B-4887-9443-5262448B74BA}" type="presParOf" srcId="{34D27DB8-22FE-4665-B82A-98B1581711B2}" destId="{0E0B3F32-306F-4ADF-BB83-BE55C70315B1}" srcOrd="0" destOrd="0" presId="urn:microsoft.com/office/officeart/2005/8/layout/process1"/>
    <dgm:cxn modelId="{32079E6E-88AE-4E42-819C-3F4D6A54BDB1}" type="presParOf" srcId="{72AC3652-EE18-415D-A96C-A3AFC15FFA4E}" destId="{D937794C-E8D5-41FB-B285-BC1D82F493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75BB76E-FE7D-4CE3-B104-F86C66E9003D}">
      <dsp:nvSpPr>
        <dsp:cNvPr id="0" name=""/>
        <dsp:cNvSpPr/>
      </dsp:nvSpPr>
      <dsp:spPr>
        <a:xfrm>
          <a:off x="3445" y="955466"/>
          <a:ext cx="1068165" cy="6408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wzmacniacz,</a:t>
          </a:r>
          <a:endParaRPr lang="pl-PL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filtr </a:t>
          </a:r>
          <a:r>
            <a:rPr lang="pl-PL" sz="1100" kern="1200" dirty="0" err="1" smtClean="0"/>
            <a:t>w.cz</a:t>
          </a:r>
          <a:r>
            <a:rPr lang="pl-PL" sz="1100" kern="1200" dirty="0" smtClean="0"/>
            <a:t>.</a:t>
          </a:r>
          <a:endParaRPr lang="en-US" sz="1100" kern="1200" dirty="0"/>
        </a:p>
      </dsp:txBody>
      <dsp:txXfrm>
        <a:off x="3445" y="955466"/>
        <a:ext cx="1068165" cy="640899"/>
      </dsp:txXfrm>
    </dsp:sp>
    <dsp:sp modelId="{41D73522-ED63-4CFB-AE26-BA2F6B508212}">
      <dsp:nvSpPr>
        <dsp:cNvPr id="0" name=""/>
        <dsp:cNvSpPr/>
      </dsp:nvSpPr>
      <dsp:spPr>
        <a:xfrm>
          <a:off x="1178427" y="1143463"/>
          <a:ext cx="226451" cy="26490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178427" y="1143463"/>
        <a:ext cx="226451" cy="264905"/>
      </dsp:txXfrm>
    </dsp:sp>
    <dsp:sp modelId="{D3C054FB-B196-46F0-9691-D6C5DC00C44B}">
      <dsp:nvSpPr>
        <dsp:cNvPr id="0" name=""/>
        <dsp:cNvSpPr/>
      </dsp:nvSpPr>
      <dsp:spPr>
        <a:xfrm>
          <a:off x="1498877" y="955466"/>
          <a:ext cx="1068165" cy="6408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konwerter </a:t>
          </a:r>
          <a:r>
            <a:rPr lang="pl-PL" sz="1100" kern="1200" dirty="0" smtClean="0"/>
            <a:t>RF/IF</a:t>
          </a:r>
          <a:endParaRPr lang="en-US" sz="1100" kern="1200" dirty="0"/>
        </a:p>
      </dsp:txBody>
      <dsp:txXfrm>
        <a:off x="1498877" y="955466"/>
        <a:ext cx="1068165" cy="640899"/>
      </dsp:txXfrm>
    </dsp:sp>
    <dsp:sp modelId="{06C387BF-36C2-4BAB-B5DA-4BCB313FFB43}">
      <dsp:nvSpPr>
        <dsp:cNvPr id="0" name=""/>
        <dsp:cNvSpPr/>
      </dsp:nvSpPr>
      <dsp:spPr>
        <a:xfrm>
          <a:off x="2673859" y="1143463"/>
          <a:ext cx="226451" cy="26490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673859" y="1143463"/>
        <a:ext cx="226451" cy="264905"/>
      </dsp:txXfrm>
    </dsp:sp>
    <dsp:sp modelId="{E35B7213-0150-4A9E-8A60-380BDEA76F92}">
      <dsp:nvSpPr>
        <dsp:cNvPr id="0" name=""/>
        <dsp:cNvSpPr/>
      </dsp:nvSpPr>
      <dsp:spPr>
        <a:xfrm>
          <a:off x="2994309" y="955466"/>
          <a:ext cx="1068165" cy="6408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wzmacniacz,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filtr IF</a:t>
          </a:r>
        </a:p>
      </dsp:txBody>
      <dsp:txXfrm>
        <a:off x="2994309" y="955466"/>
        <a:ext cx="1068165" cy="640899"/>
      </dsp:txXfrm>
    </dsp:sp>
    <dsp:sp modelId="{34D27DB8-22FE-4665-B82A-98B1581711B2}">
      <dsp:nvSpPr>
        <dsp:cNvPr id="0" name=""/>
        <dsp:cNvSpPr/>
      </dsp:nvSpPr>
      <dsp:spPr>
        <a:xfrm>
          <a:off x="4169291" y="1143463"/>
          <a:ext cx="226451" cy="26490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169291" y="1143463"/>
        <a:ext cx="226451" cy="264905"/>
      </dsp:txXfrm>
    </dsp:sp>
    <dsp:sp modelId="{17BF33A8-6883-44C5-A053-3453FF8A9741}">
      <dsp:nvSpPr>
        <dsp:cNvPr id="0" name=""/>
        <dsp:cNvSpPr/>
      </dsp:nvSpPr>
      <dsp:spPr>
        <a:xfrm>
          <a:off x="4489740" y="955466"/>
          <a:ext cx="1068165" cy="6408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demodulator</a:t>
          </a:r>
          <a:endParaRPr lang="en-US" sz="1100" kern="1200" dirty="0"/>
        </a:p>
      </dsp:txBody>
      <dsp:txXfrm>
        <a:off x="4489740" y="955466"/>
        <a:ext cx="1068165" cy="640899"/>
      </dsp:txXfrm>
    </dsp:sp>
    <dsp:sp modelId="{EFBEEC37-AE96-41DD-8C99-51631B3BA455}">
      <dsp:nvSpPr>
        <dsp:cNvPr id="0" name=""/>
        <dsp:cNvSpPr/>
      </dsp:nvSpPr>
      <dsp:spPr>
        <a:xfrm>
          <a:off x="5664723" y="1143463"/>
          <a:ext cx="226451" cy="26490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5664723" y="1143463"/>
        <a:ext cx="226451" cy="264905"/>
      </dsp:txXfrm>
    </dsp:sp>
    <dsp:sp modelId="{CBE8164E-C50C-48DB-841F-51F002B01EE1}">
      <dsp:nvSpPr>
        <dsp:cNvPr id="0" name=""/>
        <dsp:cNvSpPr/>
      </dsp:nvSpPr>
      <dsp:spPr>
        <a:xfrm>
          <a:off x="5985172" y="955466"/>
          <a:ext cx="1068165" cy="6408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BBE</a:t>
          </a:r>
          <a:endParaRPr lang="en-US" sz="1100" kern="1200" dirty="0"/>
        </a:p>
      </dsp:txBody>
      <dsp:txXfrm>
        <a:off x="5985172" y="955466"/>
        <a:ext cx="1068165" cy="6408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75BB76E-FE7D-4CE3-B104-F86C66E9003D}">
      <dsp:nvSpPr>
        <dsp:cNvPr id="0" name=""/>
        <dsp:cNvSpPr/>
      </dsp:nvSpPr>
      <dsp:spPr>
        <a:xfrm>
          <a:off x="2753" y="914808"/>
          <a:ext cx="1203690" cy="7222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wzmacniacz,</a:t>
          </a:r>
          <a:endParaRPr lang="pl-PL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filtr </a:t>
          </a:r>
          <a:r>
            <a:rPr lang="pl-PL" sz="1200" kern="1200" dirty="0" err="1" smtClean="0"/>
            <a:t>w.cz</a:t>
          </a:r>
          <a:r>
            <a:rPr lang="pl-PL" sz="1200" kern="1200" dirty="0" smtClean="0"/>
            <a:t>.</a:t>
          </a:r>
          <a:endParaRPr lang="en-US" sz="1200" kern="1200" dirty="0"/>
        </a:p>
      </dsp:txBody>
      <dsp:txXfrm>
        <a:off x="2753" y="914808"/>
        <a:ext cx="1203690" cy="722214"/>
      </dsp:txXfrm>
    </dsp:sp>
    <dsp:sp modelId="{41D73522-ED63-4CFB-AE26-BA2F6B508212}">
      <dsp:nvSpPr>
        <dsp:cNvPr id="0" name=""/>
        <dsp:cNvSpPr/>
      </dsp:nvSpPr>
      <dsp:spPr>
        <a:xfrm>
          <a:off x="1326812" y="1126658"/>
          <a:ext cx="255182" cy="29851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326812" y="1126658"/>
        <a:ext cx="255182" cy="298515"/>
      </dsp:txXfrm>
    </dsp:sp>
    <dsp:sp modelId="{D3C054FB-B196-46F0-9691-D6C5DC00C44B}">
      <dsp:nvSpPr>
        <dsp:cNvPr id="0" name=""/>
        <dsp:cNvSpPr/>
      </dsp:nvSpPr>
      <dsp:spPr>
        <a:xfrm>
          <a:off x="1687919" y="914808"/>
          <a:ext cx="1203690" cy="7222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przetwornik analogowo </a:t>
          </a:r>
          <a:r>
            <a:rPr lang="pl-PL" sz="1200" kern="1200" dirty="0" smtClean="0"/>
            <a:t>- cyfrowy</a:t>
          </a:r>
          <a:endParaRPr lang="en-US" sz="1200" kern="1200" dirty="0"/>
        </a:p>
      </dsp:txBody>
      <dsp:txXfrm>
        <a:off x="1687919" y="914808"/>
        <a:ext cx="1203690" cy="722214"/>
      </dsp:txXfrm>
    </dsp:sp>
    <dsp:sp modelId="{06C387BF-36C2-4BAB-B5DA-4BCB313FFB43}">
      <dsp:nvSpPr>
        <dsp:cNvPr id="0" name=""/>
        <dsp:cNvSpPr/>
      </dsp:nvSpPr>
      <dsp:spPr>
        <a:xfrm rot="14331">
          <a:off x="3024236" y="1130306"/>
          <a:ext cx="281172" cy="29851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4331">
        <a:off x="3024236" y="1130306"/>
        <a:ext cx="281172" cy="298515"/>
      </dsp:txXfrm>
    </dsp:sp>
    <dsp:sp modelId="{E35B7213-0150-4A9E-8A60-380BDEA76F92}">
      <dsp:nvSpPr>
        <dsp:cNvPr id="0" name=""/>
        <dsp:cNvSpPr/>
      </dsp:nvSpPr>
      <dsp:spPr>
        <a:xfrm>
          <a:off x="3422119" y="922038"/>
          <a:ext cx="1203690" cy="7222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CPS</a:t>
          </a:r>
        </a:p>
      </dsp:txBody>
      <dsp:txXfrm>
        <a:off x="3422119" y="922038"/>
        <a:ext cx="1203690" cy="722214"/>
      </dsp:txXfrm>
    </dsp:sp>
    <dsp:sp modelId="{34D27DB8-22FE-4665-B82A-98B1581711B2}">
      <dsp:nvSpPr>
        <dsp:cNvPr id="0" name=""/>
        <dsp:cNvSpPr/>
      </dsp:nvSpPr>
      <dsp:spPr>
        <a:xfrm>
          <a:off x="4734608" y="1133887"/>
          <a:ext cx="230653" cy="29851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734608" y="1133887"/>
        <a:ext cx="230653" cy="298515"/>
      </dsp:txXfrm>
    </dsp:sp>
    <dsp:sp modelId="{D937794C-E8D5-41FB-B285-BC1D82F49335}">
      <dsp:nvSpPr>
        <dsp:cNvPr id="0" name=""/>
        <dsp:cNvSpPr/>
      </dsp:nvSpPr>
      <dsp:spPr>
        <a:xfrm>
          <a:off x="5061005" y="922038"/>
          <a:ext cx="1203690" cy="7222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BBE</a:t>
          </a:r>
        </a:p>
      </dsp:txBody>
      <dsp:txXfrm>
        <a:off x="5061005" y="922038"/>
        <a:ext cx="1203690" cy="722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pl-PL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DD1EE6CB-EE33-46C4-8979-9FFF39C1F93D}" type="slidenum">
              <a:rPr lang="pl-PL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AB625C-0F56-494F-A416-1F2344CC08F5}" type="slidenum">
              <a:rPr lang="pl-PL"/>
              <a:pPr/>
              <a:t>1</a:t>
            </a:fld>
            <a:endParaRPr lang="pl-PL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1A6F3E-B6A8-4629-800C-74DF3C9EB177}" type="slidenum">
              <a:rPr lang="pl-PL"/>
              <a:pPr/>
              <a:t>10</a:t>
            </a:fld>
            <a:endParaRPr lang="pl-PL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r>
              <a:rPr lang="pl-PL" baseline="0" dirty="0" smtClean="0"/>
              <a:t>RFE</a:t>
            </a:r>
          </a:p>
          <a:p>
            <a:r>
              <a:rPr lang="pl-PL" sz="1200" b="0" i="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Sygnał wielkiej częstotliwości odebrany przez antenę jest wzmacniany selektywnym wzmacniaczem niskoszumnym,</a:t>
            </a:r>
          </a:p>
          <a:p>
            <a:r>
              <a:rPr lang="pl-PL" sz="1200" b="0" i="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dzięki czemu wzmocniony zostaje sygnał tylko w wybranym paśmie częstotliwości</a:t>
            </a:r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Przetwornik analog/cyfra</a:t>
            </a:r>
          </a:p>
          <a:p>
            <a:endParaRPr lang="pl-PL" dirty="0" smtClean="0"/>
          </a:p>
          <a:p>
            <a:r>
              <a:rPr lang="pl-PL" dirty="0" smtClean="0"/>
              <a:t>Cyfrowe</a:t>
            </a:r>
            <a:r>
              <a:rPr lang="pl-PL" baseline="0" dirty="0" smtClean="0"/>
              <a:t> Przetwarzanie Sygnałów:</a:t>
            </a:r>
          </a:p>
          <a:p>
            <a:pPr marL="74295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pl-PL" baseline="0" dirty="0" smtClean="0"/>
              <a:t>Wzmocnienie, </a:t>
            </a:r>
          </a:p>
          <a:p>
            <a:pPr marL="74295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pl-PL" baseline="0" dirty="0" smtClean="0"/>
              <a:t>filtracja, </a:t>
            </a:r>
          </a:p>
          <a:p>
            <a:pPr marL="74295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rPr>
              <a:t>modulacja, demodulacja, </a:t>
            </a:r>
          </a:p>
          <a:p>
            <a:pPr marL="74295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rPr>
              <a:t>kodowanie, dekodowanie</a:t>
            </a:r>
          </a:p>
          <a:p>
            <a:pPr marL="74295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lang="pl-PL" sz="1200" kern="1200" dirty="0" smtClean="0">
              <a:solidFill>
                <a:schemeClr val="tx1"/>
              </a:solidFill>
              <a:latin typeface="Times New Roman" pitchFamily="16" charset="0"/>
              <a:ea typeface="+mn-ea"/>
              <a:cs typeface="+mn-cs"/>
            </a:endParaRPr>
          </a:p>
          <a:p>
            <a:pPr marL="74295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rPr>
              <a:t>Pomiędzy</a:t>
            </a:r>
            <a:r>
              <a:rPr lang="pl-PL" sz="1200" kern="1200" baseline="0" dirty="0" smtClean="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rPr>
              <a:t> CPS, a BBE może być przetwornik cyfra/analog!!</a:t>
            </a:r>
            <a:endParaRPr lang="pl-PL" sz="1200" kern="1200" dirty="0" smtClean="0">
              <a:solidFill>
                <a:schemeClr val="tx1"/>
              </a:solidFill>
              <a:latin typeface="Times New Roman" pitchFamily="16" charset="0"/>
              <a:ea typeface="+mn-ea"/>
              <a:cs typeface="+mn-cs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1A6F3E-B6A8-4629-800C-74DF3C9EB177}" type="slidenum">
              <a:rPr lang="pl-PL"/>
              <a:pPr/>
              <a:t>11</a:t>
            </a:fld>
            <a:endParaRPr lang="pl-PL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pPr marL="341313" indent="-341313">
              <a:spcBef>
                <a:spcPts val="450"/>
              </a:spcBef>
              <a:spcAft>
                <a:spcPts val="12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 sz="1800" dirty="0" smtClean="0">
              <a:solidFill>
                <a:srgbClr val="000000"/>
              </a:solidFill>
              <a:latin typeface="Verdana" pitchFamily="32" charset="0"/>
            </a:endParaRPr>
          </a:p>
          <a:p>
            <a:pPr marL="341313" indent="-341313">
              <a:spcBef>
                <a:spcPts val="450"/>
              </a:spcBef>
              <a:spcAft>
                <a:spcPts val="18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Programowo definiowane parametry systemu: </a:t>
            </a:r>
          </a:p>
          <a:p>
            <a:pPr lvl="1"/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częstotliwość, pasmo sygnału, modulacja, moc</a:t>
            </a:r>
            <a:endParaRPr lang="pl-PL" dirty="0" smtClean="0"/>
          </a:p>
          <a:p>
            <a:pPr marL="341313" indent="-341313">
              <a:spcBef>
                <a:spcPts val="450"/>
              </a:spcBef>
              <a:spcAft>
                <a:spcPts val="12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 sz="1800" dirty="0" smtClean="0">
              <a:solidFill>
                <a:srgbClr val="000000"/>
              </a:solidFill>
              <a:latin typeface="Verdana" pitchFamily="32" charset="0"/>
            </a:endParaRPr>
          </a:p>
          <a:p>
            <a:pPr marL="341313" indent="-341313">
              <a:spcBef>
                <a:spcPts val="450"/>
              </a:spcBef>
              <a:spcAft>
                <a:spcPts val="12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Możliwość zmiany właściwości bez wymiany elementów fizycznych</a:t>
            </a:r>
          </a:p>
          <a:p>
            <a:pPr marL="1084263" lvl="1" indent="-341313">
              <a:spcBef>
                <a:spcPts val="450"/>
              </a:spcBef>
              <a:spcAft>
                <a:spcPts val="12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600" dirty="0" smtClean="0">
                <a:solidFill>
                  <a:srgbClr val="000000"/>
                </a:solidFill>
                <a:latin typeface="Verdana" pitchFamily="32" charset="0"/>
              </a:rPr>
              <a:t>Szybsza i łatwiejsza implementacja nowych algorytmów</a:t>
            </a:r>
          </a:p>
          <a:p>
            <a:pPr marL="341313" indent="-341313">
              <a:spcBef>
                <a:spcPts val="450"/>
              </a:spcBef>
              <a:spcAft>
                <a:spcPts val="1800"/>
              </a:spcAft>
              <a:buFont typeface="Verdana" pitchFamily="32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 sz="1800" dirty="0" smtClean="0">
              <a:solidFill>
                <a:srgbClr val="000000"/>
              </a:solidFill>
              <a:latin typeface="Verdana" pitchFamily="32" charset="0"/>
            </a:endParaRPr>
          </a:p>
          <a:p>
            <a:pPr marL="341313" indent="-341313">
              <a:spcBef>
                <a:spcPts val="450"/>
              </a:spcBef>
              <a:spcAft>
                <a:spcPts val="18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Stosowanie procesorów sygnałowych ogólnego przeznaczenia </a:t>
            </a:r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pl-PL" dirty="0" smtClean="0"/>
              <a:t>		Niższy koszt i krótszy czas wprowadzania nowych technologii</a:t>
            </a:r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lang="pl-PL" sz="1600" dirty="0" smtClean="0">
              <a:solidFill>
                <a:srgbClr val="000000"/>
              </a:solidFill>
              <a:latin typeface="Verdana" pitchFamily="32" charset="0"/>
            </a:endParaRPr>
          </a:p>
          <a:p>
            <a:pPr marL="341313" indent="-341313">
              <a:spcBef>
                <a:spcPts val="450"/>
              </a:spcBef>
              <a:spcAft>
                <a:spcPts val="12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Możliwość dynamicznej regulacji mocy -&gt; oszczędność baterii</a:t>
            </a:r>
          </a:p>
          <a:p>
            <a:pPr marL="341313" indent="-341313">
              <a:spcBef>
                <a:spcPts val="450"/>
              </a:spcBef>
              <a:spcAft>
                <a:spcPts val="1200"/>
              </a:spcAft>
              <a:buFont typeface="Verdana" pitchFamily="32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 sz="1800" dirty="0" smtClean="0">
              <a:solidFill>
                <a:srgbClr val="000000"/>
              </a:solidFill>
              <a:latin typeface="Verdana" pitchFamily="32" charset="0"/>
            </a:endParaRPr>
          </a:p>
          <a:p>
            <a:pPr marL="341313" marR="0" lvl="3" indent="-341313" algn="l" defTabSz="4572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Techniki radia kognitywnego -&gt; dynamiczny dobór częstotliwości</a:t>
            </a:r>
            <a:endParaRPr lang="pl-PL" sz="1800" dirty="0" smtClean="0"/>
          </a:p>
          <a:p>
            <a:pPr marL="341313" indent="-341313">
              <a:spcBef>
                <a:spcPts val="450"/>
              </a:spcBef>
              <a:spcAft>
                <a:spcPts val="18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 sz="1800" dirty="0" smtClean="0">
              <a:solidFill>
                <a:srgbClr val="000000"/>
              </a:solidFill>
              <a:latin typeface="Verdana" pitchFamily="32" charset="0"/>
            </a:endParaRPr>
          </a:p>
          <a:p>
            <a:pPr marL="341313" indent="-341313">
              <a:spcBef>
                <a:spcPts val="450"/>
              </a:spcBef>
              <a:spcAft>
                <a:spcPts val="18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Brak problemów związanych z właściwościami fizycznymi sprzętu:</a:t>
            </a:r>
            <a:endParaRPr lang="pl-PL" sz="1200" b="0" i="0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+mn-cs"/>
            </a:endParaRPr>
          </a:p>
          <a:p>
            <a:pPr marL="2627313" lvl="5" indent="-341313">
              <a:spcBef>
                <a:spcPts val="450"/>
              </a:spcBef>
              <a:spcAft>
                <a:spcPts val="12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200" b="0" i="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tolerancje użytych elementów</a:t>
            </a:r>
          </a:p>
          <a:p>
            <a:pPr marL="2627313" lvl="5" indent="-341313">
              <a:spcBef>
                <a:spcPts val="450"/>
              </a:spcBef>
              <a:spcAft>
                <a:spcPts val="12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200" b="0" i="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zmiany wartości elementów pod wpływem temperatury</a:t>
            </a:r>
          </a:p>
          <a:p>
            <a:pPr marL="2627313" lvl="5" indent="-341313">
              <a:spcBef>
                <a:spcPts val="450"/>
              </a:spcBef>
              <a:spcAft>
                <a:spcPts val="12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200" b="0" i="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starzenie elementów.</a:t>
            </a:r>
            <a:endParaRPr lang="pl-PL" sz="180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1A6F3E-B6A8-4629-800C-74DF3C9EB177}" type="slidenum">
              <a:rPr lang="pl-PL"/>
              <a:pPr/>
              <a:t>12</a:t>
            </a:fld>
            <a:endParaRPr lang="pl-PL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1A6F3E-B6A8-4629-800C-74DF3C9EB177}" type="slidenum">
              <a:rPr lang="pl-PL"/>
              <a:pPr/>
              <a:t>13</a:t>
            </a:fld>
            <a:endParaRPr lang="pl-PL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Universal Software Radio Peripheral</a:t>
            </a:r>
            <a:r>
              <a:rPr lang="pl-PL" sz="1200" b="0" i="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 (urządzenie peryferyjne)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lang="pl-PL" sz="1200" b="0" i="0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+mn-cs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rPr>
              <a:t>Realizuje procedury i algorytmy przetwarzania sygnałów 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rPr>
              <a:t>	</a:t>
            </a:r>
            <a:r>
              <a:rPr lang="pl-PL" sz="1200" kern="1200" baseline="0" dirty="0" smtClean="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rPr>
              <a:t>      </a:t>
            </a:r>
            <a:r>
              <a:rPr lang="pl-PL" sz="1200" kern="1200" dirty="0" smtClean="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rPr>
              <a:t>modulacja, </a:t>
            </a:r>
          </a:p>
          <a:p>
            <a:pPr marL="74295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rPr>
              <a:t>demodulacja, </a:t>
            </a:r>
          </a:p>
          <a:p>
            <a:pPr marL="74295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rPr>
              <a:t>kodowanie, </a:t>
            </a:r>
          </a:p>
          <a:p>
            <a:pPr marL="74295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rPr>
              <a:t>dekodowanie, </a:t>
            </a:r>
          </a:p>
          <a:p>
            <a:pPr marL="74295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rPr>
              <a:t>Filtracja</a:t>
            </a:r>
          </a:p>
          <a:p>
            <a:pPr marL="74295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lang="pl-PL" sz="1200" kern="1200" dirty="0" smtClean="0">
              <a:solidFill>
                <a:schemeClr val="tx1"/>
              </a:solidFill>
              <a:latin typeface="Times New Roman" pitchFamily="16" charset="0"/>
              <a:ea typeface="+mn-ea"/>
              <a:cs typeface="+mn-cs"/>
            </a:endParaRPr>
          </a:p>
          <a:p>
            <a:pPr marL="74295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rPr>
              <a:t>oraz konfigurację parametrów transmisji toru nadawczego i odbiorczego</a:t>
            </a:r>
          </a:p>
          <a:p>
            <a:pPr marL="74295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lang="pl-PL" sz="1200" kern="1200" dirty="0" smtClean="0">
              <a:solidFill>
                <a:schemeClr val="tx1"/>
              </a:solidFill>
              <a:latin typeface="Times New Roman" pitchFamily="16" charset="0"/>
              <a:ea typeface="+mn-ea"/>
              <a:cs typeface="+mn-cs"/>
            </a:endParaRPr>
          </a:p>
          <a:p>
            <a:pPr marL="74295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lang="pl-PL" sz="1200" kern="1200" dirty="0" smtClean="0">
              <a:solidFill>
                <a:schemeClr val="tx1"/>
              </a:solidFill>
              <a:latin typeface="Times New Roman" pitchFamily="16" charset="0"/>
              <a:ea typeface="+mn-ea"/>
              <a:cs typeface="+mn-cs"/>
            </a:endParaRPr>
          </a:p>
          <a:p>
            <a:pPr marL="74295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rPr>
              <a:t>Współpracuje</a:t>
            </a:r>
            <a:r>
              <a:rPr lang="pl-PL" sz="1200" kern="1200" baseline="0" dirty="0" smtClean="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rPr>
              <a:t> z MATLABEM</a:t>
            </a:r>
          </a:p>
          <a:p>
            <a:pPr marL="74295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lang="pl-PL" sz="1200" kern="1200" baseline="0" dirty="0" smtClean="0">
              <a:solidFill>
                <a:schemeClr val="tx1"/>
              </a:solidFill>
              <a:latin typeface="Times New Roman" pitchFamily="16" charset="0"/>
              <a:ea typeface="+mn-ea"/>
              <a:cs typeface="+mn-cs"/>
            </a:endParaRPr>
          </a:p>
          <a:p>
            <a:pPr marL="1084263" lvl="1" indent="-341313">
              <a:spcBef>
                <a:spcPts val="450"/>
              </a:spcBef>
              <a:spcAft>
                <a:spcPts val="12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kern="1200" dirty="0" smtClean="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rPr>
              <a:t>Zakres pracy do 6 </a:t>
            </a:r>
            <a:r>
              <a:rPr lang="pl-PL" sz="1800" kern="1200" dirty="0" err="1" smtClean="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rPr>
              <a:t>GHz</a:t>
            </a:r>
            <a:r>
              <a:rPr lang="pl-PL" sz="1800" kern="1200" dirty="0" smtClean="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rPr>
              <a:t> – tylko części</a:t>
            </a:r>
            <a:r>
              <a:rPr lang="pl-PL" sz="1800" kern="1200" baseline="0" dirty="0" smtClean="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pl-PL" sz="1800" kern="1200" baseline="0" dirty="0" err="1" smtClean="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rPr>
              <a:t>analgowe</a:t>
            </a:r>
            <a:endParaRPr lang="pl-PL" sz="1800" kern="1200" dirty="0" smtClean="0">
              <a:solidFill>
                <a:schemeClr val="tx1"/>
              </a:solidFill>
              <a:latin typeface="Times New Roman" pitchFamily="16" charset="0"/>
              <a:ea typeface="+mn-ea"/>
              <a:cs typeface="+mn-cs"/>
            </a:endParaRPr>
          </a:p>
          <a:p>
            <a:pPr marL="74295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lang="pl-PL" sz="1200" kern="1200" dirty="0" smtClean="0">
              <a:solidFill>
                <a:schemeClr val="tx1"/>
              </a:solidFill>
              <a:latin typeface="Times New Roman" pitchFamily="16" charset="0"/>
              <a:ea typeface="+mn-ea"/>
              <a:cs typeface="+mn-cs"/>
            </a:endParaRPr>
          </a:p>
          <a:p>
            <a:pPr marL="74295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lang="pl-PL" sz="1200" kern="1200" dirty="0" smtClean="0">
              <a:solidFill>
                <a:schemeClr val="tx1"/>
              </a:solidFill>
              <a:latin typeface="Times New Roman" pitchFamily="16" charset="0"/>
              <a:ea typeface="+mn-ea"/>
              <a:cs typeface="+mn-cs"/>
            </a:endParaRPr>
          </a:p>
          <a:p>
            <a:pPr marL="74295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lang="pl-PL" sz="1200" kern="1200" dirty="0" smtClean="0">
              <a:solidFill>
                <a:schemeClr val="tx1"/>
              </a:solidFill>
              <a:latin typeface="Times New Roman" pitchFamily="16" charset="0"/>
              <a:ea typeface="+mn-ea"/>
              <a:cs typeface="+mn-cs"/>
            </a:endParaRPr>
          </a:p>
          <a:p>
            <a:pPr marL="74295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lang="en-US" sz="1200" b="0" i="0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+mn-cs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1A6F3E-B6A8-4629-800C-74DF3C9EB177}" type="slidenum">
              <a:rPr lang="pl-PL"/>
              <a:pPr/>
              <a:t>14</a:t>
            </a:fld>
            <a:endParaRPr lang="pl-PL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pPr marL="341313" indent="-341313">
              <a:spcBef>
                <a:spcPts val="450"/>
              </a:spcBef>
              <a:spcAft>
                <a:spcPts val="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Parametry przetworników analogowo-cyfrowych:</a:t>
            </a:r>
          </a:p>
          <a:p>
            <a:pPr marL="1484313" lvl="2" indent="-341313">
              <a:spcBef>
                <a:spcPts val="450"/>
              </a:spcBef>
              <a:spcAft>
                <a:spcPts val="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chemeClr val="tx1"/>
                </a:solidFill>
              </a:rPr>
              <a:t>rozdzielczość rzędu kilku bitów 			// rząd wielkości mniejsze od USRP</a:t>
            </a:r>
          </a:p>
          <a:p>
            <a:pPr marL="1484313" lvl="2" indent="-341313">
              <a:spcBef>
                <a:spcPts val="450"/>
              </a:spcBef>
              <a:spcAft>
                <a:spcPts val="12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chemeClr val="tx1"/>
                </a:solidFill>
              </a:rPr>
              <a:t>częstotliwość próbkowania rzędu kilku </a:t>
            </a:r>
            <a:r>
              <a:rPr lang="pl-PL" sz="1800" dirty="0" err="1" smtClean="0">
                <a:solidFill>
                  <a:schemeClr val="tx1"/>
                </a:solidFill>
              </a:rPr>
              <a:t>MHz</a:t>
            </a:r>
            <a:r>
              <a:rPr lang="pl-PL" sz="1800" dirty="0" smtClean="0">
                <a:solidFill>
                  <a:schemeClr val="tx1"/>
                </a:solidFill>
              </a:rPr>
              <a:t> 		// dwa rzędy </a:t>
            </a:r>
            <a:r>
              <a:rPr lang="pl-PL" sz="1800" dirty="0" err="1" smtClean="0">
                <a:solidFill>
                  <a:schemeClr val="tx1"/>
                </a:solidFill>
              </a:rPr>
              <a:t>wielkosci</a:t>
            </a:r>
            <a:r>
              <a:rPr lang="pl-PL" sz="1800" dirty="0" smtClean="0">
                <a:solidFill>
                  <a:schemeClr val="tx1"/>
                </a:solidFill>
              </a:rPr>
              <a:t> mniejsze od USRP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1A6F3E-B6A8-4629-800C-74DF3C9EB177}" type="slidenum">
              <a:rPr lang="pl-PL"/>
              <a:pPr/>
              <a:t>15</a:t>
            </a:fld>
            <a:endParaRPr lang="pl-PL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r>
              <a:rPr lang="pl-PL" dirty="0" smtClean="0"/>
              <a:t>Systemy wojskowe</a:t>
            </a:r>
          </a:p>
          <a:p>
            <a:pPr lvl="1"/>
            <a:r>
              <a:rPr lang="pl-PL" dirty="0" smtClean="0"/>
              <a:t>Zmiany pasm częstotliwości</a:t>
            </a:r>
          </a:p>
          <a:p>
            <a:pPr lvl="1"/>
            <a:r>
              <a:rPr lang="pl-PL" dirty="0" smtClean="0"/>
              <a:t>Wprowadzanie nowych technik</a:t>
            </a:r>
          </a:p>
          <a:p>
            <a:pPr lvl="1"/>
            <a:endParaRPr lang="pl-PL" dirty="0" smtClean="0"/>
          </a:p>
          <a:p>
            <a:r>
              <a:rPr lang="pl-PL" dirty="0" smtClean="0"/>
              <a:t>Policja i służby ratownicze</a:t>
            </a:r>
          </a:p>
          <a:p>
            <a:r>
              <a:rPr lang="pl-PL" dirty="0" smtClean="0"/>
              <a:t>	Zmiany</a:t>
            </a:r>
            <a:r>
              <a:rPr lang="pl-PL" baseline="0" dirty="0" smtClean="0"/>
              <a:t> pasm częstotliwości</a:t>
            </a:r>
            <a:endParaRPr lang="pl-PL" dirty="0" smtClean="0"/>
          </a:p>
          <a:p>
            <a:r>
              <a:rPr lang="pl-PL" dirty="0" smtClean="0"/>
              <a:t>	Zarządzanie zasobami, również cywilnymi</a:t>
            </a:r>
          </a:p>
          <a:p>
            <a:pPr lvl="1"/>
            <a:endParaRPr lang="pl-PL" dirty="0" smtClean="0"/>
          </a:p>
          <a:p>
            <a:r>
              <a:rPr lang="pl-PL" dirty="0" smtClean="0"/>
              <a:t>Przemysł motoryzacyjny</a:t>
            </a:r>
          </a:p>
          <a:p>
            <a:pPr lvl="1"/>
            <a:r>
              <a:rPr lang="pl-PL" dirty="0" smtClean="0"/>
              <a:t>Wzrastające znaczenie komunikacji radiowej</a:t>
            </a:r>
          </a:p>
          <a:p>
            <a:pPr lvl="1"/>
            <a:r>
              <a:rPr lang="pl-PL" dirty="0" smtClean="0"/>
              <a:t>Możliwość aktualizacji</a:t>
            </a:r>
          </a:p>
          <a:p>
            <a:pPr lvl="1"/>
            <a:endParaRPr lang="pl-PL" dirty="0" smtClean="0"/>
          </a:p>
          <a:p>
            <a:r>
              <a:rPr lang="pl-PL" dirty="0" smtClean="0"/>
              <a:t>Transport (kolej, lotnictwo)</a:t>
            </a:r>
          </a:p>
          <a:p>
            <a:pPr lvl="1"/>
            <a:r>
              <a:rPr lang="pl-PL" dirty="0" smtClean="0"/>
              <a:t>Systemy regionalne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===================</a:t>
            </a:r>
          </a:p>
          <a:p>
            <a:pPr lvl="1"/>
            <a:endParaRPr lang="pl-PL" dirty="0" smtClean="0"/>
          </a:p>
          <a:p>
            <a:r>
              <a:rPr lang="pl-PL" dirty="0" smtClean="0"/>
              <a:t>Infrastruktura systemów komórkowych</a:t>
            </a:r>
          </a:p>
          <a:p>
            <a:pPr lvl="1"/>
            <a:r>
              <a:rPr lang="pl-PL" dirty="0" smtClean="0"/>
              <a:t>Niższy koszt stacji bazowych </a:t>
            </a:r>
            <a:r>
              <a:rPr lang="pl-PL" dirty="0" err="1" smtClean="0"/>
              <a:t>wielotrybowych</a:t>
            </a:r>
            <a:endParaRPr lang="pl-PL" dirty="0" smtClean="0"/>
          </a:p>
          <a:p>
            <a:pPr lvl="1"/>
            <a:r>
              <a:rPr lang="pl-PL" dirty="0" smtClean="0"/>
              <a:t>Niższy koszt wprowadzania nowych systemów, usług</a:t>
            </a:r>
          </a:p>
          <a:p>
            <a:pPr lvl="1"/>
            <a:endParaRPr lang="pl-PL" dirty="0" smtClean="0"/>
          </a:p>
          <a:p>
            <a:r>
              <a:rPr lang="pl-PL" dirty="0" smtClean="0"/>
              <a:t>Terminale systemów komórkowych</a:t>
            </a:r>
          </a:p>
          <a:p>
            <a:pPr lvl="1"/>
            <a:r>
              <a:rPr lang="pl-PL" dirty="0" smtClean="0"/>
              <a:t>Dalsza przyszłość (zużycie energii)</a:t>
            </a:r>
          </a:p>
          <a:p>
            <a:pPr lvl="1"/>
            <a:endParaRPr lang="pl-PL" dirty="0" smtClean="0"/>
          </a:p>
          <a:p>
            <a:r>
              <a:rPr lang="pl-PL" dirty="0" smtClean="0"/>
              <a:t>Elektronika masowego użytku ?</a:t>
            </a:r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15ADD8-DEE1-4569-BA7F-7ABB5E957ACE}" type="slidenum">
              <a:rPr lang="pl-PL"/>
              <a:pPr/>
              <a:t>16</a:t>
            </a:fld>
            <a:endParaRPr lang="pl-PL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3F89BA-2E2F-41A1-B7B9-F7207AF56FAD}" type="slidenum">
              <a:rPr lang="pl-PL"/>
              <a:pPr/>
              <a:t>2</a:t>
            </a:fld>
            <a:endParaRPr lang="pl-PL"/>
          </a:p>
        </p:txBody>
      </p:sp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0FF287-E436-457F-8123-694BB70405EE}" type="slidenum">
              <a:rPr lang="pl-PL"/>
              <a:pPr/>
              <a:t>3</a:t>
            </a:fld>
            <a:endParaRPr lang="pl-PL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768A65-60B3-4013-8C62-5C1C733E3FEC}" type="slidenum">
              <a:rPr lang="pl-PL"/>
              <a:pPr/>
              <a:t>4</a:t>
            </a:fld>
            <a:endParaRPr lang="pl-PL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r>
              <a:rPr lang="pl-PL" dirty="0" smtClean="0"/>
              <a:t>Nośnej:</a:t>
            </a:r>
          </a:p>
          <a:p>
            <a:r>
              <a:rPr lang="en-US" sz="1200" b="1" i="0" kern="1200" dirty="0" err="1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pętla</a:t>
            </a:r>
            <a:r>
              <a:rPr lang="en-US" sz="1200" b="1" i="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en-US" sz="1200" b="1" i="0" kern="1200" dirty="0" err="1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Costasa</a:t>
            </a:r>
            <a:r>
              <a:rPr lang="pl-PL" sz="1200" b="1" i="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 – j</a:t>
            </a:r>
            <a:r>
              <a:rPr lang="pl-PL" sz="1200" b="0" i="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ednym z częściej używanych układów do demodulacji sygnałów BPSK, pętla sprzężenia zwrotnego</a:t>
            </a:r>
          </a:p>
          <a:p>
            <a:endParaRPr lang="pl-PL" sz="1200" b="0" i="0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+mn-cs"/>
            </a:endParaRPr>
          </a:p>
          <a:p>
            <a:r>
              <a:rPr lang="pl-PL" sz="1200" b="0" i="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Próbek:</a:t>
            </a:r>
          </a:p>
          <a:p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early-late</a:t>
            </a:r>
            <a:endParaRPr lang="pl-PL" sz="1200" b="0" i="0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Gardner</a:t>
            </a:r>
            <a:r>
              <a:rPr lang="pl-PL" sz="1200" b="0" i="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 – równania, rekurencja</a:t>
            </a:r>
          </a:p>
          <a:p>
            <a:endParaRPr lang="pl-PL" sz="1200" b="0" i="0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+mn-cs"/>
            </a:endParaRPr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kanały o różnej transmitancji (symulacyjnie)</a:t>
            </a:r>
          </a:p>
          <a:p>
            <a:endParaRPr lang="pl-PL" sz="1200" b="0" i="0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7B8D04-86BB-4443-83F8-F3E4FC217C3D}" type="slidenum">
              <a:rPr lang="pl-PL"/>
              <a:pPr/>
              <a:t>5</a:t>
            </a:fld>
            <a:endParaRPr lang="pl-PL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1A6F3E-B6A8-4629-800C-74DF3C9EB177}" type="slidenum">
              <a:rPr lang="pl-PL"/>
              <a:pPr/>
              <a:t>6</a:t>
            </a:fld>
            <a:endParaRPr lang="pl-PL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r>
              <a:rPr lang="pl-PL" dirty="0" smtClean="0"/>
              <a:t>Moc obliczeniowa</a:t>
            </a:r>
            <a:r>
              <a:rPr lang="pl-PL" baseline="0" dirty="0" smtClean="0"/>
              <a:t> – np. różna liczba próbek/symbol wymagana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15ADD8-DEE1-4569-BA7F-7ABB5E957ACE}" type="slidenum">
              <a:rPr lang="pl-PL"/>
              <a:pPr/>
              <a:t>7</a:t>
            </a:fld>
            <a:endParaRPr lang="pl-PL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1A6F3E-B6A8-4629-800C-74DF3C9EB177}" type="slidenum">
              <a:rPr lang="pl-PL"/>
              <a:pPr/>
              <a:t>8</a:t>
            </a:fld>
            <a:endParaRPr lang="pl-PL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pPr marL="341313" indent="-341313">
              <a:spcBef>
                <a:spcPts val="450"/>
              </a:spcBef>
              <a:spcAft>
                <a:spcPts val="12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 sz="1800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1A6F3E-B6A8-4629-800C-74DF3C9EB177}" type="slidenum">
              <a:rPr lang="pl-PL"/>
              <a:pPr/>
              <a:t>9</a:t>
            </a:fld>
            <a:endParaRPr lang="pl-PL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r>
              <a:rPr lang="pl-PL" dirty="0" smtClean="0"/>
              <a:t>Trzy grupy urządzeń:</a:t>
            </a:r>
          </a:p>
          <a:p>
            <a:r>
              <a:rPr lang="pl-PL" dirty="0" smtClean="0"/>
              <a:t>Urządzenia częstotliwości radiowych</a:t>
            </a:r>
          </a:p>
          <a:p>
            <a:r>
              <a:rPr lang="pl-PL" dirty="0" smtClean="0"/>
              <a:t>Urządzenia częstotliwości pośrednich</a:t>
            </a:r>
          </a:p>
          <a:p>
            <a:r>
              <a:rPr lang="pl-PL" dirty="0" smtClean="0"/>
              <a:t>Urządzenia częstotliwości pasma</a:t>
            </a:r>
            <a:r>
              <a:rPr lang="pl-PL" baseline="0" dirty="0" smtClean="0"/>
              <a:t> podstawowego</a:t>
            </a:r>
          </a:p>
          <a:p>
            <a:endParaRPr lang="pl-PL" baseline="0" dirty="0" smtClean="0"/>
          </a:p>
          <a:p>
            <a:r>
              <a:rPr lang="pl-PL" baseline="0" dirty="0" smtClean="0"/>
              <a:t>RFE</a:t>
            </a:r>
          </a:p>
          <a:p>
            <a:r>
              <a:rPr lang="pl-PL" sz="1200" b="0" i="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Sygnał wielkiej częstotliwości odebrany przez antenę jest wzmacniany selektywnym wzmacniaczem niskoszumnym,</a:t>
            </a:r>
          </a:p>
          <a:p>
            <a:r>
              <a:rPr lang="pl-PL" sz="1200" b="0" i="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dzięki czemu wzmocniony zostaje sygnał tylko w wybranym paśmie częstotliwości</a:t>
            </a:r>
          </a:p>
          <a:p>
            <a:endParaRPr lang="pl-PL" sz="1200" b="0" i="0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+mn-cs"/>
            </a:endParaRPr>
          </a:p>
          <a:p>
            <a:r>
              <a:rPr lang="pl-PL" sz="1200" b="0" i="0" kern="1200" dirty="0" err="1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Kowerter</a:t>
            </a:r>
            <a:r>
              <a:rPr lang="pl-PL" sz="1200" b="0" i="0" kern="1200" baseline="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 RF/IF</a:t>
            </a:r>
            <a:endParaRPr lang="pl-PL" sz="1200" b="0" i="0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+mn-cs"/>
            </a:endParaRPr>
          </a:p>
          <a:p>
            <a:r>
              <a:rPr lang="pl-PL" sz="1200" b="0" i="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Mieszacz przekształcający pożądany sygnał wejściowy na sygnał o częstotliwości pośredniej</a:t>
            </a:r>
          </a:p>
          <a:p>
            <a:endParaRPr lang="pl-PL" sz="1200" b="0" i="0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+mn-cs"/>
            </a:endParaRPr>
          </a:p>
          <a:p>
            <a:r>
              <a:rPr lang="pl-PL" sz="1200" b="0" i="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IFE</a:t>
            </a:r>
          </a:p>
          <a:p>
            <a:r>
              <a:rPr lang="pl-PL" sz="1200" b="0" i="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Wzmacniacz sygnału </a:t>
            </a:r>
            <a:r>
              <a:rPr lang="pl-PL" sz="1200" b="0" i="0" kern="1200" dirty="0" err="1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p.cz</a:t>
            </a:r>
            <a:r>
              <a:rPr lang="pl-PL" sz="1200" b="0" i="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. jest zarazem filtrem </a:t>
            </a:r>
            <a:r>
              <a:rPr lang="pl-PL" sz="1200" b="0" i="0" kern="1200" dirty="0" err="1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pasmowoprzepustowym</a:t>
            </a:r>
            <a:r>
              <a:rPr lang="pl-PL" sz="1200" b="0" i="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, przepuszczającym np. sygnał tylko jednej stacji radiowej.</a:t>
            </a:r>
          </a:p>
          <a:p>
            <a:endParaRPr lang="pl-PL" sz="1200" b="0" i="0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+mn-cs"/>
            </a:endParaRPr>
          </a:p>
          <a:p>
            <a:r>
              <a:rPr lang="pl-PL" sz="1200" b="0" i="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Demodulator:</a:t>
            </a:r>
          </a:p>
          <a:p>
            <a:r>
              <a:rPr lang="pl-PL" sz="1200" b="0" i="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Następny blok, czyli demodulator odzyskuje oryginalny sygnał z sygnału </a:t>
            </a:r>
            <a:r>
              <a:rPr lang="pl-PL" sz="1200" b="0" i="0" kern="1200" dirty="0" err="1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p.cz</a:t>
            </a:r>
            <a:r>
              <a:rPr lang="pl-PL" sz="1200" b="0" i="0" kern="1200" dirty="0" smtClean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., dokonując jeszcze raz konwersji częstotliwości sprowadzając sygnał w np. zakres częstotliwości akustycznych</a:t>
            </a: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BE51767-D7BB-4CD8-A11B-DA65D855687B}" type="slidenum">
              <a:rPr lang="pl-PL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D652730-E206-4059-A2C0-074CA3407C57}" type="slidenum">
              <a:rPr lang="pl-PL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3400" y="476250"/>
            <a:ext cx="1801813" cy="5648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6375" y="476250"/>
            <a:ext cx="5254625" cy="5648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9238970-41C5-4F73-922C-DF615C6E8C9C}" type="slidenum">
              <a:rPr lang="pl-PL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F68F990-0F94-48CA-A7E8-666D47D3A69E}" type="slidenum">
              <a:rPr lang="pl-PL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A7D8ECB-C841-4EDD-BDD2-03979BFCFB5D}" type="slidenum">
              <a:rPr lang="pl-PL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6375" y="1628775"/>
            <a:ext cx="3527425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628775"/>
            <a:ext cx="3529013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8B284B2-E764-4124-B511-F1AC94087754}" type="slidenum">
              <a:rPr lang="pl-PL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3CFD428-B3C7-4C51-9362-DB59BAC3494B}" type="slidenum">
              <a:rPr lang="pl-PL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9E490E0-55CF-483C-9A87-5FB7A942F046}" type="slidenum">
              <a:rPr lang="pl-PL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B1BA3A5-7D86-4FE0-A882-49C9E0A160DB}" type="slidenum">
              <a:rPr lang="pl-PL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7A09EFB-731F-4165-98FA-1B4A03968FD6}" type="slidenum">
              <a:rPr lang="pl-PL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B44E633-5B93-466F-85B4-7F7F4B29B01F}" type="slidenum">
              <a:rPr lang="pl-PL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476250"/>
            <a:ext cx="7208838" cy="939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628775"/>
            <a:ext cx="7208838" cy="449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EF7EFFF7-F882-4440-9DC3-75604D711654}" type="slidenum">
              <a:rPr lang="pl-PL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Verdana" pitchFamily="32" charset="0"/>
          <a:ea typeface="Droid Sans Fallback" charset="0"/>
          <a:cs typeface="Droid Sans Fallback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Verdana" pitchFamily="32" charset="0"/>
          <a:ea typeface="Droid Sans Fallback" charset="0"/>
          <a:cs typeface="Droid Sans Fallback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Verdana" pitchFamily="32" charset="0"/>
          <a:ea typeface="Droid Sans Fallback" charset="0"/>
          <a:cs typeface="Droid Sans Fallback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Verdana" pitchFamily="32" charset="0"/>
          <a:ea typeface="Droid Sans Fallback" charset="0"/>
          <a:cs typeface="Droid Sans Fallback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Verdana" pitchFamily="32" charset="0"/>
          <a:ea typeface="Droid Sans Fallback" charset="0"/>
          <a:cs typeface="Droid Sans Fallback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Verdana" pitchFamily="32" charset="0"/>
          <a:ea typeface="Droid Sans Fallback" charset="0"/>
          <a:cs typeface="Droid Sans Fallback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Verdana" pitchFamily="32" charset="0"/>
          <a:ea typeface="Droid Sans Fallback" charset="0"/>
          <a:cs typeface="Droid Sans Fallback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Verdana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714375" y="2643188"/>
            <a:ext cx="7786688" cy="1504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ts val="37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3000" b="1">
                <a:solidFill>
                  <a:srgbClr val="000000"/>
                </a:solidFill>
                <a:latin typeface="Verdana" pitchFamily="32" charset="0"/>
              </a:rPr>
              <a:t>Implementacja i praktyczna ocena algorytmów synchronizacji w radiu programowalnym z wykorzystaniem USRP i pakietu Matlab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0" y="5357813"/>
            <a:ext cx="1571625" cy="3571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ts val="23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1800" b="1">
                <a:solidFill>
                  <a:srgbClr val="000000"/>
                </a:solidFill>
                <a:latin typeface="Verdana" pitchFamily="32" charset="0"/>
              </a:rPr>
              <a:t>Witold Irlik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230438" y="5434013"/>
            <a:ext cx="6157912" cy="839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r">
              <a:lnSpc>
                <a:spcPts val="15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1600" b="1">
                <a:solidFill>
                  <a:srgbClr val="000000"/>
                </a:solidFill>
                <a:latin typeface="Verdana" pitchFamily="32" charset="0"/>
              </a:rPr>
              <a:t/>
            </a:r>
            <a:br>
              <a:rPr lang="pl-PL" sz="1600" b="1">
                <a:solidFill>
                  <a:srgbClr val="000000"/>
                </a:solidFill>
                <a:latin typeface="Verdana" pitchFamily="32" charset="0"/>
              </a:rPr>
            </a:br>
            <a:r>
              <a:rPr lang="pl-PL" sz="1600" b="1">
                <a:solidFill>
                  <a:srgbClr val="000000"/>
                </a:solidFill>
                <a:latin typeface="Verdana" pitchFamily="32" charset="0"/>
              </a:rPr>
              <a:t/>
            </a:r>
            <a:br>
              <a:rPr lang="pl-PL" sz="1600" b="1">
                <a:solidFill>
                  <a:srgbClr val="000000"/>
                </a:solidFill>
                <a:latin typeface="Verdana" pitchFamily="32" charset="0"/>
              </a:rPr>
            </a:br>
            <a:r>
              <a:rPr lang="pl-PL" sz="1600" b="1">
                <a:solidFill>
                  <a:srgbClr val="000000"/>
                </a:solidFill>
                <a:latin typeface="Verdana" pitchFamily="32" charset="0"/>
              </a:rPr>
              <a:t>Kraków, 29.05.2015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732240" y="2420888"/>
            <a:ext cx="0" cy="3024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476375" y="785813"/>
            <a:ext cx="7210425" cy="631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400" b="1" dirty="0" smtClean="0">
                <a:solidFill>
                  <a:srgbClr val="000000"/>
                </a:solidFill>
                <a:latin typeface="Verdana" pitchFamily="32" charset="0"/>
              </a:rPr>
              <a:t>Schemat radia programowalnego</a:t>
            </a:r>
            <a:endParaRPr lang="pl-PL" sz="2400" b="1" dirty="0">
              <a:solidFill>
                <a:srgbClr val="000000"/>
              </a:solidFill>
              <a:latin typeface="Verdana" pitchFamily="32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4211EA9-E390-4EE0-A419-02C4D926FC53}" type="slidenum">
              <a:rPr lang="pl-PL" sz="1400" smtClean="0">
                <a:solidFill>
                  <a:srgbClr val="000000"/>
                </a:solidFill>
                <a:latin typeface="Verdana" pitchFamily="32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</a:t>
            </a:fld>
            <a:r>
              <a:rPr lang="pl-PL" sz="1400" dirty="0" smtClean="0">
                <a:solidFill>
                  <a:srgbClr val="000000"/>
                </a:solidFill>
                <a:latin typeface="Verdana" pitchFamily="32" charset="0"/>
              </a:rPr>
              <a:t>/16</a:t>
            </a:r>
            <a:endParaRPr lang="pl-PL" sz="1400" dirty="0">
              <a:solidFill>
                <a:srgbClr val="000000"/>
              </a:solidFill>
              <a:latin typeface="Verdana" pitchFamily="32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139952" y="2420888"/>
            <a:ext cx="0" cy="3024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 rot="10800000">
            <a:off x="1115616" y="2708920"/>
            <a:ext cx="504056" cy="57606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1907704" y="2636912"/>
          <a:ext cx="6264696" cy="2551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55776" y="2420888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>
                <a:solidFill>
                  <a:schemeClr val="tx1"/>
                </a:solidFill>
              </a:rPr>
              <a:t>RFE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6" idx="0"/>
          </p:cNvCxnSpPr>
          <p:nvPr/>
        </p:nvCxnSpPr>
        <p:spPr>
          <a:xfrm rot="16200000" flipH="1">
            <a:off x="1277634" y="3374994"/>
            <a:ext cx="720080" cy="540060"/>
          </a:xfrm>
          <a:prstGeom prst="bentConnector3">
            <a:avLst>
              <a:gd name="adj1" fmla="val 923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99734" y="2543944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>
                <a:solidFill>
                  <a:schemeClr val="tx1"/>
                </a:solidFill>
              </a:rPr>
              <a:t>BBE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476375" y="785813"/>
            <a:ext cx="7210425" cy="631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400" b="1" dirty="0" smtClean="0">
                <a:solidFill>
                  <a:srgbClr val="000000"/>
                </a:solidFill>
                <a:latin typeface="Verdana" pitchFamily="32" charset="0"/>
              </a:rPr>
              <a:t>Cechy radia programowalnego</a:t>
            </a:r>
            <a:endParaRPr lang="pl-PL" sz="2400" b="1" dirty="0">
              <a:solidFill>
                <a:srgbClr val="000000"/>
              </a:solidFill>
              <a:latin typeface="Verdana" pitchFamily="32" charset="0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spcBef>
                <a:spcPts val="450"/>
              </a:spcBef>
              <a:spcAft>
                <a:spcPts val="18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Programowo definiowane parametry systemu</a:t>
            </a:r>
            <a:endParaRPr lang="pl-PL" sz="1800" dirty="0" smtClean="0">
              <a:solidFill>
                <a:srgbClr val="000000"/>
              </a:solidFill>
              <a:latin typeface="Verdana" pitchFamily="32" charset="0"/>
            </a:endParaRPr>
          </a:p>
          <a:p>
            <a:pPr marL="341313" indent="-341313">
              <a:spcBef>
                <a:spcPts val="450"/>
              </a:spcBef>
              <a:spcAft>
                <a:spcPts val="18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Możliwość zmiany </a:t>
            </a: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parametrów bez </a:t>
            </a: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wymiany elementów fizycznych</a:t>
            </a:r>
          </a:p>
          <a:p>
            <a:pPr marL="341313" indent="-341313">
              <a:spcBef>
                <a:spcPts val="450"/>
              </a:spcBef>
              <a:spcAft>
                <a:spcPts val="18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Stosowanie </a:t>
            </a: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procesorów sygnałowych ogólnego </a:t>
            </a: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przeznaczenia</a:t>
            </a:r>
          </a:p>
          <a:p>
            <a:pPr marL="341313" indent="-341313">
              <a:spcBef>
                <a:spcPts val="450"/>
              </a:spcBef>
              <a:spcAft>
                <a:spcPts val="18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Dynamiczna </a:t>
            </a: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regulacji mocy</a:t>
            </a:r>
          </a:p>
          <a:p>
            <a:pPr marL="341313" indent="-341313">
              <a:spcBef>
                <a:spcPts val="450"/>
              </a:spcBef>
              <a:spcAft>
                <a:spcPts val="18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Techniki radia </a:t>
            </a: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kognitywnego</a:t>
            </a:r>
          </a:p>
          <a:p>
            <a:pPr marL="341313" indent="-341313">
              <a:spcBef>
                <a:spcPts val="450"/>
              </a:spcBef>
              <a:spcAft>
                <a:spcPts val="18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Brak problemów związanych z właściwościami fizycznymi elementów</a:t>
            </a:r>
            <a:endParaRPr lang="pl-PL" sz="1800" dirty="0" smtClean="0">
              <a:solidFill>
                <a:srgbClr val="000000"/>
              </a:solidFill>
              <a:latin typeface="Verdana" pitchFamily="32" charset="0"/>
            </a:endParaRPr>
          </a:p>
          <a:p>
            <a:pPr marL="341313" indent="-341313">
              <a:spcBef>
                <a:spcPts val="450"/>
              </a:spcBef>
              <a:spcAft>
                <a:spcPts val="18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 sz="1800" dirty="0" smtClean="0">
              <a:solidFill>
                <a:srgbClr val="000000"/>
              </a:solidFill>
              <a:latin typeface="Verdana" pitchFamily="32" charset="0"/>
            </a:endParaRPr>
          </a:p>
          <a:p>
            <a:pPr marL="341313" indent="-341313">
              <a:spcBef>
                <a:spcPts val="450"/>
              </a:spcBef>
              <a:spcAft>
                <a:spcPts val="18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 sz="1800" dirty="0" smtClean="0">
              <a:solidFill>
                <a:srgbClr val="000000"/>
              </a:solidFill>
              <a:latin typeface="Verdana" pitchFamily="32" charset="0"/>
            </a:endParaRPr>
          </a:p>
          <a:p>
            <a:pPr marL="341313" indent="-341313">
              <a:spcBef>
                <a:spcPts val="450"/>
              </a:spcBef>
              <a:spcAft>
                <a:spcPts val="12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 sz="1800" dirty="0" smtClean="0">
              <a:solidFill>
                <a:srgbClr val="000000"/>
              </a:solidFill>
              <a:latin typeface="Verdana" pitchFamily="32" charset="0"/>
            </a:endParaRPr>
          </a:p>
          <a:p>
            <a:pPr marL="341313" indent="-341313">
              <a:spcBef>
                <a:spcPts val="450"/>
              </a:spcBef>
              <a:spcAft>
                <a:spcPts val="12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 sz="1800" dirty="0">
              <a:solidFill>
                <a:srgbClr val="000000"/>
              </a:solidFill>
              <a:latin typeface="Verdana" pitchFamily="32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4211EA9-E390-4EE0-A419-02C4D926FC53}" type="slidenum">
              <a:rPr lang="pl-PL" sz="1400" smtClean="0">
                <a:solidFill>
                  <a:srgbClr val="000000"/>
                </a:solidFill>
                <a:latin typeface="Verdana" pitchFamily="32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</a:t>
            </a:fld>
            <a:r>
              <a:rPr lang="pl-PL" sz="1400" dirty="0" smtClean="0">
                <a:solidFill>
                  <a:srgbClr val="000000"/>
                </a:solidFill>
                <a:latin typeface="Verdana" pitchFamily="32" charset="0"/>
              </a:rPr>
              <a:t>/16</a:t>
            </a:r>
            <a:endParaRPr lang="pl-PL" sz="1400" dirty="0">
              <a:solidFill>
                <a:srgbClr val="000000"/>
              </a:solidFill>
              <a:latin typeface="Verdana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476375" y="785813"/>
            <a:ext cx="7210425" cy="631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400" b="1" dirty="0" smtClean="0">
                <a:solidFill>
                  <a:srgbClr val="000000"/>
                </a:solidFill>
                <a:latin typeface="Verdana" pitchFamily="32" charset="0"/>
              </a:rPr>
              <a:t>Ograniczenia</a:t>
            </a:r>
            <a:endParaRPr lang="pl-PL" sz="2400" b="1" dirty="0">
              <a:solidFill>
                <a:srgbClr val="000000"/>
              </a:solidFill>
              <a:latin typeface="Verdana" pitchFamily="32" charset="0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spcBef>
                <a:spcPts val="450"/>
              </a:spcBef>
              <a:spcAft>
                <a:spcPts val="12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 sz="1800" dirty="0" smtClean="0">
              <a:solidFill>
                <a:srgbClr val="000000"/>
              </a:solidFill>
              <a:latin typeface="Verdana" pitchFamily="32" charset="0"/>
            </a:endParaRPr>
          </a:p>
          <a:p>
            <a:pPr marL="341313" indent="-341313">
              <a:spcBef>
                <a:spcPts val="450"/>
              </a:spcBef>
              <a:spcAft>
                <a:spcPts val="18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Moc obliczeniowa procesorów sygnałowych</a:t>
            </a:r>
            <a:endParaRPr lang="pl-PL" sz="1800" dirty="0" smtClean="0">
              <a:solidFill>
                <a:srgbClr val="000000"/>
              </a:solidFill>
              <a:latin typeface="Verdana" pitchFamily="32" charset="0"/>
            </a:endParaRPr>
          </a:p>
          <a:p>
            <a:pPr marL="341313" indent="-341313">
              <a:spcBef>
                <a:spcPts val="450"/>
              </a:spcBef>
              <a:spcAft>
                <a:spcPts val="18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Częstotliwość i rozdzielczość próbkowania</a:t>
            </a:r>
            <a:b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</a:b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w przetwornikach analogowo – cyfrowych</a:t>
            </a:r>
          </a:p>
          <a:p>
            <a:pPr marL="341313" indent="-341313">
              <a:spcBef>
                <a:spcPts val="450"/>
              </a:spcBef>
              <a:spcAft>
                <a:spcPts val="18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 sz="1800" dirty="0" smtClean="0">
              <a:solidFill>
                <a:srgbClr val="000000"/>
              </a:solidFill>
              <a:latin typeface="Verdana" pitchFamily="32" charset="0"/>
            </a:endParaRPr>
          </a:p>
          <a:p>
            <a:pPr marL="341313" indent="-341313">
              <a:spcBef>
                <a:spcPts val="450"/>
              </a:spcBef>
              <a:spcAft>
                <a:spcPts val="18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 sz="1800" dirty="0" smtClean="0">
              <a:solidFill>
                <a:srgbClr val="000000"/>
              </a:solidFill>
              <a:latin typeface="Verdana" pitchFamily="32" charset="0"/>
            </a:endParaRPr>
          </a:p>
          <a:p>
            <a:pPr marL="341313" indent="-341313">
              <a:spcBef>
                <a:spcPts val="450"/>
              </a:spcBef>
              <a:spcAft>
                <a:spcPts val="12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 sz="1800" dirty="0" smtClean="0">
              <a:solidFill>
                <a:srgbClr val="000000"/>
              </a:solidFill>
              <a:latin typeface="Verdana" pitchFamily="32" charset="0"/>
            </a:endParaRPr>
          </a:p>
          <a:p>
            <a:pPr marL="341313" indent="-341313">
              <a:spcBef>
                <a:spcPts val="450"/>
              </a:spcBef>
              <a:spcAft>
                <a:spcPts val="12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 sz="1800" dirty="0">
              <a:solidFill>
                <a:srgbClr val="000000"/>
              </a:solidFill>
              <a:latin typeface="Verdana" pitchFamily="32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4211EA9-E390-4EE0-A419-02C4D926FC53}" type="slidenum">
              <a:rPr lang="pl-PL" sz="1400" smtClean="0">
                <a:solidFill>
                  <a:srgbClr val="000000"/>
                </a:solidFill>
                <a:latin typeface="Verdana" pitchFamily="32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r>
              <a:rPr lang="pl-PL" sz="1400" dirty="0" smtClean="0">
                <a:solidFill>
                  <a:srgbClr val="000000"/>
                </a:solidFill>
                <a:latin typeface="Verdana" pitchFamily="32" charset="0"/>
              </a:rPr>
              <a:t>/16</a:t>
            </a:r>
            <a:endParaRPr lang="pl-PL" sz="1400" dirty="0">
              <a:solidFill>
                <a:srgbClr val="000000"/>
              </a:solidFill>
              <a:latin typeface="Verdana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476375" y="785813"/>
            <a:ext cx="7210425" cy="631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400" b="1" dirty="0" smtClean="0">
                <a:solidFill>
                  <a:srgbClr val="000000"/>
                </a:solidFill>
                <a:latin typeface="Verdana" pitchFamily="32" charset="0"/>
              </a:rPr>
              <a:t>USRP</a:t>
            </a:r>
            <a:endParaRPr lang="pl-PL" sz="2400" b="1" dirty="0">
              <a:solidFill>
                <a:srgbClr val="000000"/>
              </a:solidFill>
              <a:latin typeface="Verdana" pitchFamily="32" charset="0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476375" y="1628775"/>
            <a:ext cx="7667625" cy="4497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spcBef>
                <a:spcPts val="450"/>
              </a:spcBef>
              <a:spcAft>
                <a:spcPts val="18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chemeClr val="tx1"/>
                </a:solidFill>
                <a:latin typeface="+mn-lt"/>
              </a:rPr>
              <a:t>Uniwersalna p</a:t>
            </a:r>
            <a:r>
              <a:rPr lang="pl-PL" sz="1800" dirty="0" smtClean="0">
                <a:solidFill>
                  <a:schemeClr val="tx1"/>
                </a:solidFill>
                <a:latin typeface="+mn-lt"/>
              </a:rPr>
              <a:t>latform</a:t>
            </a:r>
            <a:r>
              <a:rPr lang="pl-PL" sz="1800" dirty="0" smtClean="0">
                <a:solidFill>
                  <a:schemeClr val="tx1"/>
                </a:solidFill>
                <a:latin typeface="+mn-lt"/>
              </a:rPr>
              <a:t>a oferowana </a:t>
            </a:r>
            <a:r>
              <a:rPr lang="pl-PL" sz="1800" dirty="0" smtClean="0">
                <a:solidFill>
                  <a:schemeClr val="tx1"/>
                </a:solidFill>
                <a:latin typeface="+mn-lt"/>
              </a:rPr>
              <a:t>przez firmę </a:t>
            </a:r>
            <a:r>
              <a:rPr lang="pl-PL" sz="1800" dirty="0" err="1" smtClean="0">
                <a:solidFill>
                  <a:schemeClr val="tx1"/>
                </a:solidFill>
                <a:latin typeface="+mn-lt"/>
              </a:rPr>
              <a:t>Ettus</a:t>
            </a:r>
            <a:r>
              <a:rPr lang="pl-PL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pl-PL" sz="1800" dirty="0" err="1" smtClean="0">
                <a:solidFill>
                  <a:schemeClr val="tx1"/>
                </a:solidFill>
                <a:latin typeface="+mn-lt"/>
              </a:rPr>
              <a:t>Research</a:t>
            </a:r>
            <a:endParaRPr lang="pl-PL" sz="1800" dirty="0" smtClean="0">
              <a:solidFill>
                <a:schemeClr val="tx1"/>
              </a:solidFill>
              <a:latin typeface="+mn-lt"/>
            </a:endParaRPr>
          </a:p>
          <a:p>
            <a:pPr marL="341313" indent="-341313">
              <a:spcBef>
                <a:spcPts val="450"/>
              </a:spcBef>
              <a:spcAft>
                <a:spcPts val="12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chemeClr val="tx1"/>
                </a:solidFill>
                <a:latin typeface="+mn-lt"/>
              </a:rPr>
              <a:t>Zarządzanie urządzeniem za pomocą złącza Ethernet</a:t>
            </a:r>
          </a:p>
          <a:p>
            <a:pPr marL="341313" indent="-341313">
              <a:spcBef>
                <a:spcPts val="450"/>
              </a:spcBef>
              <a:spcAft>
                <a:spcPts val="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chemeClr val="tx1"/>
                </a:solidFill>
                <a:latin typeface="+mn-lt"/>
              </a:rPr>
              <a:t>Zawiera podsystemy: </a:t>
            </a:r>
          </a:p>
          <a:p>
            <a:pPr marL="1084263" lvl="1" indent="-341313">
              <a:spcBef>
                <a:spcPts val="450"/>
              </a:spcBef>
              <a:spcAft>
                <a:spcPts val="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chemeClr val="tx1"/>
                </a:solidFill>
                <a:latin typeface="+mn-lt"/>
              </a:rPr>
              <a:t>FPGA</a:t>
            </a:r>
          </a:p>
          <a:p>
            <a:pPr marL="1084263" lvl="1" indent="-341313">
              <a:spcBef>
                <a:spcPts val="450"/>
              </a:spcBef>
              <a:spcAft>
                <a:spcPts val="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chemeClr val="tx1"/>
                </a:solidFill>
                <a:latin typeface="+mn-lt"/>
              </a:rPr>
              <a:t>przetworniki analogowo-cyfrowe i cyfrowo-analogowe</a:t>
            </a:r>
          </a:p>
          <a:p>
            <a:pPr marL="1484313" lvl="2" indent="-341313">
              <a:spcBef>
                <a:spcPts val="450"/>
              </a:spcBef>
              <a:spcAft>
                <a:spcPts val="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chemeClr val="tx1"/>
                </a:solidFill>
                <a:latin typeface="+mn-lt"/>
              </a:rPr>
              <a:t>rozdzielczość rzędu kilkunastu bitów</a:t>
            </a:r>
          </a:p>
          <a:p>
            <a:pPr marL="1484313" lvl="2" indent="-341313">
              <a:spcBef>
                <a:spcPts val="450"/>
              </a:spcBef>
              <a:spcAft>
                <a:spcPts val="12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chemeClr val="tx1"/>
                </a:solidFill>
                <a:latin typeface="+mn-lt"/>
              </a:rPr>
              <a:t>częstotliwość próbkowania rzędu kilkuset </a:t>
            </a:r>
            <a:r>
              <a:rPr lang="pl-PL" sz="1800" dirty="0" err="1" smtClean="0">
                <a:solidFill>
                  <a:schemeClr val="tx1"/>
                </a:solidFill>
                <a:latin typeface="+mn-lt"/>
              </a:rPr>
              <a:t>MHz</a:t>
            </a:r>
            <a:endParaRPr lang="pl-PL" sz="1800" dirty="0" smtClean="0">
              <a:solidFill>
                <a:schemeClr val="tx1"/>
              </a:solidFill>
              <a:latin typeface="+mn-lt"/>
            </a:endParaRPr>
          </a:p>
          <a:p>
            <a:pPr marL="341313" indent="-341313">
              <a:spcBef>
                <a:spcPts val="450"/>
              </a:spcBef>
              <a:spcAft>
                <a:spcPts val="12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chemeClr val="tx1"/>
                </a:solidFill>
                <a:latin typeface="+mn-lt"/>
              </a:rPr>
              <a:t>Analogowa część toru radiowego znajduje się na dodatkowych modułach </a:t>
            </a:r>
          </a:p>
          <a:p>
            <a:pPr marL="341313" indent="-341313">
              <a:spcBef>
                <a:spcPts val="450"/>
              </a:spcBef>
              <a:spcAft>
                <a:spcPts val="12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 sz="1800" dirty="0" smtClean="0">
              <a:solidFill>
                <a:schemeClr val="tx1"/>
              </a:solidFill>
              <a:latin typeface="+mn-lt"/>
            </a:endParaRPr>
          </a:p>
          <a:p>
            <a:pPr marL="341313" indent="-341313">
              <a:spcBef>
                <a:spcPts val="450"/>
              </a:spcBef>
              <a:spcAft>
                <a:spcPts val="18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 sz="1800" dirty="0" smtClean="0">
              <a:solidFill>
                <a:schemeClr val="tx1"/>
              </a:solidFill>
              <a:latin typeface="+mn-lt"/>
            </a:endParaRPr>
          </a:p>
          <a:p>
            <a:pPr marL="341313" indent="-341313">
              <a:spcBef>
                <a:spcPts val="450"/>
              </a:spcBef>
              <a:spcAft>
                <a:spcPts val="18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 sz="1800" dirty="0" smtClean="0">
              <a:solidFill>
                <a:schemeClr val="tx1"/>
              </a:solidFill>
              <a:latin typeface="+mn-lt"/>
            </a:endParaRPr>
          </a:p>
          <a:p>
            <a:pPr marL="341313" indent="-341313">
              <a:spcBef>
                <a:spcPts val="450"/>
              </a:spcBef>
              <a:spcAft>
                <a:spcPts val="12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 sz="1800" dirty="0" smtClean="0">
              <a:solidFill>
                <a:schemeClr val="tx1"/>
              </a:solidFill>
              <a:latin typeface="+mn-lt"/>
            </a:endParaRPr>
          </a:p>
          <a:p>
            <a:pPr marL="341313" indent="-341313">
              <a:spcBef>
                <a:spcPts val="450"/>
              </a:spcBef>
              <a:spcAft>
                <a:spcPts val="12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 sz="1800" dirty="0">
              <a:solidFill>
                <a:schemeClr val="tx1"/>
              </a:solidFill>
              <a:latin typeface="Verdana" pitchFamily="32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4211EA9-E390-4EE0-A419-02C4D926FC53}" type="slidenum">
              <a:rPr lang="pl-PL" sz="1400" smtClean="0">
                <a:solidFill>
                  <a:srgbClr val="000000"/>
                </a:solidFill>
                <a:latin typeface="Verdana" pitchFamily="32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13</a:t>
            </a:fld>
            <a:r>
              <a:rPr lang="pl-PL" sz="1400" dirty="0" smtClean="0">
                <a:solidFill>
                  <a:srgbClr val="000000"/>
                </a:solidFill>
                <a:latin typeface="Verdana" pitchFamily="32" charset="0"/>
              </a:rPr>
              <a:t>/16</a:t>
            </a:r>
            <a:endParaRPr lang="pl-PL" sz="1400" dirty="0">
              <a:solidFill>
                <a:srgbClr val="000000"/>
              </a:solidFill>
              <a:latin typeface="Verdana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476375" y="785813"/>
            <a:ext cx="7210425" cy="631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400" b="1" dirty="0" smtClean="0">
                <a:solidFill>
                  <a:srgbClr val="000000"/>
                </a:solidFill>
                <a:latin typeface="Verdana" pitchFamily="32" charset="0"/>
              </a:rPr>
              <a:t>RTL SDR</a:t>
            </a:r>
            <a:endParaRPr lang="pl-PL" sz="2400" b="1" dirty="0">
              <a:solidFill>
                <a:srgbClr val="000000"/>
              </a:solidFill>
              <a:latin typeface="Verdana" pitchFamily="32" charset="0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spcBef>
                <a:spcPts val="450"/>
              </a:spcBef>
              <a:spcAft>
                <a:spcPts val="18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Zestaw </a:t>
            </a: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narzędzi, który pozwala </a:t>
            </a: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urządzenia </a:t>
            </a:r>
            <a:r>
              <a:rPr lang="pl-PL" sz="1800" dirty="0" err="1" smtClean="0">
                <a:solidFill>
                  <a:srgbClr val="000000"/>
                </a:solidFill>
                <a:latin typeface="Verdana" pitchFamily="32" charset="0"/>
              </a:rPr>
              <a:t>DVB-T</a:t>
            </a: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 opartych </a:t>
            </a: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na chipsecie </a:t>
            </a: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RTL2832U </a:t>
            </a: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do stosowania jako </a:t>
            </a: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radio programowalne</a:t>
            </a:r>
          </a:p>
          <a:p>
            <a:pPr marL="341313" indent="-341313">
              <a:spcBef>
                <a:spcPts val="450"/>
              </a:spcBef>
              <a:spcAft>
                <a:spcPts val="18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Umożliwia przesłanie próbek sygnału bezpośrednio do urządzenia głównego</a:t>
            </a:r>
          </a:p>
          <a:p>
            <a:pPr marL="341313" indent="-341313">
              <a:spcBef>
                <a:spcPts val="450"/>
              </a:spcBef>
              <a:spcAft>
                <a:spcPts val="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Parametry przetworników analogowo-cyfrowych:</a:t>
            </a:r>
          </a:p>
          <a:p>
            <a:pPr marL="1484313" lvl="2" indent="-341313">
              <a:spcBef>
                <a:spcPts val="450"/>
              </a:spcBef>
              <a:spcAft>
                <a:spcPts val="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chemeClr val="tx1"/>
                </a:solidFill>
              </a:rPr>
              <a:t>rozdzielczość rzędu </a:t>
            </a:r>
            <a:r>
              <a:rPr lang="pl-PL" sz="1800" dirty="0" smtClean="0">
                <a:solidFill>
                  <a:schemeClr val="tx1"/>
                </a:solidFill>
              </a:rPr>
              <a:t>kilku </a:t>
            </a:r>
            <a:r>
              <a:rPr lang="pl-PL" sz="1800" dirty="0" smtClean="0">
                <a:solidFill>
                  <a:schemeClr val="tx1"/>
                </a:solidFill>
              </a:rPr>
              <a:t>bitów</a:t>
            </a:r>
          </a:p>
          <a:p>
            <a:pPr marL="1484313" lvl="2" indent="-341313">
              <a:spcBef>
                <a:spcPts val="450"/>
              </a:spcBef>
              <a:spcAft>
                <a:spcPts val="12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chemeClr val="tx1"/>
                </a:solidFill>
              </a:rPr>
              <a:t>częstotliwość próbkowania rzędu </a:t>
            </a:r>
            <a:r>
              <a:rPr lang="pl-PL" sz="1800" dirty="0" smtClean="0">
                <a:solidFill>
                  <a:schemeClr val="tx1"/>
                </a:solidFill>
              </a:rPr>
              <a:t>kilku </a:t>
            </a:r>
            <a:r>
              <a:rPr lang="pl-PL" sz="1800" dirty="0" err="1" smtClean="0">
                <a:solidFill>
                  <a:schemeClr val="tx1"/>
                </a:solidFill>
              </a:rPr>
              <a:t>MHz</a:t>
            </a:r>
            <a:endParaRPr lang="pl-PL" sz="1800" dirty="0" smtClean="0">
              <a:solidFill>
                <a:schemeClr val="tx1"/>
              </a:solidFill>
            </a:endParaRPr>
          </a:p>
          <a:p>
            <a:pPr marL="341313" indent="-341313">
              <a:spcBef>
                <a:spcPts val="450"/>
              </a:spcBef>
              <a:spcAft>
                <a:spcPts val="18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 sz="1800" dirty="0" smtClean="0">
              <a:solidFill>
                <a:srgbClr val="000000"/>
              </a:solidFill>
              <a:latin typeface="Verdana" pitchFamily="32" charset="0"/>
            </a:endParaRPr>
          </a:p>
          <a:p>
            <a:pPr marL="341313" indent="-341313">
              <a:spcBef>
                <a:spcPts val="450"/>
              </a:spcBef>
              <a:spcAft>
                <a:spcPts val="18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 sz="1800" dirty="0" smtClean="0">
              <a:solidFill>
                <a:srgbClr val="000000"/>
              </a:solidFill>
              <a:latin typeface="Verdana" pitchFamily="32" charset="0"/>
            </a:endParaRPr>
          </a:p>
          <a:p>
            <a:pPr marL="341313" indent="-341313">
              <a:spcBef>
                <a:spcPts val="450"/>
              </a:spcBef>
              <a:spcAft>
                <a:spcPts val="12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 sz="1800" dirty="0" smtClean="0">
              <a:solidFill>
                <a:srgbClr val="000000"/>
              </a:solidFill>
              <a:latin typeface="Verdana" pitchFamily="32" charset="0"/>
            </a:endParaRPr>
          </a:p>
          <a:p>
            <a:pPr marL="341313" indent="-341313">
              <a:spcBef>
                <a:spcPts val="450"/>
              </a:spcBef>
              <a:spcAft>
                <a:spcPts val="12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 sz="1800" dirty="0">
              <a:solidFill>
                <a:srgbClr val="000000"/>
              </a:solidFill>
              <a:latin typeface="Verdana" pitchFamily="32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4211EA9-E390-4EE0-A419-02C4D926FC53}" type="slidenum">
              <a:rPr lang="pl-PL" sz="1400" smtClean="0">
                <a:solidFill>
                  <a:srgbClr val="000000"/>
                </a:solidFill>
                <a:latin typeface="Verdana" pitchFamily="32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14</a:t>
            </a:fld>
            <a:r>
              <a:rPr lang="pl-PL" sz="1400" dirty="0" smtClean="0">
                <a:solidFill>
                  <a:srgbClr val="000000"/>
                </a:solidFill>
                <a:latin typeface="Verdana" pitchFamily="32" charset="0"/>
              </a:rPr>
              <a:t>/16</a:t>
            </a:r>
            <a:endParaRPr lang="pl-PL" sz="1400" dirty="0">
              <a:solidFill>
                <a:srgbClr val="000000"/>
              </a:solidFill>
              <a:latin typeface="Verdana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476375" y="785813"/>
            <a:ext cx="7210425" cy="631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400" b="1" dirty="0" smtClean="0">
                <a:solidFill>
                  <a:srgbClr val="000000"/>
                </a:solidFill>
                <a:latin typeface="Verdana" pitchFamily="32" charset="0"/>
              </a:rPr>
              <a:t>Zastosowanie</a:t>
            </a:r>
            <a:endParaRPr lang="pl-PL" sz="2400" b="1" dirty="0">
              <a:solidFill>
                <a:srgbClr val="000000"/>
              </a:solidFill>
              <a:latin typeface="Verdana" pitchFamily="32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4211EA9-E390-4EE0-A419-02C4D926FC53}" type="slidenum">
              <a:rPr lang="pl-PL" sz="1400" smtClean="0">
                <a:solidFill>
                  <a:srgbClr val="000000"/>
                </a:solidFill>
                <a:latin typeface="Verdana" pitchFamily="32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15</a:t>
            </a:fld>
            <a:r>
              <a:rPr lang="pl-PL" sz="1400" dirty="0" smtClean="0">
                <a:solidFill>
                  <a:srgbClr val="000000"/>
                </a:solidFill>
                <a:latin typeface="Verdana" pitchFamily="32" charset="0"/>
              </a:rPr>
              <a:t>/16</a:t>
            </a:r>
            <a:endParaRPr lang="pl-PL" sz="1400" dirty="0">
              <a:solidFill>
                <a:srgbClr val="000000"/>
              </a:solidFill>
              <a:latin typeface="Verdana" pitchFamily="32" charset="0"/>
            </a:endParaRPr>
          </a:p>
        </p:txBody>
      </p:sp>
      <p:pic>
        <p:nvPicPr>
          <p:cNvPr id="5" name="Picture 3" descr="C:\Moje dokumenty\Software Radio\fsd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556792"/>
            <a:ext cx="5398368" cy="3887106"/>
          </a:xfrm>
          <a:prstGeom prst="rect">
            <a:avLst/>
          </a:prstGeom>
          <a:noFill/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76375" y="5805263"/>
            <a:ext cx="7210425" cy="32089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spcBef>
                <a:spcPts val="450"/>
              </a:spcBef>
              <a:spcAft>
                <a:spcPts val="18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800" dirty="0" smtClean="0">
                <a:solidFill>
                  <a:srgbClr val="000000"/>
                </a:solidFill>
                <a:latin typeface="Verdana" pitchFamily="32" charset="0"/>
              </a:rPr>
              <a:t>źródło:  </a:t>
            </a:r>
            <a:r>
              <a:rPr lang="pl-PL" sz="800" dirty="0" smtClean="0">
                <a:solidFill>
                  <a:srgbClr val="000000"/>
                </a:solidFill>
                <a:latin typeface="Verdana" pitchFamily="32" charset="0"/>
              </a:rPr>
              <a:t>Kaczorek P., </a:t>
            </a:r>
            <a:r>
              <a:rPr lang="pl-PL" sz="800" dirty="0" smtClean="0">
                <a:solidFill>
                  <a:srgbClr val="000000"/>
                </a:solidFill>
                <a:latin typeface="Verdana" pitchFamily="32" charset="0"/>
              </a:rPr>
              <a:t>„Radio programowalne i </a:t>
            </a:r>
            <a:r>
              <a:rPr lang="pl-PL" sz="800" dirty="0" smtClean="0">
                <a:solidFill>
                  <a:srgbClr val="000000"/>
                </a:solidFill>
                <a:latin typeface="Verdana" pitchFamily="32" charset="0"/>
              </a:rPr>
              <a:t>jego rola w przyszłych systemach radiokomunikacyjnych”, </a:t>
            </a:r>
            <a:r>
              <a:rPr lang="pl-PL" sz="800" dirty="0" smtClean="0">
                <a:solidFill>
                  <a:srgbClr val="000000"/>
                </a:solidFill>
                <a:latin typeface="Verdana" pitchFamily="32" charset="0"/>
              </a:rPr>
              <a:t>Akademia Morska</a:t>
            </a:r>
          </a:p>
          <a:p>
            <a:pPr marL="341313" indent="-341313">
              <a:spcBef>
                <a:spcPts val="450"/>
              </a:spcBef>
              <a:spcAft>
                <a:spcPts val="18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800" dirty="0" smtClean="0">
                <a:solidFill>
                  <a:srgbClr val="000000"/>
                </a:solidFill>
                <a:latin typeface="Verdana" pitchFamily="32" charset="0"/>
              </a:rPr>
              <a:t> </a:t>
            </a:r>
            <a:endParaRPr lang="pl-PL" sz="800" dirty="0" smtClean="0">
              <a:solidFill>
                <a:srgbClr val="000000"/>
              </a:solidFill>
              <a:latin typeface="Verdana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476375" y="836613"/>
            <a:ext cx="7210425" cy="581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C7213D1-6557-472A-B8E7-53E8A22EA9DC}" type="slidenum">
              <a:rPr lang="pl-PL" sz="1400" smtClean="0">
                <a:solidFill>
                  <a:srgbClr val="000000"/>
                </a:solidFill>
                <a:latin typeface="Verdana" pitchFamily="32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16</a:t>
            </a:fld>
            <a:r>
              <a:rPr lang="pl-PL" sz="1400" dirty="0" smtClean="0">
                <a:solidFill>
                  <a:srgbClr val="000000"/>
                </a:solidFill>
                <a:latin typeface="Verdana" pitchFamily="32" charset="0"/>
              </a:rPr>
              <a:t>/16</a:t>
            </a:r>
            <a:endParaRPr lang="pl-PL" sz="1400" dirty="0">
              <a:solidFill>
                <a:srgbClr val="000000"/>
              </a:solidFill>
              <a:latin typeface="Verdana" pitchFamily="32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475656" y="3140968"/>
            <a:ext cx="7000875" cy="1504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ts val="37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3000" b="1" dirty="0" smtClean="0">
                <a:solidFill>
                  <a:srgbClr val="000000"/>
                </a:solidFill>
                <a:latin typeface="Verdana" pitchFamily="32" charset="0"/>
              </a:rPr>
              <a:t>Dziękuję za uwagę</a:t>
            </a:r>
            <a:endParaRPr lang="pl-PL" sz="3000" b="1" dirty="0">
              <a:solidFill>
                <a:srgbClr val="000000"/>
              </a:solidFill>
              <a:latin typeface="Verdana" pitchFamily="32" charset="0"/>
            </a:endParaRPr>
          </a:p>
          <a:p>
            <a:pPr>
              <a:lnSpc>
                <a:spcPts val="37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l-PL" sz="3000" b="1" dirty="0">
              <a:solidFill>
                <a:srgbClr val="000000"/>
              </a:solidFill>
              <a:latin typeface="Verdana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476375" y="836613"/>
            <a:ext cx="7210425" cy="581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400" b="1">
                <a:solidFill>
                  <a:srgbClr val="000000"/>
                </a:solidFill>
                <a:latin typeface="Verdana" pitchFamily="32" charset="0"/>
              </a:rPr>
              <a:t>Opiekun pracy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476375" y="1628775"/>
            <a:ext cx="7381875" cy="4157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41313">
              <a:spcBef>
                <a:spcPts val="4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l-PL" sz="1600" b="1">
                <a:solidFill>
                  <a:srgbClr val="000000"/>
                </a:solidFill>
                <a:latin typeface="Verdana" pitchFamily="32" charset="0"/>
              </a:rPr>
              <a:t>	</a:t>
            </a:r>
          </a:p>
          <a:p>
            <a:pPr marL="342900" indent="-341313">
              <a:spcBef>
                <a:spcPts val="6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l-PL" sz="2400" b="1">
              <a:solidFill>
                <a:srgbClr val="000000"/>
              </a:solidFill>
              <a:latin typeface="Verdana" pitchFamily="32" charset="0"/>
            </a:endParaRPr>
          </a:p>
          <a:p>
            <a:pPr marL="342900" indent="-341313">
              <a:spcBef>
                <a:spcPts val="6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l-PL" sz="2400" b="1">
              <a:solidFill>
                <a:srgbClr val="000000"/>
              </a:solidFill>
              <a:latin typeface="Verdana" pitchFamily="32" charset="0"/>
            </a:endParaRPr>
          </a:p>
          <a:p>
            <a:pPr marL="342900" indent="-341313">
              <a:spcBef>
                <a:spcPts val="6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l-PL" sz="2400" b="1">
              <a:solidFill>
                <a:srgbClr val="000000"/>
              </a:solidFill>
              <a:latin typeface="Verdana" pitchFamily="32" charset="0"/>
            </a:endParaRPr>
          </a:p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l-PL" sz="3200" b="1">
                <a:solidFill>
                  <a:srgbClr val="000000"/>
                </a:solidFill>
                <a:latin typeface="Verdana" pitchFamily="32" charset="0"/>
              </a:rPr>
              <a:t>dr inż. Marek Sikora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1D6D2B3-2A00-43C7-B1C2-F1E367DAD1A7}" type="slidenum">
              <a:rPr lang="pl-PL" sz="1400" smtClean="0">
                <a:solidFill>
                  <a:srgbClr val="000000"/>
                </a:solidFill>
                <a:latin typeface="Verdana" pitchFamily="32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r>
              <a:rPr lang="pl-PL" sz="1400" dirty="0" smtClean="0">
                <a:solidFill>
                  <a:srgbClr val="000000"/>
                </a:solidFill>
                <a:latin typeface="Verdana" pitchFamily="32" charset="0"/>
              </a:rPr>
              <a:t>/16</a:t>
            </a:r>
            <a:endParaRPr lang="pl-PL" sz="1400" dirty="0">
              <a:solidFill>
                <a:srgbClr val="000000"/>
              </a:solidFill>
              <a:latin typeface="Verdana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476375" y="836613"/>
            <a:ext cx="7210425" cy="581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400" b="1">
                <a:solidFill>
                  <a:srgbClr val="000000"/>
                </a:solidFill>
                <a:latin typeface="Verdana" pitchFamily="32" charset="0"/>
              </a:rPr>
              <a:t>Cel pracy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388D5F-28EC-4309-B8E8-07644C6E696B}" type="slidenum">
              <a:rPr lang="pl-PL" sz="1400" smtClean="0">
                <a:solidFill>
                  <a:srgbClr val="000000"/>
                </a:solidFill>
                <a:latin typeface="Verdana" pitchFamily="32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r>
              <a:rPr lang="pl-PL" sz="1400" dirty="0" smtClean="0">
                <a:solidFill>
                  <a:srgbClr val="000000"/>
                </a:solidFill>
                <a:latin typeface="Verdana" pitchFamily="32" charset="0"/>
              </a:rPr>
              <a:t>/16</a:t>
            </a:r>
            <a:endParaRPr lang="pl-PL" sz="1400" dirty="0">
              <a:solidFill>
                <a:srgbClr val="000000"/>
              </a:solidFill>
              <a:latin typeface="Verdana" pitchFamily="32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500188" y="3071813"/>
            <a:ext cx="7358062" cy="1504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3000" b="1">
                <a:solidFill>
                  <a:srgbClr val="000000"/>
                </a:solidFill>
              </a:rPr>
              <a:t>Ocena algorytmów synchronizacji</a:t>
            </a:r>
            <a:br>
              <a:rPr lang="pl-PL" sz="3000" b="1">
                <a:solidFill>
                  <a:srgbClr val="000000"/>
                </a:solidFill>
              </a:rPr>
            </a:br>
            <a:r>
              <a:rPr lang="pl-PL" sz="3000" b="1">
                <a:solidFill>
                  <a:srgbClr val="000000"/>
                </a:solidFill>
              </a:rPr>
              <a:t>dla różnych warunków szumowych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1476375" y="836613"/>
            <a:ext cx="7210425" cy="581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400" b="1">
                <a:solidFill>
                  <a:srgbClr val="000000"/>
                </a:solidFill>
                <a:latin typeface="Verdana" pitchFamily="32" charset="0"/>
              </a:rPr>
              <a:t>Zagadnienia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7491425-88C0-4A9B-A42F-622D5AA805B2}" type="slidenum">
              <a:rPr lang="pl-PL" sz="1400" smtClean="0">
                <a:solidFill>
                  <a:srgbClr val="000000"/>
                </a:solidFill>
                <a:latin typeface="Verdana" pitchFamily="32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r>
              <a:rPr lang="pl-PL" sz="1400" dirty="0" smtClean="0">
                <a:solidFill>
                  <a:srgbClr val="000000"/>
                </a:solidFill>
                <a:latin typeface="Verdana" pitchFamily="32" charset="0"/>
              </a:rPr>
              <a:t>/16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00188" y="2000250"/>
            <a:ext cx="7643812" cy="4371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1313" indent="-341313">
              <a:spcBef>
                <a:spcPts val="450"/>
              </a:spcBef>
              <a:buFont typeface="Verdana" pitchFamily="32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pl-PL" sz="1800" dirty="0">
                <a:solidFill>
                  <a:srgbClr val="000000"/>
                </a:solidFill>
                <a:latin typeface="Verdana" pitchFamily="32" charset="0"/>
              </a:rPr>
              <a:t>Implementacja algorytmów synchronizacji w środowisku </a:t>
            </a:r>
            <a:r>
              <a:rPr lang="pl-PL" sz="1800" dirty="0" err="1">
                <a:solidFill>
                  <a:srgbClr val="000000"/>
                </a:solidFill>
                <a:latin typeface="Verdana" pitchFamily="32" charset="0"/>
              </a:rPr>
              <a:t>Matlab</a:t>
            </a:r>
            <a:r>
              <a:rPr lang="pl-PL" sz="1800" dirty="0">
                <a:solidFill>
                  <a:srgbClr val="000000"/>
                </a:solidFill>
                <a:latin typeface="Verdana" pitchFamily="32" charset="0"/>
              </a:rPr>
              <a:t>:</a:t>
            </a:r>
          </a:p>
          <a:p>
            <a:pPr marL="798513" lvl="1" indent="-341313">
              <a:spcBef>
                <a:spcPts val="450"/>
              </a:spcBef>
              <a:buFont typeface="Verdana" pitchFamily="32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pl-PL" sz="1800" dirty="0">
                <a:solidFill>
                  <a:srgbClr val="000000"/>
                </a:solidFill>
                <a:latin typeface="Verdana" pitchFamily="32" charset="0"/>
              </a:rPr>
              <a:t>nośnej</a:t>
            </a:r>
          </a:p>
          <a:p>
            <a:pPr marL="798513" lvl="1" indent="-341313">
              <a:spcBef>
                <a:spcPts val="450"/>
              </a:spcBef>
              <a:spcAft>
                <a:spcPts val="1200"/>
              </a:spcAft>
              <a:buFont typeface="Verdana" pitchFamily="32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pl-PL" sz="1800" dirty="0">
                <a:solidFill>
                  <a:srgbClr val="000000"/>
                </a:solidFill>
                <a:latin typeface="Verdana" pitchFamily="32" charset="0"/>
              </a:rPr>
              <a:t>próbek</a:t>
            </a:r>
          </a:p>
          <a:p>
            <a:pPr marL="341313" indent="-341313">
              <a:spcBef>
                <a:spcPts val="450"/>
              </a:spcBef>
              <a:buFont typeface="Verdana" pitchFamily="32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pl-PL" sz="1800" dirty="0">
                <a:solidFill>
                  <a:srgbClr val="000000"/>
                </a:solidFill>
                <a:latin typeface="Verdana" pitchFamily="32" charset="0"/>
              </a:rPr>
              <a:t>Praktyczna implementacja algorytmów w:</a:t>
            </a:r>
          </a:p>
          <a:p>
            <a:pPr marL="798513" lvl="1" indent="-341313">
              <a:spcBef>
                <a:spcPts val="450"/>
              </a:spcBef>
              <a:buFont typeface="Verdana" pitchFamily="32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pl-PL" sz="1800" dirty="0">
                <a:solidFill>
                  <a:srgbClr val="000000"/>
                </a:solidFill>
                <a:latin typeface="Verdana" pitchFamily="32" charset="0"/>
              </a:rPr>
              <a:t>USRP</a:t>
            </a:r>
          </a:p>
          <a:p>
            <a:pPr marL="798513" lvl="1" indent="-341313">
              <a:spcBef>
                <a:spcPts val="450"/>
              </a:spcBef>
              <a:spcAft>
                <a:spcPts val="1200"/>
              </a:spcAft>
              <a:buFont typeface="Verdana" pitchFamily="32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pl-PL" sz="1800" dirty="0">
                <a:solidFill>
                  <a:srgbClr val="000000"/>
                </a:solidFill>
                <a:latin typeface="Verdana" pitchFamily="32" charset="0"/>
              </a:rPr>
              <a:t>RTL SDR</a:t>
            </a:r>
          </a:p>
          <a:p>
            <a:pPr marL="341313" indent="-341313">
              <a:spcBef>
                <a:spcPts val="450"/>
              </a:spcBef>
              <a:buFont typeface="Verdana" pitchFamily="32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pl-PL" sz="1800" dirty="0">
                <a:solidFill>
                  <a:srgbClr val="000000"/>
                </a:solidFill>
                <a:latin typeface="Verdana" pitchFamily="32" charset="0"/>
              </a:rPr>
              <a:t>Badanie odporności </a:t>
            </a: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algorytmów </a:t>
            </a:r>
            <a:r>
              <a:rPr lang="pl-PL" sz="1800" dirty="0">
                <a:solidFill>
                  <a:srgbClr val="000000"/>
                </a:solidFill>
                <a:latin typeface="Verdana" pitchFamily="32" charset="0"/>
              </a:rPr>
              <a:t>na:</a:t>
            </a:r>
          </a:p>
          <a:p>
            <a:pPr marL="798513" lvl="1" indent="-341313">
              <a:spcBef>
                <a:spcPts val="450"/>
              </a:spcBef>
              <a:buFont typeface="Verdana" pitchFamily="32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pl-PL" sz="1800" dirty="0">
                <a:solidFill>
                  <a:srgbClr val="000000"/>
                </a:solidFill>
                <a:latin typeface="Verdana" pitchFamily="32" charset="0"/>
              </a:rPr>
              <a:t>szum kanałowy</a:t>
            </a:r>
          </a:p>
          <a:p>
            <a:pPr marL="798513" lvl="1" indent="-341313">
              <a:spcBef>
                <a:spcPts val="450"/>
              </a:spcBef>
              <a:buFont typeface="Verdana" pitchFamily="32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pl-PL" sz="1800" dirty="0">
                <a:solidFill>
                  <a:srgbClr val="000000"/>
                </a:solidFill>
                <a:latin typeface="Verdana" pitchFamily="32" charset="0"/>
              </a:rPr>
              <a:t>efekt Dopplera</a:t>
            </a:r>
          </a:p>
          <a:p>
            <a:pPr marL="798513" lvl="1" indent="-341313">
              <a:spcBef>
                <a:spcPts val="450"/>
              </a:spcBef>
              <a:buFont typeface="Verdana" pitchFamily="32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pl-PL" sz="1800" dirty="0">
                <a:solidFill>
                  <a:srgbClr val="000000"/>
                </a:solidFill>
                <a:latin typeface="Verdana" pitchFamily="32" charset="0"/>
              </a:rPr>
              <a:t>kanały o różnej </a:t>
            </a: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transmitancji</a:t>
            </a:r>
            <a:endParaRPr lang="pl-PL" sz="1800" dirty="0">
              <a:solidFill>
                <a:srgbClr val="000000"/>
              </a:solidFill>
              <a:latin typeface="Verdana" pitchFamily="32" charset="0"/>
            </a:endParaRPr>
          </a:p>
          <a:p>
            <a:pPr marL="798513" lvl="1" indent="-341313">
              <a:spcBef>
                <a:spcPts val="450"/>
              </a:spcBef>
              <a:buFont typeface="Verdana" pitchFamily="32" charset="0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pl-PL" sz="1800" dirty="0">
              <a:solidFill>
                <a:srgbClr val="000000"/>
              </a:solidFill>
              <a:latin typeface="Verdana" pitchFamily="32" charset="0"/>
            </a:endParaRPr>
          </a:p>
          <a:p>
            <a:pPr marL="341313" indent="-341313">
              <a:spcBef>
                <a:spcPts val="450"/>
              </a:spcBef>
              <a:buFont typeface="Verdana" pitchFamily="32" charset="0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pl-PL" sz="1800" dirty="0">
              <a:solidFill>
                <a:srgbClr val="000000"/>
              </a:solidFill>
              <a:latin typeface="Verdana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476375" y="836613"/>
            <a:ext cx="7272338" cy="581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400" b="1">
                <a:solidFill>
                  <a:srgbClr val="000000"/>
                </a:solidFill>
                <a:latin typeface="Verdana" pitchFamily="32" charset="0"/>
              </a:rPr>
              <a:t>Narzędzia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00188" y="2000250"/>
            <a:ext cx="7210425" cy="4371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spcBef>
                <a:spcPts val="450"/>
              </a:spcBef>
              <a:spcAft>
                <a:spcPts val="12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>
                <a:solidFill>
                  <a:srgbClr val="000000"/>
                </a:solidFill>
                <a:latin typeface="Verdana" pitchFamily="32" charset="0"/>
              </a:rPr>
              <a:t>Pakiet Matlab</a:t>
            </a:r>
          </a:p>
          <a:p>
            <a:pPr marL="341313" indent="-341313">
              <a:spcBef>
                <a:spcPts val="450"/>
              </a:spcBef>
              <a:spcAft>
                <a:spcPts val="12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>
                <a:solidFill>
                  <a:srgbClr val="000000"/>
                </a:solidFill>
                <a:latin typeface="Verdana" pitchFamily="32" charset="0"/>
              </a:rPr>
              <a:t>USRP</a:t>
            </a:r>
          </a:p>
          <a:p>
            <a:pPr marL="341313" indent="-341313">
              <a:spcBef>
                <a:spcPts val="450"/>
              </a:spcBef>
              <a:spcAft>
                <a:spcPts val="12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>
                <a:solidFill>
                  <a:srgbClr val="000000"/>
                </a:solidFill>
                <a:latin typeface="Verdana" pitchFamily="32" charset="0"/>
              </a:rPr>
              <a:t>RTL SDR</a:t>
            </a:r>
          </a:p>
          <a:p>
            <a:pPr marL="341313" indent="-341313">
              <a:spcBef>
                <a:spcPts val="450"/>
              </a:spcBef>
              <a:buFont typeface="Verdana" pitchFamily="32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 sz="1800">
              <a:solidFill>
                <a:srgbClr val="000000"/>
              </a:solidFill>
              <a:latin typeface="Verdana" pitchFamily="32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6912372-B3B0-41A5-BBCC-393FDCE1A480}" type="slidenum">
              <a:rPr lang="pl-PL" sz="1400" smtClean="0">
                <a:solidFill>
                  <a:srgbClr val="000000"/>
                </a:solidFill>
                <a:latin typeface="Verdana" pitchFamily="32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r>
              <a:rPr lang="pl-PL" sz="1400" dirty="0" smtClean="0">
                <a:solidFill>
                  <a:srgbClr val="000000"/>
                </a:solidFill>
                <a:latin typeface="Verdana" pitchFamily="32" charset="0"/>
              </a:rPr>
              <a:t>/16</a:t>
            </a:r>
            <a:endParaRPr lang="pl-PL" sz="1400" dirty="0">
              <a:solidFill>
                <a:srgbClr val="000000"/>
              </a:solidFill>
              <a:latin typeface="Verdana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476375" y="785813"/>
            <a:ext cx="7210425" cy="631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400" b="1">
                <a:solidFill>
                  <a:srgbClr val="000000"/>
                </a:solidFill>
                <a:latin typeface="Verdana" pitchFamily="32" charset="0"/>
              </a:rPr>
              <a:t>Kryteria oceny algorytmów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spcBef>
                <a:spcPts val="600"/>
              </a:spcBef>
              <a:buFont typeface="Verdana" pitchFamily="32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 sz="2400">
              <a:solidFill>
                <a:srgbClr val="000000"/>
              </a:solidFill>
              <a:latin typeface="Verdana" pitchFamily="32" charset="0"/>
            </a:endParaRPr>
          </a:p>
          <a:p>
            <a:pPr marL="341313" indent="-341313">
              <a:spcBef>
                <a:spcPts val="450"/>
              </a:spcBef>
              <a:spcAft>
                <a:spcPts val="12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>
                <a:solidFill>
                  <a:srgbClr val="000000"/>
                </a:solidFill>
                <a:latin typeface="Verdana" pitchFamily="32" charset="0"/>
              </a:rPr>
              <a:t>Bitowa stopa błędów</a:t>
            </a:r>
          </a:p>
          <a:p>
            <a:pPr marL="341313" indent="-341313">
              <a:spcBef>
                <a:spcPts val="450"/>
              </a:spcBef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>
                <a:solidFill>
                  <a:srgbClr val="000000"/>
                </a:solidFill>
                <a:latin typeface="Verdana" pitchFamily="32" charset="0"/>
              </a:rPr>
              <a:t>Moc obliczeniowa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4211EA9-E390-4EE0-A419-02C4D926FC53}" type="slidenum">
              <a:rPr lang="pl-PL" sz="1400" smtClean="0">
                <a:solidFill>
                  <a:srgbClr val="000000"/>
                </a:solidFill>
                <a:latin typeface="Verdana" pitchFamily="32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r>
              <a:rPr lang="pl-PL" sz="1400" dirty="0" smtClean="0">
                <a:solidFill>
                  <a:srgbClr val="000000"/>
                </a:solidFill>
                <a:latin typeface="Verdana" pitchFamily="32" charset="0"/>
              </a:rPr>
              <a:t>/16</a:t>
            </a:r>
            <a:endParaRPr lang="pl-PL" sz="1400" dirty="0">
              <a:solidFill>
                <a:srgbClr val="000000"/>
              </a:solidFill>
              <a:latin typeface="Verdana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476375" y="836613"/>
            <a:ext cx="7210425" cy="581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C7213D1-6557-472A-B8E7-53E8A22EA9DC}" type="slidenum">
              <a:rPr lang="pl-PL" sz="1400" smtClean="0">
                <a:solidFill>
                  <a:srgbClr val="000000"/>
                </a:solidFill>
                <a:latin typeface="Verdana" pitchFamily="32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r>
              <a:rPr lang="pl-PL" sz="1400" dirty="0" smtClean="0">
                <a:solidFill>
                  <a:srgbClr val="000000"/>
                </a:solidFill>
                <a:latin typeface="Verdana" pitchFamily="32" charset="0"/>
              </a:rPr>
              <a:t>/16</a:t>
            </a:r>
            <a:endParaRPr lang="pl-PL" sz="1400" dirty="0">
              <a:solidFill>
                <a:srgbClr val="000000"/>
              </a:solidFill>
              <a:latin typeface="Verdana" pitchFamily="32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500188" y="2643188"/>
            <a:ext cx="7000875" cy="1504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ts val="37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3000" b="1" dirty="0">
                <a:solidFill>
                  <a:srgbClr val="000000"/>
                </a:solidFill>
                <a:latin typeface="Verdana" pitchFamily="32" charset="0"/>
              </a:rPr>
              <a:t>Koncepcja</a:t>
            </a:r>
            <a:br>
              <a:rPr lang="pl-PL" sz="3000" b="1" dirty="0">
                <a:solidFill>
                  <a:srgbClr val="000000"/>
                </a:solidFill>
                <a:latin typeface="Verdana" pitchFamily="32" charset="0"/>
              </a:rPr>
            </a:br>
            <a:r>
              <a:rPr lang="pl-PL" sz="3000" b="1" dirty="0">
                <a:solidFill>
                  <a:srgbClr val="000000"/>
                </a:solidFill>
                <a:latin typeface="Verdana" pitchFamily="32" charset="0"/>
              </a:rPr>
              <a:t>radia </a:t>
            </a:r>
            <a:r>
              <a:rPr lang="pl-PL" sz="3000" b="1" dirty="0" smtClean="0">
                <a:solidFill>
                  <a:srgbClr val="000000"/>
                </a:solidFill>
                <a:latin typeface="Verdana" pitchFamily="32" charset="0"/>
              </a:rPr>
              <a:t>programowalnego (SDR)</a:t>
            </a:r>
            <a:endParaRPr lang="pl-PL" sz="3000" b="1" dirty="0">
              <a:solidFill>
                <a:srgbClr val="000000"/>
              </a:solidFill>
              <a:latin typeface="Verdana" pitchFamily="32" charset="0"/>
            </a:endParaRPr>
          </a:p>
          <a:p>
            <a:pPr>
              <a:lnSpc>
                <a:spcPts val="37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l-PL" sz="3000" b="1" dirty="0">
              <a:solidFill>
                <a:srgbClr val="000000"/>
              </a:solidFill>
              <a:latin typeface="Verdana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476375" y="785813"/>
            <a:ext cx="7210425" cy="631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400" b="1" dirty="0" smtClean="0">
                <a:solidFill>
                  <a:srgbClr val="000000"/>
                </a:solidFill>
                <a:latin typeface="Verdana" pitchFamily="32" charset="0"/>
              </a:rPr>
              <a:t>Plan</a:t>
            </a:r>
            <a:endParaRPr lang="pl-PL" sz="2400" b="1" dirty="0">
              <a:solidFill>
                <a:srgbClr val="000000"/>
              </a:solidFill>
              <a:latin typeface="Verdana" pitchFamily="32" charset="0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spcBef>
                <a:spcPts val="450"/>
              </a:spcBef>
              <a:spcAft>
                <a:spcPts val="18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Schemat radia analogowego</a:t>
            </a:r>
            <a:endParaRPr lang="pl-PL" sz="1800" dirty="0" smtClean="0">
              <a:solidFill>
                <a:srgbClr val="000000"/>
              </a:solidFill>
              <a:latin typeface="Verdana" pitchFamily="32" charset="0"/>
            </a:endParaRPr>
          </a:p>
          <a:p>
            <a:pPr marL="341313" indent="-341313">
              <a:spcBef>
                <a:spcPts val="450"/>
              </a:spcBef>
              <a:spcAft>
                <a:spcPts val="18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Schemat radia programowalnego</a:t>
            </a:r>
          </a:p>
          <a:p>
            <a:pPr marL="341313" indent="-341313">
              <a:spcBef>
                <a:spcPts val="450"/>
              </a:spcBef>
              <a:spcAft>
                <a:spcPts val="18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Cechy radia programowalnego</a:t>
            </a:r>
          </a:p>
          <a:p>
            <a:pPr marL="341313" indent="-341313">
              <a:spcBef>
                <a:spcPts val="450"/>
              </a:spcBef>
              <a:spcAft>
                <a:spcPts val="18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Ograniczenia</a:t>
            </a:r>
            <a:endParaRPr lang="pl-PL" sz="1800" dirty="0" smtClean="0">
              <a:solidFill>
                <a:srgbClr val="000000"/>
              </a:solidFill>
              <a:latin typeface="Verdana" pitchFamily="32" charset="0"/>
            </a:endParaRPr>
          </a:p>
          <a:p>
            <a:pPr marL="341313" indent="-341313">
              <a:spcBef>
                <a:spcPts val="450"/>
              </a:spcBef>
              <a:spcAft>
                <a:spcPts val="18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Przykłady</a:t>
            </a:r>
          </a:p>
          <a:p>
            <a:pPr marL="341313" indent="-341313">
              <a:spcBef>
                <a:spcPts val="450"/>
              </a:spcBef>
              <a:spcAft>
                <a:spcPts val="18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1800" dirty="0" smtClean="0">
                <a:solidFill>
                  <a:srgbClr val="000000"/>
                </a:solidFill>
                <a:latin typeface="Verdana" pitchFamily="32" charset="0"/>
              </a:rPr>
              <a:t>Zastosowanie</a:t>
            </a:r>
            <a:endParaRPr lang="pl-PL" sz="1800" dirty="0" smtClean="0">
              <a:solidFill>
                <a:srgbClr val="000000"/>
              </a:solidFill>
              <a:latin typeface="Verdana" pitchFamily="32" charset="0"/>
            </a:endParaRPr>
          </a:p>
          <a:p>
            <a:pPr marL="341313" indent="-341313">
              <a:spcBef>
                <a:spcPts val="450"/>
              </a:spcBef>
              <a:spcAft>
                <a:spcPts val="18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 sz="1800" dirty="0" smtClean="0">
              <a:solidFill>
                <a:srgbClr val="000000"/>
              </a:solidFill>
              <a:latin typeface="Verdana" pitchFamily="32" charset="0"/>
            </a:endParaRPr>
          </a:p>
          <a:p>
            <a:pPr marL="341313" indent="-341313">
              <a:spcBef>
                <a:spcPts val="450"/>
              </a:spcBef>
              <a:spcAft>
                <a:spcPts val="18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 sz="1800" dirty="0" smtClean="0">
              <a:solidFill>
                <a:srgbClr val="000000"/>
              </a:solidFill>
              <a:latin typeface="Verdana" pitchFamily="32" charset="0"/>
            </a:endParaRPr>
          </a:p>
          <a:p>
            <a:pPr marL="341313" indent="-341313">
              <a:spcBef>
                <a:spcPts val="450"/>
              </a:spcBef>
              <a:spcAft>
                <a:spcPts val="12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 sz="1800" dirty="0" smtClean="0">
              <a:solidFill>
                <a:srgbClr val="000000"/>
              </a:solidFill>
              <a:latin typeface="Verdana" pitchFamily="32" charset="0"/>
            </a:endParaRPr>
          </a:p>
          <a:p>
            <a:pPr marL="341313" indent="-341313">
              <a:spcBef>
                <a:spcPts val="450"/>
              </a:spcBef>
              <a:spcAft>
                <a:spcPts val="1200"/>
              </a:spcAft>
              <a:buFont typeface="Verdana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 sz="1800" dirty="0">
              <a:solidFill>
                <a:srgbClr val="000000"/>
              </a:solidFill>
              <a:latin typeface="Verdana" pitchFamily="32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4211EA9-E390-4EE0-A419-02C4D926FC53}" type="slidenum">
              <a:rPr lang="pl-PL" sz="1400" smtClean="0">
                <a:solidFill>
                  <a:srgbClr val="000000"/>
                </a:solidFill>
                <a:latin typeface="Verdana" pitchFamily="32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r>
              <a:rPr lang="pl-PL" sz="1400" dirty="0" smtClean="0">
                <a:solidFill>
                  <a:srgbClr val="000000"/>
                </a:solidFill>
                <a:latin typeface="Verdana" pitchFamily="32" charset="0"/>
              </a:rPr>
              <a:t>/16</a:t>
            </a:r>
            <a:endParaRPr lang="pl-PL" sz="1400" dirty="0">
              <a:solidFill>
                <a:srgbClr val="000000"/>
              </a:solidFill>
              <a:latin typeface="Verdana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476375" y="785813"/>
            <a:ext cx="7210425" cy="631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400" b="1" dirty="0" smtClean="0">
                <a:solidFill>
                  <a:srgbClr val="000000"/>
                </a:solidFill>
                <a:latin typeface="Verdana" pitchFamily="32" charset="0"/>
              </a:rPr>
              <a:t>Schemat radia analogowego</a:t>
            </a:r>
            <a:endParaRPr lang="pl-PL" sz="2400" b="1" dirty="0">
              <a:solidFill>
                <a:srgbClr val="000000"/>
              </a:solidFill>
              <a:latin typeface="Verdana" pitchFamily="32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4211EA9-E390-4EE0-A419-02C4D926FC53}" type="slidenum">
              <a:rPr lang="pl-PL" sz="1400" smtClean="0">
                <a:solidFill>
                  <a:srgbClr val="000000"/>
                </a:solidFill>
                <a:latin typeface="Verdana" pitchFamily="32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r>
              <a:rPr lang="pl-PL" sz="1400" dirty="0" smtClean="0">
                <a:solidFill>
                  <a:srgbClr val="000000"/>
                </a:solidFill>
                <a:latin typeface="Verdana" pitchFamily="32" charset="0"/>
              </a:rPr>
              <a:t>/16</a:t>
            </a:r>
            <a:endParaRPr lang="pl-PL" sz="1400" dirty="0">
              <a:solidFill>
                <a:srgbClr val="000000"/>
              </a:solidFill>
              <a:latin typeface="Verdana" pitchFamily="32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948264" y="2492896"/>
            <a:ext cx="0" cy="3024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95936" y="2420888"/>
            <a:ext cx="0" cy="3024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 rot="10800000">
            <a:off x="1115616" y="2708920"/>
            <a:ext cx="504056" cy="57606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1907704" y="2708920"/>
          <a:ext cx="7056784" cy="2551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83768" y="2420888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>
                <a:solidFill>
                  <a:schemeClr val="tx1"/>
                </a:solidFill>
              </a:rPr>
              <a:t>RFE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stCxn id="7" idx="0"/>
          </p:cNvCxnSpPr>
          <p:nvPr/>
        </p:nvCxnSpPr>
        <p:spPr>
          <a:xfrm rot="16200000" flipH="1">
            <a:off x="1277634" y="3374994"/>
            <a:ext cx="720080" cy="540060"/>
          </a:xfrm>
          <a:prstGeom prst="bentConnector3">
            <a:avLst>
              <a:gd name="adj1" fmla="val 923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064" y="2420888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>
                <a:solidFill>
                  <a:schemeClr val="tx1"/>
                </a:solidFill>
              </a:rPr>
              <a:t>IFE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8384" y="2420888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>
                <a:solidFill>
                  <a:schemeClr val="tx1"/>
                </a:solidFill>
              </a:rPr>
              <a:t>BBE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roid Sans Fallback"/>
        <a:cs typeface="Droid Sans Fallback"/>
      </a:majorFont>
      <a:minorFont>
        <a:latin typeface="Verdana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</TotalTime>
  <Words>545</Words>
  <Application>Microsoft Office PowerPoint</Application>
  <PresentationFormat>On-screen Show (4:3)</PresentationFormat>
  <Paragraphs>237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Witek</dc:creator>
  <cp:lastModifiedBy>irlik</cp:lastModifiedBy>
  <cp:revision>199</cp:revision>
  <cp:lastPrinted>1601-01-01T00:00:00Z</cp:lastPrinted>
  <dcterms:created xsi:type="dcterms:W3CDTF">2007-09-26T12:45:04Z</dcterms:created>
  <dcterms:modified xsi:type="dcterms:W3CDTF">2015-05-29T01:23:11Z</dcterms:modified>
</cp:coreProperties>
</file>