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3716000" cx="24742775"/>
  <p:notesSz cx="6858000" cy="9144000"/>
  <p:embeddedFontLst>
    <p:embeddedFont>
      <p:font typeface="Libre Franklin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55">
          <p15:clr>
            <a:srgbClr val="A4A3A4"/>
          </p15:clr>
        </p15:guide>
        <p15:guide id="2" pos="7793">
          <p15:clr>
            <a:srgbClr val="A4A3A4"/>
          </p15:clr>
        </p15:guide>
        <p15:guide id="3" pos="10296">
          <p15:clr>
            <a:srgbClr val="A4A3A4"/>
          </p15:clr>
        </p15:guide>
        <p15:guide id="4" pos="5472">
          <p15:clr>
            <a:srgbClr val="A4A3A4"/>
          </p15:clr>
        </p15:guide>
        <p15:guide id="5" pos="660">
          <p15:clr>
            <a:srgbClr val="A4A3A4"/>
          </p15:clr>
        </p15:guide>
        <p15:guide id="6" pos="14914">
          <p15:clr>
            <a:srgbClr val="A4A3A4"/>
          </p15:clr>
        </p15:guide>
        <p15:guide id="7" orient="horz" pos="8085">
          <p15:clr>
            <a:srgbClr val="A4A3A4"/>
          </p15:clr>
        </p15:guide>
        <p15:guide id="8" orient="horz" pos="1864">
          <p15:clr>
            <a:srgbClr val="A4A3A4"/>
          </p15:clr>
        </p15:guide>
        <p15:guide id="9" pos="11346">
          <p15:clr>
            <a:srgbClr val="A4A3A4"/>
          </p15:clr>
        </p15:guide>
        <p15:guide id="10" pos="4232">
          <p15:clr>
            <a:srgbClr val="A4A3A4"/>
          </p15:clr>
        </p15:guide>
        <p15:guide id="11" orient="horz" pos="257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nzdDfBu8cn0kWuVlZcYZK/u7S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5" orient="horz"/>
        <p:guide pos="7793"/>
        <p:guide pos="10296"/>
        <p:guide pos="5472"/>
        <p:guide pos="660"/>
        <p:guide pos="14914"/>
        <p:guide pos="8085" orient="horz"/>
        <p:guide pos="1864" orient="horz"/>
        <p:guide pos="11346"/>
        <p:guide pos="4232"/>
        <p:guide pos="257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ArialBlack-regular.fntdata"/><Relationship Id="rId13" Type="http://schemas.openxmlformats.org/officeDocument/2006/relationships/font" Target="fonts/LibreFranklin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ibreFranklin-italic.fntdata"/><Relationship Id="rId14" Type="http://schemas.openxmlformats.org/officeDocument/2006/relationships/font" Target="fonts/LibreFranklin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ibreFranklin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6550" y="685800"/>
            <a:ext cx="618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336550" y="685800"/>
            <a:ext cx="618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0:notes"/>
          <p:cNvSpPr/>
          <p:nvPr>
            <p:ph idx="2" type="sldImg"/>
          </p:nvPr>
        </p:nvSpPr>
        <p:spPr>
          <a:xfrm>
            <a:off x="336550" y="685800"/>
            <a:ext cx="618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8cb659f6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288cb659f67_0_32:notes"/>
          <p:cNvSpPr/>
          <p:nvPr>
            <p:ph idx="2" type="sldImg"/>
          </p:nvPr>
        </p:nvSpPr>
        <p:spPr>
          <a:xfrm>
            <a:off x="336550" y="685800"/>
            <a:ext cx="618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336550" y="685800"/>
            <a:ext cx="618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7cc4b77aa_0_4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7cc4b77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6fb9cee6a_0_24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6fb9cee6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6fb9cee6a_0_194:notes"/>
          <p:cNvSpPr/>
          <p:nvPr>
            <p:ph idx="2" type="sldImg"/>
          </p:nvPr>
        </p:nvSpPr>
        <p:spPr>
          <a:xfrm>
            <a:off x="336550" y="685800"/>
            <a:ext cx="6184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6fb9cee6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idx="1" type="subTitle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Arial Black"/>
              <a:buNone/>
              <a:defRPr b="1" i="0" sz="50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67"/>
              <a:buFont typeface="Arial"/>
              <a:buNone/>
              <a:defRPr sz="7467"/>
            </a:lvl9pPr>
          </a:lstStyle>
          <a:p/>
        </p:txBody>
      </p:sp>
      <p:sp>
        <p:nvSpPr>
          <p:cNvPr id="11" name="Google Shape;11;p26"/>
          <p:cNvSpPr txBox="1"/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Font typeface="Arial Black"/>
              <a:buNone/>
              <a:defRPr b="1" i="0" sz="130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67"/>
              <a:buNone/>
              <a:defRPr sz="13867"/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body">
  <p:cSld name="7_Title and 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/>
          <p:nvPr>
            <p:ph idx="2" type="pic"/>
          </p:nvPr>
        </p:nvSpPr>
        <p:spPr>
          <a:xfrm>
            <a:off x="18017851" y="8226152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35"/>
          <p:cNvSpPr/>
          <p:nvPr>
            <p:ph idx="3" type="pic"/>
          </p:nvPr>
        </p:nvSpPr>
        <p:spPr>
          <a:xfrm>
            <a:off x="12371387" y="8226152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35"/>
          <p:cNvSpPr/>
          <p:nvPr>
            <p:ph idx="4" type="pic"/>
          </p:nvPr>
        </p:nvSpPr>
        <p:spPr>
          <a:xfrm>
            <a:off x="6720856" y="8226152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35"/>
          <p:cNvSpPr/>
          <p:nvPr>
            <p:ph idx="5" type="pic"/>
          </p:nvPr>
        </p:nvSpPr>
        <p:spPr>
          <a:xfrm>
            <a:off x="18017851" y="4090987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35"/>
          <p:cNvSpPr/>
          <p:nvPr>
            <p:ph idx="6" type="pic"/>
          </p:nvPr>
        </p:nvSpPr>
        <p:spPr>
          <a:xfrm>
            <a:off x="12371387" y="4090987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5"/>
          <p:cNvSpPr/>
          <p:nvPr>
            <p:ph idx="7" type="pic"/>
          </p:nvPr>
        </p:nvSpPr>
        <p:spPr>
          <a:xfrm>
            <a:off x="6720856" y="4090987"/>
            <a:ext cx="5233019" cy="3138487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35"/>
          <p:cNvSpPr txBox="1"/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" type="body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35"/>
          <p:cNvSpPr txBox="1"/>
          <p:nvPr>
            <p:ph idx="8" type="body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9" type="body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3" type="body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4" type="body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5" type="body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6" type="body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body">
  <p:cSld name="8_Title and 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/>
          <p:nvPr>
            <p:ph idx="2" type="pic"/>
          </p:nvPr>
        </p:nvSpPr>
        <p:spPr>
          <a:xfrm>
            <a:off x="12371387" y="4084320"/>
            <a:ext cx="5226744" cy="7280319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6"/>
          <p:cNvSpPr/>
          <p:nvPr>
            <p:ph idx="3" type="pic"/>
          </p:nvPr>
        </p:nvSpPr>
        <p:spPr>
          <a:xfrm>
            <a:off x="6720856" y="4084320"/>
            <a:ext cx="5226744" cy="728031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6"/>
          <p:cNvSpPr/>
          <p:nvPr>
            <p:ph idx="4" type="pic"/>
          </p:nvPr>
        </p:nvSpPr>
        <p:spPr>
          <a:xfrm>
            <a:off x="18017851" y="4084320"/>
            <a:ext cx="5226744" cy="7280319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6"/>
          <p:cNvSpPr txBox="1"/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6"/>
          <p:cNvSpPr txBox="1"/>
          <p:nvPr>
            <p:ph idx="5" type="body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6" type="body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7" type="body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body">
  <p:cSld name="5_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" type="body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8"/>
          <p:cNvSpPr txBox="1"/>
          <p:nvPr>
            <p:ph idx="2" type="body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3" type="body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4" type="body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7"/>
          <p:cNvSpPr txBox="1"/>
          <p:nvPr>
            <p:ph idx="2" type="body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3" type="body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body">
  <p:cSld name="1_Title and 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9"/>
          <p:cNvSpPr txBox="1"/>
          <p:nvPr>
            <p:ph idx="2" type="body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body">
  <p:cSld name="6_Title and 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body">
  <p:cSld name="3_Title and 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" type="body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body">
  <p:cSld name="2_Title and 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body">
  <p:cSld name="4_Title and 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/>
          <p:nvPr>
            <p:ph idx="2" type="pic"/>
          </p:nvPr>
        </p:nvSpPr>
        <p:spPr>
          <a:xfrm>
            <a:off x="8690595" y="4081463"/>
            <a:ext cx="7244730" cy="5791739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34"/>
          <p:cNvSpPr/>
          <p:nvPr>
            <p:ph idx="3" type="pic"/>
          </p:nvPr>
        </p:nvSpPr>
        <p:spPr>
          <a:xfrm>
            <a:off x="16352395" y="4081463"/>
            <a:ext cx="7244730" cy="5791739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34"/>
          <p:cNvSpPr txBox="1"/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  <a:defRPr b="1" i="0" sz="8500" u="none" cap="none" strike="noStrike">
                <a:solidFill>
                  <a:srgbClr val="0072BC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  <a:defRPr b="0" i="0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  <a:defRPr b="1" i="0" sz="2800" u="none" cap="none" strike="noStrike">
                <a:solidFill>
                  <a:srgbClr val="92C5EB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4"/>
          <p:cNvSpPr txBox="1"/>
          <p:nvPr>
            <p:ph idx="4" type="body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5" type="body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Franklin"/>
              <a:buNone/>
              <a:defRPr b="0" i="1" sz="2000" u="none" cap="none" strike="noStrike">
                <a:solidFill>
                  <a:srgbClr val="5D5D5D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733"/>
              <a:buFont typeface="Arial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733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733"/>
              <a:buFont typeface="Arial"/>
              <a:buNone/>
              <a:defRPr b="0" i="0" sz="37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jpg"/><Relationship Id="rId5" Type="http://schemas.openxmlformats.org/officeDocument/2006/relationships/image" Target="../media/image8.png"/><Relationship Id="rId6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idx="1" type="subTitle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Авоська и Небоська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Arial Black"/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 txBox="1"/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-US"/>
              <a:t>Weeek</a:t>
            </a:r>
            <a:endParaRPr/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28371" y="1027996"/>
            <a:ext cx="2442110" cy="73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35225" y="2179701"/>
            <a:ext cx="2228400" cy="2228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</a:pPr>
            <a:r>
              <a:rPr lang="en-US"/>
              <a:t>КОМАНДА</a:t>
            </a:r>
            <a:endParaRPr/>
          </a:p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2" type="body"/>
          </p:nvPr>
        </p:nvSpPr>
        <p:spPr>
          <a:xfrm>
            <a:off x="9668667" y="6457281"/>
            <a:ext cx="4029748" cy="52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Граур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Андрей Константинович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</a:pPr>
            <a:r>
              <a:rPr lang="en-US">
                <a:solidFill>
                  <a:schemeClr val="dk1"/>
                </a:solidFill>
              </a:rPr>
              <a:t>Frontend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4" name="Google Shape;94;p10"/>
          <p:cNvSpPr txBox="1"/>
          <p:nvPr>
            <p:ph idx="3" type="body"/>
          </p:nvPr>
        </p:nvSpPr>
        <p:spPr>
          <a:xfrm>
            <a:off x="5054339" y="6457281"/>
            <a:ext cx="3551254" cy="52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Коряковцева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Алёна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Андреевна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Analyst</a:t>
            </a:r>
            <a:endParaRPr/>
          </a:p>
        </p:txBody>
      </p:sp>
      <p:sp>
        <p:nvSpPr>
          <p:cNvPr id="95" name="Google Shape;95;p10"/>
          <p:cNvSpPr txBox="1"/>
          <p:nvPr>
            <p:ph idx="4" type="body"/>
          </p:nvPr>
        </p:nvSpPr>
        <p:spPr>
          <a:xfrm>
            <a:off x="14502845" y="6457281"/>
            <a:ext cx="3551254" cy="52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Кудрявцева Полина Дмитриевна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Analyst</a:t>
            </a:r>
            <a:endParaRPr/>
          </a:p>
        </p:txBody>
      </p:sp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842213" y="6457281"/>
            <a:ext cx="2932604" cy="57816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Кайгородов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Глеб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Борисович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/>
              <a:t>Data Scientist</a:t>
            </a:r>
            <a:endParaRPr/>
          </a:p>
        </p:txBody>
      </p:sp>
      <p:pic>
        <p:nvPicPr>
          <p:cNvPr id="97" name="Google Shape;97;p10"/>
          <p:cNvPicPr preferRelativeResize="0"/>
          <p:nvPr/>
        </p:nvPicPr>
        <p:blipFill rotWithShape="1">
          <a:blip r:embed="rId3">
            <a:alphaModFix/>
          </a:blip>
          <a:srcRect b="10170" l="11040" r="9579" t="11279"/>
          <a:stretch/>
        </p:blipFill>
        <p:spPr>
          <a:xfrm>
            <a:off x="883250" y="3153901"/>
            <a:ext cx="3143627" cy="271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0"/>
          <p:cNvPicPr preferRelativeResize="0"/>
          <p:nvPr/>
        </p:nvPicPr>
        <p:blipFill rotWithShape="1">
          <a:blip r:embed="rId3">
            <a:alphaModFix/>
          </a:blip>
          <a:srcRect b="10170" l="11040" r="9579" t="11279"/>
          <a:stretch/>
        </p:blipFill>
        <p:spPr>
          <a:xfrm>
            <a:off x="5072145" y="3153901"/>
            <a:ext cx="3551254" cy="271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0"/>
          <p:cNvPicPr preferRelativeResize="0"/>
          <p:nvPr/>
        </p:nvPicPr>
        <p:blipFill rotWithShape="1">
          <a:blip r:embed="rId4">
            <a:alphaModFix/>
          </a:blip>
          <a:srcRect b="14110" l="0" r="0" t="14117"/>
          <a:stretch/>
        </p:blipFill>
        <p:spPr>
          <a:xfrm>
            <a:off x="9668667" y="3153901"/>
            <a:ext cx="3788910" cy="271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0"/>
          <p:cNvPicPr preferRelativeResize="0"/>
          <p:nvPr/>
        </p:nvPicPr>
        <p:blipFill rotWithShape="1">
          <a:blip r:embed="rId5">
            <a:alphaModFix/>
          </a:blip>
          <a:srcRect b="21730" l="0" r="0" t="296"/>
          <a:stretch/>
        </p:blipFill>
        <p:spPr>
          <a:xfrm>
            <a:off x="14502845" y="3153901"/>
            <a:ext cx="3551254" cy="2768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0"/>
          <p:cNvPicPr preferRelativeResize="0"/>
          <p:nvPr/>
        </p:nvPicPr>
        <p:blipFill rotWithShape="1">
          <a:blip r:embed="rId3">
            <a:alphaModFix/>
          </a:blip>
          <a:srcRect b="10170" l="11040" r="9579" t="11279"/>
          <a:stretch/>
        </p:blipFill>
        <p:spPr>
          <a:xfrm>
            <a:off x="19157450" y="3129097"/>
            <a:ext cx="3715701" cy="276896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"/>
          <p:cNvSpPr txBox="1"/>
          <p:nvPr/>
        </p:nvSpPr>
        <p:spPr>
          <a:xfrm>
            <a:off x="19157450" y="6457281"/>
            <a:ext cx="4265513" cy="52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Libre Franklin"/>
              <a:buNone/>
            </a:pPr>
            <a:r>
              <a:rPr b="1" i="0" lang="en-US" sz="3200" u="none" cap="none" strike="noStrike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Ли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Libre Franklin"/>
              <a:buNone/>
            </a:pPr>
            <a:r>
              <a:rPr b="1" i="0" lang="en-US" sz="3200" u="none" cap="none" strike="noStrike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Диана Александровна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Product manager</a:t>
            </a:r>
            <a:endParaRPr/>
          </a:p>
        </p:txBody>
      </p:sp>
      <p:pic>
        <p:nvPicPr>
          <p:cNvPr id="103" name="Google Shape;103;p10"/>
          <p:cNvPicPr preferRelativeResize="0"/>
          <p:nvPr/>
        </p:nvPicPr>
        <p:blipFill rotWithShape="1">
          <a:blip r:embed="rId6">
            <a:alphaModFix/>
          </a:blip>
          <a:srcRect b="13314" l="0" r="0" t="0"/>
          <a:stretch/>
        </p:blipFill>
        <p:spPr>
          <a:xfrm>
            <a:off x="5072150" y="3129100"/>
            <a:ext cx="3551250" cy="276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8cb659f67_0_32"/>
          <p:cNvSpPr txBox="1"/>
          <p:nvPr>
            <p:ph type="title"/>
          </p:nvPr>
        </p:nvSpPr>
        <p:spPr>
          <a:xfrm>
            <a:off x="883251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</a:pPr>
            <a:r>
              <a:rPr lang="en-US"/>
              <a:t>Проблема</a:t>
            </a:r>
            <a:endParaRPr/>
          </a:p>
        </p:txBody>
      </p:sp>
      <p:sp>
        <p:nvSpPr>
          <p:cNvPr id="109" name="Google Shape;109;g288cb659f67_0_32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g288cb659f67_0_32"/>
          <p:cNvSpPr txBox="1"/>
          <p:nvPr>
            <p:ph idx="1" type="body"/>
          </p:nvPr>
        </p:nvSpPr>
        <p:spPr>
          <a:xfrm>
            <a:off x="12852525" y="3159325"/>
            <a:ext cx="10318500" cy="9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sz="4800"/>
              <a:t>Люди, не знакомые с системами типа Jira, затрудняются заводить задачи самостоятельно.</a:t>
            </a:r>
            <a:endParaRPr sz="48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sz="48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sz="4800"/>
              <a:t>Задача - упростить для них этот процесс (достаточно короткого текстового сообщения).</a:t>
            </a:r>
            <a:endParaRPr sz="48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sz="4800"/>
          </a:p>
        </p:txBody>
      </p:sp>
      <p:pic>
        <p:nvPicPr>
          <p:cNvPr id="111" name="Google Shape;111;g288cb659f67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1" y="3159326"/>
            <a:ext cx="11174026" cy="957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title"/>
          </p:nvPr>
        </p:nvSpPr>
        <p:spPr>
          <a:xfrm>
            <a:off x="883251" y="560160"/>
            <a:ext cx="23093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rial Black"/>
              <a:buNone/>
            </a:pPr>
            <a:r>
              <a:rPr lang="en-US"/>
              <a:t>Практическая ценность</a:t>
            </a:r>
            <a:endParaRPr/>
          </a:p>
        </p:txBody>
      </p:sp>
      <p:sp>
        <p:nvSpPr>
          <p:cNvPr id="117" name="Google Shape;117;p1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"/>
          <p:cNvSpPr txBox="1"/>
          <p:nvPr>
            <p:ph idx="1" type="body"/>
          </p:nvPr>
        </p:nvSpPr>
        <p:spPr>
          <a:xfrm>
            <a:off x="931333" y="3905250"/>
            <a:ext cx="21365959" cy="81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b="1" lang="en-US" sz="3600"/>
              <a:t>Цель проекта Weeek</a:t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sz="3600"/>
              <a:t>Cоздать удобную и простую платформу для командной работы над задачами и проектами.</a:t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b="1" lang="en-US" sz="3600"/>
              <a:t>Основные задачи </a:t>
            </a:r>
            <a:r>
              <a:rPr b="1" lang="en-US" sz="3600">
                <a:solidFill>
                  <a:schemeClr val="dk1"/>
                </a:solidFill>
              </a:rPr>
              <a:t>проекта</a:t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sz="3600"/>
              <a:t>1. Упрощение процесса постановки задач. В настоящий момент этот процесс требует нескольких шагов, таких как набор текста, указание проекта и назначение исполнителя. Цель: создать возможность постановки задачи быстро и просто, подобно отправке аудиосообщения.</a:t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rPr lang="en-US" sz="3600"/>
              <a:t>2. Разработка системы разметки текста из различных источников. Это позволит автоматически определить событие или действие, которое необходимо выполнить. А также назначить исполнителя, дату и другие детали задачи.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ibre Franklin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7cc4b77aa_0_4"/>
          <p:cNvSpPr txBox="1"/>
          <p:nvPr>
            <p:ph type="title"/>
          </p:nvPr>
        </p:nvSpPr>
        <p:spPr>
          <a:xfrm>
            <a:off x="883251" y="560160"/>
            <a:ext cx="230934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Наборы данных</a:t>
            </a:r>
            <a:endParaRPr/>
          </a:p>
        </p:txBody>
      </p:sp>
      <p:sp>
        <p:nvSpPr>
          <p:cNvPr id="124" name="Google Shape;124;g2a7cc4b77aa_0_4"/>
          <p:cNvSpPr txBox="1"/>
          <p:nvPr>
            <p:ph idx="1" type="body"/>
          </p:nvPr>
        </p:nvSpPr>
        <p:spPr>
          <a:xfrm>
            <a:off x="931317" y="3905250"/>
            <a:ext cx="10744200" cy="81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Датасет заказчика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2775 фраз, размеченных под задачу классификации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2 438 </a:t>
            </a:r>
            <a:r>
              <a:rPr lang="en-US" sz="3600"/>
              <a:t>фразы - advice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338 </a:t>
            </a:r>
            <a:r>
              <a:rPr lang="en-US" sz="3600">
                <a:solidFill>
                  <a:schemeClr val="dk1"/>
                </a:solidFill>
              </a:rPr>
              <a:t>фразы     </a:t>
            </a:r>
            <a:r>
              <a:rPr lang="en-US" sz="3600"/>
              <a:t>- task_create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Как создать новую задачу в WEEEK? =&gt; advice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Провести обучение персонала заказчика по управлению сайтом.                                 =&gt; task_create</a:t>
            </a:r>
            <a:endParaRPr sz="9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a7cc4b77aa_0_4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g2a7cc4b77aa_0_4"/>
          <p:cNvSpPr txBox="1"/>
          <p:nvPr>
            <p:ph idx="2" type="body"/>
          </p:nvPr>
        </p:nvSpPr>
        <p:spPr>
          <a:xfrm>
            <a:off x="12257651" y="3905250"/>
            <a:ext cx="12055500" cy="81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Наш датасет под NER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487 фраз, </a:t>
            </a:r>
            <a:r>
              <a:rPr lang="en-US" sz="3600"/>
              <a:t>приведенных</a:t>
            </a:r>
            <a:r>
              <a:rPr lang="en-US" sz="3600"/>
              <a:t> к инфинитиву с размеченными: типом задания, исполнителем и временем.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создавать 	 TASK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задача 	      TASK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	           O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подготовить 	 O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отчет 	      O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к 	           O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 	        </a:t>
            </a: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IME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	           O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 	        TIME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завтра 	      TIME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на 	        O</a:t>
            </a:r>
            <a:endParaRPr sz="24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анна 	      PERSON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6fb9cee6a_0_24"/>
          <p:cNvSpPr txBox="1"/>
          <p:nvPr>
            <p:ph type="title"/>
          </p:nvPr>
        </p:nvSpPr>
        <p:spPr>
          <a:xfrm>
            <a:off x="882469" y="560160"/>
            <a:ext cx="23093400" cy="29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</a:t>
            </a:r>
            <a:r>
              <a:rPr lang="en-US"/>
              <a:t>ешение</a:t>
            </a:r>
            <a:endParaRPr/>
          </a:p>
        </p:txBody>
      </p:sp>
      <p:sp>
        <p:nvSpPr>
          <p:cNvPr id="132" name="Google Shape;132;g2a6fb9cee6a_0_24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g2a6fb9cee6a_0_24"/>
          <p:cNvSpPr txBox="1"/>
          <p:nvPr>
            <p:ph idx="2" type="body"/>
          </p:nvPr>
        </p:nvSpPr>
        <p:spPr>
          <a:xfrm>
            <a:off x="1152075" y="2764350"/>
            <a:ext cx="5013300" cy="10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Классификация (LSTM) по набору данных заказчика</a:t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E3E3E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"Как настроить автоматическое назначение задач на основе приоритета?"  =&gt;  advice</a:t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"Александр Логинов, спланируйте создание контент-плана на месяц вперед к 25 ноября".</a:t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  task_create</a:t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"Кто такие Авоська и Небоська?"</a:t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-US" sz="2250">
                <a:solidFill>
                  <a:srgbClr val="9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KeyError: 'такие'</a:t>
            </a:r>
            <a:endParaRPr sz="2250">
              <a:solidFill>
                <a:srgbClr val="9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(слова “такие” не было в датасете)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g2a6fb9cee6a_0_24"/>
          <p:cNvSpPr txBox="1"/>
          <p:nvPr>
            <p:ph idx="2" type="body"/>
          </p:nvPr>
        </p:nvSpPr>
        <p:spPr>
          <a:xfrm>
            <a:off x="9342000" y="2764350"/>
            <a:ext cx="5013300" cy="17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NER</a:t>
            </a: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 (LSTM) по нашей разметке</a:t>
            </a:r>
            <a:endParaRPr/>
          </a:p>
        </p:txBody>
      </p:sp>
      <p:sp>
        <p:nvSpPr>
          <p:cNvPr id="135" name="Google Shape;135;g2a6fb9cee6a_0_24"/>
          <p:cNvSpPr txBox="1"/>
          <p:nvPr>
            <p:ph idx="2" type="body"/>
          </p:nvPr>
        </p:nvSpPr>
        <p:spPr>
          <a:xfrm>
            <a:off x="18273303" y="2764350"/>
            <a:ext cx="5013300" cy="81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E3E3E"/>
                </a:solidFill>
                <a:latin typeface="Arial Black"/>
                <a:ea typeface="Arial Black"/>
                <a:cs typeface="Arial Black"/>
                <a:sym typeface="Arial Black"/>
              </a:rPr>
              <a:t>NER (дообучить DeepPavlov)</a:t>
            </a:r>
            <a:endParaRPr/>
          </a:p>
        </p:txBody>
      </p:sp>
      <p:sp>
        <p:nvSpPr>
          <p:cNvPr id="136" name="Google Shape;136;g2a6fb9cee6a_0_24"/>
          <p:cNvSpPr txBox="1"/>
          <p:nvPr/>
        </p:nvSpPr>
        <p:spPr>
          <a:xfrm>
            <a:off x="1152075" y="9749500"/>
            <a:ext cx="15561600" cy="62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</a:rPr>
              <a:t>Проблема: очень ограниченный словарь</a:t>
            </a:r>
            <a:endParaRPr b="1" sz="2600">
              <a:solidFill>
                <a:schemeClr val="lt1"/>
              </a:solidFill>
            </a:endParaRPr>
          </a:p>
        </p:txBody>
      </p:sp>
      <p:pic>
        <p:nvPicPr>
          <p:cNvPr id="137" name="Google Shape;137;g2a6fb9cee6a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050" y="4760525"/>
            <a:ext cx="11110575" cy="41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a6fb9cee6a_0_24"/>
          <p:cNvSpPr txBox="1"/>
          <p:nvPr/>
        </p:nvSpPr>
        <p:spPr>
          <a:xfrm>
            <a:off x="6805800" y="10474050"/>
            <a:ext cx="9454800" cy="23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"создавать задача : олеся должный предоставлять эскиз новый карнавальный костюм завтра к 11 : 00"</a:t>
            </a:r>
            <a:endParaRPr sz="22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-US" sz="2250">
                <a:solidFill>
                  <a:srgbClr val="9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KeyError: 'карнавальный'</a:t>
            </a:r>
            <a:endParaRPr sz="2250">
              <a:solidFill>
                <a:srgbClr val="9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(слова “карнавальный” не было в датасете)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9" name="Google Shape;139;g2a6fb9cee6a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1625" y="5914225"/>
            <a:ext cx="2065763" cy="245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6fb9cee6a_0_194"/>
          <p:cNvSpPr txBox="1"/>
          <p:nvPr>
            <p:ph type="title"/>
          </p:nvPr>
        </p:nvSpPr>
        <p:spPr>
          <a:xfrm>
            <a:off x="843437" y="3496072"/>
            <a:ext cx="23055900" cy="22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145" name="Google Shape;145;g2a6fb9cee6a_0_194"/>
          <p:cNvSpPr txBox="1"/>
          <p:nvPr>
            <p:ph idx="12" type="sldNum"/>
          </p:nvPr>
        </p:nvSpPr>
        <p:spPr>
          <a:xfrm>
            <a:off x="22925650" y="12435243"/>
            <a:ext cx="1484700" cy="10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92C5EB"/>
              </a:buClr>
              <a:buSzPts val="2800"/>
              <a:buFont typeface="Quattrocento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g2a6fb9cee6a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4175" y="5740975"/>
            <a:ext cx="4294400" cy="42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a6fb9cee6a_0_194"/>
          <p:cNvSpPr txBox="1"/>
          <p:nvPr/>
        </p:nvSpPr>
        <p:spPr>
          <a:xfrm>
            <a:off x="10594125" y="9871750"/>
            <a:ext cx="3688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https://github.com/pluie-d-automne/weeek-hackathon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Marina</dc:creator>
</cp:coreProperties>
</file>