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24742775" cy="13716000"/>
  <p:notesSz cx="6858000" cy="9144000"/>
  <p:embeddedFontLst>
    <p:embeddedFont>
      <p:font typeface="Arial Black" panose="020B0A04020102020204" pitchFamily="34" charset="0"/>
      <p:regular r:id="rId1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  <p:embeddedFont>
      <p:font typeface="Quattrocento Sans" panose="020B0502050000020003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55">
          <p15:clr>
            <a:srgbClr val="A4A3A4"/>
          </p15:clr>
        </p15:guide>
        <p15:guide id="2" pos="7793">
          <p15:clr>
            <a:srgbClr val="A4A3A4"/>
          </p15:clr>
        </p15:guide>
        <p15:guide id="3" pos="10296">
          <p15:clr>
            <a:srgbClr val="A4A3A4"/>
          </p15:clr>
        </p15:guide>
        <p15:guide id="4" pos="5472">
          <p15:clr>
            <a:srgbClr val="A4A3A4"/>
          </p15:clr>
        </p15:guide>
        <p15:guide id="5" pos="660">
          <p15:clr>
            <a:srgbClr val="A4A3A4"/>
          </p15:clr>
        </p15:guide>
        <p15:guide id="6" pos="14914">
          <p15:clr>
            <a:srgbClr val="A4A3A4"/>
          </p15:clr>
        </p15:guide>
        <p15:guide id="7" orient="horz" pos="8085">
          <p15:clr>
            <a:srgbClr val="A4A3A4"/>
          </p15:clr>
        </p15:guide>
        <p15:guide id="8" orient="horz" pos="1864">
          <p15:clr>
            <a:srgbClr val="A4A3A4"/>
          </p15:clr>
        </p15:guide>
        <p15:guide id="9" pos="11346">
          <p15:clr>
            <a:srgbClr val="A4A3A4"/>
          </p15:clr>
        </p15:guide>
        <p15:guide id="10" pos="4232">
          <p15:clr>
            <a:srgbClr val="A4A3A4"/>
          </p15:clr>
        </p15:guide>
        <p15:guide id="11" orient="horz" pos="257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u+P2LcSOSGdLni8pCRbqznT6x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576" y="90"/>
      </p:cViewPr>
      <p:guideLst>
        <p:guide orient="horz" pos="555"/>
        <p:guide pos="7793"/>
        <p:guide pos="10296"/>
        <p:guide pos="5472"/>
        <p:guide pos="660"/>
        <p:guide pos="14914"/>
        <p:guide orient="horz" pos="8085"/>
        <p:guide orient="horz" pos="1864"/>
        <p:guide pos="11346"/>
        <p:guide pos="4232"/>
        <p:guide orient="horz" pos="25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customschemas.google.com/relationships/presentationmetadata" Target="meta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8cb659f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288cb659f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6fb9cee6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6fb9cee6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6fb9cee6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6fb9cee6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6fb9cee6a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6fb9cee6a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Arial Black"/>
              <a:buNone/>
              <a:defRPr sz="5000" b="1" i="0" u="none" strike="noStrike" cap="non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67"/>
              <a:buFont typeface="Arial"/>
              <a:buNone/>
              <a:defRPr sz="74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67"/>
              <a:buFont typeface="Arial"/>
              <a:buNone/>
              <a:defRPr sz="74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67"/>
              <a:buFont typeface="Arial"/>
              <a:buNone/>
              <a:defRPr sz="74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67"/>
              <a:buFont typeface="Arial"/>
              <a:buNone/>
              <a:defRPr sz="74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67"/>
              <a:buFont typeface="Arial"/>
              <a:buNone/>
              <a:defRPr sz="74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67"/>
              <a:buFont typeface="Arial"/>
              <a:buNone/>
              <a:defRPr sz="74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67"/>
              <a:buFont typeface="Arial"/>
              <a:buNone/>
              <a:defRPr sz="74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67"/>
              <a:buFont typeface="Arial"/>
              <a:buNone/>
              <a:defRPr sz="7467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Font typeface="Arial Black"/>
              <a:buNone/>
              <a:defRPr sz="13000" b="1" i="0" u="none" strike="noStrike" cap="non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67"/>
              <a:buNone/>
              <a:defRPr sz="138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67"/>
              <a:buNone/>
              <a:defRPr sz="138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67"/>
              <a:buNone/>
              <a:defRPr sz="138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67"/>
              <a:buNone/>
              <a:defRPr sz="138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67"/>
              <a:buNone/>
              <a:defRPr sz="138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67"/>
              <a:buNone/>
              <a:defRPr sz="138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67"/>
              <a:buNone/>
              <a:defRPr sz="138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67"/>
              <a:buNone/>
              <a:defRPr sz="13867"/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and body">
  <p:cSld name="7_Title and 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>
            <a:spLocks noGrp="1"/>
          </p:cNvSpPr>
          <p:nvPr>
            <p:ph type="pic" idx="2"/>
          </p:nvPr>
        </p:nvSpPr>
        <p:spPr>
          <a:xfrm>
            <a:off x="18017851" y="8226152"/>
            <a:ext cx="5233019" cy="3138487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35"/>
          <p:cNvSpPr>
            <a:spLocks noGrp="1"/>
          </p:cNvSpPr>
          <p:nvPr>
            <p:ph type="pic" idx="3"/>
          </p:nvPr>
        </p:nvSpPr>
        <p:spPr>
          <a:xfrm>
            <a:off x="12371387" y="8226152"/>
            <a:ext cx="5233019" cy="3138487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35"/>
          <p:cNvSpPr>
            <a:spLocks noGrp="1"/>
          </p:cNvSpPr>
          <p:nvPr>
            <p:ph type="pic" idx="4"/>
          </p:nvPr>
        </p:nvSpPr>
        <p:spPr>
          <a:xfrm>
            <a:off x="6720856" y="8226152"/>
            <a:ext cx="5233019" cy="3138487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35"/>
          <p:cNvSpPr>
            <a:spLocks noGrp="1"/>
          </p:cNvSpPr>
          <p:nvPr>
            <p:ph type="pic" idx="5"/>
          </p:nvPr>
        </p:nvSpPr>
        <p:spPr>
          <a:xfrm>
            <a:off x="18017851" y="4090987"/>
            <a:ext cx="5233019" cy="3138487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35"/>
          <p:cNvSpPr>
            <a:spLocks noGrp="1"/>
          </p:cNvSpPr>
          <p:nvPr>
            <p:ph type="pic" idx="6"/>
          </p:nvPr>
        </p:nvSpPr>
        <p:spPr>
          <a:xfrm>
            <a:off x="12371387" y="4090987"/>
            <a:ext cx="5233019" cy="3138487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35"/>
          <p:cNvSpPr>
            <a:spLocks noGrp="1"/>
          </p:cNvSpPr>
          <p:nvPr>
            <p:ph type="pic" idx="7"/>
          </p:nvPr>
        </p:nvSpPr>
        <p:spPr>
          <a:xfrm>
            <a:off x="6720856" y="4090987"/>
            <a:ext cx="5233019" cy="3138487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35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sz="8500" b="1" i="0" u="none" strike="noStrike" cap="non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sz="3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body" idx="8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sz="2000" b="0" i="1" u="none" strike="noStrike" cap="non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body" idx="9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sz="2000" b="0" i="1" u="none" strike="noStrike" cap="non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body" idx="13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sz="2000" b="0" i="1" u="none" strike="noStrike" cap="non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body" idx="14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sz="2000" b="0" i="1" u="none" strike="noStrike" cap="non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body" idx="15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sz="2000" b="0" i="1" u="none" strike="noStrike" cap="non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body" idx="16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sz="2000" b="0" i="1" u="none" strike="noStrike" cap="non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and body">
  <p:cSld name="8_Title and 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6"/>
          <p:cNvSpPr>
            <a:spLocks noGrp="1"/>
          </p:cNvSpPr>
          <p:nvPr>
            <p:ph type="pic" idx="2"/>
          </p:nvPr>
        </p:nvSpPr>
        <p:spPr>
          <a:xfrm>
            <a:off x="12371387" y="4084320"/>
            <a:ext cx="5226744" cy="7280319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6"/>
          <p:cNvSpPr>
            <a:spLocks noGrp="1"/>
          </p:cNvSpPr>
          <p:nvPr>
            <p:ph type="pic" idx="3"/>
          </p:nvPr>
        </p:nvSpPr>
        <p:spPr>
          <a:xfrm>
            <a:off x="6720856" y="4084320"/>
            <a:ext cx="5226744" cy="728031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6"/>
          <p:cNvSpPr>
            <a:spLocks noGrp="1"/>
          </p:cNvSpPr>
          <p:nvPr>
            <p:ph type="pic" idx="4"/>
          </p:nvPr>
        </p:nvSpPr>
        <p:spPr>
          <a:xfrm>
            <a:off x="18017851" y="4084320"/>
            <a:ext cx="5226744" cy="7280319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sz="8500" b="1" i="0" u="none" strike="noStrike" cap="non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sz="3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5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sz="2000" b="0" i="1" u="none" strike="noStrike" cap="non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body" idx="6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sz="2000" b="0" i="1" u="none" strike="noStrike" cap="non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body" idx="7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sz="2000" b="0" i="1" u="none" strike="noStrike" cap="non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body">
  <p:cSld name="5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sz="8500" b="1" i="0" u="none" strike="noStrike" cap="non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sz="3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body" idx="2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  <a:defRPr sz="3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body" idx="3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sz="3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body" idx="4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  <a:defRPr sz="3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sz="8500" b="1" i="0" u="none" strike="noStrike" cap="non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sz="3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body" idx="2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sz="3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body" idx="3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sz="3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>
            <a:spLocks noGrp="1"/>
          </p:cNvSpPr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Font typeface="Arial Black"/>
              <a:buNone/>
              <a:defRPr sz="8500" b="1" i="0" u="none" strike="noStrike" cap="non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body">
  <p:cSld name="1_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sz="8500" b="1" i="0" u="none" strike="noStrike" cap="non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sz="3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body" idx="2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sz="3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and body">
  <p:cSld name="6_Title and 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sz="8500" b="1" i="0" u="none" strike="noStrike" cap="non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sz="3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body">
  <p:cSld name="3_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sz="8500" b="1" i="0" u="none" strike="noStrike" cap="non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sz="3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body">
  <p:cSld name="2_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sz="8500" b="1" i="0" u="none" strike="noStrike" cap="non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body">
  <p:cSld name="4_Title and 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>
            <a:spLocks noGrp="1"/>
          </p:cNvSpPr>
          <p:nvPr>
            <p:ph type="pic" idx="2"/>
          </p:nvPr>
        </p:nvSpPr>
        <p:spPr>
          <a:xfrm>
            <a:off x="8690595" y="4081463"/>
            <a:ext cx="7244730" cy="5791739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34"/>
          <p:cNvSpPr>
            <a:spLocks noGrp="1"/>
          </p:cNvSpPr>
          <p:nvPr>
            <p:ph type="pic" idx="3"/>
          </p:nvPr>
        </p:nvSpPr>
        <p:spPr>
          <a:xfrm>
            <a:off x="16352395" y="4081463"/>
            <a:ext cx="7244730" cy="5791739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34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sz="8500" b="1" i="0" u="none" strike="noStrike" cap="non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sz="3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sz="2800" b="1" i="0" u="none" strike="noStrike" cap="non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sz="2000" b="0" i="1" u="none" strike="noStrike" cap="non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body" idx="5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sz="2000" b="0" i="1" u="none" strike="noStrike" cap="non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Авоська и Небоська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Arial Black"/>
              <a:buNone/>
            </a:pPr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-US"/>
              <a:t>Weeek</a:t>
            </a:r>
            <a:endParaRPr/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28371" y="1027996"/>
            <a:ext cx="2442110" cy="739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0D5183-12A1-6CF8-FA58-FF4113B16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251" y="11141058"/>
            <a:ext cx="2014782" cy="20147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</a:pPr>
            <a:r>
              <a:rPr lang="en-US"/>
              <a:t>КОМАНДА</a:t>
            </a:r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body" idx="2"/>
          </p:nvPr>
        </p:nvSpPr>
        <p:spPr>
          <a:xfrm>
            <a:off x="9668667" y="6457281"/>
            <a:ext cx="4029748" cy="52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b="1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Граур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b="1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Андрей Константинович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Black"/>
              <a:buNone/>
            </a:pPr>
            <a:r>
              <a:rPr lang="en-US">
                <a:solidFill>
                  <a:schemeClr val="dk1"/>
                </a:solidFill>
              </a:rPr>
              <a:t>Frontend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Google Shape;93;p10"/>
          <p:cNvSpPr txBox="1">
            <a:spLocks noGrp="1"/>
          </p:cNvSpPr>
          <p:nvPr>
            <p:ph type="body" idx="3"/>
          </p:nvPr>
        </p:nvSpPr>
        <p:spPr>
          <a:xfrm>
            <a:off x="5054339" y="6457281"/>
            <a:ext cx="3551254" cy="52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b="1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Коряковцева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b="1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Алёна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b="1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Андреевна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200"/>
              <a:buNone/>
            </a:pPr>
            <a:r>
              <a:rPr lang="en-US"/>
              <a:t>Data Analyst</a:t>
            </a:r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body" idx="4"/>
          </p:nvPr>
        </p:nvSpPr>
        <p:spPr>
          <a:xfrm>
            <a:off x="14502845" y="6457281"/>
            <a:ext cx="3551254" cy="52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b="1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Кудрявцева Полина Дмитриевна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200"/>
              <a:buNone/>
            </a:pPr>
            <a:r>
              <a:rPr lang="en-US"/>
              <a:t>Data Analyst</a:t>
            </a:r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body" idx="1"/>
          </p:nvPr>
        </p:nvSpPr>
        <p:spPr>
          <a:xfrm>
            <a:off x="842213" y="6457281"/>
            <a:ext cx="2932604" cy="578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b="1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Кайгородов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b="1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Глеб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b="1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Борисович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rPr lang="en-US"/>
              <a:t>Data Scientist</a:t>
            </a:r>
            <a:endParaRPr/>
          </a:p>
        </p:txBody>
      </p:sp>
      <p:pic>
        <p:nvPicPr>
          <p:cNvPr id="96" name="Google Shape;96;p10"/>
          <p:cNvPicPr preferRelativeResize="0"/>
          <p:nvPr/>
        </p:nvPicPr>
        <p:blipFill rotWithShape="1">
          <a:blip r:embed="rId3">
            <a:alphaModFix/>
          </a:blip>
          <a:srcRect l="11040" t="11279" r="9579" b="10170"/>
          <a:stretch/>
        </p:blipFill>
        <p:spPr>
          <a:xfrm>
            <a:off x="883250" y="3153901"/>
            <a:ext cx="3143627" cy="2719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0"/>
          <p:cNvPicPr preferRelativeResize="0"/>
          <p:nvPr/>
        </p:nvPicPr>
        <p:blipFill rotWithShape="1">
          <a:blip r:embed="rId3">
            <a:alphaModFix/>
          </a:blip>
          <a:srcRect l="11040" t="11279" r="9579" b="10170"/>
          <a:stretch/>
        </p:blipFill>
        <p:spPr>
          <a:xfrm>
            <a:off x="5072145" y="3153901"/>
            <a:ext cx="3551254" cy="2719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0"/>
          <p:cNvPicPr preferRelativeResize="0"/>
          <p:nvPr/>
        </p:nvPicPr>
        <p:blipFill rotWithShape="1">
          <a:blip r:embed="rId4">
            <a:alphaModFix/>
          </a:blip>
          <a:srcRect t="14117" b="14110"/>
          <a:stretch/>
        </p:blipFill>
        <p:spPr>
          <a:xfrm>
            <a:off x="9668667" y="3153901"/>
            <a:ext cx="3788910" cy="2719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0"/>
          <p:cNvPicPr preferRelativeResize="0"/>
          <p:nvPr/>
        </p:nvPicPr>
        <p:blipFill rotWithShape="1">
          <a:blip r:embed="rId5">
            <a:alphaModFix/>
          </a:blip>
          <a:srcRect t="296" b="21730"/>
          <a:stretch/>
        </p:blipFill>
        <p:spPr>
          <a:xfrm>
            <a:off x="14502845" y="3153901"/>
            <a:ext cx="3551254" cy="2768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0"/>
          <p:cNvPicPr preferRelativeResize="0"/>
          <p:nvPr/>
        </p:nvPicPr>
        <p:blipFill rotWithShape="1">
          <a:blip r:embed="rId3">
            <a:alphaModFix/>
          </a:blip>
          <a:srcRect l="11040" t="11279" r="9579" b="10170"/>
          <a:stretch/>
        </p:blipFill>
        <p:spPr>
          <a:xfrm>
            <a:off x="19157450" y="3129097"/>
            <a:ext cx="3715701" cy="276896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0"/>
          <p:cNvSpPr txBox="1"/>
          <p:nvPr/>
        </p:nvSpPr>
        <p:spPr>
          <a:xfrm>
            <a:off x="19157450" y="6457281"/>
            <a:ext cx="4265513" cy="52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Libre Franklin"/>
              <a:buNone/>
            </a:pPr>
            <a:r>
              <a:rPr lang="en-US" sz="3200" b="1" i="0" u="none" strike="noStrike" cap="none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Ли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Libre Franklin"/>
              <a:buNone/>
            </a:pPr>
            <a:r>
              <a:rPr lang="en-US" sz="3200" b="1" i="0" u="none" strike="noStrike" cap="none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Диана Александровна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Product manager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97564B-2FB4-34B2-CB6E-C963B441BD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250" y="11427852"/>
            <a:ext cx="2014782" cy="20147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8cb659f67_0_32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400" cy="29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</a:pPr>
            <a:r>
              <a:rPr lang="en-US"/>
              <a:t>Проблема</a:t>
            </a:r>
            <a:endParaRPr/>
          </a:p>
        </p:txBody>
      </p:sp>
      <p:sp>
        <p:nvSpPr>
          <p:cNvPr id="107" name="Google Shape;107;g288cb659f67_0_32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8" name="Google Shape;108;g288cb659f67_0_32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21365959" cy="818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rPr lang="en-US" sz="4800"/>
              <a:t>Люди, не знакомые с системами типа Jira, затрудняются заводить задачи самостоятельно. Наша система должна упростить для них этот процесс – достаточно короткого текстового сообщения.</a:t>
            </a:r>
            <a:endParaRPr sz="48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343AFC-6795-F419-EA38-E6D59D5FE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51" y="11141058"/>
            <a:ext cx="2014782" cy="20147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400" cy="29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</a:pPr>
            <a:r>
              <a:rPr lang="en-US"/>
              <a:t>Практическая ценность</a:t>
            </a:r>
            <a:endParaRPr/>
          </a:p>
        </p:txBody>
      </p:sp>
      <p:sp>
        <p:nvSpPr>
          <p:cNvPr id="114" name="Google Shape;114;p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5" name="Google Shape;115;p1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21365959" cy="818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rPr lang="en-US" sz="3600"/>
              <a:t>Цель проекта WEEEK состоит в создании удобной и простой платформы для командной работы над задачами и проектами. Основные задачи проекта включают в себя:</a:t>
            </a:r>
            <a:endParaRPr sz="36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endParaRPr sz="36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rPr lang="en-US" sz="3600"/>
              <a:t>1. Упрощение процесса постановки задач. В настоящий момент этот процесс требует нескольких шагов, таких как набор текста, указание проекта и назначение исполнителя. Цель: создать возможность постановки задачи быстро и просто, подобно отправке аудиосообщения.</a:t>
            </a:r>
            <a:endParaRPr sz="36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endParaRPr sz="36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rPr lang="en-US" sz="3600"/>
              <a:t>2. Разработка системы разметки текста из различных источников. Это позволит автоматически определить событие или действие, которое необходимо выполнить.</a:t>
            </a:r>
            <a:endParaRPr sz="3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endParaRPr sz="36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AEB941-EBCA-92C4-6D54-97A2F602F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51" y="11141058"/>
            <a:ext cx="2014782" cy="20147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6fb9cee6a_0_24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400" cy="29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Решение</a:t>
            </a:r>
            <a:endParaRPr/>
          </a:p>
        </p:txBody>
      </p:sp>
      <p:sp>
        <p:nvSpPr>
          <p:cNvPr id="121" name="Google Shape;121;g2a6fb9cee6a_0_24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00" cy="81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Так как на данный момент нет данных и нет четкого понимания ожиданий заказчика, рассматриваем использование LSTM модели, которая обучилась нескольких примерах.</a:t>
            </a:r>
            <a:endParaRPr/>
          </a:p>
        </p:txBody>
      </p:sp>
      <p:sp>
        <p:nvSpPr>
          <p:cNvPr id="122" name="Google Shape;122;g2a6fb9cee6a_0_24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3" name="Google Shape;123;g2a6fb9cee6a_0_24"/>
          <p:cNvSpPr txBox="1">
            <a:spLocks noGrp="1"/>
          </p:cNvSpPr>
          <p:nvPr>
            <p:ph type="body" idx="2"/>
          </p:nvPr>
        </p:nvSpPr>
        <p:spPr>
          <a:xfrm>
            <a:off x="12235755" y="3905250"/>
            <a:ext cx="10791900" cy="81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Ссылка: https://colab.research.google.com/drive/1mmQwxs7Bz1YrnOBKwh08Ws8XWz0XUJyY?usp=sharing</a:t>
            </a:r>
            <a:endParaRPr/>
          </a:p>
        </p:txBody>
      </p:sp>
      <p:pic>
        <p:nvPicPr>
          <p:cNvPr id="124" name="Google Shape;124;g2a6fb9cee6a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685" y="6460050"/>
            <a:ext cx="4067425" cy="63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a6fb9cee6a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31910" y="6592725"/>
            <a:ext cx="3818469" cy="6109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g2a6fb9cee6a_0_24"/>
          <p:cNvCxnSpPr>
            <a:cxnSpLocks/>
            <a:stCxn id="124" idx="3"/>
            <a:endCxn id="125" idx="1"/>
          </p:cNvCxnSpPr>
          <p:nvPr/>
        </p:nvCxnSpPr>
        <p:spPr>
          <a:xfrm>
            <a:off x="10569110" y="9647500"/>
            <a:ext cx="2062800" cy="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504F327-412B-7312-650C-AA6407F57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251" y="11141058"/>
            <a:ext cx="2014782" cy="20147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6fb9cee6a_0_9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400" cy="29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План действий</a:t>
            </a:r>
            <a:endParaRPr/>
          </a:p>
        </p:txBody>
      </p:sp>
      <p:sp>
        <p:nvSpPr>
          <p:cNvPr id="132" name="Google Shape;132;g2a6fb9cee6a_0_9"/>
          <p:cNvSpPr txBox="1">
            <a:spLocks noGrp="1"/>
          </p:cNvSpPr>
          <p:nvPr>
            <p:ph type="body" idx="1"/>
          </p:nvPr>
        </p:nvSpPr>
        <p:spPr>
          <a:xfrm>
            <a:off x="1047758" y="3905250"/>
            <a:ext cx="10791900" cy="81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Получить ответы на вопросы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133" name="Google Shape;133;g2a6fb9cee6a_0_9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4" name="Google Shape;134;g2a6fb9cee6a_0_9"/>
          <p:cNvSpPr txBox="1">
            <a:spLocks noGrp="1"/>
          </p:cNvSpPr>
          <p:nvPr>
            <p:ph type="body" idx="2"/>
          </p:nvPr>
        </p:nvSpPr>
        <p:spPr>
          <a:xfrm>
            <a:off x="12235755" y="3905250"/>
            <a:ext cx="10791900" cy="81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Дальнейшие действия зависят от полученной информации.</a:t>
            </a:r>
            <a:endParaRPr/>
          </a:p>
        </p:txBody>
      </p:sp>
      <p:pic>
        <p:nvPicPr>
          <p:cNvPr id="135" name="Google Shape;135;g2a6fb9cee6a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6800" y="3905250"/>
            <a:ext cx="1318650" cy="13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6AF1CD7-19CA-919C-C044-BBD15C5E6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251" y="11141058"/>
            <a:ext cx="2014782" cy="20147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6fb9cee6a_0_194"/>
          <p:cNvSpPr txBox="1">
            <a:spLocks noGrp="1"/>
          </p:cNvSpPr>
          <p:nvPr>
            <p:ph type="title"/>
          </p:nvPr>
        </p:nvSpPr>
        <p:spPr>
          <a:xfrm>
            <a:off x="843437" y="5705872"/>
            <a:ext cx="23055900" cy="22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Спасибо за внимание!</a:t>
            </a:r>
            <a:endParaRPr/>
          </a:p>
        </p:txBody>
      </p:sp>
      <p:sp>
        <p:nvSpPr>
          <p:cNvPr id="149" name="Google Shape;149;g2a6fb9cee6a_0_194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7A30CA-8E9A-569C-EFCC-4B903A525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51" y="11141058"/>
            <a:ext cx="2014782" cy="20147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Custom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Libre Franklin</vt:lpstr>
      <vt:lpstr>Quattrocento Sans</vt:lpstr>
      <vt:lpstr>Arial Black</vt:lpstr>
      <vt:lpstr>Arial</vt:lpstr>
      <vt:lpstr>simple-light-2</vt:lpstr>
      <vt:lpstr>Weeek</vt:lpstr>
      <vt:lpstr>КОМАНДА</vt:lpstr>
      <vt:lpstr>Проблема</vt:lpstr>
      <vt:lpstr>Практическая ценность</vt:lpstr>
      <vt:lpstr>Решение</vt:lpstr>
      <vt:lpstr>План действий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Weeek</dc:title>
  <dc:creator>Marina</dc:creator>
  <cp:lastModifiedBy>0 Kudryavtseva</cp:lastModifiedBy>
  <cp:revision>1</cp:revision>
  <dcterms:modified xsi:type="dcterms:W3CDTF">2023-12-17T08:48:11Z</dcterms:modified>
</cp:coreProperties>
</file>