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742775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5">
          <p15:clr>
            <a:srgbClr val="A4A3A4"/>
          </p15:clr>
        </p15:guide>
        <p15:guide id="2" pos="7793">
          <p15:clr>
            <a:srgbClr val="A4A3A4"/>
          </p15:clr>
        </p15:guide>
        <p15:guide id="3" pos="10296">
          <p15:clr>
            <a:srgbClr val="A4A3A4"/>
          </p15:clr>
        </p15:guide>
        <p15:guide id="4" pos="5472">
          <p15:clr>
            <a:srgbClr val="A4A3A4"/>
          </p15:clr>
        </p15:guide>
        <p15:guide id="5" pos="660">
          <p15:clr>
            <a:srgbClr val="A4A3A4"/>
          </p15:clr>
        </p15:guide>
        <p15:guide id="6" pos="14914">
          <p15:clr>
            <a:srgbClr val="A4A3A4"/>
          </p15:clr>
        </p15:guide>
        <p15:guide id="7" orient="horz" pos="8085">
          <p15:clr>
            <a:srgbClr val="A4A3A4"/>
          </p15:clr>
        </p15:guide>
        <p15:guide id="8" orient="horz" pos="1864">
          <p15:clr>
            <a:srgbClr val="A4A3A4"/>
          </p15:clr>
        </p15:guide>
        <p15:guide id="9" pos="11346">
          <p15:clr>
            <a:srgbClr val="A4A3A4"/>
          </p15:clr>
        </p15:guide>
        <p15:guide id="10" pos="4232">
          <p15:clr>
            <a:srgbClr val="A4A3A4"/>
          </p15:clr>
        </p15:guide>
        <p15:guide id="11" orient="horz" pos="257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PJEc+ez/pv4Ofp7Z8jbBoOcl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5" orient="horz"/>
        <p:guide pos="7793"/>
        <p:guide pos="10296"/>
        <p:guide pos="5472"/>
        <p:guide pos="660"/>
        <p:guide pos="14914"/>
        <p:guide pos="8085" orient="horz"/>
        <p:guide pos="1864" orient="horz"/>
        <p:guide pos="11346"/>
        <p:guide pos="4232"/>
        <p:guide pos="25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e2a4a35a_0_13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a8e2a4a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fb9cee6a_0_19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a6fb9cee6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8cb659f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88cb659f67_0_32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cc4b77aa_0_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a7cc4b7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8e2a4a35a_0_0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8e2a4a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e2a4a35a_0_25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a8e2a4a3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fb9cee6a_0_2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a6fb9cee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8e2a4a35a_0_39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8e2a4a3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  <a:defRPr b="1" i="0" sz="5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9pPr>
          </a:lstStyle>
          <a:p/>
        </p:txBody>
      </p:sp>
      <p:sp>
        <p:nvSpPr>
          <p:cNvPr id="11" name="Google Shape;11;p26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 Black"/>
              <a:buNone/>
              <a:defRPr b="1" i="0" sz="13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body">
  <p:cSld name="7_Title and 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/>
          <p:nvPr>
            <p:ph idx="2" type="pic"/>
          </p:nvPr>
        </p:nvSpPr>
        <p:spPr>
          <a:xfrm>
            <a:off x="18017851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/>
          <p:nvPr>
            <p:ph idx="3" type="pic"/>
          </p:nvPr>
        </p:nvSpPr>
        <p:spPr>
          <a:xfrm>
            <a:off x="12371387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/>
          <p:nvPr>
            <p:ph idx="4" type="pic"/>
          </p:nvPr>
        </p:nvSpPr>
        <p:spPr>
          <a:xfrm>
            <a:off x="6720856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/>
          <p:nvPr>
            <p:ph idx="5" type="pic"/>
          </p:nvPr>
        </p:nvSpPr>
        <p:spPr>
          <a:xfrm>
            <a:off x="18017851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5"/>
          <p:cNvSpPr/>
          <p:nvPr>
            <p:ph idx="6" type="pic"/>
          </p:nvPr>
        </p:nvSpPr>
        <p:spPr>
          <a:xfrm>
            <a:off x="12371387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5"/>
          <p:cNvSpPr/>
          <p:nvPr>
            <p:ph idx="7" type="pic"/>
          </p:nvPr>
        </p:nvSpPr>
        <p:spPr>
          <a:xfrm>
            <a:off x="6720856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5"/>
          <p:cNvSpPr txBox="1"/>
          <p:nvPr>
            <p:ph idx="8" type="body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9" type="body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3" type="body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4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5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6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body">
  <p:cSld name="8_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/>
          <p:nvPr>
            <p:ph idx="2" type="pic"/>
          </p:nvPr>
        </p:nvSpPr>
        <p:spPr>
          <a:xfrm>
            <a:off x="12371387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/>
          <p:nvPr>
            <p:ph idx="3" type="pic"/>
          </p:nvPr>
        </p:nvSpPr>
        <p:spPr>
          <a:xfrm>
            <a:off x="6720856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/>
          <p:nvPr>
            <p:ph idx="4" type="pic"/>
          </p:nvPr>
        </p:nvSpPr>
        <p:spPr>
          <a:xfrm>
            <a:off x="18017851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6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6"/>
          <p:cNvSpPr txBox="1"/>
          <p:nvPr>
            <p:ph idx="5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6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7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body">
  <p:cSld name="5_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3" type="body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4" type="body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body">
  <p:cSld name="1_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3" type="body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body">
  <p:cSld name="6_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body">
  <p:cSld name="3_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body">
  <p:cSld name="2_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body">
  <p:cSld name="4_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>
            <p:ph idx="2" type="pic"/>
          </p:nvPr>
        </p:nvSpPr>
        <p:spPr>
          <a:xfrm>
            <a:off x="86905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4"/>
          <p:cNvSpPr/>
          <p:nvPr>
            <p:ph idx="3" type="pic"/>
          </p:nvPr>
        </p:nvSpPr>
        <p:spPr>
          <a:xfrm>
            <a:off x="163523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4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4"/>
          <p:cNvSpPr txBox="1"/>
          <p:nvPr>
            <p:ph idx="4" type="body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5" type="body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Авоська и Небоська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/>
              <a:t>Weeek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8371" y="1027996"/>
            <a:ext cx="2442110" cy="73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5225" y="2179701"/>
            <a:ext cx="2228400" cy="222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e2a4a35a_0_13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Рекомендации</a:t>
            </a:r>
            <a:endParaRPr/>
          </a:p>
        </p:txBody>
      </p:sp>
      <p:sp>
        <p:nvSpPr>
          <p:cNvPr id="177" name="Google Shape;177;g2a8e2a4a35a_0_13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2a8e2a4a35a_0_13"/>
          <p:cNvSpPr txBox="1"/>
          <p:nvPr/>
        </p:nvSpPr>
        <p:spPr>
          <a:xfrm>
            <a:off x="1059925" y="3144250"/>
            <a:ext cx="22023000" cy="9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Тщательнее проработать ТЗ: с какими вводными должна работать система (что она должна делать с советами, что считать за постановку задачи и т.д.)</a:t>
            </a:r>
            <a:endParaRPr sz="3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Доработать датасет для обучения (учесть по максимуму все кейсы, с которыми должна справляться система)</a:t>
            </a:r>
            <a:endParaRPr sz="3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Так как нет 100% понимания, что должна уметь система, и возможности набрать существенный по объёму набор данных, имеет смысл брать и дообучать на своём датасете готовую большую языковую модель.</a:t>
            </a:r>
            <a:endParaRPr sz="3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6fb9cee6a_0_194"/>
          <p:cNvSpPr txBox="1"/>
          <p:nvPr>
            <p:ph type="title"/>
          </p:nvPr>
        </p:nvSpPr>
        <p:spPr>
          <a:xfrm>
            <a:off x="843437" y="3496072"/>
            <a:ext cx="230559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184" name="Google Shape;184;g2a6fb9cee6a_0_19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2a6fb9cee6a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175" y="5740975"/>
            <a:ext cx="4294400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a6fb9cee6a_0_194"/>
          <p:cNvSpPr txBox="1"/>
          <p:nvPr/>
        </p:nvSpPr>
        <p:spPr>
          <a:xfrm>
            <a:off x="10594125" y="9871750"/>
            <a:ext cx="368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https://github.com/pluie-d-automne/weeek-hackathon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КОМАНДА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9668667" y="6457281"/>
            <a:ext cx="4029748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Граур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Андрей Константинович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lang="en-US">
                <a:solidFill>
                  <a:schemeClr val="dk1"/>
                </a:solidFill>
              </a:rPr>
              <a:t>Data Scientist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5054339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Коряковцева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Алёна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5" name="Google Shape;95;p10"/>
          <p:cNvSpPr txBox="1"/>
          <p:nvPr>
            <p:ph idx="4" type="body"/>
          </p:nvPr>
        </p:nvSpPr>
        <p:spPr>
          <a:xfrm>
            <a:off x="14502845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Кудрявцева Полина Дмитриевна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842213" y="6457281"/>
            <a:ext cx="2932604" cy="5781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Кайгородов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Глеб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Борисович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/>
              <a:t>Data Scientist</a:t>
            </a:r>
            <a:endParaRPr/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b="10170" l="11040" r="9579" t="11279"/>
          <a:stretch/>
        </p:blipFill>
        <p:spPr>
          <a:xfrm>
            <a:off x="883250" y="3153901"/>
            <a:ext cx="3143627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4">
            <a:alphaModFix/>
          </a:blip>
          <a:srcRect b="14109" l="0" r="0" t="14117"/>
          <a:stretch/>
        </p:blipFill>
        <p:spPr>
          <a:xfrm>
            <a:off x="9668667" y="3153901"/>
            <a:ext cx="3788910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5">
            <a:alphaModFix/>
          </a:blip>
          <a:srcRect b="21730" l="0" r="0" t="296"/>
          <a:stretch/>
        </p:blipFill>
        <p:spPr>
          <a:xfrm>
            <a:off x="14502845" y="3153901"/>
            <a:ext cx="3551254" cy="276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19157450" y="6457281"/>
            <a:ext cx="4265513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Диана Александровна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6">
            <a:alphaModFix/>
          </a:blip>
          <a:srcRect b="13313" l="0" r="0" t="0"/>
          <a:stretch/>
        </p:blipFill>
        <p:spPr>
          <a:xfrm>
            <a:off x="5098100" y="3153900"/>
            <a:ext cx="3240400" cy="27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375" y="3153900"/>
            <a:ext cx="2214255" cy="29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8cb659f67_0_32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Проблема</a:t>
            </a:r>
            <a:endParaRPr/>
          </a:p>
        </p:txBody>
      </p:sp>
      <p:sp>
        <p:nvSpPr>
          <p:cNvPr id="108" name="Google Shape;108;g288cb659f67_0_32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88cb659f67_0_32"/>
          <p:cNvSpPr txBox="1"/>
          <p:nvPr>
            <p:ph idx="1" type="body"/>
          </p:nvPr>
        </p:nvSpPr>
        <p:spPr>
          <a:xfrm>
            <a:off x="12852525" y="3159325"/>
            <a:ext cx="10318500" cy="9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Люди, не знакомые с системами типа Jira, затрудняются заводить задачи самостоятельно.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Цель проекта - упростить для них этот процесс (достаточно короткого текстового сообщения).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</p:txBody>
      </p:sp>
      <p:pic>
        <p:nvPicPr>
          <p:cNvPr id="110" name="Google Shape;110;g288cb659f6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1" y="3159326"/>
            <a:ext cx="11174026" cy="95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Практическая ценность</a:t>
            </a:r>
            <a:endParaRPr/>
          </a:p>
        </p:txBody>
      </p:sp>
      <p:sp>
        <p:nvSpPr>
          <p:cNvPr id="116" name="Google Shape;116;p1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"/>
          <p:cNvSpPr txBox="1"/>
          <p:nvPr>
            <p:ph idx="1" type="body"/>
          </p:nvPr>
        </p:nvSpPr>
        <p:spPr>
          <a:xfrm>
            <a:off x="931333" y="3905250"/>
            <a:ext cx="21365959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Цель проекта Weeek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Cоздать удобную и простую платформу для командной работы над задачами и проектами.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Основные задачи </a:t>
            </a:r>
            <a:r>
              <a:rPr b="1" lang="en-US" sz="3600">
                <a:solidFill>
                  <a:schemeClr val="dk1"/>
                </a:solidFill>
              </a:rPr>
              <a:t>проекта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1. Упрощение процесса постановки задач. В настоящий момент этот процесс требует нескольких шагов, таких как набор текста, указание проекта и назначение исполнителя. Цель: создать возможность постановки задачи быстро и просто, подобно отправке аудиосообщения.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2. Разработка системы разметки текста из различных источников. Это позволит автоматически определить событие или действие, которое необходимо выполнить. А также назначить исполнителя, дату и другие детали задачи.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cc4b77aa_0_4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Наборы данных</a:t>
            </a:r>
            <a:endParaRPr/>
          </a:p>
        </p:txBody>
      </p:sp>
      <p:sp>
        <p:nvSpPr>
          <p:cNvPr id="123" name="Google Shape;123;g2a7cc4b77aa_0_4"/>
          <p:cNvSpPr txBox="1"/>
          <p:nvPr>
            <p:ph idx="1" type="body"/>
          </p:nvPr>
        </p:nvSpPr>
        <p:spPr>
          <a:xfrm>
            <a:off x="931317" y="3905250"/>
            <a:ext cx="10744200" cy="8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Датасет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2775 фраз, размеченных под задачу классификации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2 438 фразы - advice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338 </a:t>
            </a:r>
            <a:r>
              <a:rPr lang="en-US" sz="3600">
                <a:solidFill>
                  <a:schemeClr val="dk1"/>
                </a:solidFill>
              </a:rPr>
              <a:t>фразы     </a:t>
            </a:r>
            <a:r>
              <a:rPr lang="en-US" sz="3600"/>
              <a:t>- task_create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Как создать новую задачу в WEEEK? =&gt; advice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Провести обучение персонала заказчика по управлению сайтом.                                 =&gt; task_create</a:t>
            </a:r>
            <a:endParaRPr sz="9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a7cc4b77aa_0_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2a7cc4b77aa_0_4"/>
          <p:cNvSpPr txBox="1"/>
          <p:nvPr>
            <p:ph idx="2" type="body"/>
          </p:nvPr>
        </p:nvSpPr>
        <p:spPr>
          <a:xfrm>
            <a:off x="12257651" y="3905250"/>
            <a:ext cx="12055500" cy="8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Наш датасет под NER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487 фраз, приведенных к инфинитиву, с размеченными: типом задания, исполнителем и временем.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Создай B-TASK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задачу I-</a:t>
            </a:r>
            <a:r>
              <a:rPr lang="en-US" sz="24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Подготовить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отчет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к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 B-TIME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 B-TIME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завтра I-TIME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Анну B-PERSON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e2a4a35a_0_0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нуля: классификация</a:t>
            </a:r>
            <a:endParaRPr/>
          </a:p>
        </p:txBody>
      </p:sp>
      <p:sp>
        <p:nvSpPr>
          <p:cNvPr id="131" name="Google Shape;131;g2a8e2a4a35a_0_0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2a8e2a4a35a_0_0"/>
          <p:cNvSpPr txBox="1"/>
          <p:nvPr>
            <p:ph idx="2" type="body"/>
          </p:nvPr>
        </p:nvSpPr>
        <p:spPr>
          <a:xfrm>
            <a:off x="1152075" y="2764350"/>
            <a:ext cx="7305000" cy="5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LSTM по набору данных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"Как настроить автоматическое назначение задач на основе приоритета?" 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=&gt;  advice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"Александр Логинов, спланируйте создание контент-плана на месяц вперед к 25 ноября".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=&gt;  task_create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10 фраз каждого типа - в тест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15 эпох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Accuracy on Test: 100.0%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Accuracy on Train: 100.0%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g2a8e2a4a35a_0_0"/>
          <p:cNvSpPr txBox="1"/>
          <p:nvPr/>
        </p:nvSpPr>
        <p:spPr>
          <a:xfrm>
            <a:off x="857325" y="11545550"/>
            <a:ext cx="22958700" cy="6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Проблема: очень ограниченный словарь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a8e2a4a35a_0_0"/>
          <p:cNvSpPr txBox="1"/>
          <p:nvPr>
            <p:ph idx="2" type="body"/>
          </p:nvPr>
        </p:nvSpPr>
        <p:spPr>
          <a:xfrm>
            <a:off x="1152075" y="12344400"/>
            <a:ext cx="22369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"Кто такие Авоська и Небоська?"</a:t>
            </a:r>
            <a:endParaRPr sz="2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 =&gt;</a:t>
            </a:r>
            <a:r>
              <a:rPr lang="en-US" sz="2750">
                <a:solidFill>
                  <a:srgbClr val="A31515"/>
                </a:solidFill>
                <a:highlight>
                  <a:srgbClr val="FFFFFF"/>
                </a:highlight>
              </a:rPr>
              <a:t> KeyError: 'такие' </a:t>
            </a: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(слова “такие” не было в датасете)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g2a8e2a4a3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008" y="4566838"/>
            <a:ext cx="6419392" cy="612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a8e2a4a35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3475" y="3512450"/>
            <a:ext cx="7902500" cy="75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e2a4a35a_0_25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нуля: NER</a:t>
            </a:r>
            <a:endParaRPr/>
          </a:p>
        </p:txBody>
      </p:sp>
      <p:sp>
        <p:nvSpPr>
          <p:cNvPr id="142" name="Google Shape;142;g2a8e2a4a35a_0_25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2a8e2a4a35a_0_25"/>
          <p:cNvSpPr txBox="1"/>
          <p:nvPr>
            <p:ph idx="2" type="body"/>
          </p:nvPr>
        </p:nvSpPr>
        <p:spPr>
          <a:xfrm>
            <a:off x="1047750" y="2959100"/>
            <a:ext cx="77004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LSTM по нашей разметке</a:t>
            </a:r>
            <a:endParaRPr/>
          </a:p>
        </p:txBody>
      </p:sp>
      <p:sp>
        <p:nvSpPr>
          <p:cNvPr id="144" name="Google Shape;144;g2a8e2a4a35a_0_25"/>
          <p:cNvSpPr txBox="1"/>
          <p:nvPr/>
        </p:nvSpPr>
        <p:spPr>
          <a:xfrm>
            <a:off x="949825" y="10972650"/>
            <a:ext cx="22958700" cy="6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Проблема: очень ограниченный словарь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a8e2a4a35a_0_25"/>
          <p:cNvSpPr txBox="1"/>
          <p:nvPr/>
        </p:nvSpPr>
        <p:spPr>
          <a:xfrm>
            <a:off x="1278975" y="11596050"/>
            <a:ext cx="22696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"Создай задачу : Олеся должна предоставить эскиз нового карнавального костюма завтра к 11 : 00"</a:t>
            </a:r>
            <a:endParaRPr sz="27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=&gt; </a:t>
            </a:r>
            <a:r>
              <a:rPr lang="en-US" sz="2750">
                <a:solidFill>
                  <a:srgbClr val="85200C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KeyError: 'карнавальный' </a:t>
            </a: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(слова “карнавальный” не было в датасете)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a8e2a4a35a_0_25"/>
          <p:cNvSpPr txBox="1"/>
          <p:nvPr/>
        </p:nvSpPr>
        <p:spPr>
          <a:xfrm>
            <a:off x="1107100" y="4077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 задачу : Сергей должен предоставить 3 варианта дизайна упаковки до конца этой недели.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 задачу : Попросить Никиту разработать фирменный стиль для ресторана к 1 апреля.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2a8e2a4a35a_0_25"/>
          <p:cNvSpPr txBox="1"/>
          <p:nvPr/>
        </p:nvSpPr>
        <p:spPr>
          <a:xfrm>
            <a:off x="7210975" y="4077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TASK: Создай задачу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PERSON: Сергей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TIME: до конца этой недели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TASK: Создай задачу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PERSON: Никиту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TIME: 1 апреля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g2a8e2a4a35a_0_25"/>
          <p:cNvSpPr/>
          <p:nvPr/>
        </p:nvSpPr>
        <p:spPr>
          <a:xfrm>
            <a:off x="6418250" y="4913500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8e2a4a35a_0_25"/>
          <p:cNvSpPr/>
          <p:nvPr/>
        </p:nvSpPr>
        <p:spPr>
          <a:xfrm>
            <a:off x="6418250" y="7597625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8e2a4a35a_0_25"/>
          <p:cNvSpPr txBox="1"/>
          <p:nvPr/>
        </p:nvSpPr>
        <p:spPr>
          <a:xfrm>
            <a:off x="16866850" y="2959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Метрики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20%</a:t>
            </a: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фраз - в тест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100 эпох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Precision: 0.83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Recall: 0.74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450"/>
              <a:buFont typeface="Libre Franklin"/>
              <a:buChar char="●"/>
            </a:pPr>
            <a:r>
              <a:rPr b="1" lang="en-US" sz="3450">
                <a:solidFill>
                  <a:srgbClr val="98000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F1-score: 0.78</a:t>
            </a:r>
            <a:endParaRPr b="1" sz="3450">
              <a:solidFill>
                <a:srgbClr val="98000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fb9cee6a_0_24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дообучением: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NER Spacy</a:t>
            </a:r>
            <a:endParaRPr/>
          </a:p>
        </p:txBody>
      </p:sp>
      <p:sp>
        <p:nvSpPr>
          <p:cNvPr id="156" name="Google Shape;156;g2a6fb9cee6a_0_2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2a6fb9cee6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750" y="4818770"/>
            <a:ext cx="20658245" cy="24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a6fb9cee6a_0_24"/>
          <p:cNvSpPr txBox="1"/>
          <p:nvPr/>
        </p:nvSpPr>
        <p:spPr>
          <a:xfrm>
            <a:off x="1914750" y="4079875"/>
            <a:ext cx="1471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Пример получения разметки фразы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9" name="Google Shape;159;g2a6fb9cee6a_0_24"/>
          <p:cNvSpPr txBox="1"/>
          <p:nvPr/>
        </p:nvSpPr>
        <p:spPr>
          <a:xfrm>
            <a:off x="1914750" y="10608900"/>
            <a:ext cx="1471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</a:rPr>
              <a:t>F1 score = 0.9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60" name="Google Shape;160;g2a6fb9cee6a_0_24"/>
          <p:cNvSpPr txBox="1"/>
          <p:nvPr/>
        </p:nvSpPr>
        <p:spPr>
          <a:xfrm>
            <a:off x="1914750" y="7245663"/>
            <a:ext cx="14712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Выделяются основные сущности: тип задачи(task_type), время(time) и на кого поставлена задача(person)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Текст самой задачи определяется: фраза - </a:t>
            </a:r>
            <a:r>
              <a:rPr lang="en-US" sz="3600">
                <a:solidFill>
                  <a:schemeClr val="dk1"/>
                </a:solidFill>
              </a:rPr>
              <a:t>task_type - time - person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8e2a4a35a_0_39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дообучением: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NER</a:t>
            </a:r>
            <a:r>
              <a:rPr lang="en-US"/>
              <a:t> DeepPavlov</a:t>
            </a:r>
            <a:endParaRPr/>
          </a:p>
        </p:txBody>
      </p:sp>
      <p:sp>
        <p:nvSpPr>
          <p:cNvPr id="166" name="Google Shape;166;g2a8e2a4a35a_0_39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2a8e2a4a35a_0_39"/>
          <p:cNvSpPr txBox="1"/>
          <p:nvPr>
            <p:ph idx="2" type="body"/>
          </p:nvPr>
        </p:nvSpPr>
        <p:spPr>
          <a:xfrm>
            <a:off x="1047750" y="3751050"/>
            <a:ext cx="77004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DeepPavlov, дообученный на</a:t>
            </a: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 нашей разметке</a:t>
            </a:r>
            <a:endParaRPr/>
          </a:p>
        </p:txBody>
      </p:sp>
      <p:sp>
        <p:nvSpPr>
          <p:cNvPr id="168" name="Google Shape;168;g2a8e2a4a35a_0_39"/>
          <p:cNvSpPr txBox="1"/>
          <p:nvPr/>
        </p:nvSpPr>
        <p:spPr>
          <a:xfrm>
            <a:off x="1047750" y="5132550"/>
            <a:ext cx="3904500" cy="7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задачу 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Олеся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должна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предоставить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эскизы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сувенирной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продукции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завтра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к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11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00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169" name="Google Shape;169;g2a8e2a4a35a_0_39"/>
          <p:cNvSpPr txBox="1"/>
          <p:nvPr/>
        </p:nvSpPr>
        <p:spPr>
          <a:xfrm>
            <a:off x="4632150" y="5233650"/>
            <a:ext cx="3892500" cy="8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B-LAW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I-LAW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B-PER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g2a8e2a4a35a_0_39"/>
          <p:cNvSpPr/>
          <p:nvPr/>
        </p:nvSpPr>
        <p:spPr>
          <a:xfrm>
            <a:off x="3857050" y="8558075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8e2a4a35a_0_39"/>
          <p:cNvSpPr txBox="1"/>
          <p:nvPr/>
        </p:nvSpPr>
        <p:spPr>
          <a:xfrm>
            <a:off x="16176000" y="4079875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Метрики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0% фраз - в test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10% фраз - в valid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модель: ner_rus_bert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30 эпох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Precision: 0.95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Recall: 0.898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450"/>
              <a:buFont typeface="Libre Franklin"/>
              <a:buChar char="●"/>
            </a:pPr>
            <a:r>
              <a:rPr b="1" lang="en-US" sz="3450">
                <a:solidFill>
                  <a:srgbClr val="98000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F1-score: 0.92</a:t>
            </a:r>
            <a:endParaRPr b="1" sz="3450">
              <a:solidFill>
                <a:srgbClr val="98000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</cp:coreProperties>
</file>