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6" r:id="rId8"/>
    <p:sldId id="265" r:id="rId9"/>
    <p:sldId id="261" r:id="rId10"/>
    <p:sldId id="267" r:id="rId11"/>
    <p:sldId id="262" r:id="rId12"/>
    <p:sldId id="272" r:id="rId13"/>
    <p:sldId id="269" r:id="rId14"/>
    <p:sldId id="271" r:id="rId15"/>
    <p:sldId id="270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477B6E-43F2-D2A9-D1F3-57EEFFA9FF44}" v="67" dt="2018-07-25T20:57:36.305"/>
    <p1510:client id="{F43F04F7-D412-86E5-22F9-9CE4AD4581FB}" v="1" dt="2018-07-26T17:17:26.2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Price Forecasting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Jack Morris</a:t>
            </a:r>
          </a:p>
        </p:txBody>
      </p:sp>
    </p:spTree>
    <p:extLst>
      <p:ext uri="{BB962C8B-B14F-4D97-AF65-F5344CB8AC3E}">
        <p14:creationId xmlns:p14="http://schemas.microsoft.com/office/powerpoint/2010/main" val="2979223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D7755-5605-4B66-8C72-EA0EB8636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HOURLY</a:t>
            </a:r>
          </a:p>
        </p:txBody>
      </p:sp>
      <p:pic>
        <p:nvPicPr>
          <p:cNvPr id="3" name="Picture 3" descr="A picture containing wall, indoor&#10;&#10;Description generated with high confidence">
            <a:extLst>
              <a:ext uri="{FF2B5EF4-FFF2-40B4-BE49-F238E27FC236}">
                <a16:creationId xmlns:a16="http://schemas.microsoft.com/office/drawing/2014/main" id="{85F153AC-9C03-4F3E-A177-15C5F1B7D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865" y="640080"/>
            <a:ext cx="8895647" cy="360273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140848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E2287-23D4-45D1-9DA7-E5B7D3197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7172" y="637142"/>
            <a:ext cx="2315306" cy="937847"/>
          </a:xfrm>
        </p:spPr>
        <p:txBody>
          <a:bodyPr/>
          <a:lstStyle/>
          <a:p>
            <a:r>
              <a:rPr lang="en-US" dirty="0"/>
              <a:t>Best MAPE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DBA303C-FEE4-4F09-B96C-7ADF8D7E988A}"/>
              </a:ext>
            </a:extLst>
          </p:cNvPr>
          <p:cNvSpPr txBox="1">
            <a:spLocks/>
          </p:cNvSpPr>
          <p:nvPr/>
        </p:nvSpPr>
        <p:spPr>
          <a:xfrm>
            <a:off x="8233969" y="633234"/>
            <a:ext cx="2315306" cy="9378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Best RMSE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A2E6D4-F00B-483B-965F-662CE68BA71D}"/>
              </a:ext>
            </a:extLst>
          </p:cNvPr>
          <p:cNvSpPr txBox="1"/>
          <p:nvPr/>
        </p:nvSpPr>
        <p:spPr>
          <a:xfrm>
            <a:off x="1226544" y="5536893"/>
            <a:ext cx="2743200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Ensemble, Hourly, W1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b="1"/>
              <a:t>MAPE: </a:t>
            </a:r>
            <a:r>
              <a:rPr lang="en-US" b="1">
                <a:solidFill>
                  <a:srgbClr val="00B050"/>
                </a:solidFill>
              </a:rPr>
              <a:t>5.39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C139EB-3197-4B51-A1C6-E34688D52E13}"/>
              </a:ext>
            </a:extLst>
          </p:cNvPr>
          <p:cNvSpPr txBox="1"/>
          <p:nvPr/>
        </p:nvSpPr>
        <p:spPr>
          <a:xfrm>
            <a:off x="8020278" y="5536892"/>
            <a:ext cx="2743200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LSTM, PJM-RTO, W1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b="1"/>
              <a:t>RMSE: </a:t>
            </a:r>
            <a:r>
              <a:rPr lang="en-US" b="1">
                <a:solidFill>
                  <a:srgbClr val="00B050"/>
                </a:solidFill>
              </a:rPr>
              <a:t>2.67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10" name="Picture 10" descr="A close up of a map&#10;&#10;Description generated with high confidence">
            <a:extLst>
              <a:ext uri="{FF2B5EF4-FFF2-40B4-BE49-F238E27FC236}">
                <a16:creationId xmlns:a16="http://schemas.microsoft.com/office/drawing/2014/main" id="{1B0ED613-7AC9-46D5-9ED0-9E7D07A7A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785" y="1852857"/>
            <a:ext cx="4303922" cy="3161466"/>
          </a:xfrm>
          <a:prstGeom prst="rect">
            <a:avLst/>
          </a:prstGeom>
        </p:spPr>
      </p:pic>
      <p:pic>
        <p:nvPicPr>
          <p:cNvPr id="12" name="Picture 12" descr="A close up of a map&#10;&#10;Description generated with high confidence">
            <a:extLst>
              <a:ext uri="{FF2B5EF4-FFF2-40B4-BE49-F238E27FC236}">
                <a16:creationId xmlns:a16="http://schemas.microsoft.com/office/drawing/2014/main" id="{B226FFE5-B7B5-4E6F-9481-528B41445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305" y="1849767"/>
            <a:ext cx="3505199" cy="314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15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E2287-23D4-45D1-9DA7-E5B7D3197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5" y="609600"/>
            <a:ext cx="5122606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WORSt MAPE and RMSE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A2E6D4-F00B-483B-965F-662CE68BA71D}"/>
              </a:ext>
            </a:extLst>
          </p:cNvPr>
          <p:cNvSpPr txBox="1"/>
          <p:nvPr/>
        </p:nvSpPr>
        <p:spPr>
          <a:xfrm>
            <a:off x="6420465" y="2666999"/>
            <a:ext cx="5122606" cy="321627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n-US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Recurrent, Mid-Atl, W4</a:t>
            </a:r>
            <a:endParaRPr lang="en-US"/>
          </a:p>
          <a:p>
            <a:pPr algn="ctr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cap="small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</a:endParaRPr>
          </a:p>
          <a:p>
            <a:pPr algn="ctr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n-US" b="1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MAPE: </a:t>
            </a:r>
            <a:r>
              <a:rPr lang="en-US" b="1" cap="small">
                <a:solidFill>
                  <a:srgbClr val="FF00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20.57</a:t>
            </a:r>
            <a:r>
              <a:rPr lang="en-US" b="1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      RMSE: </a:t>
            </a:r>
            <a:r>
              <a:rPr lang="en-US" b="1" cap="small">
                <a:solidFill>
                  <a:srgbClr val="FF00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13.7</a:t>
            </a:r>
            <a:endParaRPr lang="en-US" b="1" cap="small">
              <a:solidFill>
                <a:srgbClr val="FF0000"/>
              </a:solidFill>
            </a:endParaRPr>
          </a:p>
        </p:txBody>
      </p:sp>
      <p:pic>
        <p:nvPicPr>
          <p:cNvPr id="3" name="Picture 3" descr="A close up of a logo&#10;&#10;Description generated with high confidence">
            <a:extLst>
              <a:ext uri="{FF2B5EF4-FFF2-40B4-BE49-F238E27FC236}">
                <a16:creationId xmlns:a16="http://schemas.microsoft.com/office/drawing/2014/main" id="{733C1F0F-933B-434B-9CD5-10137A33B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92" y="870264"/>
            <a:ext cx="5451627" cy="4797431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240510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D2D64-E552-49A8-A943-51F0B382B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192" y="5354790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Load Zone Comparison</a:t>
            </a: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9B766C5-34CB-400A-9AF5-360688DC3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517" y="584995"/>
            <a:ext cx="7822343" cy="4695242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437480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D2D64-E552-49A8-A943-51F0B382B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024" y="5336427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Dayton</a:t>
            </a:r>
          </a:p>
        </p:txBody>
      </p:sp>
      <p:pic>
        <p:nvPicPr>
          <p:cNvPr id="3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D055BC4A-199B-456F-B467-703568864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612" y="594177"/>
            <a:ext cx="7824971" cy="4713603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D7DB67-6C6C-4AC6-B73A-1E276395011B}"/>
              </a:ext>
            </a:extLst>
          </p:cNvPr>
          <p:cNvSpPr txBox="1"/>
          <p:nvPr/>
        </p:nvSpPr>
        <p:spPr>
          <a:xfrm>
            <a:off x="427821" y="5793954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New Lowest MAPE:</a:t>
            </a:r>
          </a:p>
          <a:p>
            <a:pPr algn="ctr"/>
            <a:r>
              <a:rPr lang="en-US">
                <a:solidFill>
                  <a:srgbClr val="00B050"/>
                </a:solidFill>
              </a:rPr>
              <a:t>5.00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CCF30C-B3B0-4D37-A99E-B0C6AF5E26A3}"/>
              </a:ext>
            </a:extLst>
          </p:cNvPr>
          <p:cNvSpPr txBox="1"/>
          <p:nvPr/>
        </p:nvSpPr>
        <p:spPr>
          <a:xfrm>
            <a:off x="8763917" y="5748050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New Lowest RMSE:</a:t>
            </a:r>
          </a:p>
          <a:p>
            <a:pPr algn="ctr"/>
            <a:r>
              <a:rPr lang="en-US">
                <a:solidFill>
                  <a:srgbClr val="00B050"/>
                </a:solidFill>
              </a:rPr>
              <a:t>2.09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356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1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id="{C5E8ED5B-4F0E-4E75-B2E2-5208ADFB2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376" y="4954093"/>
            <a:ext cx="4303923" cy="1145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2123208-4188-48C2-A8C7-5ABEE9FE2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4954843"/>
            <a:ext cx="4267200" cy="11439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FFBB9FB-3231-4CBC-A228-A7782E227E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7051" y="590230"/>
            <a:ext cx="3248139" cy="3813854"/>
          </a:xfrm>
          <a:prstGeom prst="rect">
            <a:avLst/>
          </a:prstGeom>
        </p:spPr>
      </p:pic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A45F9CE-2803-4068-86CE-79A11572D4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3701" y="586601"/>
            <a:ext cx="3358308" cy="382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127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5D0CA-5058-43B2-AF0B-D1A2416C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44" y="-377092"/>
            <a:ext cx="9905998" cy="1905000"/>
          </a:xfrm>
        </p:spPr>
        <p:txBody>
          <a:bodyPr/>
          <a:lstStyle/>
          <a:p>
            <a:r>
              <a:rPr lang="en-US" dirty="0"/>
              <a:t>With more time...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1F07D-9082-4D5F-9A09-873AE5AF5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414" y="928076"/>
            <a:ext cx="5470767" cy="57228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rial"/>
                <a:cs typeface="Arial"/>
              </a:rPr>
              <a:t>Optimization</a:t>
            </a:r>
          </a:p>
          <a:p>
            <a:pPr marL="342900" indent="-342900"/>
            <a:r>
              <a:rPr lang="en-US" sz="2400" dirty="0">
                <a:latin typeface="Arial"/>
                <a:cs typeface="Arial"/>
              </a:rPr>
              <a:t>Network Architecture</a:t>
            </a:r>
          </a:p>
          <a:p>
            <a:pPr lvl="1"/>
            <a:r>
              <a:rPr lang="en-US" sz="2000" dirty="0">
                <a:latin typeface="Arial"/>
                <a:cs typeface="Arial"/>
              </a:rPr>
              <a:t>Number of hidden layers</a:t>
            </a:r>
          </a:p>
          <a:p>
            <a:pPr lvl="1"/>
            <a:r>
              <a:rPr lang="en-US" sz="2000" dirty="0">
                <a:latin typeface="Arial"/>
                <a:cs typeface="Arial"/>
              </a:rPr>
              <a:t>Hidden Layer sizes</a:t>
            </a:r>
          </a:p>
          <a:p>
            <a:pPr marL="342900" indent="-342900"/>
            <a:r>
              <a:rPr lang="en-US" sz="2400" dirty="0">
                <a:latin typeface="Arial"/>
                <a:cs typeface="Arial"/>
              </a:rPr>
              <a:t>Grid Search</a:t>
            </a:r>
          </a:p>
          <a:p>
            <a:pPr marL="628650" indent="-342900"/>
            <a:r>
              <a:rPr lang="en-US" dirty="0">
                <a:latin typeface="Arial"/>
                <a:cs typeface="Arial"/>
              </a:rPr>
              <a:t>Epochs, Batch Sizes, Dropout Rates</a:t>
            </a:r>
          </a:p>
          <a:p>
            <a:pPr marL="342900" indent="-342900"/>
            <a:r>
              <a:rPr lang="en-US" sz="2400" dirty="0">
                <a:latin typeface="Arial"/>
                <a:cs typeface="Arial"/>
              </a:rPr>
              <a:t>Variable Selection</a:t>
            </a:r>
          </a:p>
          <a:p>
            <a:pPr marL="342900" indent="-342900"/>
            <a:r>
              <a:rPr lang="en-US" sz="2400" dirty="0">
                <a:latin typeface="Arial"/>
                <a:cs typeface="Arial"/>
              </a:rPr>
              <a:t>Optimizers and loss functions</a:t>
            </a:r>
          </a:p>
          <a:p>
            <a:pPr marL="342900" indent="-342900"/>
            <a:r>
              <a:rPr lang="en-US" sz="2400" dirty="0">
                <a:latin typeface="Arial"/>
                <a:cs typeface="Arial"/>
              </a:rPr>
              <a:t>Initializers and activation functions</a:t>
            </a:r>
          </a:p>
          <a:p>
            <a:pPr marL="0" indent="0">
              <a:buNone/>
            </a:pPr>
            <a:r>
              <a:rPr lang="en-US" sz="2400" dirty="0">
                <a:latin typeface="Arial"/>
                <a:cs typeface="Arial"/>
              </a:rPr>
              <a:t>Early Stopping and Regularization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991A64-4EC1-498E-8026-25D606EA78E1}"/>
              </a:ext>
            </a:extLst>
          </p:cNvPr>
          <p:cNvSpPr txBox="1">
            <a:spLocks/>
          </p:cNvSpPr>
          <p:nvPr/>
        </p:nvSpPr>
        <p:spPr>
          <a:xfrm>
            <a:off x="6364633" y="245619"/>
            <a:ext cx="5304690" cy="6443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Arial"/>
                <a:cs typeface="Arial"/>
              </a:rPr>
              <a:t>Regression Models</a:t>
            </a:r>
            <a:endParaRPr lang="en-US" dirty="0"/>
          </a:p>
          <a:p>
            <a:pPr marL="342900" indent="-342900"/>
            <a:r>
              <a:rPr lang="en-US" dirty="0">
                <a:latin typeface="Arial"/>
                <a:cs typeface="Arial"/>
              </a:rPr>
              <a:t>Better Ensemble aggregation</a:t>
            </a:r>
          </a:p>
          <a:p>
            <a:pPr marL="342900" indent="-342900"/>
            <a:endParaRPr lang="en-US" sz="24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400">
                <a:latin typeface="Arial"/>
                <a:cs typeface="Arial"/>
              </a:rPr>
              <a:t>Different/More/Better Data</a:t>
            </a:r>
          </a:p>
          <a:p>
            <a:pPr marL="0" indent="0">
              <a:buNone/>
            </a:pPr>
            <a:endParaRPr lang="en-US" sz="24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400" dirty="0">
                <a:latin typeface="Arial"/>
                <a:cs typeface="Arial"/>
              </a:rPr>
              <a:t>Visualization</a:t>
            </a:r>
            <a:endParaRPr lang="en-US" dirty="0"/>
          </a:p>
          <a:p>
            <a:pPr marL="0" indent="0">
              <a:buNone/>
            </a:pPr>
            <a:endParaRPr lang="en-US" sz="24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400" dirty="0">
                <a:latin typeface="Arial"/>
                <a:cs typeface="Arial"/>
              </a:rPr>
              <a:t>Grid Search from Prompt</a:t>
            </a:r>
          </a:p>
          <a:p>
            <a:pPr marL="0" indent="0">
              <a:buNone/>
            </a:pPr>
            <a:endParaRPr lang="en-US" sz="24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400" dirty="0">
                <a:latin typeface="Arial"/>
                <a:cs typeface="Arial"/>
              </a:rPr>
              <a:t>File system for different models</a:t>
            </a:r>
          </a:p>
          <a:p>
            <a:pPr marL="342900" indent="-342900"/>
            <a:r>
              <a:rPr lang="en-US" dirty="0">
                <a:latin typeface="Arial"/>
                <a:cs typeface="Arial"/>
              </a:rPr>
              <a:t>Grid Search memory</a:t>
            </a:r>
          </a:p>
          <a:p>
            <a:pPr marL="342900" indent="-342900"/>
            <a:r>
              <a:rPr lang="en-US" dirty="0">
                <a:latin typeface="Arial"/>
                <a:cs typeface="Arial"/>
              </a:rPr>
              <a:t>Variable Selection</a:t>
            </a:r>
          </a:p>
          <a:p>
            <a:pPr marL="342900" indent="-342900"/>
            <a:r>
              <a:rPr lang="en-US" dirty="0">
                <a:latin typeface="Arial"/>
                <a:cs typeface="Arial"/>
              </a:rPr>
              <a:t>Past MAPEs</a:t>
            </a:r>
          </a:p>
          <a:p>
            <a:pPr marL="342900" indent="-342900"/>
            <a:r>
              <a:rPr lang="en-US">
                <a:latin typeface="Arial"/>
                <a:cs typeface="Arial"/>
              </a:rPr>
              <a:t>Ensemble Weights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5528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05D96-0C58-41F0-8989-E84BFFB87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17769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Neural Networks</a:t>
            </a:r>
            <a:endParaRPr lang="en-US" sz="4000" dirty="0">
              <a:ea typeface="+mj-lt"/>
              <a:cs typeface="+mj-lt"/>
            </a:endParaRPr>
          </a:p>
        </p:txBody>
      </p:sp>
      <p:pic>
        <p:nvPicPr>
          <p:cNvPr id="10" name="Picture 10" descr="A close up of a device&#10;&#10;Description generated with high confidence">
            <a:extLst>
              <a:ext uri="{FF2B5EF4-FFF2-40B4-BE49-F238E27FC236}">
                <a16:creationId xmlns:a16="http://schemas.microsoft.com/office/drawing/2014/main" id="{5421A53F-F41E-4D88-BF6E-A63CD13B27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6915" y="1485814"/>
            <a:ext cx="6915663" cy="3890059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1416B8A-007E-4C5D-9E5D-9080541AFECD}"/>
              </a:ext>
            </a:extLst>
          </p:cNvPr>
          <p:cNvSpPr txBox="1"/>
          <p:nvPr/>
        </p:nvSpPr>
        <p:spPr>
          <a:xfrm>
            <a:off x="8280400" y="2897554"/>
            <a:ext cx="3417276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Feed Forward (Dense)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dirty="0"/>
              <a:t>Recurrent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Long Short-Term Memory</a:t>
            </a:r>
          </a:p>
        </p:txBody>
      </p:sp>
    </p:spTree>
    <p:extLst>
      <p:ext uri="{BB962C8B-B14F-4D97-AF65-F5344CB8AC3E}">
        <p14:creationId xmlns:p14="http://schemas.microsoft.com/office/powerpoint/2010/main" val="1454038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7C8A6-3AA4-4547-AAD8-606EB53CA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797" y="-230554"/>
            <a:ext cx="9905998" cy="1905000"/>
          </a:xfrm>
        </p:spPr>
        <p:txBody>
          <a:bodyPr>
            <a:normAutofit/>
          </a:bodyPr>
          <a:lstStyle/>
          <a:p>
            <a:r>
              <a:rPr lang="en-US" sz="3600" dirty="0"/>
              <a:t>Network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B4FA4-B2E4-4C24-AB00-93FC2B7111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027" y="1533769"/>
            <a:ext cx="4876800" cy="56348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EBEBEB"/>
                </a:solidFill>
                <a:latin typeface="Arial"/>
                <a:cs typeface="Arial"/>
              </a:rPr>
              <a:t>INPUT</a:t>
            </a:r>
          </a:p>
          <a:p>
            <a:r>
              <a:rPr lang="en-US" sz="2400" dirty="0">
                <a:solidFill>
                  <a:srgbClr val="EBEBEB"/>
                </a:solidFill>
                <a:latin typeface="Arial"/>
                <a:cs typeface="Arial"/>
              </a:rPr>
              <a:t>Up to 53 variables</a:t>
            </a:r>
          </a:p>
          <a:p>
            <a:pPr lvl="1"/>
            <a:r>
              <a:rPr lang="en-US" sz="2000" dirty="0">
                <a:solidFill>
                  <a:srgbClr val="EBEBEB"/>
                </a:solidFill>
                <a:latin typeface="Arial"/>
                <a:cs typeface="Arial"/>
              </a:rPr>
              <a:t>Loss and Congestion</a:t>
            </a:r>
          </a:p>
          <a:p>
            <a:pPr lvl="1"/>
            <a:r>
              <a:rPr lang="en-US" sz="2000" dirty="0">
                <a:solidFill>
                  <a:srgbClr val="EBEBEB"/>
                </a:solidFill>
                <a:latin typeface="Arial"/>
                <a:cs typeface="Arial"/>
              </a:rPr>
              <a:t>TESLA load forecast</a:t>
            </a:r>
          </a:p>
          <a:p>
            <a:pPr lvl="1"/>
            <a:r>
              <a:rPr lang="en-US" sz="2000" dirty="0">
                <a:solidFill>
                  <a:srgbClr val="EBEBEB"/>
                </a:solidFill>
                <a:latin typeface="Arial"/>
                <a:cs typeface="Arial"/>
              </a:rPr>
              <a:t>24 hourly dummies</a:t>
            </a:r>
          </a:p>
          <a:p>
            <a:pPr lvl="1"/>
            <a:r>
              <a:rPr lang="en-US" sz="2000" dirty="0">
                <a:solidFill>
                  <a:srgbClr val="EBEBEB"/>
                </a:solidFill>
                <a:latin typeface="Arial"/>
                <a:cs typeface="Arial"/>
              </a:rPr>
              <a:t>4 calendar variables</a:t>
            </a:r>
          </a:p>
          <a:p>
            <a:pPr lvl="1"/>
            <a:r>
              <a:rPr lang="en-US" sz="2000" dirty="0">
                <a:solidFill>
                  <a:srgbClr val="EBEBEB"/>
                </a:solidFill>
                <a:latin typeface="Arial"/>
                <a:cs typeface="Arial"/>
              </a:rPr>
              <a:t>11 energy mix variables</a:t>
            </a:r>
          </a:p>
          <a:p>
            <a:pPr lvl="1"/>
            <a:r>
              <a:rPr lang="en-US" sz="2000" dirty="0">
                <a:solidFill>
                  <a:srgbClr val="EBEBEB"/>
                </a:solidFill>
                <a:latin typeface="Arial"/>
                <a:cs typeface="Arial"/>
              </a:rPr>
              <a:t>7 reserves variables</a:t>
            </a:r>
          </a:p>
          <a:p>
            <a:pPr lvl="1"/>
            <a:r>
              <a:rPr lang="en-US" sz="2000" dirty="0">
                <a:solidFill>
                  <a:srgbClr val="EBEBEB"/>
                </a:solidFill>
                <a:latin typeface="Arial"/>
                <a:cs typeface="Arial"/>
              </a:rPr>
              <a:t>LMP one and two hours back</a:t>
            </a:r>
          </a:p>
          <a:p>
            <a:pPr lvl="1"/>
            <a:r>
              <a:rPr lang="en-US" sz="2000" dirty="0">
                <a:solidFill>
                  <a:srgbClr val="EBEBEB"/>
                </a:solidFill>
                <a:latin typeface="Arial"/>
                <a:cs typeface="Arial"/>
              </a:rPr>
              <a:t>LMP one and two days back</a:t>
            </a:r>
          </a:p>
          <a:p>
            <a:r>
              <a:rPr lang="en-US" sz="2200" dirty="0">
                <a:solidFill>
                  <a:srgbClr val="EBEBEB"/>
                </a:solidFill>
                <a:latin typeface="Arial"/>
                <a:cs typeface="Arial"/>
              </a:rPr>
              <a:t>All data preprocessed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D454E-AFCC-40DE-9886-D3239786F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304" y="1533769"/>
            <a:ext cx="5668107" cy="470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EBEBEB"/>
                </a:solidFill>
                <a:latin typeface="Arial"/>
                <a:cs typeface="Arial"/>
              </a:rPr>
              <a:t>OUTPUT</a:t>
            </a:r>
          </a:p>
          <a:p>
            <a:r>
              <a:rPr lang="en-US" sz="2000" dirty="0">
                <a:solidFill>
                  <a:srgbClr val="EBEBEB"/>
                </a:solidFill>
                <a:latin typeface="Arial"/>
                <a:cs typeface="Arial"/>
              </a:rPr>
              <a:t>LMP at the given hour for the given load zone</a:t>
            </a:r>
          </a:p>
          <a:p>
            <a:pPr marL="0" indent="0">
              <a:buNone/>
            </a:pPr>
            <a:endParaRPr lang="en-US" sz="2400" dirty="0">
              <a:solidFill>
                <a:srgbClr val="EBEBEB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EBEBEB"/>
                </a:solidFill>
                <a:latin typeface="Arial"/>
                <a:cs typeface="Arial"/>
              </a:rPr>
              <a:t>HIDDEN LAYERS</a:t>
            </a:r>
          </a:p>
          <a:p>
            <a:r>
              <a:rPr lang="en-US" sz="2000" dirty="0">
                <a:solidFill>
                  <a:srgbClr val="EBEBEB"/>
                </a:solidFill>
                <a:latin typeface="Arial"/>
                <a:cs typeface="Arial"/>
              </a:rPr>
              <a:t>Conditional function adjusting hidden layer sizes given input size</a:t>
            </a:r>
          </a:p>
          <a:p>
            <a:r>
              <a:rPr lang="en-US" sz="2000" dirty="0">
                <a:solidFill>
                  <a:srgbClr val="EBEBEB"/>
                </a:solidFill>
                <a:latin typeface="Arial"/>
                <a:cs typeface="Arial"/>
              </a:rPr>
              <a:t>Up to two hidden layers</a:t>
            </a:r>
          </a:p>
        </p:txBody>
      </p:sp>
    </p:spTree>
    <p:extLst>
      <p:ext uri="{BB962C8B-B14F-4D97-AF65-F5344CB8AC3E}">
        <p14:creationId xmlns:p14="http://schemas.microsoft.com/office/powerpoint/2010/main" val="1708493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04F05-28D6-4CD2-A218-776B36A31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259" y="-220785"/>
            <a:ext cx="9905998" cy="1905000"/>
          </a:xfrm>
        </p:spPr>
        <p:txBody>
          <a:bodyPr>
            <a:normAutofit/>
          </a:bodyPr>
          <a:lstStyle/>
          <a:p>
            <a:r>
              <a:rPr lang="en-US" sz="3600" dirty="0"/>
              <a:t>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55F02-7B08-4145-A5BB-0112E3E6A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490" y="1299307"/>
            <a:ext cx="3428998" cy="564466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Arial"/>
                <a:cs typeface="Arial"/>
              </a:rPr>
              <a:t>Load Zones</a:t>
            </a:r>
          </a:p>
          <a:p>
            <a:r>
              <a:rPr lang="en-US" sz="2800" dirty="0">
                <a:latin typeface="Arial"/>
                <a:cs typeface="Arial"/>
              </a:rPr>
              <a:t>PJM-RTO</a:t>
            </a:r>
          </a:p>
          <a:p>
            <a:r>
              <a:rPr lang="en-US" sz="2800" dirty="0">
                <a:latin typeface="Arial"/>
                <a:cs typeface="Arial"/>
              </a:rPr>
              <a:t>Mid-Atlantic</a:t>
            </a:r>
          </a:p>
          <a:p>
            <a:r>
              <a:rPr lang="en-US" sz="2800" dirty="0">
                <a:latin typeface="Arial"/>
                <a:cs typeface="Arial"/>
              </a:rPr>
              <a:t>Dominion</a:t>
            </a:r>
          </a:p>
          <a:p>
            <a:r>
              <a:rPr lang="en-US" sz="2800" dirty="0">
                <a:latin typeface="Arial"/>
                <a:cs typeface="Arial"/>
              </a:rPr>
              <a:t>Hourly</a:t>
            </a:r>
          </a:p>
          <a:p>
            <a:endParaRPr lang="en-US" sz="28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800" dirty="0">
                <a:latin typeface="Arial"/>
                <a:cs typeface="Arial"/>
              </a:rPr>
              <a:t>Test Dates</a:t>
            </a:r>
          </a:p>
          <a:p>
            <a:r>
              <a:rPr lang="en-US" sz="2800" dirty="0">
                <a:latin typeface="Arial"/>
                <a:cs typeface="Arial"/>
              </a:rPr>
              <a:t>June 24-30</a:t>
            </a:r>
          </a:p>
          <a:p>
            <a:r>
              <a:rPr lang="en-US" sz="2800" dirty="0">
                <a:latin typeface="Arial"/>
                <a:cs typeface="Arial"/>
              </a:rPr>
              <a:t>December 10-16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6F4FBE0-F226-49BA-A222-D5CBF406168E}"/>
              </a:ext>
            </a:extLst>
          </p:cNvPr>
          <p:cNvSpPr txBox="1">
            <a:spLocks/>
          </p:cNvSpPr>
          <p:nvPr/>
        </p:nvSpPr>
        <p:spPr>
          <a:xfrm>
            <a:off x="4165967" y="211015"/>
            <a:ext cx="2793997" cy="48924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800" dirty="0">
                <a:latin typeface="Arial"/>
                <a:cs typeface="Arial"/>
              </a:rPr>
              <a:t>Model Types</a:t>
            </a:r>
          </a:p>
          <a:p>
            <a:r>
              <a:rPr lang="en-US" sz="2800" dirty="0">
                <a:latin typeface="Arial"/>
                <a:cs typeface="Arial"/>
              </a:rPr>
              <a:t>Dense</a:t>
            </a:r>
          </a:p>
          <a:p>
            <a:r>
              <a:rPr lang="en-US" sz="2800" dirty="0">
                <a:latin typeface="Arial"/>
                <a:cs typeface="Arial"/>
              </a:rPr>
              <a:t>Recurrent</a:t>
            </a:r>
          </a:p>
          <a:p>
            <a:r>
              <a:rPr lang="en-US" sz="2800" dirty="0">
                <a:latin typeface="Arial"/>
                <a:cs typeface="Arial"/>
              </a:rPr>
              <a:t>LSTM</a:t>
            </a:r>
          </a:p>
          <a:p>
            <a:r>
              <a:rPr lang="en-US" sz="2800" dirty="0">
                <a:latin typeface="Arial"/>
                <a:cs typeface="Arial"/>
              </a:rPr>
              <a:t>Ensemble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284B1F-D853-48CF-92E9-86B38BCA6C66}"/>
              </a:ext>
            </a:extLst>
          </p:cNvPr>
          <p:cNvSpPr txBox="1">
            <a:spLocks/>
          </p:cNvSpPr>
          <p:nvPr/>
        </p:nvSpPr>
        <p:spPr>
          <a:xfrm>
            <a:off x="7800120" y="211015"/>
            <a:ext cx="3507150" cy="48924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800" dirty="0">
                <a:latin typeface="Arial"/>
                <a:cs typeface="Arial"/>
              </a:rPr>
              <a:t>Epochs </a:t>
            </a:r>
            <a:r>
              <a:rPr lang="en-US" sz="1600" dirty="0">
                <a:latin typeface="Arial"/>
                <a:cs typeface="Arial"/>
              </a:rPr>
              <a:t>&lt;- 50</a:t>
            </a:r>
          </a:p>
          <a:p>
            <a:pPr marL="0" indent="0">
              <a:buNone/>
            </a:pPr>
            <a:r>
              <a:rPr lang="en-US" sz="2800" dirty="0">
                <a:latin typeface="Arial"/>
                <a:cs typeface="Arial"/>
              </a:rPr>
              <a:t>Batch Size </a:t>
            </a:r>
            <a:r>
              <a:rPr lang="en-US" sz="1600" dirty="0">
                <a:latin typeface="Arial"/>
                <a:cs typeface="Arial"/>
              </a:rPr>
              <a:t>&lt;- 20</a:t>
            </a:r>
          </a:p>
          <a:p>
            <a:pPr marL="0" indent="0">
              <a:buNone/>
            </a:pPr>
            <a:r>
              <a:rPr lang="en-US" sz="2800" dirty="0">
                <a:latin typeface="Arial"/>
                <a:cs typeface="Arial"/>
              </a:rPr>
              <a:t>Dropout Rate </a:t>
            </a:r>
            <a:r>
              <a:rPr lang="en-US" sz="1800" dirty="0">
                <a:latin typeface="Arial"/>
                <a:cs typeface="Arial"/>
              </a:rPr>
              <a:t>&lt;- 0.25</a:t>
            </a:r>
          </a:p>
          <a:p>
            <a:pPr marL="0" indent="0">
              <a:buNone/>
            </a:pPr>
            <a:r>
              <a:rPr lang="en-US" sz="1800" dirty="0">
                <a:latin typeface="Arial"/>
                <a:cs typeface="Arial"/>
              </a:rPr>
              <a:t> - Grid Search</a:t>
            </a:r>
          </a:p>
        </p:txBody>
      </p:sp>
      <p:pic>
        <p:nvPicPr>
          <p:cNvPr id="7" name="Picture 7" descr="A close up of a map&#10;&#10;Description generated with high confidence">
            <a:extLst>
              <a:ext uri="{FF2B5EF4-FFF2-40B4-BE49-F238E27FC236}">
                <a16:creationId xmlns:a16="http://schemas.microsoft.com/office/drawing/2014/main" id="{64109DF8-55B6-4902-B78D-EFA5B95D2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862" y="3830213"/>
            <a:ext cx="5380892" cy="268519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664911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54A22-4D41-41C3-94F7-7B94C1916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36" y="-367323"/>
            <a:ext cx="9905998" cy="1905000"/>
          </a:xfrm>
        </p:spPr>
        <p:txBody>
          <a:bodyPr>
            <a:normAutofit/>
          </a:bodyPr>
          <a:lstStyle/>
          <a:p>
            <a:r>
              <a:rPr lang="en-US" sz="3600" dirty="0"/>
              <a:t>KERAS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C48B75-12E6-42E5-9D25-0E6D873394A2}"/>
              </a:ext>
            </a:extLst>
          </p:cNvPr>
          <p:cNvSpPr txBox="1"/>
          <p:nvPr/>
        </p:nvSpPr>
        <p:spPr>
          <a:xfrm>
            <a:off x="406401" y="3991708"/>
            <a:ext cx="11584352" cy="286232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def</a:t>
            </a:r>
            <a:r>
              <a:rPr lang="en-US" dirty="0"/>
              <a:t> </a:t>
            </a:r>
            <a:r>
              <a:rPr lang="en-US"/>
              <a:t>feed_forward_nn():</a:t>
            </a:r>
          </a:p>
          <a:p>
            <a:r>
              <a:rPr lang="en-US"/>
              <a:t>       model = Sequential()</a:t>
            </a:r>
          </a:p>
          <a:p>
            <a:r>
              <a:rPr lang="en-US"/>
              <a:t>       model.add(Dense(</a:t>
            </a:r>
            <a:r>
              <a:rPr lang="en-US">
                <a:solidFill>
                  <a:srgbClr val="FF0000"/>
                </a:solidFill>
              </a:rPr>
              <a:t>3</a:t>
            </a:r>
            <a:r>
              <a:rPr lang="en-US"/>
              <a:t>, input_shape=(</a:t>
            </a:r>
            <a:r>
              <a:rPr lang="en-US">
                <a:solidFill>
                  <a:srgbClr val="FF0000"/>
                </a:solidFill>
              </a:rPr>
              <a:t>1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</a:rPr>
              <a:t>2</a:t>
            </a:r>
            <a:r>
              <a:rPr lang="en-US"/>
              <a:t>), kernel_initializer=</a:t>
            </a:r>
            <a:r>
              <a:rPr lang="en-US">
                <a:solidFill>
                  <a:srgbClr val="00B050"/>
                </a:solidFill>
              </a:rPr>
              <a:t>'glorot_uniform'</a:t>
            </a:r>
            <a:r>
              <a:rPr lang="en-US"/>
              <a:t>, activation=</a:t>
            </a:r>
            <a:r>
              <a:rPr lang="en-US">
                <a:solidFill>
                  <a:srgbClr val="00B050"/>
                </a:solidFill>
              </a:rPr>
              <a:t>'relu'</a:t>
            </a:r>
            <a:r>
              <a:rPr lang="en-US" dirty="0"/>
              <a:t>))</a:t>
            </a:r>
          </a:p>
          <a:p>
            <a:r>
              <a:rPr lang="en-US"/>
              <a:t>       model.add(Dense(</a:t>
            </a:r>
            <a:r>
              <a:rPr lang="en-US">
                <a:solidFill>
                  <a:srgbClr val="FF0000"/>
                </a:solidFill>
              </a:rPr>
              <a:t>1</a:t>
            </a:r>
            <a:r>
              <a:rPr lang="en-US"/>
              <a:t>, input_shape=(</a:t>
            </a:r>
            <a:r>
              <a:rPr lang="en-US">
                <a:solidFill>
                  <a:srgbClr val="FF0000"/>
                </a:solidFill>
              </a:rPr>
              <a:t>1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</a:rPr>
              <a:t>3</a:t>
            </a:r>
            <a:r>
              <a:rPr lang="en-US"/>
              <a:t>), kernel_initializer=</a:t>
            </a:r>
            <a:r>
              <a:rPr lang="en-US">
                <a:solidFill>
                  <a:srgbClr val="00B050"/>
                </a:solidFill>
              </a:rPr>
              <a:t>'glorot_uniform'</a:t>
            </a:r>
            <a:r>
              <a:rPr lang="en-US"/>
              <a:t>, activation=</a:t>
            </a:r>
            <a:r>
              <a:rPr lang="en-US">
                <a:solidFill>
                  <a:srgbClr val="00B050"/>
                </a:solidFill>
              </a:rPr>
              <a:t>'relu'</a:t>
            </a:r>
            <a:r>
              <a:rPr lang="en-US" dirty="0"/>
              <a:t>))</a:t>
            </a:r>
          </a:p>
          <a:p>
            <a:r>
              <a:rPr lang="en-US"/>
              <a:t>       model.compile(loss=</a:t>
            </a:r>
            <a:r>
              <a:rPr lang="en-US">
                <a:solidFill>
                  <a:srgbClr val="00B050"/>
                </a:solidFill>
              </a:rPr>
              <a:t>'mean_squared_error'</a:t>
            </a:r>
            <a:r>
              <a:rPr lang="en-US"/>
              <a:t>, optimizer=</a:t>
            </a:r>
            <a:r>
              <a:rPr lang="en-US">
                <a:solidFill>
                  <a:srgbClr val="00B050"/>
                </a:solidFill>
              </a:rPr>
              <a:t>'adam'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/>
              <a:t>estimator = KerasRegressor(build_fn=feed_forward_nn, epochs=</a:t>
            </a:r>
            <a:r>
              <a:rPr lang="en-US">
                <a:solidFill>
                  <a:srgbClr val="FF0000"/>
                </a:solidFill>
              </a:rPr>
              <a:t>50</a:t>
            </a:r>
            <a:r>
              <a:rPr lang="en-US"/>
              <a:t>, batch_size=</a:t>
            </a:r>
            <a:r>
              <a:rPr lang="en-US">
                <a:solidFill>
                  <a:srgbClr val="FF0000"/>
                </a:solidFill>
              </a:rPr>
              <a:t>20</a:t>
            </a:r>
            <a:r>
              <a:rPr lang="en-US"/>
              <a:t>)</a:t>
            </a:r>
          </a:p>
          <a:p>
            <a:r>
              <a:rPr lang="en-US"/>
              <a:t>estimator.fit(X_train, Y_train, validation_split=</a:t>
            </a:r>
            <a:r>
              <a:rPr lang="en-US">
                <a:solidFill>
                  <a:srgbClr val="FF0000"/>
                </a:solidFill>
              </a:rPr>
              <a:t>0.1</a:t>
            </a:r>
            <a:r>
              <a:rPr lang="en-US"/>
              <a:t>)</a:t>
            </a:r>
          </a:p>
          <a:p>
            <a:r>
              <a:rPr lang="en-US"/>
              <a:t>yHat = estimator.predict(X_test)</a:t>
            </a:r>
            <a:endParaRPr lang="en-US" dirty="0"/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3910E23-3402-40E9-9740-A297D761F1C1}"/>
              </a:ext>
            </a:extLst>
          </p:cNvPr>
          <p:cNvSpPr/>
          <p:nvPr/>
        </p:nvSpPr>
        <p:spPr>
          <a:xfrm>
            <a:off x="4144108" y="1516185"/>
            <a:ext cx="660400" cy="65063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29CC404-F3DF-4F7A-B974-5E7F63A5890E}"/>
              </a:ext>
            </a:extLst>
          </p:cNvPr>
          <p:cNvSpPr/>
          <p:nvPr/>
        </p:nvSpPr>
        <p:spPr>
          <a:xfrm>
            <a:off x="4144107" y="2522415"/>
            <a:ext cx="660400" cy="65063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DDCB39F-32CA-44F4-97EA-A3CC9AB5772E}"/>
              </a:ext>
            </a:extLst>
          </p:cNvPr>
          <p:cNvSpPr/>
          <p:nvPr/>
        </p:nvSpPr>
        <p:spPr>
          <a:xfrm>
            <a:off x="5619261" y="2014415"/>
            <a:ext cx="660400" cy="65063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0CEF0F7-D71C-4BAE-996E-5E0FB0F807B0}"/>
              </a:ext>
            </a:extLst>
          </p:cNvPr>
          <p:cNvSpPr/>
          <p:nvPr/>
        </p:nvSpPr>
        <p:spPr>
          <a:xfrm>
            <a:off x="5619261" y="988646"/>
            <a:ext cx="660400" cy="65063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3A8237F-2B35-403B-813E-3B60AC68A9F9}"/>
              </a:ext>
            </a:extLst>
          </p:cNvPr>
          <p:cNvSpPr/>
          <p:nvPr/>
        </p:nvSpPr>
        <p:spPr>
          <a:xfrm>
            <a:off x="5619261" y="3010876"/>
            <a:ext cx="660400" cy="65063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3696139-B21F-4F52-A43B-1159BD998889}"/>
              </a:ext>
            </a:extLst>
          </p:cNvPr>
          <p:cNvSpPr/>
          <p:nvPr/>
        </p:nvSpPr>
        <p:spPr>
          <a:xfrm>
            <a:off x="7045569" y="2014415"/>
            <a:ext cx="660400" cy="65063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00D2B14-6CCB-4800-9C4E-6A349FD47686}"/>
              </a:ext>
            </a:extLst>
          </p:cNvPr>
          <p:cNvCxnSpPr/>
          <p:nvPr/>
        </p:nvCxnSpPr>
        <p:spPr>
          <a:xfrm>
            <a:off x="4838312" y="2236753"/>
            <a:ext cx="630504" cy="63462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16488A6-CBE5-4C3F-A985-24BA6082C059}"/>
              </a:ext>
            </a:extLst>
          </p:cNvPr>
          <p:cNvCxnSpPr>
            <a:cxnSpLocks/>
          </p:cNvCxnSpPr>
          <p:nvPr/>
        </p:nvCxnSpPr>
        <p:spPr>
          <a:xfrm>
            <a:off x="6273798" y="1555262"/>
            <a:ext cx="679939" cy="50409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F69D92-B7FE-4708-8953-0E98D21C3254}"/>
              </a:ext>
            </a:extLst>
          </p:cNvPr>
          <p:cNvCxnSpPr>
            <a:cxnSpLocks/>
          </p:cNvCxnSpPr>
          <p:nvPr/>
        </p:nvCxnSpPr>
        <p:spPr>
          <a:xfrm flipV="1">
            <a:off x="6351950" y="2674813"/>
            <a:ext cx="601787" cy="43375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69B5934-CFBF-4E7E-9D4F-0E9390B43676}"/>
              </a:ext>
            </a:extLst>
          </p:cNvPr>
          <p:cNvCxnSpPr>
            <a:cxnSpLocks/>
          </p:cNvCxnSpPr>
          <p:nvPr/>
        </p:nvCxnSpPr>
        <p:spPr>
          <a:xfrm flipV="1">
            <a:off x="4925642" y="1463427"/>
            <a:ext cx="611556" cy="29698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B25A08-4193-489B-B838-28BDA43E8EC5}"/>
              </a:ext>
            </a:extLst>
          </p:cNvPr>
          <p:cNvCxnSpPr>
            <a:cxnSpLocks/>
          </p:cNvCxnSpPr>
          <p:nvPr/>
        </p:nvCxnSpPr>
        <p:spPr>
          <a:xfrm flipV="1">
            <a:off x="4925641" y="2489195"/>
            <a:ext cx="562710" cy="23837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D434B9-9C1D-45E9-B543-0A3A1DA58E8F}"/>
              </a:ext>
            </a:extLst>
          </p:cNvPr>
          <p:cNvCxnSpPr>
            <a:cxnSpLocks/>
          </p:cNvCxnSpPr>
          <p:nvPr/>
        </p:nvCxnSpPr>
        <p:spPr>
          <a:xfrm>
            <a:off x="4925645" y="3001107"/>
            <a:ext cx="562709" cy="21101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F931272-DCE5-4FF7-8498-811D70A01618}"/>
              </a:ext>
            </a:extLst>
          </p:cNvPr>
          <p:cNvCxnSpPr>
            <a:cxnSpLocks/>
          </p:cNvCxnSpPr>
          <p:nvPr/>
        </p:nvCxnSpPr>
        <p:spPr>
          <a:xfrm>
            <a:off x="4925644" y="2024183"/>
            <a:ext cx="562709" cy="21101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7F64C9-5B0B-409F-BD9D-272EEE875E23}"/>
              </a:ext>
            </a:extLst>
          </p:cNvPr>
          <p:cNvCxnSpPr>
            <a:cxnSpLocks/>
          </p:cNvCxnSpPr>
          <p:nvPr/>
        </p:nvCxnSpPr>
        <p:spPr>
          <a:xfrm flipV="1">
            <a:off x="4806646" y="1835248"/>
            <a:ext cx="662168" cy="68481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7235BD7-9B59-47F0-86D2-C72658D6D5E3}"/>
              </a:ext>
            </a:extLst>
          </p:cNvPr>
          <p:cNvCxnSpPr>
            <a:cxnSpLocks/>
          </p:cNvCxnSpPr>
          <p:nvPr/>
        </p:nvCxnSpPr>
        <p:spPr>
          <a:xfrm>
            <a:off x="6400794" y="2336798"/>
            <a:ext cx="533402" cy="585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C9ECFDA-9D22-41F3-974C-D1EEB03A87F9}"/>
              </a:ext>
            </a:extLst>
          </p:cNvPr>
          <p:cNvSpPr txBox="1"/>
          <p:nvPr/>
        </p:nvSpPr>
        <p:spPr>
          <a:xfrm>
            <a:off x="2213707" y="1647092"/>
            <a:ext cx="1434123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solidFill>
                  <a:srgbClr val="FFFFFF"/>
                </a:solidFill>
              </a:rPr>
              <a:t>Marginal Cost of Losses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D7B9B9-3EF4-49C6-9A73-A3353AEC5FBB}"/>
              </a:ext>
            </a:extLst>
          </p:cNvPr>
          <p:cNvSpPr txBox="1"/>
          <p:nvPr/>
        </p:nvSpPr>
        <p:spPr>
          <a:xfrm>
            <a:off x="2213707" y="2604477"/>
            <a:ext cx="1434123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solidFill>
                  <a:srgbClr val="FFFFFF"/>
                </a:solidFill>
              </a:rPr>
              <a:t>Marginal Cost of Congestion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037AD7-3893-4190-8327-384E79FDC405}"/>
              </a:ext>
            </a:extLst>
          </p:cNvPr>
          <p:cNvSpPr txBox="1"/>
          <p:nvPr/>
        </p:nvSpPr>
        <p:spPr>
          <a:xfrm>
            <a:off x="7909168" y="2174629"/>
            <a:ext cx="143412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00B0F0"/>
                </a:solidFill>
              </a:rPr>
              <a:t>LMP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D09F896-758A-49E0-8AE8-AB27F86B7122}"/>
              </a:ext>
            </a:extLst>
          </p:cNvPr>
          <p:cNvCxnSpPr>
            <a:cxnSpLocks/>
          </p:cNvCxnSpPr>
          <p:nvPr/>
        </p:nvCxnSpPr>
        <p:spPr>
          <a:xfrm flipV="1">
            <a:off x="3636107" y="2899507"/>
            <a:ext cx="396631" cy="3907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4051F8E-606F-47B6-96D5-538AFBE82533}"/>
              </a:ext>
            </a:extLst>
          </p:cNvPr>
          <p:cNvCxnSpPr>
            <a:cxnSpLocks/>
          </p:cNvCxnSpPr>
          <p:nvPr/>
        </p:nvCxnSpPr>
        <p:spPr>
          <a:xfrm flipV="1">
            <a:off x="3636107" y="1932353"/>
            <a:ext cx="396631" cy="3907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E10834E-B4EA-444B-9C8E-9DA8D0AC2ED7}"/>
              </a:ext>
            </a:extLst>
          </p:cNvPr>
          <p:cNvCxnSpPr>
            <a:cxnSpLocks/>
          </p:cNvCxnSpPr>
          <p:nvPr/>
        </p:nvCxnSpPr>
        <p:spPr>
          <a:xfrm flipV="1">
            <a:off x="7856414" y="2352429"/>
            <a:ext cx="396631" cy="3907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726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9B7AC-CCA3-4A9D-8788-132BABDEE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567" y="-269631"/>
            <a:ext cx="9905998" cy="1905000"/>
          </a:xfrm>
        </p:spPr>
        <p:txBody>
          <a:bodyPr>
            <a:normAutofit/>
          </a:bodyPr>
          <a:lstStyle/>
          <a:p>
            <a:r>
              <a:rPr lang="en-US" sz="3600" dirty="0"/>
              <a:t>Prompt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0048B-7A71-4D2D-BC57-1119EC6CB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5279" y="-273303"/>
            <a:ext cx="11000151" cy="14243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Arial"/>
                <a:cs typeface="Arial"/>
              </a:rPr>
              <a:t>PJM.py  [Load Zone]  [Model Type]  [Test Day]  [Epochs]  [Batch Size]  [Dropout Rate]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A69104-BE01-4B81-8F32-F92B6278865F}"/>
              </a:ext>
            </a:extLst>
          </p:cNvPr>
          <p:cNvSpPr txBox="1">
            <a:spLocks/>
          </p:cNvSpPr>
          <p:nvPr/>
        </p:nvSpPr>
        <p:spPr>
          <a:xfrm>
            <a:off x="3489537" y="448"/>
            <a:ext cx="11000151" cy="14243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Arial"/>
                <a:cs typeface="Arial"/>
              </a:rPr>
              <a:t>  </a:t>
            </a:r>
            <a:r>
              <a:rPr lang="en-US" sz="1400" dirty="0">
                <a:latin typeface="Arial"/>
                <a:cs typeface="Arial"/>
              </a:rPr>
              <a:t>DOMINION                R                        S5                  50                   20                          0.25</a:t>
            </a:r>
          </a:p>
        </p:txBody>
      </p:sp>
      <p:pic>
        <p:nvPicPr>
          <p:cNvPr id="9" name="Picture 9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D147C3BB-9994-47BA-A79F-8073C080A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84" y="1089928"/>
            <a:ext cx="6250236" cy="3337760"/>
          </a:xfrm>
          <a:prstGeom prst="rect">
            <a:avLst/>
          </a:prstGeom>
        </p:spPr>
      </p:pic>
      <p:pic>
        <p:nvPicPr>
          <p:cNvPr id="4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195EBCFD-2F80-4FEB-99DF-E99572428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7074" y="1001724"/>
            <a:ext cx="5772839" cy="2513469"/>
          </a:xfrm>
          <a:prstGeom prst="rect">
            <a:avLst/>
          </a:prstGeom>
        </p:spPr>
      </p:pic>
      <p:pic>
        <p:nvPicPr>
          <p:cNvPr id="7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11B0F00-A9EC-4780-8729-F047675C45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7075" y="3599867"/>
            <a:ext cx="5772838" cy="290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980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D7755-5605-4B66-8C72-EA0EB8636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Dominion</a:t>
            </a:r>
          </a:p>
        </p:txBody>
      </p:sp>
      <p:pic>
        <p:nvPicPr>
          <p:cNvPr id="4" name="Picture 4" descr="A picture containing wall&#10;&#10;Description generated with high confidence">
            <a:extLst>
              <a:ext uri="{FF2B5EF4-FFF2-40B4-BE49-F238E27FC236}">
                <a16:creationId xmlns:a16="http://schemas.microsoft.com/office/drawing/2014/main" id="{DB23A3B4-DD4B-450C-B32E-1A78FA0E8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865" y="640080"/>
            <a:ext cx="8895647" cy="360273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454367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D7755-5605-4B66-8C72-EA0EB8636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MID-ATL</a:t>
            </a:r>
          </a:p>
        </p:txBody>
      </p:sp>
      <p:pic>
        <p:nvPicPr>
          <p:cNvPr id="3" name="Picture 3" descr="A picture containing wall, indoor&#10;&#10;Description generated with high confidence">
            <a:extLst>
              <a:ext uri="{FF2B5EF4-FFF2-40B4-BE49-F238E27FC236}">
                <a16:creationId xmlns:a16="http://schemas.microsoft.com/office/drawing/2014/main" id="{CA2C28C1-2B27-4E7D-A1BF-EE93E005F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154" y="640080"/>
            <a:ext cx="8841068" cy="360273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459078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D7755-5605-4B66-8C72-EA0EB8636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PJM-RTO</a:t>
            </a:r>
          </a:p>
        </p:txBody>
      </p:sp>
      <p:pic>
        <p:nvPicPr>
          <p:cNvPr id="3" name="Picture 3" descr="A picture containing wall, indoor&#10;&#10;Description generated with high confidence">
            <a:extLst>
              <a:ext uri="{FF2B5EF4-FFF2-40B4-BE49-F238E27FC236}">
                <a16:creationId xmlns:a16="http://schemas.microsoft.com/office/drawing/2014/main" id="{C7B30DC2-1D4F-4DBC-B3B8-767F0E093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865" y="640080"/>
            <a:ext cx="8895647" cy="360273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411997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Mesh</vt:lpstr>
      <vt:lpstr>Price Forecasting</vt:lpstr>
      <vt:lpstr>Neural Networks</vt:lpstr>
      <vt:lpstr>Network Architecture</vt:lpstr>
      <vt:lpstr>Parameters</vt:lpstr>
      <vt:lpstr>KERAS</vt:lpstr>
      <vt:lpstr>Prompt</vt:lpstr>
      <vt:lpstr>Dominion</vt:lpstr>
      <vt:lpstr>MID-ATL</vt:lpstr>
      <vt:lpstr>PJM-RTO</vt:lpstr>
      <vt:lpstr>HOURLY</vt:lpstr>
      <vt:lpstr>Best MAPE</vt:lpstr>
      <vt:lpstr>WORSt MAPE and RMSE</vt:lpstr>
      <vt:lpstr>Load Zone Comparison</vt:lpstr>
      <vt:lpstr>Dayton</vt:lpstr>
      <vt:lpstr>PowerPoint Presentation</vt:lpstr>
      <vt:lpstr>With more time...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230</cp:revision>
  <dcterms:created xsi:type="dcterms:W3CDTF">2013-07-15T20:24:02Z</dcterms:created>
  <dcterms:modified xsi:type="dcterms:W3CDTF">2018-07-26T17:56:12Z</dcterms:modified>
</cp:coreProperties>
</file>