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custDataLst>
    <p:tags r:id="rId13"/>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gPL812G8VE6D3UW0lIhx4InJta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2731808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olo e contenuto" type="obj">
  <p:cSld name="OBJECT">
    <p:spTree>
      <p:nvGrpSpPr>
        <p:cNvPr id="1" name="Shape 11"/>
        <p:cNvGrpSpPr/>
        <p:nvPr/>
      </p:nvGrpSpPr>
      <p:grpSpPr>
        <a:xfrm>
          <a:off x="0" y="0"/>
          <a:ext cx="0" cy="0"/>
          <a:chOff x="0" y="0"/>
          <a:chExt cx="0" cy="0"/>
        </a:xfrm>
      </p:grpSpPr>
      <p:sp>
        <p:nvSpPr>
          <p:cNvPr id="12" name="Google Shape;12;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olo e testo verticale"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itolo e testo verticale"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olo e contenuto" type="obj">
  <p:cSld name="OBJECT">
    <p:spTree>
      <p:nvGrpSpPr>
        <p:cNvPr id="1" name="Shape 86"/>
        <p:cNvGrpSpPr/>
        <p:nvPr/>
      </p:nvGrpSpPr>
      <p:grpSpPr>
        <a:xfrm>
          <a:off x="0" y="0"/>
          <a:ext cx="0" cy="0"/>
          <a:chOff x="0" y="0"/>
          <a:chExt cx="0" cy="0"/>
        </a:xfrm>
      </p:grpSpPr>
      <p:sp>
        <p:nvSpPr>
          <p:cNvPr id="87" name="Google Shape;87;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9" name="Google Shape;8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titolo" type="title">
  <p:cSld name="TITLE">
    <p:spTree>
      <p:nvGrpSpPr>
        <p:cNvPr id="1" name="Shape 17"/>
        <p:cNvGrpSpPr/>
        <p:nvPr/>
      </p:nvGrpSpPr>
      <p:grpSpPr>
        <a:xfrm>
          <a:off x="0" y="0"/>
          <a:ext cx="0" cy="0"/>
          <a:chOff x="0" y="0"/>
          <a:chExt cx="0" cy="0"/>
        </a:xfrm>
      </p:grpSpPr>
      <p:sp>
        <p:nvSpPr>
          <p:cNvPr id="18" name="Google Shape;18;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ntestazione sezione" type="secHead">
  <p:cSld name="SECTION_HEADER">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e contenuti" type="twoObj">
  <p:cSld name="TWO_OBJECTS">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fronto"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titolo"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uota"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to con didascalia"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magine con didascalia"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5183188" y="987425"/>
            <a:ext cx="6172200" cy="4873625"/>
          </a:xfrm>
          <a:prstGeom prst="rect">
            <a:avLst/>
          </a:prstGeom>
          <a:noFill/>
          <a:ln>
            <a:noFill/>
          </a:ln>
        </p:spPr>
      </p:sp>
      <p:sp>
        <p:nvSpPr>
          <p:cNvPr id="64" name="Google Shape;64;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t-IT"/>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
        <p:cNvGrpSpPr/>
        <p:nvPr/>
      </p:nvGrpSpPr>
      <p:grpSpPr>
        <a:xfrm>
          <a:off x="0" y="0"/>
          <a:ext cx="0" cy="0"/>
          <a:chOff x="0" y="0"/>
          <a:chExt cx="0" cy="0"/>
        </a:xfrm>
      </p:grpSpPr>
      <p:sp>
        <p:nvSpPr>
          <p:cNvPr id="81" name="Google Shape;81;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3" name="Google Shape;8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4" name="Google Shape;8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5" name="Google Shape;8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t-IT"/>
              <a:t>‹N›</a:t>
            </a:fld>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
          <p:cNvSpPr txBox="1">
            <a:spLocks noGrp="1"/>
          </p:cNvSpPr>
          <p:nvPr>
            <p:ph type="title"/>
          </p:nvPr>
        </p:nvSpPr>
        <p:spPr>
          <a:xfrm>
            <a:off x="640074" y="325375"/>
            <a:ext cx="5219400" cy="1956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200"/>
              <a:buFont typeface="Calibri"/>
              <a:buNone/>
            </a:pPr>
            <a:r>
              <a:rPr lang="it-IT" sz="4200"/>
              <a:t>La Settimana Santa- Storia</a:t>
            </a:r>
            <a:endParaRPr/>
          </a:p>
        </p:txBody>
      </p:sp>
      <p:sp>
        <p:nvSpPr>
          <p:cNvPr id="98" name="Google Shape;98;p1"/>
          <p:cNvSpPr/>
          <p:nvPr/>
        </p:nvSpPr>
        <p:spPr>
          <a:xfrm>
            <a:off x="640080" y="2586994"/>
            <a:ext cx="3474720" cy="18288"/>
          </a:xfrm>
          <a:custGeom>
            <a:avLst/>
            <a:gdLst/>
            <a:ahLst/>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1"/>
          <p:cNvSpPr txBox="1">
            <a:spLocks noGrp="1"/>
          </p:cNvSpPr>
          <p:nvPr>
            <p:ph type="body" idx="1"/>
          </p:nvPr>
        </p:nvSpPr>
        <p:spPr>
          <a:xfrm>
            <a:off x="640080" y="2872899"/>
            <a:ext cx="4243589" cy="332066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400"/>
              <a:buNone/>
            </a:pPr>
            <a:r>
              <a:rPr lang="it-IT" sz="2400">
                <a:latin typeface="Calibri"/>
                <a:ea typeface="Calibri"/>
                <a:cs typeface="Calibri"/>
                <a:sym typeface="Calibri"/>
              </a:rPr>
              <a:t>Furono introdotti a Taranto dal patrizio tarantino don Diego Calò, il quale nel 1703, commissionò a Napoli le statue di Gesù morto e dell'Addolorata. Durante il periodo illuminista nel 1765 il patrizio tarantino Francesco Antonio Calò, erede e custode della tradizione della processione dei Misteri del Venerdì Santo.</a:t>
            </a:r>
            <a:endParaRPr sz="2000"/>
          </a:p>
        </p:txBody>
      </p:sp>
      <p:pic>
        <p:nvPicPr>
          <p:cNvPr id="100" name="Google Shape;100;p1" descr="Immagine che contiene testo, vecchio, esterni, bianco&#10;&#10;Descrizione generata automaticamente"/>
          <p:cNvPicPr preferRelativeResize="0"/>
          <p:nvPr/>
        </p:nvPicPr>
        <p:blipFill rotWithShape="1">
          <a:blip r:embed="rId3">
            <a:alphaModFix/>
          </a:blip>
          <a:srcRect l="9268" r="18512" b="-2"/>
          <a:stretch/>
        </p:blipFill>
        <p:spPr>
          <a:xfrm>
            <a:off x="5311702" y="10"/>
            <a:ext cx="6878775" cy="6857990"/>
          </a:xfrm>
          <a:custGeom>
            <a:avLst/>
            <a:gdLst/>
            <a:ahLst/>
            <a:cxnLst/>
            <a:rect l="l" t="t" r="r" b="b"/>
            <a:pathLst>
              <a:path w="6878775" h="6858000" extrusionOk="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sp>
        <p:nvSpPr>
          <p:cNvPr id="105" name="Google Shape;105;p2"/>
          <p:cNvSpPr/>
          <p:nvPr/>
        </p:nvSpPr>
        <p:spPr>
          <a:xfrm>
            <a:off x="-1"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6" name="Google Shape;106;p2" descr="Immagine che contiene edificio, persona, esterni, via&#10;&#10;Descrizione generata automaticamente"/>
          <p:cNvPicPr preferRelativeResize="0"/>
          <p:nvPr/>
        </p:nvPicPr>
        <p:blipFill rotWithShape="1">
          <a:blip r:embed="rId3">
            <a:alphaModFix/>
          </a:blip>
          <a:srcRect b="5435"/>
          <a:stretch/>
        </p:blipFill>
        <p:spPr>
          <a:xfrm>
            <a:off x="1" y="10"/>
            <a:ext cx="9669642" cy="6857990"/>
          </a:xfrm>
          <a:prstGeom prst="rect">
            <a:avLst/>
          </a:prstGeom>
          <a:noFill/>
          <a:ln>
            <a:noFill/>
          </a:ln>
        </p:spPr>
      </p:pic>
      <p:sp>
        <p:nvSpPr>
          <p:cNvPr id="107" name="Google Shape;107;p2"/>
          <p:cNvSpPr/>
          <p:nvPr/>
        </p:nvSpPr>
        <p:spPr>
          <a:xfrm flipH="1">
            <a:off x="5125019" y="0"/>
            <a:ext cx="7066978"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 name="Google Shape;108;p2"/>
          <p:cNvSpPr txBox="1">
            <a:spLocks noGrp="1"/>
          </p:cNvSpPr>
          <p:nvPr>
            <p:ph type="body" idx="1"/>
          </p:nvPr>
        </p:nvSpPr>
        <p:spPr>
          <a:xfrm>
            <a:off x="7760970" y="1691640"/>
            <a:ext cx="4263390" cy="456057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it-IT" sz="2400">
                <a:latin typeface="Calibri"/>
                <a:ea typeface="Calibri"/>
                <a:cs typeface="Calibri"/>
                <a:sym typeface="Calibri"/>
              </a:rPr>
              <a:t>Don Diego Calò </a:t>
            </a:r>
            <a:r>
              <a:rPr lang="it-IT" sz="2400"/>
              <a:t>donò alla Confraternita del Carmine le due statue che componevano la suddetta processione e la prima volta si svolse il Venerdì Santo 4 aprile 1765, attribuendole l'onore e l'onere di organizzare e perpetrare quella tradizione cominciata nel 1703.</a:t>
            </a:r>
            <a:endParaRPr/>
          </a:p>
          <a:p>
            <a:pPr marL="0" lvl="0" indent="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3"/>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 name="Google Shape;114;p3"/>
          <p:cNvSpPr txBox="1">
            <a:spLocks noGrp="1"/>
          </p:cNvSpPr>
          <p:nvPr>
            <p:ph type="title"/>
          </p:nvPr>
        </p:nvSpPr>
        <p:spPr>
          <a:xfrm>
            <a:off x="5297762" y="329184"/>
            <a:ext cx="6251110" cy="178308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400"/>
              <a:buFont typeface="Calibri"/>
              <a:buNone/>
            </a:pPr>
            <a:r>
              <a:rPr lang="it-IT" sz="5400"/>
              <a:t>La nascita delle due Confraternite</a:t>
            </a:r>
            <a:endParaRPr/>
          </a:p>
        </p:txBody>
      </p:sp>
      <p:pic>
        <p:nvPicPr>
          <p:cNvPr id="115" name="Google Shape;115;p3" descr="Immagine che contiene folla&#10;&#10;Descrizione generata automaticamente"/>
          <p:cNvPicPr preferRelativeResize="0"/>
          <p:nvPr/>
        </p:nvPicPr>
        <p:blipFill rotWithShape="1">
          <a:blip r:embed="rId3">
            <a:alphaModFix/>
          </a:blip>
          <a:srcRect l="25805" r="28863" b="-1"/>
          <a:stretch/>
        </p:blipFill>
        <p:spPr>
          <a:xfrm>
            <a:off x="1" y="10"/>
            <a:ext cx="4657344" cy="6857990"/>
          </a:xfrm>
          <a:custGeom>
            <a:avLst/>
            <a:gdLst/>
            <a:ahLst/>
            <a:cxnLst/>
            <a:rect l="l" t="t" r="r" b="b"/>
            <a:pathLst>
              <a:path w="4657344" h="6858000" extrusionOk="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ln>
            <a:noFill/>
          </a:ln>
        </p:spPr>
      </p:pic>
      <p:sp>
        <p:nvSpPr>
          <p:cNvPr id="116" name="Google Shape;116;p3"/>
          <p:cNvSpPr/>
          <p:nvPr/>
        </p:nvSpPr>
        <p:spPr>
          <a:xfrm>
            <a:off x="5297762" y="2374947"/>
            <a:ext cx="4243589" cy="18288"/>
          </a:xfrm>
          <a:custGeom>
            <a:avLst/>
            <a:gdLst/>
            <a:ahLst/>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7" name="Google Shape;117;p3"/>
          <p:cNvSpPr txBox="1">
            <a:spLocks noGrp="1"/>
          </p:cNvSpPr>
          <p:nvPr>
            <p:ph type="body" idx="1"/>
          </p:nvPr>
        </p:nvSpPr>
        <p:spPr>
          <a:xfrm>
            <a:off x="5391912" y="3198114"/>
            <a:ext cx="6062472" cy="348386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it-IT" sz="2400"/>
              <a:t>La venerabile Confraternita dell'Addolorata e san Domenico trasse le sue origini e le sue tradizioni liturgiche e popolari dapprima dall'Ordine dei Padri Predicatori di san Domenico e successivamente dalla spiritualità dei Servi di Maria.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Google Shape;122;p4"/>
          <p:cNvSpPr/>
          <p:nvPr/>
        </p:nvSpPr>
        <p:spPr>
          <a:xfrm>
            <a:off x="3049"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3" name="Google Shape;123;p4" descr="Immagine che contiene edificio, corte, pietra, colonnato&#10;&#10;Descrizione generata automaticamente"/>
          <p:cNvPicPr preferRelativeResize="0"/>
          <p:nvPr/>
        </p:nvPicPr>
        <p:blipFill rotWithShape="1">
          <a:blip r:embed="rId3">
            <a:alphaModFix/>
          </a:blip>
          <a:srcRect t="5436"/>
          <a:stretch/>
        </p:blipFill>
        <p:spPr>
          <a:xfrm>
            <a:off x="2522356" y="10"/>
            <a:ext cx="9669642" cy="6857990"/>
          </a:xfrm>
          <a:prstGeom prst="rect">
            <a:avLst/>
          </a:prstGeom>
          <a:noFill/>
          <a:ln>
            <a:noFill/>
          </a:ln>
        </p:spPr>
      </p:pic>
      <p:sp>
        <p:nvSpPr>
          <p:cNvPr id="124" name="Google Shape;124;p4"/>
          <p:cNvSpPr/>
          <p:nvPr/>
        </p:nvSpPr>
        <p:spPr>
          <a:xfrm>
            <a:off x="-1" y="0"/>
            <a:ext cx="7390263"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 name="Google Shape;125;p4"/>
          <p:cNvSpPr txBox="1">
            <a:spLocks noGrp="1"/>
          </p:cNvSpPr>
          <p:nvPr>
            <p:ph type="body" idx="1"/>
          </p:nvPr>
        </p:nvSpPr>
        <p:spPr>
          <a:xfrm>
            <a:off x="609737" y="1324303"/>
            <a:ext cx="3822189" cy="452995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it-IT" sz="2000"/>
              <a:t>I Padri domenicani insediatisi stabilmente nelle città di Taranto, a partire dal 1315, nella città Vecchia, nell'antica Abbazia di San Pietro Imperiale, tenuta un tempo dai Padri Benedettini, e denominata solo nella seconda metà dell'Ottocento come San Domenico Maggiore, operarono per un lunghissimo arco di tempo, con alterne vicende, ora di splendore, ora di decadenza, sino alla metà del XIX secolo, dopo l'Unità d'Italia.</a:t>
            </a:r>
            <a:endParaRPr/>
          </a:p>
          <a:p>
            <a:pPr marL="0" lvl="0" indent="0" algn="l" rtl="0">
              <a:lnSpc>
                <a:spcPct val="90000"/>
              </a:lnSpc>
              <a:spcBef>
                <a:spcPts val="1000"/>
              </a:spcBef>
              <a:spcAft>
                <a:spcPts val="0"/>
              </a:spcAft>
              <a:buClr>
                <a:schemeClr val="dk1"/>
              </a:buClr>
              <a:buSzPts val="1900"/>
              <a:buNone/>
            </a:pP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9"/>
        <p:cNvGrpSpPr/>
        <p:nvPr/>
      </p:nvGrpSpPr>
      <p:grpSpPr>
        <a:xfrm>
          <a:off x="0" y="0"/>
          <a:ext cx="0" cy="0"/>
          <a:chOff x="0" y="0"/>
          <a:chExt cx="0" cy="0"/>
        </a:xfrm>
      </p:grpSpPr>
      <p:sp>
        <p:nvSpPr>
          <p:cNvPr id="130" name="Google Shape;130;p5"/>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 name="Google Shape;131;p5"/>
          <p:cNvSpPr txBox="1">
            <a:spLocks noGrp="1"/>
          </p:cNvSpPr>
          <p:nvPr>
            <p:ph type="title"/>
          </p:nvPr>
        </p:nvSpPr>
        <p:spPr>
          <a:xfrm>
            <a:off x="640080" y="325369"/>
            <a:ext cx="4368602" cy="195684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400"/>
              <a:buFont typeface="Calibri"/>
              <a:buNone/>
            </a:pPr>
            <a:r>
              <a:rPr lang="it-IT" sz="5400"/>
              <a:t>La Storia dei Perdoni</a:t>
            </a:r>
            <a:endParaRPr/>
          </a:p>
        </p:txBody>
      </p:sp>
      <p:sp>
        <p:nvSpPr>
          <p:cNvPr id="132" name="Google Shape;132;p5"/>
          <p:cNvSpPr/>
          <p:nvPr/>
        </p:nvSpPr>
        <p:spPr>
          <a:xfrm>
            <a:off x="640080" y="2586994"/>
            <a:ext cx="3474720" cy="18288"/>
          </a:xfrm>
          <a:custGeom>
            <a:avLst/>
            <a:gdLst/>
            <a:ahLst/>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3" name="Google Shape;133;p5"/>
          <p:cNvSpPr txBox="1">
            <a:spLocks noGrp="1"/>
          </p:cNvSpPr>
          <p:nvPr>
            <p:ph type="body" idx="1"/>
          </p:nvPr>
        </p:nvSpPr>
        <p:spPr>
          <a:xfrm>
            <a:off x="640080" y="2872899"/>
            <a:ext cx="4368602" cy="39485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r>
              <a:rPr lang="it-IT" sz="1600"/>
              <a:t>I primi riti pasquali si ebbero a Taranto nella seconda metà del 1500, in piena dominazione spagnola. Gli Spagnoli, meglio sarebbe dire gli Aragonesi, portarono in città i loro usi e costumi, compresi quelli pasquali.</a:t>
            </a:r>
            <a:endParaRPr/>
          </a:p>
          <a:p>
            <a:pPr marL="0" lvl="0" indent="0" algn="l" rtl="0">
              <a:lnSpc>
                <a:spcPct val="90000"/>
              </a:lnSpc>
              <a:spcBef>
                <a:spcPts val="1000"/>
              </a:spcBef>
              <a:spcAft>
                <a:spcPts val="0"/>
              </a:spcAft>
              <a:buClr>
                <a:schemeClr val="dk1"/>
              </a:buClr>
              <a:buSzPts val="1600"/>
              <a:buNone/>
            </a:pPr>
            <a:r>
              <a:rPr lang="it-IT" sz="1600"/>
              <a:t>A differenza di ciò che accade oggi, essi avevano luogo solo la mattina del Venerdì Santo, e a parteciparvi erano tutte le confraternite di Taranto, non solo quelle principali di San Domenico e del Carmine.</a:t>
            </a:r>
            <a:endParaRPr/>
          </a:p>
          <a:p>
            <a:pPr marL="0" lvl="0" indent="0" algn="l" rtl="0">
              <a:lnSpc>
                <a:spcPct val="90000"/>
              </a:lnSpc>
              <a:spcBef>
                <a:spcPts val="1000"/>
              </a:spcBef>
              <a:spcAft>
                <a:spcPts val="0"/>
              </a:spcAft>
              <a:buClr>
                <a:schemeClr val="dk1"/>
              </a:buClr>
              <a:buSzPts val="1600"/>
              <a:buNone/>
            </a:pPr>
            <a:r>
              <a:rPr lang="it-IT" sz="1600"/>
              <a:t>In più, ogni confraternita che faceva pellegrinaggio ai sepolcri della città vecchia aveva a capo un suo troccolante, il confratello che agita uno strumento di legno dal suono particolare, un caratteristico “trac-trac” dal quale potrebbe derivare la parola “troccola”.</a:t>
            </a:r>
            <a:endParaRPr/>
          </a:p>
          <a:p>
            <a:pPr marL="0" lvl="0" indent="0" algn="l" rtl="0">
              <a:lnSpc>
                <a:spcPct val="90000"/>
              </a:lnSpc>
              <a:spcBef>
                <a:spcPts val="1000"/>
              </a:spcBef>
              <a:spcAft>
                <a:spcPts val="0"/>
              </a:spcAft>
              <a:buClr>
                <a:schemeClr val="dk1"/>
              </a:buClr>
              <a:buSzPts val="1400"/>
              <a:buNone/>
            </a:pPr>
            <a:endParaRPr sz="1400"/>
          </a:p>
        </p:txBody>
      </p:sp>
      <p:pic>
        <p:nvPicPr>
          <p:cNvPr id="134" name="Google Shape;134;p5" descr="Immagine che contiene persona&#10;&#10;Descrizione generata automaticamente"/>
          <p:cNvPicPr preferRelativeResize="0"/>
          <p:nvPr/>
        </p:nvPicPr>
        <p:blipFill rotWithShape="1">
          <a:blip r:embed="rId3">
            <a:alphaModFix/>
          </a:blip>
          <a:srcRect l="23055" r="16763"/>
          <a:stretch/>
        </p:blipFill>
        <p:spPr>
          <a:xfrm>
            <a:off x="5311702" y="10"/>
            <a:ext cx="6878775" cy="6857990"/>
          </a:xfrm>
          <a:custGeom>
            <a:avLst/>
            <a:gdLst/>
            <a:ahLst/>
            <a:cxnLst/>
            <a:rect l="l" t="t" r="r" b="b"/>
            <a:pathLst>
              <a:path w="6878775" h="6858000" extrusionOk="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p6"/>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0" name="Google Shape;140;p6"/>
          <p:cNvSpPr/>
          <p:nvPr/>
        </p:nvSpPr>
        <p:spPr>
          <a:xfrm>
            <a:off x="0" y="0"/>
            <a:ext cx="12188952"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1" name="Google Shape;141;p6" descr="Immagine che contiene esterni, persona, ballerino, persone&#10;&#10;Descrizione generata automaticamente"/>
          <p:cNvPicPr preferRelativeResize="0"/>
          <p:nvPr/>
        </p:nvPicPr>
        <p:blipFill rotWithShape="1">
          <a:blip r:embed="rId3">
            <a:alphaModFix amt="40000"/>
          </a:blip>
          <a:srcRect t="8763" r="1" b="30369"/>
          <a:stretch/>
        </p:blipFill>
        <p:spPr>
          <a:xfrm>
            <a:off x="20" y="10"/>
            <a:ext cx="8450297" cy="6857990"/>
          </a:xfrm>
          <a:prstGeom prst="rect">
            <a:avLst/>
          </a:prstGeom>
          <a:noFill/>
          <a:ln>
            <a:noFill/>
          </a:ln>
        </p:spPr>
      </p:pic>
      <p:sp>
        <p:nvSpPr>
          <p:cNvPr id="142" name="Google Shape;142;p6"/>
          <p:cNvSpPr txBox="1">
            <a:spLocks noGrp="1"/>
          </p:cNvSpPr>
          <p:nvPr>
            <p:ph type="body" idx="1"/>
          </p:nvPr>
        </p:nvSpPr>
        <p:spPr>
          <a:xfrm>
            <a:off x="838200" y="2167233"/>
            <a:ext cx="5962785" cy="325610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FFFF"/>
              </a:buClr>
              <a:buSzPts val="2400"/>
              <a:buNone/>
            </a:pPr>
            <a:r>
              <a:rPr lang="it-IT" sz="2400">
                <a:solidFill>
                  <a:srgbClr val="FFFFFF"/>
                </a:solidFill>
              </a:rPr>
              <a:t>I Perdoni sono scalzi e vestiti con l'abito tradizionale di rito che si compone di: un camice bianco stretto in vita e sui polsi; un rosario nero appeso in vita con medaglie sacre ed un crocifisso, pendenti sulla destra del camice; una cinghia di cuoio nero attaccata in vita e fatta pendere sul lato sinistro del camice, rappresentante la frusta che colpì Gesù.</a:t>
            </a:r>
            <a:endParaRPr sz="2400">
              <a:solidFill>
                <a:srgbClr val="FFFFFF"/>
              </a:solidFill>
            </a:endParaRPr>
          </a:p>
        </p:txBody>
      </p:sp>
      <p:pic>
        <p:nvPicPr>
          <p:cNvPr id="143" name="Google Shape;143;p6" descr="Immagine che contiene esterni, persona, ballerino, persone&#10;&#10;Descrizione generata automaticamente"/>
          <p:cNvPicPr preferRelativeResize="0"/>
          <p:nvPr/>
        </p:nvPicPr>
        <p:blipFill rotWithShape="1">
          <a:blip r:embed="rId3">
            <a:alphaModFix/>
          </a:blip>
          <a:srcRect b="13740"/>
          <a:stretch/>
        </p:blipFill>
        <p:spPr>
          <a:xfrm>
            <a:off x="6225997" y="10"/>
            <a:ext cx="5962785" cy="6857990"/>
          </a:xfrm>
          <a:custGeom>
            <a:avLst/>
            <a:gdLst/>
            <a:ahLst/>
            <a:cxnLst/>
            <a:rect l="l" t="t" r="r" b="b"/>
            <a:pathLst>
              <a:path w="5962785" h="6858000" extrusionOk="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7"/>
        <p:cNvGrpSpPr/>
        <p:nvPr/>
      </p:nvGrpSpPr>
      <p:grpSpPr>
        <a:xfrm>
          <a:off x="0" y="0"/>
          <a:ext cx="0" cy="0"/>
          <a:chOff x="0" y="0"/>
          <a:chExt cx="0" cy="0"/>
        </a:xfrm>
      </p:grpSpPr>
      <p:sp>
        <p:nvSpPr>
          <p:cNvPr id="148" name="Google Shape;148;p7"/>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9" name="Google Shape;149;p7" descr="Immagine che contiene edificio, persona, esterni, persone&#10;&#10;Descrizione generata automaticamente"/>
          <p:cNvPicPr preferRelativeResize="0"/>
          <p:nvPr/>
        </p:nvPicPr>
        <p:blipFill rotWithShape="1">
          <a:blip r:embed="rId3">
            <a:alphaModFix amt="35000"/>
          </a:blip>
          <a:srcRect l="18953" r="1935"/>
          <a:stretch/>
        </p:blipFill>
        <p:spPr>
          <a:xfrm>
            <a:off x="20" y="10"/>
            <a:ext cx="12191980" cy="6857990"/>
          </a:xfrm>
          <a:prstGeom prst="rect">
            <a:avLst/>
          </a:prstGeom>
          <a:noFill/>
          <a:ln>
            <a:noFill/>
          </a:ln>
        </p:spPr>
      </p:pic>
      <p:sp>
        <p:nvSpPr>
          <p:cNvPr id="150" name="Google Shape;150;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FFFF"/>
              </a:buClr>
              <a:buSzPts val="2800"/>
              <a:buNone/>
            </a:pPr>
            <a:r>
              <a:rPr lang="it-IT">
                <a:solidFill>
                  <a:srgbClr val="FFFFFF"/>
                </a:solidFill>
              </a:rPr>
              <a:t>Inoltre hanno una mozzetta color crema abbottonata sul davanti; due scapolari recanti rispettivamente le scritte ricamate "Decor" e "Carmeli" in seta blu chiaro; un cappuccio bianco con due forellini all'altezza degli occhi; un cappello nero bordato con nastro blu chiaro, dai cui lati scendono altri due nastri anch'essi blu, indossato in testa sul cappuccio o appoggiato sopra le spalle, fissato in vita con un nastro che viene fatto passare attraverso un'asola che si trova nell'abbottonatura della mozzetta e guanti bianchi di cotone o di pelle.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8"/>
          <p:cNvSpPr/>
          <p:nvPr/>
        </p:nvSpPr>
        <p:spPr>
          <a:xfrm>
            <a:off x="3049"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56" name="Google Shape;156;p8" descr="Immagine che contiene persona&#10;&#10;Descrizione generata automaticamente"/>
          <p:cNvPicPr preferRelativeResize="0"/>
          <p:nvPr/>
        </p:nvPicPr>
        <p:blipFill rotWithShape="1">
          <a:blip r:embed="rId3">
            <a:alphaModFix/>
          </a:blip>
          <a:srcRect t="2560" b="2560"/>
          <a:stretch/>
        </p:blipFill>
        <p:spPr>
          <a:xfrm>
            <a:off x="2522356" y="10"/>
            <a:ext cx="9669642" cy="6857990"/>
          </a:xfrm>
          <a:prstGeom prst="rect">
            <a:avLst/>
          </a:prstGeom>
          <a:noFill/>
          <a:ln>
            <a:noFill/>
          </a:ln>
        </p:spPr>
      </p:pic>
      <p:sp>
        <p:nvSpPr>
          <p:cNvPr id="157" name="Google Shape;157;p8"/>
          <p:cNvSpPr/>
          <p:nvPr/>
        </p:nvSpPr>
        <p:spPr>
          <a:xfrm>
            <a:off x="-1" y="0"/>
            <a:ext cx="7390263"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8" name="Google Shape;158;p8"/>
          <p:cNvSpPr txBox="1">
            <a:spLocks noGrp="1"/>
          </p:cNvSpPr>
          <p:nvPr>
            <p:ph type="body" idx="1"/>
          </p:nvPr>
        </p:nvSpPr>
        <p:spPr>
          <a:xfrm>
            <a:off x="285750" y="1214438"/>
            <a:ext cx="4832788" cy="4962525"/>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90000"/>
              </a:lnSpc>
              <a:spcBef>
                <a:spcPts val="0"/>
              </a:spcBef>
              <a:spcAft>
                <a:spcPts val="0"/>
              </a:spcAft>
              <a:buClr>
                <a:schemeClr val="dk1"/>
              </a:buClr>
              <a:buSzPct val="100000"/>
              <a:buNone/>
            </a:pPr>
            <a:r>
              <a:rPr lang="it-IT" sz="3800"/>
              <a:t>I Perdoni portano inoltre una mazza, chiamata "bordone", alta circa due metri che simboleggia l'antico bastone dei pellegrini: infatti le Perdúne sono così chiamati in ricordo dei pellegrini che si recavano a Roma per ottenere il perdono dei peccati.</a:t>
            </a:r>
            <a:endParaRPr/>
          </a:p>
          <a:p>
            <a:pPr marL="0" lvl="0" indent="0" algn="l" rtl="0">
              <a:lnSpc>
                <a:spcPct val="90000"/>
              </a:lnSpc>
              <a:spcBef>
                <a:spcPts val="1000"/>
              </a:spcBef>
              <a:spcAft>
                <a:spcPts val="0"/>
              </a:spcAft>
              <a:buClr>
                <a:schemeClr val="dk1"/>
              </a:buClr>
              <a:buSzPct val="100000"/>
              <a:buNone/>
            </a:pPr>
            <a:r>
              <a:rPr lang="it-IT" sz="3800"/>
              <a:t>Impiegano diverse ore a compiere il tragitto designato perché avanzano con un dondolio lento ed esasperante che i tarantini chiamano “a nazzecate”.</a:t>
            </a:r>
            <a:endParaRPr/>
          </a:p>
          <a:p>
            <a:pPr marL="0" lvl="0" indent="0" algn="l" rtl="0">
              <a:lnSpc>
                <a:spcPct val="90000"/>
              </a:lnSpc>
              <a:spcBef>
                <a:spcPts val="1000"/>
              </a:spcBef>
              <a:spcAft>
                <a:spcPts val="0"/>
              </a:spcAft>
              <a:buClr>
                <a:schemeClr val="dk1"/>
              </a:buClr>
              <a:buSzPct val="100000"/>
              <a:buNone/>
            </a:pPr>
            <a:r>
              <a:rPr lang="it-IT" sz="3800"/>
              <a:t>Il troccolante una volta giunto “nazzicando” davanti alla Chiesa del Carmine, bussa tre volte con la punta del suo bastone, detto “bordone”, su una delle ante chiuse, in un’atmosfera di silenziosa e profonda commozione.</a:t>
            </a:r>
            <a:endParaRPr/>
          </a:p>
          <a:p>
            <a:pPr marL="0" lvl="0" indent="0" algn="l" rtl="0">
              <a:lnSpc>
                <a:spcPct val="90000"/>
              </a:lnSpc>
              <a:spcBef>
                <a:spcPts val="1000"/>
              </a:spcBef>
              <a:spcAft>
                <a:spcPts val="0"/>
              </a:spcAft>
              <a:buClr>
                <a:schemeClr val="dk1"/>
              </a:buClr>
              <a:buSzPct val="100000"/>
              <a:buNone/>
            </a:pPr>
            <a:r>
              <a:rPr lang="it-IT" sz="3800"/>
              <a:t> Questo è uno dei momenti più significativi e affollati di tutta la processione.</a:t>
            </a:r>
            <a:endParaRPr/>
          </a:p>
          <a:p>
            <a:pPr marL="0" lvl="0" indent="0" algn="l" rtl="0">
              <a:lnSpc>
                <a:spcPct val="90000"/>
              </a:lnSpc>
              <a:spcBef>
                <a:spcPts val="1000"/>
              </a:spcBef>
              <a:spcAft>
                <a:spcPts val="0"/>
              </a:spcAft>
              <a:buClr>
                <a:schemeClr val="dk1"/>
              </a:buClr>
              <a:buSzPct val="100000"/>
              <a:buNone/>
            </a:pPr>
            <a:endParaRPr sz="3200"/>
          </a:p>
          <a:p>
            <a:pPr marL="0" lvl="0" indent="0" algn="l" rtl="0">
              <a:lnSpc>
                <a:spcPct val="90000"/>
              </a:lnSpc>
              <a:spcBef>
                <a:spcPts val="1000"/>
              </a:spcBef>
              <a:spcAft>
                <a:spcPts val="0"/>
              </a:spcAft>
              <a:buClr>
                <a:schemeClr val="dk1"/>
              </a:buClr>
              <a:buSzPct val="100000"/>
              <a:buNone/>
            </a:pP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PRING_QUIZ_SHAPE0">
            <a:extLst>
              <a:ext uri="{FF2B5EF4-FFF2-40B4-BE49-F238E27FC236}">
                <a16:creationId xmlns:a16="http://schemas.microsoft.com/office/drawing/2014/main" id="{A3F82266-7C9E-82FA-5265-C035C3B5E393}"/>
              </a:ext>
            </a:extLst>
          </p:cNvPr>
          <p:cNvSpPr/>
          <p:nvPr/>
        </p:nvSpPr>
        <p:spPr>
          <a:xfrm>
            <a:off x="0" y="0"/>
            <a:ext cx="12192000" cy="6858000"/>
          </a:xfrm>
          <a:prstGeom prst="rect">
            <a:avLst/>
          </a:prstGeom>
          <a:solidFill>
            <a:srgbClr val="FFFFFF"/>
          </a:solidFill>
          <a:ln w="25400" cap="flat" cmpd="sng" algn="ctr">
            <a:noFill/>
            <a:prstDash val="solid"/>
          </a:ln>
          <a:effectLst>
            <a:innerShdw>
              <a:scrgbClr r="0" g="0" b="0">
                <a:alpha val="0"/>
              </a:sc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ISPRING_QUIZ_SHAPE1">
            <a:extLst>
              <a:ext uri="{FF2B5EF4-FFF2-40B4-BE49-F238E27FC236}">
                <a16:creationId xmlns:a16="http://schemas.microsoft.com/office/drawing/2014/main" id="{E6A0BD88-A91A-5A64-95A6-646657D30B46}"/>
              </a:ext>
            </a:extLst>
          </p:cNvPr>
          <p:cNvPicPr>
            <a:picLocks/>
          </p:cNvPicPr>
          <p:nvPr/>
        </p:nvPicPr>
        <p:blipFill>
          <a:blip r:embed="rId4"/>
          <a:srcRect/>
          <a:stretch>
            <a:fillRect/>
          </a:stretch>
        </p:blipFill>
        <p:spPr>
          <a:xfrm>
            <a:off x="3131820" y="1851660"/>
            <a:ext cx="5930900" cy="4445000"/>
          </a:xfrm>
          <a:prstGeom prst="rect">
            <a:avLst/>
          </a:prstGeom>
          <a:effectLst>
            <a:outerShdw blurRad="114300" dist="38100" dir="5400000" rotWithShape="0">
              <a:scrgbClr r="0" g="0" b="0">
                <a:alpha val="20000"/>
              </a:scrgbClr>
            </a:outerShdw>
          </a:effectLst>
        </p:spPr>
      </p:pic>
      <p:sp>
        <p:nvSpPr>
          <p:cNvPr id="7" name="ISPRING_QUIZ_SHAPE2">
            <a:extLst>
              <a:ext uri="{FF2B5EF4-FFF2-40B4-BE49-F238E27FC236}">
                <a16:creationId xmlns:a16="http://schemas.microsoft.com/office/drawing/2014/main" id="{917F7C0A-E817-670B-C9E2-29C0DDC335A9}"/>
              </a:ext>
            </a:extLst>
          </p:cNvPr>
          <p:cNvSpPr txBox="1"/>
          <p:nvPr/>
        </p:nvSpPr>
        <p:spPr>
          <a:xfrm>
            <a:off x="731520" y="411480"/>
            <a:ext cx="10728960" cy="553998"/>
          </a:xfrm>
          <a:prstGeom prst="rect">
            <a:avLst/>
          </a:prstGeom>
          <a:noFill/>
          <a:effectLst>
            <a:innerShdw>
              <a:scrgbClr r="0" g="0" b="0">
                <a:alpha val="0"/>
              </a:scrgbClr>
            </a:innerShdw>
          </a:effectLst>
        </p:spPr>
        <p:txBody>
          <a:bodyPr vert="horz" rtlCol="0">
            <a:spAutoFit/>
          </a:bodyPr>
          <a:lstStyle/>
          <a:p>
            <a:pPr algn="ctr"/>
            <a:r>
              <a:rPr lang="it-IT" sz="3000">
                <a:solidFill>
                  <a:srgbClr val="343944"/>
                </a:solidFill>
                <a:effectLst/>
                <a:latin typeface="Segoe UI" panose="020B0502040204020203" pitchFamily="34" charset="0"/>
              </a:rPr>
              <a:t>   Quiz</a:t>
            </a:r>
          </a:p>
        </p:txBody>
      </p:sp>
      <p:pic>
        <p:nvPicPr>
          <p:cNvPr id="9" name="ISPRING_QUIZ_SHAPE3">
            <a:extLst>
              <a:ext uri="{FF2B5EF4-FFF2-40B4-BE49-F238E27FC236}">
                <a16:creationId xmlns:a16="http://schemas.microsoft.com/office/drawing/2014/main" id="{F9B3E2E5-2C53-6071-FE16-943EB4B1210E}"/>
              </a:ext>
            </a:extLst>
          </p:cNvPr>
          <p:cNvPicPr>
            <a:picLocks/>
          </p:cNvPicPr>
          <p:nvPr/>
        </p:nvPicPr>
        <p:blipFill>
          <a:blip r:embed="rId5"/>
          <a:srcRect/>
          <a:stretch>
            <a:fillRect/>
          </a:stretch>
        </p:blipFill>
        <p:spPr>
          <a:xfrm>
            <a:off x="5357855" y="482600"/>
            <a:ext cx="406400" cy="406400"/>
          </a:xfrm>
          <a:prstGeom prst="rect">
            <a:avLst/>
          </a:prstGeom>
          <a:effectLst>
            <a:innerShdw>
              <a:scrgbClr r="0" g="0" b="0">
                <a:alpha val="0"/>
              </a:scrgbClr>
            </a:innerShdw>
          </a:effectLst>
        </p:spPr>
      </p:pic>
      <p:sp>
        <p:nvSpPr>
          <p:cNvPr id="10" name="ISPRING_QUIZ_SHAPE4">
            <a:extLst>
              <a:ext uri="{FF2B5EF4-FFF2-40B4-BE49-F238E27FC236}">
                <a16:creationId xmlns:a16="http://schemas.microsoft.com/office/drawing/2014/main" id="{C230F28F-1BC1-6DCE-0D4A-4F47F5486FE7}"/>
              </a:ext>
            </a:extLst>
          </p:cNvPr>
          <p:cNvSpPr txBox="1"/>
          <p:nvPr/>
        </p:nvSpPr>
        <p:spPr>
          <a:xfrm>
            <a:off x="731520" y="1097280"/>
            <a:ext cx="10728960" cy="430887"/>
          </a:xfrm>
          <a:prstGeom prst="rect">
            <a:avLst/>
          </a:prstGeom>
          <a:noFill/>
          <a:effectLst>
            <a:innerShdw>
              <a:scrgbClr r="0" g="0" b="0">
                <a:alpha val="0"/>
              </a:scrgbClr>
            </a:innerShdw>
          </a:effectLst>
        </p:spPr>
        <p:txBody>
          <a:bodyPr vert="horz" rtlCol="0">
            <a:spAutoFit/>
          </a:bodyPr>
          <a:lstStyle/>
          <a:p>
            <a:pPr algn="ctr"/>
            <a:r>
              <a:rPr lang="en-US" sz="2200">
                <a:solidFill>
                  <a:srgbClr val="343944"/>
                </a:solidFill>
                <a:effectLst/>
                <a:latin typeface="Segoe UI" panose="020B0502040204020203" pitchFamily="34" charset="0"/>
              </a:rPr>
              <a:t>Click the </a:t>
            </a:r>
            <a:r>
              <a:rPr lang="en-US" sz="2200" b="1">
                <a:solidFill>
                  <a:srgbClr val="343944"/>
                </a:solidFill>
                <a:effectLst/>
                <a:latin typeface="Segoe UI Semibold" panose="020B0702040204020203" pitchFamily="34" charset="0"/>
              </a:rPr>
              <a:t>Quiz</a:t>
            </a:r>
            <a:r>
              <a:rPr lang="en-US" sz="2200">
                <a:solidFill>
                  <a:srgbClr val="343944"/>
                </a:solidFill>
                <a:effectLst/>
                <a:latin typeface="Segoe UI" panose="020B0502040204020203" pitchFamily="34" charset="0"/>
              </a:rPr>
              <a:t> button to edit this object</a:t>
            </a:r>
            <a:endParaRPr lang="it-IT" sz="2200">
              <a:solidFill>
                <a:srgbClr val="343944"/>
              </a:solidFill>
              <a:effectLst/>
              <a:latin typeface="Segoe UI" panose="020B0502040204020203" pitchFamily="34" charset="0"/>
            </a:endParaRPr>
          </a:p>
        </p:txBody>
      </p:sp>
    </p:spTree>
    <p:custDataLst>
      <p:tags r:id="rId1"/>
    </p:custDataLst>
    <p:extLst>
      <p:ext uri="{BB962C8B-B14F-4D97-AF65-F5344CB8AC3E}">
        <p14:creationId xmlns:p14="http://schemas.microsoft.com/office/powerpoint/2010/main" val="30033158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UID" val="{44B248DA-12BF-4059-8DEC-90CD06A4E291}"/>
  <p:tag name="ISPRING_RESOURCE_FOLDER" val="C:\Users\marco\Downloads\Storia-Settimana Santa\"/>
  <p:tag name="ISPRING_PRESENTATION_PATH" val="C:\Users\marco\Downloads\Storia-Settimana Santa.pptx"/>
  <p:tag name="ISPRING_PROJECT_VERSION" val="9.32"/>
  <p:tag name="ISPRING_PROJECT_FOLDER_UPDATED" val="1"/>
</p:tagLst>
</file>

<file path=ppt/tags/tag2.xml><?xml version="1.0" encoding="utf-8"?>
<p:tagLst xmlns:a="http://schemas.openxmlformats.org/drawingml/2006/main" xmlns:r="http://schemas.openxmlformats.org/officeDocument/2006/relationships" xmlns:p="http://schemas.openxmlformats.org/presentationml/2006/main">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QUIZ_SHAPES_ADDED" val="1"/>
  <p:tag name="ISPRING_RESOURCE_QUIZ" val="quiz1.quiz"/>
  <p:tag name="ISPRING_QUIZ_FULL_PATH" val="C:\Users\marco\Downloads\Storia-Settimana Santa\quiz\quiz1.quiz"/>
  <p:tag name="ISPRING_QUIZ_RELATIVE_PATH" val="Storia-Settimana Santa\quiz\quiz1.quiz"/>
</p:tagLst>
</file>

<file path=ppt/theme/theme1.xml><?xml version="1.0" encoding="utf-8"?>
<a:theme xmlns:a="http://schemas.openxmlformats.org/drawingml/2006/main"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646</Words>
  <Application>Microsoft Office PowerPoint</Application>
  <PresentationFormat>Widescreen</PresentationFormat>
  <Paragraphs>18</Paragraphs>
  <Slides>9</Slides>
  <Notes>9</Notes>
  <HiddenSlides>0</HiddenSlides>
  <MMClips>0</MMClips>
  <ScaleCrop>false</ScaleCrop>
  <HeadingPairs>
    <vt:vector size="6" baseType="variant">
      <vt:variant>
        <vt:lpstr>Caratteri utilizzati</vt:lpstr>
      </vt:variant>
      <vt:variant>
        <vt:i4>4</vt:i4>
      </vt:variant>
      <vt:variant>
        <vt:lpstr>Tema</vt:lpstr>
      </vt:variant>
      <vt:variant>
        <vt:i4>2</vt:i4>
      </vt:variant>
      <vt:variant>
        <vt:lpstr>Titoli diapositive</vt:lpstr>
      </vt:variant>
      <vt:variant>
        <vt:i4>9</vt:i4>
      </vt:variant>
    </vt:vector>
  </HeadingPairs>
  <TitlesOfParts>
    <vt:vector size="15" baseType="lpstr">
      <vt:lpstr>Arial</vt:lpstr>
      <vt:lpstr>Calibri</vt:lpstr>
      <vt:lpstr>Segoe UI</vt:lpstr>
      <vt:lpstr>Segoe UI Semibold</vt:lpstr>
      <vt:lpstr>Tema di Office</vt:lpstr>
      <vt:lpstr>Tema di Office</vt:lpstr>
      <vt:lpstr>La Settimana Santa- Storia</vt:lpstr>
      <vt:lpstr>Presentazione standard di PowerPoint</vt:lpstr>
      <vt:lpstr>La nascita delle due Confraternite</vt:lpstr>
      <vt:lpstr>Presentazione standard di PowerPoint</vt:lpstr>
      <vt:lpstr>La Storia dei Perdoni</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Settimana Santa- Storia</dc:title>
  <dc:creator>Marco Pernisco</dc:creator>
  <cp:lastModifiedBy>Marco Pernisco</cp:lastModifiedBy>
  <cp:revision>2</cp:revision>
  <dcterms:created xsi:type="dcterms:W3CDTF">2022-12-12T22:23:11Z</dcterms:created>
  <dcterms:modified xsi:type="dcterms:W3CDTF">2022-12-17T16:05:12Z</dcterms:modified>
</cp:coreProperties>
</file>