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65" r:id="rId14"/>
    <p:sldId id="266" r:id="rId15"/>
    <p:sldId id="26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899041BB-38A4-7A90-8266-6725A8F51225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8E39A041-570E-1E4B-044E-2196B2B5CD15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B998C781-DE16-FBEC-02FA-8E179B81F77E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573CE60-34B6-A98B-85AE-23A2D736433A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A3B54BF7-DC10-B886-8D8C-897EA5EB7FE5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25538A15-C076-3530-3E82-E19B8D9DF8EB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F4385AA5-99B1-969A-8B50-870B95206A3E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97D4977D-301A-EA46-E072-132FF016C3E9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6AEC4CDD-F361-4F03-F213-019DD96DFB3F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487389C5-2E11-2E21-ADC2-2693BB170904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C7C6E826-6044-848E-4C3D-CA60E283161B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BF5F69EB-C263-ED3C-D606-BF396029B2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891D3A7-565E-C25B-B4B1-B3ED8C79AC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A63409C-9A49-B20D-737F-E2E9A6DB8A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1E69CF-B5D5-456D-97B8-53D7A65ECB96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8BA4745-1158-663D-A5F2-ADCAE21CF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841641D-855F-9F6D-57BF-A02269C876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1D37AD-A400-4D6D-96D5-6DA721565B4D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30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84BF-AF2D-9921-E162-2875B4FFE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5EDA-D769-5519-55F2-062FBFD835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8F0E-A297-4BEF-3462-44C5177FE8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3E4722-E1F4-494C-BCF0-1D77301A011E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316A-61B0-ED7B-ABEA-5F7B94CF86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91D4-B78B-54CA-1BC2-C0AAC401A1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685E43-3FE2-4592-ADE0-D40E4D4F799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9137-B0B2-816E-8FF2-C76EAC9ED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77FA758-65AB-764C-E87D-6211210EC3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D5563A6-896E-7845-3D5E-034C793202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69CFC7-3D01-2F30-295B-9CB73E2F53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A5AEAE-A50F-41E4-8269-9E718DD61F45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50777B-C8B3-0CCD-6202-554261A120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F418C2-203D-0D15-6B90-9310777C22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117BE-2383-4677-8086-F8ACD316BCE2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A6C23CD1-94DD-FE09-4395-E32228C5ECED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2661EA4-0124-101A-4920-471DFDFEB9FC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88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3D29-1F1D-4B0F-63EF-FDAFD936A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1E8CD-33E6-ED08-E530-FB5FD93F2B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635E-4BBD-3FBF-D5D6-07BFD5D1EB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9D2095-612B-44F7-BC64-6F63C6A7A5A2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F76A-E12E-3C67-6163-AB065A0FFB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14AD5-AED0-3863-5AB9-DC5600E208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F3FC7C-C9CA-4373-8032-DB3DFDF378D4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5871-43BB-9752-D823-0C2D213C7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54AEFBA-FDF4-093D-D971-76741A6E1B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C463C4-6B88-3E3E-C6A4-EB962A9B2B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73800D-F9DD-975F-8FDC-FC7C6FA778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251906-A80B-408A-B2B3-2BB31711A820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3AE126-AFC1-87E3-15A2-42BE90C436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225665-1F0E-7110-49D9-3F28564A96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DDBAA5-3D3C-4ECB-B546-F06C50A6F0CD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77BF69E2-4F0D-6F90-30DD-F1D4CB7F7A9E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40BF715-6D99-EC81-2F80-DD725AABD76F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01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B4CC-CF14-3301-EAAD-F0F336EF3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0D8CB1A2-F5C7-5E06-B289-9B1F52F1B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43823BF-EAF4-53E7-D8F5-F2EEF58FC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A7B0A6-62A7-C1BA-EFE4-0DFDC906BD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7B374C-01E2-4FD9-8B0F-264C20C08653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5DDF57-D9BC-8929-E257-47BC40A81E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694159-E44A-7FF7-7C79-6013CD6F8E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D9FC5-C165-485C-ACF3-ED40F9A5ACE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4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3979-2335-D2B4-DF3F-1DAA3BB7ADC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577E-AE34-5AFD-7948-76F6B07E0AC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19F5-85E7-4155-86AD-7C6F777B39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A86CDE-FFE5-4E27-9CAD-4C316ED1E18B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E6D6-15F5-ADED-D78B-4BCC00A50C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0E9A-0EAF-3DB7-1614-AF960EE15E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0F391-4A77-4D76-8833-A085E9E788E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1612D-0FC4-3A23-DC67-8F46BC6CF43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B00B-82D4-8A55-E4BB-6A11C1F2326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5AEB-4875-721F-2227-4D04FD569F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DBA6DD-ECA6-4F2A-89A0-1FC6F5497D30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581A-0178-4286-33ED-187DC5833B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6BAA-19D2-8C01-CA68-20F24BA4BA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02A4F-7D84-4BDD-B41B-9346D8527D7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BDE5-4476-3BEE-3214-0C20B9876A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5DF4-4FBB-07C9-011A-C3B6B1A1DF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C5D7-B517-9E4E-627D-5436441A49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A4E90-5806-445E-AB61-EFFFE0EF441D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6CCA-1F19-2D6C-ADCC-2EB069365A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6AC-A54F-4EE1-C3E4-FB8D1448A1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2C3BBF-2CE1-4CDD-9A76-86B0B9BA53AA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4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D964-DA83-4918-6513-BC0C6A74F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1099-8F01-E8B2-5ADD-323CF9A258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AD28-3794-0D94-5659-2FBD21E09A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191BF5-83C0-4594-9884-389E00633754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5987-2D2D-E84E-178C-1F734B2528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AA82-1A28-16E5-3969-A3C2382539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B7F9-2202-49E2-BF7B-0EB11DFC6BDA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C3A7-8482-C0AD-F9A6-55C96B56F3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2CD5-C60D-0BA6-F215-7C18A5A34B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4F2BC-3FF2-5BB3-F092-A3BD5109F5F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31543-4EC6-1399-371B-BDF2E03759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F14373-5096-4865-AEF7-BED1CBAACCE4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38A7-9A83-C2F4-4EF0-8FF7E5B7AB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0E0FE-E190-32E4-A53C-64A9371317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A1A2CA-D513-4FDD-974C-082E6FDB1FA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2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555C-A749-9507-2D59-CC0AEC444E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0827-1A2E-6D4C-CA3A-0200A20C3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E258-A2EC-A380-57F8-F5A0AEF523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1007-980D-2AB9-3C7C-7874BBBEFFB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E3212-EE90-4B39-D1F9-A8BCC87AD0B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8DFD4-A51C-24EC-7352-DD0996458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A80969-D1C4-49BF-902B-01F9191CAF96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DB743-E66D-D71E-FBAA-8A0A22A062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1552B-9E66-46FB-E36E-56A1B57AB3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0F1B85-59A5-4AD6-9CB3-C9A1D251CDB9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5355-F2E4-49C7-C61C-02B7637723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D9A9D-9498-CBCE-7099-7F2BB7E4E1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658BAC-8857-4A43-9B9D-0B4E065F9894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7E795-E178-1854-0FD5-C0526D6087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514F-0CEC-83A4-DD7D-489B5CE27F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2A7B2-A246-43D8-AD1E-357A6C5D321D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DE690-D26E-9234-5173-5F265C5F80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0F3B6D-78F8-4FFA-97DA-9646437D9204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BC9CE-A032-8935-1C2C-7E27DF89C1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8BC18-6ED4-7EEB-C6FE-5C506984F2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38F793-15B5-4E30-9C0C-DB15B90D4E9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0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C4F7-7008-7C76-A53B-C8297C63F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A312-047E-C6AB-B7EE-E4B01AF986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7B7D2-E25B-E1E3-BCDC-EF1806D3F93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9E8D8-FF45-A322-D2A4-2FF382FBD7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1D7953-8C48-4F56-8DB9-35EEFFD88BFE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FA3C6-9151-9A14-BC9E-FEFBA870FB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7AA3-8AAF-0F3B-C5A5-39E8C36A7C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EC718F-CAC5-47F7-B7AF-89153D98096F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BBE6-635B-D342-9B63-157DB8F0D9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3E8F8-10C9-6678-A833-D8A0388309E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0925-09AC-1696-0A65-94C94AE41CB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309A-B26F-EE6C-904B-A659E5F1D8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C1BE46-605A-47F1-8B50-9B4F9D016FB0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F666-15C7-0892-8993-A4EF4B8095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8A9E9-4A07-6267-F00F-9FE5C4FA67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3943B5-FAAE-470E-84A7-9F82DBEA767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562C2117-2B80-4208-3586-14E8E53A19B8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6DBCD3D3-B1A2-89D5-DB91-7FDC4821255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F6C1779-D43C-4097-D994-143D7BD8CA0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DCA092D7-C1FC-C54D-C651-8EC0F189D14C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AA85D7E7-EFE2-7E2C-96CD-0914078DAE6C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81279338-7680-3CCB-9FED-CB80BBC4A25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7CE5B3CD-A46C-65C9-C55C-5ABC3B440C2F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102B92DF-04C7-C959-0E08-36A51614594B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32C64961-6CDA-0325-FE3F-DED87AEFAE14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C4F66FE8-0CAD-2930-5960-4DF31996C12F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BFBCAA8B-91E9-6791-221A-C79BC1242FC3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it-IT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D6AD28EB-54E0-5F7B-B2F0-4F91F35E6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DA0A888-9E1A-0D3C-2690-534F97E8B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37E664-C8A9-7DDF-331A-21478BF872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2C9D597B-7C38-4FD3-A9BF-9F7B63B6A02F}" type="datetime1">
              <a:rPr lang="en-US"/>
              <a:pPr lvl="0"/>
              <a:t>12/17/2022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BAA90DA-06B8-FDB0-886F-D04C84261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26004A-AA2A-D4D5-A4EB-EC2E54E0EF5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C7A70B8A-CAB5-4F46-ABD3-4FC6FAD8A613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it-IT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it-IT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it-IT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it-IT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it-IT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it-IT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t.wikipedia.org/wiki/Dieta_mediterrane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rsaonlus.it/deterioramento-delle-cellule-quando-si-verifica-principali-cause-e-consigli-utili/#:~:text=L%E2%80%99invecchiamento%20cellulare%20inizia%20dopo%20la%20maturit%C3%A0%2C%20che%20si,e%20a%20un%20progressivo%20aumento%20delle%20malattie%20croniche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Ol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ardinieremilano.info/pratiche-agronomiche/" TargetMode="External"/><Relationship Id="rId2" Type="http://schemas.openxmlformats.org/officeDocument/2006/relationships/hyperlink" Target="https://it.wikipedia.org/wiki/Propriet%C3%A0_organolettich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oisiamoagricoltura.com/molitura-delle-oliv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ffetti fotografici luminosi colorati">
            <a:extLst>
              <a:ext uri="{FF2B5EF4-FFF2-40B4-BE49-F238E27FC236}">
                <a16:creationId xmlns:a16="http://schemas.microsoft.com/office/drawing/2014/main" id="{17563EF8-FBC3-461D-A512-7E120C23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99" r="20604" b="9091"/>
          <a:stretch>
            <a:fillRect/>
          </a:stretch>
        </p:blipFill>
        <p:spPr>
          <a:xfrm>
            <a:off x="4269854" y="0"/>
            <a:ext cx="7922142" cy="685800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F68A8CD0-FB4E-667F-0677-1ACED07385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660" y="1150071"/>
            <a:ext cx="4079722" cy="2633734"/>
          </a:xfrm>
        </p:spPr>
        <p:txBody>
          <a:bodyPr>
            <a:normAutofit/>
          </a:bodyPr>
          <a:lstStyle/>
          <a:p>
            <a:pPr lvl="0"/>
            <a:r>
              <a:rPr lang="it-IT" sz="4800" dirty="0"/>
              <a:t>L’olio Extravergine di Oliva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F837BF02-1F47-F130-ADAE-81BB35C596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61" y="4050828"/>
            <a:ext cx="4079722" cy="1096905"/>
          </a:xfrm>
        </p:spPr>
        <p:txBody>
          <a:bodyPr/>
          <a:lstStyle/>
          <a:p>
            <a:pPr lvl="0"/>
            <a:r>
              <a:rPr lang="it-IT" sz="1600" dirty="0"/>
              <a:t>Viaggio nel mediterraneo alla scoperta di uno degli alimenti più nobili e antichi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DFBA3AFC-494D-2F67-1DEB-D0DAB3D9CD0A}"/>
              </a:ext>
            </a:extLst>
          </p:cNvPr>
          <p:cNvCxnSpPr>
            <a:cxnSpLocks noMove="1" noResize="1"/>
          </p:cNvCxnSpPr>
          <p:nvPr/>
        </p:nvCxnSpPr>
        <p:spPr>
          <a:xfrm>
            <a:off x="9371008" y="0"/>
            <a:ext cx="1219207" cy="6858000"/>
          </a:xfrm>
          <a:prstGeom prst="straightConnector1">
            <a:avLst/>
          </a:prstGeom>
          <a:noFill/>
          <a:ln w="9528" cap="rnd">
            <a:solidFill>
              <a:srgbClr val="BFBFBF"/>
            </a:solidFill>
            <a:prstDash val="solid"/>
          </a:ln>
        </p:spPr>
      </p:cxn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12C3AFD5-7849-7141-0A83-99C71696A41C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7425266" y="3681410"/>
            <a:ext cx="4763557" cy="3176590"/>
          </a:xfrm>
          <a:prstGeom prst="straightConnector1">
            <a:avLst/>
          </a:prstGeom>
          <a:noFill/>
          <a:ln w="9528" cap="rnd">
            <a:solidFill>
              <a:srgbClr val="D9D9D9"/>
            </a:solidFill>
            <a:prstDash val="solid"/>
          </a:ln>
        </p:spPr>
      </p:cxnSp>
      <p:sp>
        <p:nvSpPr>
          <p:cNvPr id="7" name="Rectangle 23">
            <a:extLst>
              <a:ext uri="{FF2B5EF4-FFF2-40B4-BE49-F238E27FC236}">
                <a16:creationId xmlns:a16="http://schemas.microsoft.com/office/drawing/2014/main" id="{C4541C90-8770-65B4-2107-1454D0A570AD}"/>
              </a:ext>
            </a:extLst>
          </p:cNvPr>
          <p:cNvSpPr>
            <a:spLocks noMove="1" noResize="1"/>
          </p:cNvSpPr>
          <p:nvPr/>
        </p:nvSpPr>
        <p:spPr>
          <a:xfrm>
            <a:off x="9181472" y="-8467"/>
            <a:ext cx="3007351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3007349"/>
              <a:gd name="f4" fmla="val 6866467"/>
              <a:gd name="f5" fmla="val 2045532"/>
              <a:gd name="f6" fmla="*/ f0 1 3007349"/>
              <a:gd name="f7" fmla="*/ f1 1 6866467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3007349"/>
              <a:gd name="f14" fmla="*/ f11 1 6866467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3007349" h="6866467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D8EF0712-23C9-E1AE-64D6-415B44BDF1E7}"/>
              </a:ext>
            </a:extLst>
          </p:cNvPr>
          <p:cNvSpPr>
            <a:spLocks noMove="1" noResize="1"/>
          </p:cNvSpPr>
          <p:nvPr/>
        </p:nvSpPr>
        <p:spPr>
          <a:xfrm>
            <a:off x="9603440" y="-8467"/>
            <a:ext cx="2588556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573311"/>
              <a:gd name="f4" fmla="val 6866467"/>
              <a:gd name="f5" fmla="val 1202336"/>
              <a:gd name="f6" fmla="*/ f0 1 2573311"/>
              <a:gd name="f7" fmla="*/ f1 1 6866467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2573311"/>
              <a:gd name="f14" fmla="*/ f11 1 6866467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573311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9" name="Isosceles Triangle 24">
            <a:extLst>
              <a:ext uri="{FF2B5EF4-FFF2-40B4-BE49-F238E27FC236}">
                <a16:creationId xmlns:a16="http://schemas.microsoft.com/office/drawing/2014/main" id="{C6AC271F-E8A4-7F0D-D9E1-32474096AE87}"/>
              </a:ext>
            </a:extLst>
          </p:cNvPr>
          <p:cNvSpPr>
            <a:spLocks noMove="1" noResize="1"/>
          </p:cNvSpPr>
          <p:nvPr/>
        </p:nvSpPr>
        <p:spPr>
          <a:xfrm>
            <a:off x="8932334" y="3047996"/>
            <a:ext cx="3259671" cy="3810003"/>
          </a:xfrm>
          <a:custGeom>
            <a:avLst>
              <a:gd name="f8" fmla="val 10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54A021">
              <a:alpha val="72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A7EE8E22-90E4-7C06-F875-E5677BEC8695}"/>
              </a:ext>
            </a:extLst>
          </p:cNvPr>
          <p:cNvSpPr>
            <a:spLocks noMove="1" noResize="1"/>
          </p:cNvSpPr>
          <p:nvPr/>
        </p:nvSpPr>
        <p:spPr>
          <a:xfrm>
            <a:off x="9334496" y="-8467"/>
            <a:ext cx="2854327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858013"/>
              <a:gd name="f4" fmla="val 6866467"/>
              <a:gd name="f5" fmla="val 2473942"/>
              <a:gd name="f6" fmla="*/ f0 1 2858013"/>
              <a:gd name="f7" fmla="*/ f1 1 6866467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2858013"/>
              <a:gd name="f14" fmla="*/ f11 1 6866467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858013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B964C913-2523-2F87-CC97-39D7CC82F7D7}"/>
              </a:ext>
            </a:extLst>
          </p:cNvPr>
          <p:cNvSpPr>
            <a:spLocks noMove="1" noResize="1"/>
          </p:cNvSpPr>
          <p:nvPr/>
        </p:nvSpPr>
        <p:spPr>
          <a:xfrm>
            <a:off x="10898733" y="-8467"/>
            <a:ext cx="1290090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90094"/>
              <a:gd name="f4" fmla="val 6858000"/>
              <a:gd name="f5" fmla="val 1019735"/>
              <a:gd name="f6" fmla="*/ f0 1 1290094"/>
              <a:gd name="f7" fmla="*/ f1 1 6858000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1290094"/>
              <a:gd name="f14" fmla="*/ f11 1 6858000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290094" h="6858000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7A5B17B1-EAE0-D257-629E-E9D9F084896D}"/>
              </a:ext>
            </a:extLst>
          </p:cNvPr>
          <p:cNvSpPr>
            <a:spLocks noMove="1" noResize="1"/>
          </p:cNvSpPr>
          <p:nvPr/>
        </p:nvSpPr>
        <p:spPr>
          <a:xfrm>
            <a:off x="10938994" y="-8467"/>
            <a:ext cx="1249829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49825"/>
              <a:gd name="f4" fmla="val 6858000"/>
              <a:gd name="f5" fmla="val 1109382"/>
              <a:gd name="f6" fmla="*/ f0 1 1249825"/>
              <a:gd name="f7" fmla="*/ f1 1 6858000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1249825"/>
              <a:gd name="f14" fmla="*/ f11 1 6858000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249825" h="685800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3" name="Isosceles Triangle 29">
            <a:extLst>
              <a:ext uri="{FF2B5EF4-FFF2-40B4-BE49-F238E27FC236}">
                <a16:creationId xmlns:a16="http://schemas.microsoft.com/office/drawing/2014/main" id="{25E712FA-25B8-CDCF-9434-8831906B8611}"/>
              </a:ext>
            </a:extLst>
          </p:cNvPr>
          <p:cNvSpPr>
            <a:spLocks noMove="1" noResize="1"/>
          </p:cNvSpPr>
          <p:nvPr/>
        </p:nvSpPr>
        <p:spPr>
          <a:xfrm>
            <a:off x="10371664" y="3589870"/>
            <a:ext cx="1817159" cy="3268129"/>
          </a:xfrm>
          <a:custGeom>
            <a:avLst>
              <a:gd name="f8" fmla="val 10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51FEBE-6D92-97ED-9D04-968F7044DE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PROPRIETA’ SALUTISTICHE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C93D8-F9FB-4BA9-014F-E42013B3302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dirty="0"/>
              <a:t>-</a:t>
            </a:r>
            <a:r>
              <a:rPr lang="it-IT" sz="1600" dirty="0"/>
              <a:t>Usato molto nella </a:t>
            </a:r>
            <a:r>
              <a:rPr lang="it-IT" sz="1600" dirty="0">
                <a:hlinkClick r:id="rId2"/>
              </a:rPr>
              <a:t>dieta </a:t>
            </a:r>
            <a:r>
              <a:rPr lang="it-IT" sz="1600" dirty="0" err="1">
                <a:hlinkClick r:id="rId2"/>
              </a:rPr>
              <a:t>meditteranea</a:t>
            </a:r>
            <a:endParaRPr lang="it-IT" sz="1600" dirty="0"/>
          </a:p>
          <a:p>
            <a:pPr marL="0" lvl="0" indent="0">
              <a:buNone/>
            </a:pPr>
            <a:endParaRPr lang="it-IT" sz="1600" dirty="0"/>
          </a:p>
          <a:p>
            <a:pPr marL="0" lvl="0" indent="0">
              <a:buNone/>
            </a:pPr>
            <a:r>
              <a:rPr lang="it-IT" sz="1600" dirty="0"/>
              <a:t>-Combatte obesità, ipertensione, diabete, malattie degenerative e invecchiamento precoce</a:t>
            </a:r>
          </a:p>
          <a:p>
            <a:pPr marL="0" lvl="0" indent="0">
              <a:buNone/>
            </a:pPr>
            <a:endParaRPr lang="it-IT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3D575778-321F-6E7F-E92A-76C40818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68" y="4100974"/>
            <a:ext cx="5172075" cy="200025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854A0-4110-3090-15A7-780883AC4DE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RAFFINAZIONE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34B26-8760-1D41-53BD-8BFBC6E0C85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sz="1600"/>
              <a:t>-Processo svolto al fine di rendere l’olio commestibile</a:t>
            </a:r>
          </a:p>
          <a:p>
            <a:pPr marL="0" lvl="0" indent="0">
              <a:buNone/>
            </a:pPr>
            <a:r>
              <a:rPr lang="it-IT" sz="1600"/>
              <a:t>-Utilizzo di speciali attrezzature e solventi per estrarre l’olio dai semi e abbatterne l’acidità:</a:t>
            </a:r>
          </a:p>
          <a:p>
            <a:pPr marL="0" lvl="0" indent="0">
              <a:buNone/>
            </a:pPr>
            <a:endParaRPr lang="it-IT" sz="1600"/>
          </a:p>
          <a:p>
            <a:pPr marL="0" lvl="0" indent="0">
              <a:buNone/>
            </a:pPr>
            <a:r>
              <a:rPr lang="it-IT" sz="1600"/>
              <a:t>Acido fosforico – Asportare le mucillagini</a:t>
            </a:r>
          </a:p>
          <a:p>
            <a:pPr marL="0" lvl="0" indent="0">
              <a:buNone/>
            </a:pPr>
            <a:r>
              <a:rPr lang="it-IT" sz="1600"/>
              <a:t>Soda cautsitca – Ridurre l’acidità</a:t>
            </a:r>
          </a:p>
          <a:p>
            <a:pPr marL="0" lvl="0" indent="0">
              <a:buNone/>
            </a:pPr>
            <a:r>
              <a:rPr lang="it-IT" sz="1600"/>
              <a:t>Acqua bollente – Lavare l’olio</a:t>
            </a:r>
          </a:p>
          <a:p>
            <a:pPr marL="0" lvl="0" indent="0">
              <a:buNone/>
            </a:pPr>
            <a:r>
              <a:rPr lang="it-IT" sz="1600"/>
              <a:t>Terre attivate – Eliminare i cattivi odori</a:t>
            </a:r>
          </a:p>
          <a:p>
            <a:pPr marL="0" lvl="0" indent="0">
              <a:buNone/>
            </a:pPr>
            <a:r>
              <a:rPr lang="it-IT" sz="1600"/>
              <a:t>Filtri chimici – Eliminare i fanghi</a:t>
            </a:r>
          </a:p>
          <a:p>
            <a:pPr marL="0" lvl="0" indent="0">
              <a:buNone/>
            </a:pPr>
            <a:r>
              <a:rPr lang="it-IT" sz="1600"/>
              <a:t>Acido citrico – Eliminare residui di saponi dei metalli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0B4E2-B0BA-A0CD-CC6A-36461F5138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DEGUSTAZIONE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937F12-35A5-8EB1-1901-C3E7AE7101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6162" y="2159328"/>
            <a:ext cx="5207837" cy="3880768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it-IT" sz="1500" dirty="0"/>
              <a:t>-Tre parametri di qualità </a:t>
            </a:r>
          </a:p>
          <a:p>
            <a:pPr marL="0" lvl="0" indent="0">
              <a:lnSpc>
                <a:spcPct val="90000"/>
              </a:lnSpc>
              <a:buNone/>
            </a:pPr>
            <a:endParaRPr lang="it-IT" sz="1500" dirty="0"/>
          </a:p>
          <a:p>
            <a:pPr marL="0" lvl="0" indent="0">
              <a:lnSpc>
                <a:spcPct val="90000"/>
              </a:lnSpc>
              <a:buNone/>
            </a:pPr>
            <a:r>
              <a:rPr lang="it-IT" sz="1500" dirty="0"/>
              <a:t>FRUTTATO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1500" dirty="0"/>
              <a:t>Sensazione olfattiva diretta e indiretta che ricorda l’odore il gusto del frutto il qualche può avere una sfumatura verde o matura</a:t>
            </a:r>
          </a:p>
          <a:p>
            <a:pPr marL="0" lvl="0" indent="0">
              <a:lnSpc>
                <a:spcPct val="90000"/>
              </a:lnSpc>
              <a:buNone/>
            </a:pPr>
            <a:endParaRPr lang="it-IT" sz="1500" dirty="0"/>
          </a:p>
          <a:p>
            <a:pPr marL="0" lvl="0" indent="0">
              <a:lnSpc>
                <a:spcPct val="90000"/>
              </a:lnSpc>
              <a:buNone/>
            </a:pPr>
            <a:r>
              <a:rPr lang="it-IT" sz="1500" dirty="0"/>
              <a:t>AMARO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1500" dirty="0"/>
              <a:t>Sapore di un olio ottenuto da olive appena invaiate</a:t>
            </a:r>
          </a:p>
          <a:p>
            <a:pPr marL="0" lvl="0" indent="0">
              <a:lnSpc>
                <a:spcPct val="90000"/>
              </a:lnSpc>
              <a:buNone/>
            </a:pPr>
            <a:endParaRPr lang="it-IT" sz="1500" dirty="0"/>
          </a:p>
          <a:p>
            <a:pPr marL="0" lvl="0" indent="0">
              <a:lnSpc>
                <a:spcPct val="90000"/>
              </a:lnSpc>
              <a:buNone/>
            </a:pPr>
            <a:r>
              <a:rPr lang="it-IT" sz="1500" dirty="0"/>
              <a:t>PICCANTE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1500" dirty="0"/>
              <a:t>Sensazione tattile pungente 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601E1B66-DE7C-AD08-0F3F-22D08D21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5" r="4429" b="1"/>
          <a:stretch>
            <a:fillRect/>
          </a:stretch>
        </p:blipFill>
        <p:spPr>
          <a:xfrm>
            <a:off x="677332" y="2159328"/>
            <a:ext cx="3144594" cy="3882359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9E527-2ECA-FBF6-F5DB-3216D74A96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ABBINAMENTO OLIO-CIBO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7C6993-4097-A669-1E26-B1CEE88D679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sz="1600"/>
              <a:t>-Prezioso alimento nel definire il profilo aromatico di un piatto, in grado di esaltarne profumi e sapori se adeguatamente utilizzato e abbinato</a:t>
            </a:r>
          </a:p>
          <a:p>
            <a:pPr marL="0" lvl="0" indent="0">
              <a:buNone/>
            </a:pPr>
            <a:endParaRPr lang="it-IT" sz="1600"/>
          </a:p>
          <a:p>
            <a:pPr marL="0" lvl="0" indent="0">
              <a:buNone/>
            </a:pPr>
            <a:r>
              <a:rPr lang="it-IT" sz="1600"/>
              <a:t>-Per piatti semplici si useranno oli delicati con fruttato leggero, per piatti complessi oli con fruttato più intenso</a:t>
            </a:r>
          </a:p>
          <a:p>
            <a:pPr marL="0" lvl="0" indent="0">
              <a:buNone/>
            </a:pPr>
            <a:endParaRPr lang="it-IT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F6E930B-4664-509C-6CAF-14CDB254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27" y="4030464"/>
            <a:ext cx="6915707" cy="251237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727CD-2C97-E00A-D86C-5B2192BD59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ABBINAMENTO OLIO CIBO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20ACF-6A05-340A-3F1C-FB52428C747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sz="1600"/>
              <a:t>-NON ARMONICO</a:t>
            </a:r>
          </a:p>
          <a:p>
            <a:pPr marL="0" lvl="0" indent="0">
              <a:buNone/>
            </a:pPr>
            <a:r>
              <a:rPr lang="it-IT" sz="1600"/>
              <a:t>La presenza dell’olio è troppo debole da non essere percepita o troppo forte da risultare dominante</a:t>
            </a:r>
          </a:p>
          <a:p>
            <a:pPr marL="0" lvl="0" indent="0">
              <a:buNone/>
            </a:pPr>
            <a:r>
              <a:rPr lang="it-IT" sz="1600"/>
              <a:t>-ABBASTANZA ARMONICO</a:t>
            </a:r>
          </a:p>
          <a:p>
            <a:pPr marL="0" lvl="0" indent="0">
              <a:buNone/>
            </a:pPr>
            <a:r>
              <a:rPr lang="it-IT" sz="1600"/>
              <a:t>La presenza dell’olio bilancia le caratteristiche organoelettriche del piatto</a:t>
            </a:r>
          </a:p>
          <a:p>
            <a:pPr marL="0" lvl="0" indent="0">
              <a:buNone/>
            </a:pPr>
            <a:r>
              <a:rPr lang="it-IT" sz="1600"/>
              <a:t>-ABBINAMENTO ARMONICO</a:t>
            </a:r>
          </a:p>
          <a:p>
            <a:pPr marL="0" lvl="0" indent="0">
              <a:buNone/>
            </a:pPr>
            <a:r>
              <a:rPr lang="it-IT" sz="1600"/>
              <a:t>Entrambi riescono ad integrarsi in modo perfetto e i sentori olfattivi e gustativi dell’olio si bilanciano con le sfumatura organoelettriche del piatto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66DD8-8505-847E-0367-7279ACD9266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it-IT"/>
              <a:t>Grazie per l’attenzione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51322-F6E3-4729-29C2-37A8AC4963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COMPOSIZIONE CHIMICA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F3FA03-8369-3796-D7FA-6EEA3738054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sz="1600" dirty="0"/>
              <a:t>L’olio extravergine d’oliva è costituito da </a:t>
            </a:r>
          </a:p>
          <a:p>
            <a:pPr marL="0" lvl="0" indent="0">
              <a:buNone/>
            </a:pPr>
            <a:endParaRPr lang="it-IT" sz="1600" dirty="0"/>
          </a:p>
          <a:p>
            <a:pPr marL="0" lvl="0" indent="0">
              <a:buNone/>
            </a:pPr>
            <a:r>
              <a:rPr lang="it-IT" sz="1600" dirty="0"/>
              <a:t>-98% gliceridi e acidi grassi monoinsaturi (oleico, linoleico, linolenico)</a:t>
            </a:r>
          </a:p>
          <a:p>
            <a:pPr marL="0" lvl="0" indent="0">
              <a:buNone/>
            </a:pPr>
            <a:r>
              <a:rPr lang="it-IT" sz="1600" dirty="0"/>
              <a:t>Validissimo aiuto nella lotta al colesterolo LHL (Cattivo) perché ne impedisce sintesi e metabolismo, mentre non diminuisce il colesterolo HDL (Buono).Protegge la mucosa gastrica, previene la formazione di calcoli e facilita l’assorbimento di proteina liposolubili del calcio, ha azione antinfiammatoria</a:t>
            </a:r>
          </a:p>
          <a:p>
            <a:pPr lvl="0">
              <a:buChar char="-"/>
            </a:pPr>
            <a:endParaRPr lang="it-IT" sz="1600" dirty="0"/>
          </a:p>
          <a:p>
            <a:pPr marL="0" lvl="0" indent="0">
              <a:buNone/>
            </a:pPr>
            <a:r>
              <a:rPr lang="it-IT" sz="1600" dirty="0"/>
              <a:t>-2% componenti minori (polifenoli, vitamine e sostanze minerali)</a:t>
            </a:r>
          </a:p>
          <a:p>
            <a:pPr marL="0" lvl="0" indent="0">
              <a:buNone/>
            </a:pPr>
            <a:r>
              <a:rPr lang="it-IT" sz="1600" dirty="0"/>
              <a:t>Precursori di vitamine e sostanze che aiutano a combattere </a:t>
            </a:r>
            <a:r>
              <a:rPr lang="it-IT" sz="1600" dirty="0">
                <a:hlinkClick r:id="rId2"/>
              </a:rPr>
              <a:t>l’invecchiamento cellulare</a:t>
            </a:r>
            <a:endParaRPr lang="it-IT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0C9AB-13C9-404D-0A12-96B83D906E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PRODUZIONE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BE38EB-9C6E-A42E-EB85-7A5C10D0FD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36289" y="2160590"/>
            <a:ext cx="2934711" cy="3880768"/>
          </a:xfrm>
        </p:spPr>
        <p:txBody>
          <a:bodyPr/>
          <a:lstStyle/>
          <a:p>
            <a:pPr marL="0" lvl="0" indent="0">
              <a:buNone/>
            </a:pPr>
            <a:r>
              <a:rPr lang="it-IT" sz="1600" dirty="0"/>
              <a:t>-Si ottiene dalla lavorazione del frutto dell’olivo</a:t>
            </a:r>
          </a:p>
          <a:p>
            <a:pPr marL="0" lvl="0" indent="0">
              <a:buNone/>
            </a:pPr>
            <a:r>
              <a:rPr lang="it-IT" sz="1600" dirty="0"/>
              <a:t>-Viene estratto dalle </a:t>
            </a:r>
            <a:r>
              <a:rPr lang="it-IT" sz="1600" dirty="0">
                <a:hlinkClick r:id="rId2"/>
              </a:rPr>
              <a:t>olive</a:t>
            </a:r>
            <a:r>
              <a:rPr lang="it-IT" sz="1600" dirty="0"/>
              <a:t> solo con mezzi meccanici e fisici</a:t>
            </a:r>
          </a:p>
          <a:p>
            <a:pPr marL="0" lvl="0" indent="0">
              <a:buNone/>
            </a:pPr>
            <a:r>
              <a:rPr lang="it-IT" sz="1600" dirty="0"/>
              <a:t>-Per ottenere un olio Evo di pregio bisogna tener conto di fattori naturali e di fattori antropologici</a:t>
            </a:r>
          </a:p>
          <a:p>
            <a:pPr marL="0" lvl="0" indent="0">
              <a:buNone/>
            </a:pPr>
            <a:endParaRPr lang="it-IT" dirty="0"/>
          </a:p>
        </p:txBody>
      </p:sp>
      <p:pic>
        <p:nvPicPr>
          <p:cNvPr id="4" name="Immagine 4" descr="Immagine che contiene interni, cibo, bevanda, contatore&#10;&#10;Descrizione generata automaticamente">
            <a:extLst>
              <a:ext uri="{FF2B5EF4-FFF2-40B4-BE49-F238E27FC236}">
                <a16:creationId xmlns:a16="http://schemas.microsoft.com/office/drawing/2014/main" id="{ED9170AE-5C8F-9FA1-69DC-1142A7D7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574"/>
          <a:stretch>
            <a:fillRect/>
          </a:stretch>
        </p:blipFill>
        <p:spPr>
          <a:xfrm>
            <a:off x="677332" y="2159328"/>
            <a:ext cx="5423425" cy="3882359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FA3E1-A642-4C74-5564-5DC8878A2A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 dirty="0"/>
              <a:t>FATTORI NATURALI E ANTROPOLOGICI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964195-EAAA-8F1E-77FD-1D00597EEF4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it-IT" sz="1600" dirty="0"/>
              <a:t>-I fattori naturali sono clima, terreno e coltivazione e condizionano in modo particolare le </a:t>
            </a:r>
            <a:r>
              <a:rPr lang="it-IT" sz="1600" dirty="0">
                <a:hlinkClick r:id="rId2"/>
              </a:rPr>
              <a:t>caratteristiche organolettiche </a:t>
            </a:r>
            <a:r>
              <a:rPr lang="it-IT" sz="1600" dirty="0"/>
              <a:t>del prodotto</a:t>
            </a:r>
          </a:p>
          <a:p>
            <a:pPr marL="0" lvl="0" indent="0">
              <a:buNone/>
            </a:pPr>
            <a:r>
              <a:rPr lang="it-IT" sz="1600" dirty="0"/>
              <a:t>-I fattori antropologici sono le pratiche agronomiche, la tecnologia di estrazione e la conservazione del prodotto</a:t>
            </a:r>
          </a:p>
          <a:p>
            <a:pPr marL="0" lvl="0" indent="0">
              <a:buNone/>
            </a:pPr>
            <a:r>
              <a:rPr lang="it-IT" sz="1600" dirty="0"/>
              <a:t>-Corrette </a:t>
            </a:r>
            <a:r>
              <a:rPr lang="it-IT" sz="1600" dirty="0">
                <a:hlinkClick r:id="rId3"/>
              </a:rPr>
              <a:t>pratiche agronomiche </a:t>
            </a:r>
            <a:r>
              <a:rPr lang="it-IT" sz="1600" dirty="0"/>
              <a:t>incidono sulla genuinità e sulla qualità dell’olio</a:t>
            </a:r>
          </a:p>
          <a:p>
            <a:pPr marL="0" lvl="0" indent="0"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66078-413A-6D22-765D-1C3F5A2B01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TECNOLOGIA DI ESTRAZIONE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FE3A76-8896-CEC3-82E5-38B2381F143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3163" y="2160590"/>
            <a:ext cx="5207837" cy="3880768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it-IT" sz="1700" dirty="0"/>
              <a:t>-Un’adeguata tecnologia di estrazione evita la comparsa di difetti e incide sulla qualità dell’olio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1700" dirty="0"/>
              <a:t>-Durante il </a:t>
            </a:r>
            <a:r>
              <a:rPr lang="it-IT" sz="1700" dirty="0">
                <a:hlinkClick r:id="rId2"/>
              </a:rPr>
              <a:t>processo di Molitura  </a:t>
            </a:r>
            <a:r>
              <a:rPr lang="it-IT" sz="1700" dirty="0"/>
              <a:t>si estrae l’olio dai vacuoli presenti tra le cellule delle drupe, generando così profumi detti «secondari» risultato di reazioni enzimatiche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sz="1700" dirty="0"/>
              <a:t>-I romani introducono il «</a:t>
            </a:r>
            <a:r>
              <a:rPr lang="it-IT" sz="1700" dirty="0" err="1"/>
              <a:t>Trapetum</a:t>
            </a:r>
            <a:r>
              <a:rPr lang="it-IT" sz="1700" dirty="0"/>
              <a:t>» dopo l’uso del «Mortaio» dal popolo ebraico e quello dei «Torchi a vite» dai Greci. Inventarono anche le «Macine in pietra» migliorando i torchi greci.</a:t>
            </a:r>
          </a:p>
          <a:p>
            <a:pPr lvl="0">
              <a:lnSpc>
                <a:spcPct val="90000"/>
              </a:lnSpc>
              <a:buChar char="-"/>
            </a:pPr>
            <a:endParaRPr lang="it-IT" sz="1700" dirty="0"/>
          </a:p>
          <a:p>
            <a:pPr marL="0" lvl="0" indent="0">
              <a:lnSpc>
                <a:spcPct val="90000"/>
              </a:lnSpc>
              <a:buNone/>
            </a:pPr>
            <a:r>
              <a:rPr lang="it-IT" sz="1700" dirty="0"/>
              <a:t>-Esistono due categorie di </a:t>
            </a:r>
            <a:r>
              <a:rPr lang="it-IT" sz="1700" dirty="0" err="1"/>
              <a:t>impiati</a:t>
            </a:r>
            <a:r>
              <a:rPr lang="it-IT" sz="1700" dirty="0"/>
              <a:t> : Sistemi discontinui a pressione e sistemi continui con decanter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EE3C93E1-FF0C-80EF-74D8-ED5527BA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3" r="37881" b="1"/>
          <a:stretch>
            <a:fillRect/>
          </a:stretch>
        </p:blipFill>
        <p:spPr>
          <a:xfrm>
            <a:off x="677332" y="2159328"/>
            <a:ext cx="3144594" cy="3882359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8EA34-E141-01AE-0ABC-E7A22E2ECE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SISTEMA DISCONTINUO A PRESSIONE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FD91EC-17A2-619C-9B3E-29608203C6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1930398"/>
            <a:ext cx="3381323" cy="4110959"/>
          </a:xfrm>
        </p:spPr>
        <p:txBody>
          <a:bodyPr/>
          <a:lstStyle/>
          <a:p>
            <a:pPr marL="0" lvl="0" indent="0">
              <a:buNone/>
            </a:pPr>
            <a:r>
              <a:rPr lang="it-IT" sz="1700"/>
              <a:t>-Elencazione fasi : </a:t>
            </a:r>
          </a:p>
          <a:p>
            <a:pPr marL="0" lvl="0" indent="0">
              <a:buNone/>
            </a:pPr>
            <a:r>
              <a:rPr lang="it-IT" sz="1700"/>
              <a:t>1)Defogliaggio</a:t>
            </a:r>
          </a:p>
          <a:p>
            <a:pPr marL="0" lvl="0" indent="0">
              <a:buNone/>
            </a:pPr>
            <a:endParaRPr lang="it-IT" sz="1700"/>
          </a:p>
          <a:p>
            <a:pPr marL="0" lvl="0" indent="0">
              <a:buNone/>
            </a:pPr>
            <a:r>
              <a:rPr lang="it-IT" sz="1700"/>
              <a:t>2)Frangitura</a:t>
            </a:r>
          </a:p>
          <a:p>
            <a:pPr marL="0" lvl="0" indent="0">
              <a:buNone/>
            </a:pPr>
            <a:endParaRPr lang="it-IT" sz="1700"/>
          </a:p>
          <a:p>
            <a:pPr marL="0" lvl="0" indent="0">
              <a:buNone/>
            </a:pPr>
            <a:r>
              <a:rPr lang="it-IT" sz="1700"/>
              <a:t>3)Gramolazione</a:t>
            </a:r>
          </a:p>
          <a:p>
            <a:pPr marL="0" lvl="0" indent="0">
              <a:buNone/>
            </a:pPr>
            <a:endParaRPr lang="it-IT" sz="1700"/>
          </a:p>
          <a:p>
            <a:pPr marL="0" lvl="0" indent="0">
              <a:buNone/>
            </a:pPr>
            <a:r>
              <a:rPr lang="it-IT" sz="1700"/>
              <a:t>4)Estrazione con presse</a:t>
            </a:r>
          </a:p>
          <a:p>
            <a:pPr marL="0" lvl="0" indent="0">
              <a:buNone/>
            </a:pPr>
            <a:endParaRPr lang="it-IT" sz="1700"/>
          </a:p>
          <a:p>
            <a:pPr marL="0" lvl="0" indent="0">
              <a:buNone/>
            </a:pPr>
            <a:r>
              <a:rPr lang="it-IT" sz="1700"/>
              <a:t>5)Separazione con centrifuga</a:t>
            </a:r>
          </a:p>
          <a:p>
            <a:pPr marL="0" lvl="0" indent="0">
              <a:buNone/>
            </a:pPr>
            <a:endParaRPr lang="it-IT"/>
          </a:p>
          <a:p>
            <a:pPr marL="0" lvl="0" indent="0">
              <a:buNone/>
            </a:pPr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DF400C-F3E0-1A18-76F3-B674187DF92D}"/>
              </a:ext>
            </a:extLst>
          </p:cNvPr>
          <p:cNvSpPr txBox="1"/>
          <p:nvPr/>
        </p:nvSpPr>
        <p:spPr>
          <a:xfrm>
            <a:off x="5293891" y="1930398"/>
            <a:ext cx="2839449" cy="378565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-Pregi: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Oli più armonici ed quilibrati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-Difetti: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Ossidazione della pasta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Degradazione del contenuto polifenolico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Dispersione dei composti aromatici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Discontinuità apportata all’intero processo produttivo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0BDB89-51DE-E2F2-285B-6EBCCFF728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it-IT"/>
              <a:t>SISTEMA CONTINUO PER CENTRIFUGAZIONE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64622-055A-1A42-3BDF-111D4B7EA9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3012353" cy="3880768"/>
          </a:xfrm>
        </p:spPr>
        <p:txBody>
          <a:bodyPr/>
          <a:lstStyle/>
          <a:p>
            <a:pPr marL="0" lvl="0" indent="0">
              <a:buNone/>
            </a:pPr>
            <a:r>
              <a:rPr lang="it-IT" sz="1600"/>
              <a:t>Elencazione fasi: </a:t>
            </a:r>
          </a:p>
          <a:p>
            <a:pPr marL="0" lvl="0" indent="0">
              <a:buNone/>
            </a:pPr>
            <a:r>
              <a:rPr lang="it-IT" sz="1600"/>
              <a:t>1)Defogliaggio</a:t>
            </a:r>
          </a:p>
          <a:p>
            <a:pPr marL="0" lvl="0" indent="0">
              <a:buNone/>
            </a:pPr>
            <a:endParaRPr lang="it-IT" sz="1600"/>
          </a:p>
          <a:p>
            <a:pPr marL="0" lvl="0" indent="0">
              <a:buNone/>
            </a:pPr>
            <a:r>
              <a:rPr lang="it-IT" sz="1600"/>
              <a:t>2)Frangitura </a:t>
            </a:r>
          </a:p>
          <a:p>
            <a:pPr marL="0" lvl="0" indent="0">
              <a:buNone/>
            </a:pPr>
            <a:endParaRPr lang="it-IT" sz="1600"/>
          </a:p>
          <a:p>
            <a:pPr marL="0" lvl="0" indent="0">
              <a:buNone/>
            </a:pPr>
            <a:r>
              <a:rPr lang="it-IT" sz="1600"/>
              <a:t>3)Gramolazione</a:t>
            </a:r>
          </a:p>
          <a:p>
            <a:pPr marL="0" lvl="0" indent="0">
              <a:buNone/>
            </a:pPr>
            <a:endParaRPr lang="it-IT" sz="1600"/>
          </a:p>
          <a:p>
            <a:pPr marL="0" lvl="0" indent="0">
              <a:buNone/>
            </a:pPr>
            <a:r>
              <a:rPr lang="it-IT" sz="1600"/>
              <a:t>4)Separazione centrifuga</a:t>
            </a:r>
          </a:p>
          <a:p>
            <a:pPr marL="0" lvl="0" indent="0">
              <a:buNone/>
            </a:pPr>
            <a:endParaRPr lang="it-IT" sz="1600"/>
          </a:p>
          <a:p>
            <a:pPr marL="0" lvl="0" indent="0">
              <a:buNone/>
            </a:pPr>
            <a:r>
              <a:rPr lang="it-IT" sz="1600"/>
              <a:t>5)Separazione finale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134602-9E8C-066C-5FCC-929D700D841B}"/>
              </a:ext>
            </a:extLst>
          </p:cNvPr>
          <p:cNvSpPr txBox="1"/>
          <p:nvPr/>
        </p:nvSpPr>
        <p:spPr>
          <a:xfrm>
            <a:off x="4219078" y="2245894"/>
            <a:ext cx="4684297" cy="332399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Pregi: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Maggiore estrazione di sostanze fenoliche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Più fruttato, amaro o piccante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Minore ossidazione della pasta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Maggiore stabilità ossidativa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6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Difetti: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Emulsione data dall’innalzamento della temperatura di frangitori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4">
            <a:extLst>
              <a:ext uri="{FF2B5EF4-FFF2-40B4-BE49-F238E27FC236}">
                <a16:creationId xmlns:a16="http://schemas.microsoft.com/office/drawing/2014/main" id="{8BE441AC-04C4-A902-891E-D85B8BE0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8" r="17084" b="1"/>
          <a:stretch>
            <a:fillRect/>
          </a:stretch>
        </p:blipFill>
        <p:spPr>
          <a:xfrm>
            <a:off x="4392891" y="0"/>
            <a:ext cx="7799104" cy="685800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702A5A53-A8CE-ADA0-3A0A-C662AEAF8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3851123" cy="1320795"/>
          </a:xfrm>
        </p:spPr>
        <p:txBody>
          <a:bodyPr/>
          <a:lstStyle/>
          <a:p>
            <a:pPr lvl="0"/>
            <a:r>
              <a:rPr lang="it-IT"/>
              <a:t>CONSERVAZIONE DEL PRODOTTO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7790806-31BC-1D12-6B3A-8BF64A324A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3589349" cy="3880768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it-IT" dirty="0"/>
              <a:t>-Per conservare l’olio nel tempo in modo che mantenga inalterate le sue caratteristiche organolettiche e il suo contenuto polifenico è importante che sia: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it-IT" dirty="0"/>
              <a:t>1)Filtrato; le piccole impurità determinano la velatura dell’olio, sono instabili nel tempo e precipitano originando un residuo solido che si deposita sul fondo del contenitore chiamato morchia</a:t>
            </a:r>
          </a:p>
          <a:p>
            <a:pPr marL="0" lvl="0" indent="0">
              <a:lnSpc>
                <a:spcPct val="90000"/>
              </a:lnSpc>
              <a:buNone/>
            </a:pPr>
            <a:endParaRPr lang="it-IT" dirty="0"/>
          </a:p>
          <a:p>
            <a:pPr marL="0" lvl="0" indent="0">
              <a:lnSpc>
                <a:spcPct val="90000"/>
              </a:lnSpc>
              <a:buNone/>
            </a:pPr>
            <a:r>
              <a:rPr lang="it-IT" dirty="0"/>
              <a:t>2)Al riparo da fondi di luce o calore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B56B8DFE-87E3-63BE-CBD2-1BBAC6CC5360}"/>
              </a:ext>
            </a:extLst>
          </p:cNvPr>
          <p:cNvCxnSpPr>
            <a:cxnSpLocks noMove="1" noResize="1"/>
          </p:cNvCxnSpPr>
          <p:nvPr/>
        </p:nvCxnSpPr>
        <p:spPr>
          <a:xfrm>
            <a:off x="9371008" y="0"/>
            <a:ext cx="1219207" cy="6858000"/>
          </a:xfrm>
          <a:prstGeom prst="straightConnector1">
            <a:avLst/>
          </a:prstGeom>
          <a:noFill/>
          <a:ln w="9528" cap="rnd">
            <a:solidFill>
              <a:srgbClr val="BFBFBF"/>
            </a:solidFill>
            <a:prstDash val="solid"/>
          </a:ln>
        </p:spPr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AE2015A7-44AB-613D-9620-8C60D1E92157}"/>
              </a:ext>
            </a:extLst>
          </p:cNvPr>
          <p:cNvCxnSpPr>
            <a:cxnSpLocks noMove="1" noResize="1"/>
          </p:cNvCxnSpPr>
          <p:nvPr/>
        </p:nvCxnSpPr>
        <p:spPr>
          <a:xfrm flipH="1">
            <a:off x="7425266" y="3681410"/>
            <a:ext cx="4763557" cy="3176590"/>
          </a:xfrm>
          <a:prstGeom prst="straightConnector1">
            <a:avLst/>
          </a:prstGeom>
          <a:noFill/>
          <a:ln w="9528" cap="rnd">
            <a:solidFill>
              <a:srgbClr val="D9D9D9"/>
            </a:solidFill>
            <a:prstDash val="solid"/>
          </a:ln>
        </p:spPr>
      </p:cxnSp>
      <p:sp>
        <p:nvSpPr>
          <p:cNvPr id="7" name="Rectangle 23">
            <a:extLst>
              <a:ext uri="{FF2B5EF4-FFF2-40B4-BE49-F238E27FC236}">
                <a16:creationId xmlns:a16="http://schemas.microsoft.com/office/drawing/2014/main" id="{FBA886FA-0547-87AE-A913-865F36A17131}"/>
              </a:ext>
            </a:extLst>
          </p:cNvPr>
          <p:cNvSpPr>
            <a:spLocks noMove="1" noResize="1"/>
          </p:cNvSpPr>
          <p:nvPr/>
        </p:nvSpPr>
        <p:spPr>
          <a:xfrm>
            <a:off x="9181472" y="-8467"/>
            <a:ext cx="3007351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3007349"/>
              <a:gd name="f4" fmla="val 6866467"/>
              <a:gd name="f5" fmla="val 2045532"/>
              <a:gd name="f6" fmla="*/ f0 1 3007349"/>
              <a:gd name="f7" fmla="*/ f1 1 6866467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3007349"/>
              <a:gd name="f14" fmla="*/ f11 1 6866467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3007349" h="6866467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8905AC80-ED1F-72B0-14B3-EFA9C91414EA}"/>
              </a:ext>
            </a:extLst>
          </p:cNvPr>
          <p:cNvSpPr>
            <a:spLocks noMove="1" noResize="1"/>
          </p:cNvSpPr>
          <p:nvPr/>
        </p:nvSpPr>
        <p:spPr>
          <a:xfrm>
            <a:off x="9603440" y="-8467"/>
            <a:ext cx="2588556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573311"/>
              <a:gd name="f4" fmla="val 6866467"/>
              <a:gd name="f5" fmla="val 1202336"/>
              <a:gd name="f6" fmla="*/ f0 1 2573311"/>
              <a:gd name="f7" fmla="*/ f1 1 6866467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2573311"/>
              <a:gd name="f14" fmla="*/ f11 1 6866467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573311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9" name="Isosceles Triangle 24">
            <a:extLst>
              <a:ext uri="{FF2B5EF4-FFF2-40B4-BE49-F238E27FC236}">
                <a16:creationId xmlns:a16="http://schemas.microsoft.com/office/drawing/2014/main" id="{3AD8E0BC-CB6F-363E-4AC4-4A77D1276FC3}"/>
              </a:ext>
            </a:extLst>
          </p:cNvPr>
          <p:cNvSpPr>
            <a:spLocks noMove="1" noResize="1"/>
          </p:cNvSpPr>
          <p:nvPr/>
        </p:nvSpPr>
        <p:spPr>
          <a:xfrm>
            <a:off x="8932334" y="3047996"/>
            <a:ext cx="3259671" cy="3810003"/>
          </a:xfrm>
          <a:custGeom>
            <a:avLst>
              <a:gd name="f8" fmla="val 10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54A021">
              <a:alpha val="72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0E3EBE67-5425-471A-39C1-FCCB8853E407}"/>
              </a:ext>
            </a:extLst>
          </p:cNvPr>
          <p:cNvSpPr>
            <a:spLocks noMove="1" noResize="1"/>
          </p:cNvSpPr>
          <p:nvPr/>
        </p:nvSpPr>
        <p:spPr>
          <a:xfrm>
            <a:off x="9334496" y="-8467"/>
            <a:ext cx="2854327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2858013"/>
              <a:gd name="f4" fmla="val 6866467"/>
              <a:gd name="f5" fmla="val 2473942"/>
              <a:gd name="f6" fmla="*/ f0 1 2858013"/>
              <a:gd name="f7" fmla="*/ f1 1 6866467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2858013"/>
              <a:gd name="f14" fmla="*/ f11 1 6866467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2858013" h="6866467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6F0A01C-218D-C664-9D09-4B548869CFB3}"/>
              </a:ext>
            </a:extLst>
          </p:cNvPr>
          <p:cNvSpPr>
            <a:spLocks noMove="1" noResize="1"/>
          </p:cNvSpPr>
          <p:nvPr/>
        </p:nvSpPr>
        <p:spPr>
          <a:xfrm>
            <a:off x="10898733" y="-8467"/>
            <a:ext cx="1290090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90094"/>
              <a:gd name="f4" fmla="val 6858000"/>
              <a:gd name="f5" fmla="val 1019735"/>
              <a:gd name="f6" fmla="*/ f0 1 1290094"/>
              <a:gd name="f7" fmla="*/ f1 1 6858000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1290094"/>
              <a:gd name="f14" fmla="*/ f11 1 6858000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290094" h="6858000">
                <a:moveTo>
                  <a:pt x="f5" y="f2"/>
                </a:moveTo>
                <a:lnTo>
                  <a:pt x="f3" y="f2"/>
                </a:lnTo>
                <a:lnTo>
                  <a:pt x="f3" y="f4"/>
                </a:lnTo>
                <a:lnTo>
                  <a:pt x="f2" y="f4"/>
                </a:lnTo>
                <a:lnTo>
                  <a:pt x="f5" y="f2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76AC735-9E8E-0C89-ECA0-954C97BB7DC8}"/>
              </a:ext>
            </a:extLst>
          </p:cNvPr>
          <p:cNvSpPr>
            <a:spLocks noMove="1" noResize="1"/>
          </p:cNvSpPr>
          <p:nvPr/>
        </p:nvSpPr>
        <p:spPr>
          <a:xfrm>
            <a:off x="10938994" y="-8467"/>
            <a:ext cx="1249829" cy="6866467"/>
          </a:xfrm>
          <a:custGeom>
            <a:avLst/>
            <a:gdLst>
              <a:gd name="f0" fmla="val w"/>
              <a:gd name="f1" fmla="val h"/>
              <a:gd name="f2" fmla="val 0"/>
              <a:gd name="f3" fmla="val 1249825"/>
              <a:gd name="f4" fmla="val 6858000"/>
              <a:gd name="f5" fmla="val 1109382"/>
              <a:gd name="f6" fmla="*/ f0 1 1249825"/>
              <a:gd name="f7" fmla="*/ f1 1 6858000"/>
              <a:gd name="f8" fmla="val f2"/>
              <a:gd name="f9" fmla="val f3"/>
              <a:gd name="f10" fmla="val f4"/>
              <a:gd name="f11" fmla="+- f10 0 f8"/>
              <a:gd name="f12" fmla="+- f9 0 f8"/>
              <a:gd name="f13" fmla="*/ f12 1 1249825"/>
              <a:gd name="f14" fmla="*/ f11 1 6858000"/>
              <a:gd name="f15" fmla="*/ f8 1 f13"/>
              <a:gd name="f16" fmla="*/ f9 1 f13"/>
              <a:gd name="f17" fmla="*/ f8 1 f14"/>
              <a:gd name="f18" fmla="*/ f10 1 f14"/>
              <a:gd name="f19" fmla="*/ f15 f6 1"/>
              <a:gd name="f20" fmla="*/ f16 f6 1"/>
              <a:gd name="f21" fmla="*/ f18 f7 1"/>
              <a:gd name="f22" fmla="*/ f17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2" r="f20" b="f21"/>
            <a:pathLst>
              <a:path w="1249825" h="685800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  <p:sp>
        <p:nvSpPr>
          <p:cNvPr id="13" name="Isosceles Triangle 29">
            <a:extLst>
              <a:ext uri="{FF2B5EF4-FFF2-40B4-BE49-F238E27FC236}">
                <a16:creationId xmlns:a16="http://schemas.microsoft.com/office/drawing/2014/main" id="{19076F24-8230-CEB4-03F2-FD8A79A4AD86}"/>
              </a:ext>
            </a:extLst>
          </p:cNvPr>
          <p:cNvSpPr>
            <a:spLocks noMove="1" noResize="1"/>
          </p:cNvSpPr>
          <p:nvPr/>
        </p:nvSpPr>
        <p:spPr>
          <a:xfrm>
            <a:off x="10371664" y="3589870"/>
            <a:ext cx="1817159" cy="3268129"/>
          </a:xfrm>
          <a:custGeom>
            <a:avLst>
              <a:gd name="f8" fmla="val 10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  <a:ln cap="rnd">
            <a:noFill/>
            <a:prstDash val="solid"/>
          </a:ln>
        </p:spPr>
        <p:txBody>
          <a:bodyPr lIns="0" tIns="0" rIns="0" bIns="0">
            <a:noAutofit/>
          </a:bodyPr>
          <a:lstStyle/>
          <a:p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559DA-7358-FE4A-FB65-003AF9461B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PROPRIETA’ SALUTISTICHE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D1837-0841-E889-D4FC-5296394C53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3163" y="2160590"/>
            <a:ext cx="5207837" cy="3880768"/>
          </a:xfrm>
        </p:spPr>
        <p:txBody>
          <a:bodyPr/>
          <a:lstStyle/>
          <a:p>
            <a:pPr marL="0" lvl="0" indent="0">
              <a:buNone/>
            </a:pPr>
            <a:r>
              <a:rPr lang="it-IT"/>
              <a:t>IDROSSITIROSOLO</a:t>
            </a:r>
          </a:p>
          <a:p>
            <a:pPr marL="0" lvl="0" indent="0">
              <a:buNone/>
            </a:pPr>
            <a:r>
              <a:rPr lang="it-IT"/>
              <a:t>Inibisce l’ossidazione delle LDL riducendo il rischio di malattie coronariche </a:t>
            </a:r>
          </a:p>
          <a:p>
            <a:pPr marL="0" lvl="0" indent="0">
              <a:buNone/>
            </a:pPr>
            <a:endParaRPr lang="it-IT"/>
          </a:p>
          <a:p>
            <a:pPr marL="0" lvl="0" indent="0">
              <a:buNone/>
            </a:pPr>
            <a:r>
              <a:rPr lang="it-IT"/>
              <a:t>OLEUROPEINA</a:t>
            </a:r>
          </a:p>
          <a:p>
            <a:pPr marL="0" lvl="0" indent="0">
              <a:buNone/>
            </a:pPr>
            <a:r>
              <a:rPr lang="it-IT"/>
              <a:t>Riconosciuta azione antitumorale in diverse fasi del processo cancerogeno</a:t>
            </a:r>
          </a:p>
          <a:p>
            <a:pPr marL="0" lvl="0" indent="0">
              <a:buNone/>
            </a:pPr>
            <a:endParaRPr lang="it-IT"/>
          </a:p>
          <a:p>
            <a:pPr marL="0" lvl="0" indent="0">
              <a:buNone/>
            </a:pPr>
            <a:r>
              <a:rPr lang="it-IT"/>
              <a:t>OLEOCANTALE</a:t>
            </a:r>
          </a:p>
          <a:p>
            <a:pPr marL="0" lvl="0" indent="0">
              <a:buNone/>
            </a:pPr>
            <a:r>
              <a:rPr lang="it-IT"/>
              <a:t>Azione anti-infiammatoria 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C5BF1A3A-4DF1-FCFC-86F6-2F2AEB42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50" r="1" b="15017"/>
          <a:stretch>
            <a:fillRect/>
          </a:stretch>
        </p:blipFill>
        <p:spPr>
          <a:xfrm>
            <a:off x="677332" y="2159328"/>
            <a:ext cx="3144594" cy="3882359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92</TotalTime>
  <Words>746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Sfaccettatura</vt:lpstr>
      <vt:lpstr>L’olio Extravergine di Oliva</vt:lpstr>
      <vt:lpstr>COMPOSIZIONE CHIMICA</vt:lpstr>
      <vt:lpstr>PRODUZIONE</vt:lpstr>
      <vt:lpstr>FATTORI NATURALI E ANTROPOLOGICI</vt:lpstr>
      <vt:lpstr>TECNOLOGIA DI ESTRAZIONE</vt:lpstr>
      <vt:lpstr>SISTEMA DISCONTINUO A PRESSIONE</vt:lpstr>
      <vt:lpstr>SISTEMA CONTINUO PER CENTRIFUGAZIONE</vt:lpstr>
      <vt:lpstr>CONSERVAZIONE DEL PRODOTTO</vt:lpstr>
      <vt:lpstr>PROPRIETA’ SALUTISTICHE</vt:lpstr>
      <vt:lpstr>PROPRIETA’ SALUTISTICHE</vt:lpstr>
      <vt:lpstr>RAFFINAZIONE</vt:lpstr>
      <vt:lpstr>DEGUSTAZIONE</vt:lpstr>
      <vt:lpstr>ABBINAMENTO OLIO-CIBO</vt:lpstr>
      <vt:lpstr>ABBINAMENTO OLIO CIBO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L’olio Extravergine di Oliva</dc:title>
  <dc:creator>Giovanni Rizzo</dc:creator>
  <cp:lastModifiedBy>Giovanni Rizzo</cp:lastModifiedBy>
  <cp:revision>3</cp:revision>
  <dcterms:created xsi:type="dcterms:W3CDTF">2022-12-13T05:59:38Z</dcterms:created>
  <dcterms:modified xsi:type="dcterms:W3CDTF">2022-12-17T15:53:17Z</dcterms:modified>
</cp:coreProperties>
</file>