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21"/>
  </p:notesMasterIdLst>
  <p:handoutMasterIdLst>
    <p:handoutMasterId r:id="rId22"/>
  </p:handoutMasterIdLst>
  <p:sldIdLst>
    <p:sldId id="320" r:id="rId2"/>
    <p:sldId id="322" r:id="rId3"/>
    <p:sldId id="323" r:id="rId4"/>
    <p:sldId id="351" r:id="rId5"/>
    <p:sldId id="324" r:id="rId6"/>
    <p:sldId id="325" r:id="rId7"/>
    <p:sldId id="347" r:id="rId8"/>
    <p:sldId id="348" r:id="rId9"/>
    <p:sldId id="349" r:id="rId10"/>
    <p:sldId id="328" r:id="rId11"/>
    <p:sldId id="329" r:id="rId12"/>
    <p:sldId id="332" r:id="rId13"/>
    <p:sldId id="339" r:id="rId14"/>
    <p:sldId id="340" r:id="rId15"/>
    <p:sldId id="350" r:id="rId16"/>
    <p:sldId id="343" r:id="rId17"/>
    <p:sldId id="344" r:id="rId18"/>
    <p:sldId id="345" r:id="rId19"/>
    <p:sldId id="346" r:id="rId2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7EA"/>
    <a:srgbClr val="FFC3BD"/>
    <a:srgbClr val="FFF0CD"/>
    <a:srgbClr val="FFF5CD"/>
    <a:srgbClr val="FFFAD6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660" autoAdjust="0"/>
  </p:normalViewPr>
  <p:slideViewPr>
    <p:cSldViewPr>
      <p:cViewPr>
        <p:scale>
          <a:sx n="95" d="100"/>
          <a:sy n="95" d="100"/>
        </p:scale>
        <p:origin x="-270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30-Sep-10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52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30-Sep-10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59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kov.com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akov.com/blo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www.crossroad.b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vk4Q0" TargetMode="External"/><Relationship Id="rId2" Type="http://schemas.openxmlformats.org/officeDocument/2006/relationships/hyperlink" Target="http://www.devbg.org/dotnetboo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aspnetcourse.telerik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14400"/>
            <a:ext cx="8305800" cy="2209800"/>
          </a:xfrm>
        </p:spPr>
        <p:txBody>
          <a:bodyPr/>
          <a:lstStyle/>
          <a:p>
            <a:r>
              <a:rPr lang="en-US" dirty="0" smtClean="0"/>
              <a:t>Web Applications Development with .NET Framework and ASP.NET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50" y="3317080"/>
            <a:ext cx="8229600" cy="569120"/>
          </a:xfrm>
        </p:spPr>
        <p:txBody>
          <a:bodyPr/>
          <a:lstStyle/>
          <a:p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8" name="Picture 2" descr="http://www.nextgenpe.com/media/focus-area-images/NGPE/issue-6/Technology_solutions_SM_FO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4612192"/>
            <a:ext cx="4686300" cy="1707152"/>
          </a:xfrm>
          <a:prstGeom prst="roundRect">
            <a:avLst>
              <a:gd name="adj" fmla="val 8298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1447800"/>
            <a:ext cx="8229600" cy="685800"/>
          </a:xfrm>
        </p:spPr>
        <p:txBody>
          <a:bodyPr/>
          <a:lstStyle/>
          <a:p>
            <a:r>
              <a:rPr lang="en-US" smtClean="0"/>
              <a:t>The Trainers </a:t>
            </a:r>
            <a:r>
              <a:rPr lang="en-US" dirty="0" smtClean="0"/>
              <a:t>Team</a:t>
            </a:r>
            <a:endParaRPr lang="en-US" dirty="0"/>
          </a:p>
        </p:txBody>
      </p:sp>
      <p:pic>
        <p:nvPicPr>
          <p:cNvPr id="19458" name="Picture 2" descr="http://www.studentsfirst.us/content/img/f146234/teacher_in_classroom.jpg"/>
          <p:cNvPicPr>
            <a:picLocks noChangeAspect="1" noChangeArrowheads="1"/>
          </p:cNvPicPr>
          <p:nvPr/>
        </p:nvPicPr>
        <p:blipFill>
          <a:blip r:embed="rId2" cstate="print">
            <a:lum bright="10000" contrast="20000"/>
          </a:blip>
          <a:srcRect r="2250" b="3019"/>
          <a:stretch>
            <a:fillRect/>
          </a:stretch>
        </p:blipFill>
        <p:spPr bwMode="auto">
          <a:xfrm>
            <a:off x="1885950" y="2590800"/>
            <a:ext cx="5334000" cy="3505980"/>
          </a:xfrm>
          <a:prstGeom prst="roundRect">
            <a:avLst>
              <a:gd name="adj" fmla="val 5800"/>
            </a:avLst>
          </a:prstGeom>
          <a:noFill/>
          <a:ln w="3175">
            <a:solidFill>
              <a:schemeClr val="accent5">
                <a:lumMod val="60000"/>
                <a:lumOff val="40000"/>
                <a:alpha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3505200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 smtClean="0"/>
              <a:t>Svetlin </a:t>
            </a:r>
            <a:r>
              <a:rPr lang="en-US" dirty="0" smtClean="0"/>
              <a:t>Nakov, PhD</a:t>
            </a:r>
            <a:endParaRPr lang="en-US" dirty="0" smtClean="0"/>
          </a:p>
          <a:p>
            <a:pPr lvl="1">
              <a:lnSpc>
                <a:spcPts val="4000"/>
              </a:lnSpc>
            </a:pPr>
            <a:r>
              <a:rPr lang="en-US" dirty="0" smtClean="0"/>
              <a:t>Manager Technical Training,	 Telerik Corporation,		 Telerik Academy</a:t>
            </a:r>
          </a:p>
          <a:p>
            <a:pPr lvl="1" eaLnBrk="1" hangingPunct="1">
              <a:lnSpc>
                <a:spcPts val="4000"/>
              </a:lnSpc>
            </a:pPr>
            <a:r>
              <a:rPr lang="en-US" dirty="0" smtClean="0"/>
              <a:t>15 years software development experience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" name="Picture 6" descr="Svetlin-Nakov-face-sma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1219200"/>
            <a:ext cx="1622425" cy="1981200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28600" y="4572000"/>
            <a:ext cx="8610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E-mail: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svetlin.nakov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 [at] telerik.com</a:t>
            </a:r>
          </a:p>
          <a:p>
            <a:pPr marL="630238" lvl="1" indent="-27305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Web site</a:t>
            </a:r>
            <a:r>
              <a:rPr lang="ru-RU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: </a:t>
            </a:r>
            <a:r>
              <a:rPr lang="ru-RU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3"/>
              </a:rPr>
              <a:t>www.nakov.com</a:t>
            </a:r>
            <a:endParaRPr lang="en-US" sz="3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  <a:p>
            <a:pPr marL="630238" lvl="1" indent="-27305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Blog: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4"/>
              </a:rPr>
              <a:t>http://nakov.com/blog/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2438400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 smtClean="0"/>
              <a:t>Ventsislav Popov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Developer,		 	         Crossroad,		 </a:t>
            </a:r>
            <a:r>
              <a:rPr lang="en-US" dirty="0" smtClean="0">
                <a:hlinkClick r:id="rId2"/>
              </a:rPr>
              <a:t>www.crossroad.bg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3429000"/>
            <a:ext cx="8610600" cy="578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E-mail: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ventsy.popov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[at] gmail.com</a:t>
            </a:r>
          </a:p>
        </p:txBody>
      </p:sp>
      <p:pic>
        <p:nvPicPr>
          <p:cNvPr id="6" name="Picture 5" descr="C:\Users\9680\Desktop\VentsislavPopov.jpg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 l="10588" t="1272" r="14643" b="17346"/>
          <a:stretch>
            <a:fillRect/>
          </a:stretch>
        </p:blipFill>
        <p:spPr bwMode="auto">
          <a:xfrm>
            <a:off x="6827520" y="1219200"/>
            <a:ext cx="1554480" cy="1950720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685800"/>
          </a:xfrm>
        </p:spPr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457200" y="2097880"/>
            <a:ext cx="8229600" cy="569120"/>
          </a:xfrm>
        </p:spPr>
        <p:txBody>
          <a:bodyPr/>
          <a:lstStyle/>
          <a:p>
            <a:r>
              <a:rPr lang="en-US" dirty="0" smtClean="0"/>
              <a:t>Exams, Grades, Certifications, Awards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3046503"/>
            <a:ext cx="3919536" cy="306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7712" y="2895600"/>
            <a:ext cx="4457924" cy="336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700"/>
              </a:lnSpc>
            </a:pPr>
            <a:r>
              <a:rPr lang="en-US" dirty="0" smtClean="0"/>
              <a:t>Practical project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Dynamic Web application – developed at home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Based on .NET Framework, ASP.NET Web Forms, SQL Server and LINQ-to-SQL</a:t>
            </a:r>
          </a:p>
          <a:p>
            <a:pPr>
              <a:lnSpc>
                <a:spcPts val="37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Photo album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CMS system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Blog system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Dating 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2050" name="Picture 2" descr="http://www.healthyalberta.com/Images/HS_Exam_Stress_PHO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3240" y="3846007"/>
            <a:ext cx="3671160" cy="2441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 smtClean="0"/>
              <a:t>Defending the projects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Students should defend their projects in class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Will be asked to extend the existing functionality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Using own laptop is recommended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Each project gets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0…60</a:t>
            </a:r>
            <a:r>
              <a:rPr lang="en-US" sz="2800" dirty="0" smtClean="0"/>
              <a:t> scores</a:t>
            </a:r>
            <a:endParaRPr lang="en-US" sz="3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/>
        </p:nvGraphicFramePr>
        <p:xfrm>
          <a:off x="2362200" y="4206240"/>
          <a:ext cx="4191000" cy="2194560"/>
        </p:xfrm>
        <a:graphic>
          <a:graphicData uri="http://schemas.openxmlformats.org/drawingml/2006/table">
            <a:tbl>
              <a:tblPr/>
              <a:tblGrid>
                <a:gridCol w="1777802"/>
                <a:gridCol w="2413198"/>
              </a:tblGrid>
              <a:tr h="362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Score</a:t>
                      </a:r>
                      <a:endParaRPr lang="en-US" sz="24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Grade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51-60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Excellent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41-50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Very Good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31-40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Good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21-30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Average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2" descr="http://stmcs.org/images/grad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149242">
            <a:off x="7254693" y="3470739"/>
            <a:ext cx="1214719" cy="1485427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Certification and Awards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ts val="3600"/>
              </a:lnSpc>
            </a:pPr>
            <a:r>
              <a:rPr lang="en-US" dirty="0" smtClean="0"/>
              <a:t>Best students will get certification and awards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Certificate of achievement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Requires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51</a:t>
            </a:r>
            <a:r>
              <a:rPr lang="en-US" dirty="0" smtClean="0"/>
              <a:t> score from the practical project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Issued by Telerik Academy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Signed by the trainers team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Awards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Remarkable results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Top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5-10</a:t>
            </a:r>
            <a:r>
              <a:rPr lang="en-US" dirty="0" smtClean="0"/>
              <a:t> students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800600" y="4267200"/>
            <a:ext cx="4038600" cy="226695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endParaRPr lang="en-US" sz="2000" b="1" dirty="0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8914" name="Picture 2" descr="C:\NAKOV\Telerik-templates\Telerik-Logos\Telerik-logo-large-with-text.png"/>
          <p:cNvPicPr>
            <a:picLocks noChangeAspect="1" noChangeArrowheads="1"/>
          </p:cNvPicPr>
          <p:nvPr/>
        </p:nvPicPr>
        <p:blipFill>
          <a:blip r:embed="rId2" cstate="print"/>
          <a:srcRect l="-4348" t="-12756" r="-4348" b="-8419"/>
          <a:stretch>
            <a:fillRect/>
          </a:stretch>
        </p:blipFill>
        <p:spPr bwMode="auto">
          <a:xfrm>
            <a:off x="5019675" y="4953000"/>
            <a:ext cx="3609474" cy="1371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</p:spPr>
      </p:pic>
      <p:sp>
        <p:nvSpPr>
          <p:cNvPr id="6" name="Rectangle 5"/>
          <p:cNvSpPr/>
          <p:nvPr/>
        </p:nvSpPr>
        <p:spPr>
          <a:xfrm>
            <a:off x="6113693" y="4343400"/>
            <a:ext cx="142058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Sponsor: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image.guardian.co.uk/sys-images/Arts/Arts_/Pictures/2007/02/06/books460.jpg"/>
          <p:cNvPicPr>
            <a:picLocks noChangeAspect="1" noChangeArrowheads="1"/>
          </p:cNvPicPr>
          <p:nvPr/>
        </p:nvPicPr>
        <p:blipFill>
          <a:blip r:embed="rId2" cstate="print">
            <a:lum bright="10000" contrast="10000"/>
          </a:blip>
          <a:srcRect/>
          <a:stretch>
            <a:fillRect/>
          </a:stretch>
        </p:blipFill>
        <p:spPr bwMode="auto">
          <a:xfrm>
            <a:off x="2362200" y="1219200"/>
            <a:ext cx="4381500" cy="3133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5076039"/>
            <a:ext cx="8229600" cy="685800"/>
          </a:xfrm>
        </p:spPr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066800"/>
            <a:ext cx="7086600" cy="5638800"/>
          </a:xfrm>
        </p:spPr>
        <p:txBody>
          <a:bodyPr/>
          <a:lstStyle/>
          <a:p>
            <a:pPr marL="0" lvl="0" indent="0">
              <a:spcBef>
                <a:spcPts val="1800"/>
              </a:spcBef>
              <a:buNone/>
              <a:tabLst/>
            </a:pPr>
            <a:r>
              <a:rPr lang="en-US" dirty="0" smtClean="0"/>
              <a:t>Nakov S. &amp; Co., Programming for .NET Framework, Volume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ISBN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954-775-505-6</a:t>
            </a:r>
            <a:r>
              <a:rPr lang="en-US" dirty="0" smtClean="0"/>
              <a:t>, </a:t>
            </a:r>
            <a:r>
              <a:rPr lang="en-US" u="sng" dirty="0" smtClean="0">
                <a:hlinkClick r:id="rId2"/>
              </a:rPr>
              <a:t>www.devbg.org/dotnetbook/</a:t>
            </a:r>
            <a:endParaRPr lang="en-US" dirty="0" smtClean="0"/>
          </a:p>
          <a:p>
            <a:pPr marL="0" indent="0">
              <a:spcBef>
                <a:spcPts val="1800"/>
              </a:spcBef>
              <a:buNone/>
              <a:tabLst/>
            </a:pPr>
            <a:r>
              <a:rPr lang="en-US" dirty="0" smtClean="0"/>
              <a:t>Nakov S. &amp; Co., Programming for .NET Framework, Volume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, ISBN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954-775-672-9</a:t>
            </a:r>
            <a:r>
              <a:rPr lang="en-US" dirty="0" smtClean="0"/>
              <a:t>, </a:t>
            </a:r>
            <a:r>
              <a:rPr lang="en-US" u="sng" dirty="0" smtClean="0">
                <a:hlinkClick r:id="rId2"/>
              </a:rPr>
              <a:t>www.devbg.org/dotnetbook/</a:t>
            </a:r>
            <a:endParaRPr lang="en-US" dirty="0" smtClean="0"/>
          </a:p>
          <a:p>
            <a:pPr marL="0" lvl="0" indent="0">
              <a:spcBef>
                <a:spcPts val="1800"/>
              </a:spcBef>
              <a:buNone/>
              <a:tabLst/>
            </a:pPr>
            <a:r>
              <a:rPr lang="en-US" dirty="0" smtClean="0"/>
              <a:t>MacDonald M., Beginning ASP.NET 3.5 in C# 2008 – From Novice to Professional, APress, ISBN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978-1-59059-891-7</a:t>
            </a:r>
            <a:r>
              <a:rPr lang="en-US" dirty="0" smtClean="0"/>
              <a:t>, </a:t>
            </a:r>
            <a:r>
              <a:rPr lang="en-US" u="sng" dirty="0" smtClean="0">
                <a:hlinkClick r:id="rId3"/>
              </a:rPr>
              <a:t>http://tiny.cc/vk4Q0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lum contrast="10000"/>
          </a:blip>
          <a:srcRect/>
          <a:stretch>
            <a:fillRect/>
          </a:stretch>
        </p:blipFill>
        <p:spPr bwMode="auto">
          <a:xfrm>
            <a:off x="304800" y="1020744"/>
            <a:ext cx="1234225" cy="1676400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95000"/>
                <a:lumOff val="5000"/>
                <a:alpha val="40000"/>
              </a:scheme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lum contrast="10000"/>
          </a:blip>
          <a:srcRect/>
          <a:stretch>
            <a:fillRect/>
          </a:stretch>
        </p:blipFill>
        <p:spPr bwMode="auto">
          <a:xfrm>
            <a:off x="304800" y="2895600"/>
            <a:ext cx="1234225" cy="1676400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95000"/>
                <a:lumOff val="5000"/>
                <a:alpha val="40000"/>
              </a:schemeClr>
            </a:outerShdw>
          </a:effec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lum contrast="10000"/>
          </a:blip>
          <a:srcRect/>
          <a:stretch>
            <a:fillRect/>
          </a:stretch>
        </p:blipFill>
        <p:spPr bwMode="auto">
          <a:xfrm>
            <a:off x="304800" y="4771623"/>
            <a:ext cx="1234225" cy="1629177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95000"/>
                <a:lumOff val="5000"/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500" dirty="0" smtClean="0"/>
              <a:t>Web Applications Development with .NET Framework and ASP.NET</a:t>
            </a:r>
            <a:endParaRPr lang="bg-BG" sz="35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0742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20294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3142397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6172200"/>
            <a:ext cx="4496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hlinkClick r:id="rId2"/>
              </a:rPr>
              <a:t>http://aspnetcourse.telerik.com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3000" dirty="0" smtClean="0"/>
              <a:t>Web Applications Development with .NET Framework and ASP.NET objectives</a:t>
            </a:r>
          </a:p>
          <a:p>
            <a:pPr lvl="1">
              <a:lnSpc>
                <a:spcPct val="120000"/>
              </a:lnSpc>
            </a:pPr>
            <a:r>
              <a:rPr lang="en-US" sz="2800" dirty="0" smtClean="0"/>
              <a:t>Provides basic skills for development of dynamic data-driven ASP.NET Web applications</a:t>
            </a:r>
          </a:p>
          <a:p>
            <a:pPr lvl="1">
              <a:lnSpc>
                <a:spcPct val="120000"/>
              </a:lnSpc>
            </a:pPr>
            <a:r>
              <a:rPr lang="en-US" sz="2800" dirty="0" smtClean="0"/>
              <a:t>C# language fundamentals</a:t>
            </a:r>
          </a:p>
          <a:p>
            <a:pPr lvl="1">
              <a:lnSpc>
                <a:spcPct val="120000"/>
              </a:lnSpc>
            </a:pPr>
            <a:r>
              <a:rPr lang="en-US" sz="2800" dirty="0" smtClean="0"/>
              <a:t>Databases and SQL Server</a:t>
            </a:r>
          </a:p>
          <a:p>
            <a:pPr lvl="1">
              <a:lnSpc>
                <a:spcPct val="120000"/>
              </a:lnSpc>
            </a:pPr>
            <a:r>
              <a:rPr lang="en-US" sz="2800" dirty="0" smtClean="0"/>
              <a:t>LINQ and LINQ-to-SQL</a:t>
            </a:r>
          </a:p>
          <a:p>
            <a:pPr lvl="1">
              <a:lnSpc>
                <a:spcPct val="120000"/>
              </a:lnSpc>
            </a:pPr>
            <a:r>
              <a:rPr lang="en-US" sz="2800" dirty="0" smtClean="0"/>
              <a:t>ASP.NET and AJAX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5604" name="Picture 4" descr="http://www.artegraficas.com.br/img/web_sites/web_sites.jpg"/>
          <p:cNvPicPr>
            <a:picLocks noChangeAspect="1" noChangeArrowheads="1"/>
          </p:cNvPicPr>
          <p:nvPr/>
        </p:nvPicPr>
        <p:blipFill>
          <a:blip r:embed="rId2" cstate="print"/>
          <a:srcRect t="5517" b="3448"/>
          <a:stretch>
            <a:fillRect/>
          </a:stretch>
        </p:blipFill>
        <p:spPr bwMode="auto">
          <a:xfrm>
            <a:off x="5562600" y="3886200"/>
            <a:ext cx="2950185" cy="2362200"/>
          </a:xfrm>
          <a:prstGeom prst="roundRect">
            <a:avLst>
              <a:gd name="adj" fmla="val 8046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to the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Computer programming skills</a:t>
            </a:r>
          </a:p>
          <a:p>
            <a:pPr lvl="1"/>
            <a:r>
              <a:rPr lang="en-US" dirty="0" smtClean="0"/>
              <a:t>One of the following languages:</a:t>
            </a:r>
          </a:p>
          <a:p>
            <a:pPr lvl="2"/>
            <a:r>
              <a:rPr lang="en-US" dirty="0" smtClean="0"/>
              <a:t>C#, Java or C++</a:t>
            </a:r>
          </a:p>
          <a:p>
            <a:pPr lvl="0"/>
            <a:r>
              <a:rPr lang="en-US" dirty="0" smtClean="0"/>
              <a:t>Object-oriented programming</a:t>
            </a:r>
          </a:p>
          <a:p>
            <a:pPr lvl="1"/>
            <a:r>
              <a:rPr lang="en-US" dirty="0" smtClean="0"/>
              <a:t>Abstraction, encapsulation, inheritance, polymorphism, exceptions handling</a:t>
            </a:r>
          </a:p>
          <a:p>
            <a:pPr lvl="0"/>
            <a:r>
              <a:rPr lang="en-US" dirty="0" smtClean="0"/>
              <a:t>English language</a:t>
            </a:r>
          </a:p>
          <a:p>
            <a:pPr lvl="1"/>
            <a:r>
              <a:rPr lang="en-US" dirty="0" smtClean="0"/>
              <a:t>All training materials are in English (intentionally, Telerik Academy policy)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4580" name="Picture 4" descr="http://www.toursisaket.com/marketplace/propic/picture12574800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3400" y="1181100"/>
            <a:ext cx="1879600" cy="1409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582" name="Picture 6" descr="http://www.gites-au-monteil.fr/img/englis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4514" y="4916584"/>
            <a:ext cx="1158961" cy="722216"/>
          </a:xfrm>
          <a:prstGeom prst="roundRect">
            <a:avLst>
              <a:gd name="adj" fmla="val 8091"/>
            </a:avLst>
          </a:prstGeom>
          <a:noFill/>
        </p:spPr>
      </p:pic>
      <p:pic>
        <p:nvPicPr>
          <p:cNvPr id="24583" name="Picture 7" descr="C:\Trash\o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3022600"/>
            <a:ext cx="990600" cy="1320800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Schedule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Sofia University – FMI</a:t>
            </a:r>
          </a:p>
          <a:p>
            <a:pPr lvl="1"/>
            <a:r>
              <a:rPr lang="en-US" dirty="0" smtClean="0"/>
              <a:t>Every Wednesday, 18:00-21:00, lab 229</a:t>
            </a:r>
          </a:p>
          <a:p>
            <a:pPr lvl="1"/>
            <a:r>
              <a:rPr lang="en-US" dirty="0" smtClean="0"/>
              <a:t>Start: 6 October 2010</a:t>
            </a:r>
          </a:p>
          <a:p>
            <a:pPr lvl="0"/>
            <a:r>
              <a:rPr lang="en-US" dirty="0" smtClean="0"/>
              <a:t>Technical </a:t>
            </a:r>
            <a:r>
              <a:rPr lang="en-US" dirty="0" smtClean="0"/>
              <a:t>University – Sofia</a:t>
            </a:r>
          </a:p>
          <a:p>
            <a:pPr lvl="1"/>
            <a:r>
              <a:rPr lang="en-US" dirty="0" smtClean="0"/>
              <a:t>Every Monday, 18:00-21:00, </a:t>
            </a:r>
            <a:r>
              <a:rPr lang="en-US" dirty="0" smtClean="0"/>
              <a:t>lab ???</a:t>
            </a:r>
            <a:endParaRPr lang="en-US" dirty="0" smtClean="0"/>
          </a:p>
          <a:p>
            <a:pPr lvl="1"/>
            <a:r>
              <a:rPr lang="en-US" dirty="0" smtClean="0"/>
              <a:t>Start: </a:t>
            </a:r>
            <a:r>
              <a:rPr lang="en-US" dirty="0" smtClean="0"/>
              <a:t>???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2" descr="http://www.vivantehoa.com/schedule_book.jpg"/>
          <p:cNvPicPr>
            <a:picLocks noChangeAspect="1" noChangeArrowheads="1"/>
          </p:cNvPicPr>
          <p:nvPr/>
        </p:nvPicPr>
        <p:blipFill>
          <a:blip r:embed="rId2" cstate="print"/>
          <a:srcRect l="1415" t="1563" r="1415" b="2083"/>
          <a:stretch>
            <a:fillRect/>
          </a:stretch>
        </p:blipFill>
        <p:spPr bwMode="auto">
          <a:xfrm>
            <a:off x="5410200" y="4464588"/>
            <a:ext cx="3124200" cy="18445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334037"/>
            <a:ext cx="4391026" cy="2913576"/>
          </a:xfrm>
          <a:prstGeom prst="roundRect">
            <a:avLst>
              <a:gd name="adj" fmla="val 60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181600"/>
            <a:ext cx="8229600" cy="685800"/>
          </a:xfrm>
        </p:spPr>
        <p:txBody>
          <a:bodyPr/>
          <a:lstStyle/>
          <a:p>
            <a:r>
              <a:rPr lang="en-US" dirty="0" smtClean="0"/>
              <a:t>Course Curriculum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361950" lvl="0" indent="-361950">
              <a:lnSpc>
                <a:spcPts val="3400"/>
              </a:lnSpc>
              <a:spcBef>
                <a:spcPts val="300"/>
              </a:spcBef>
              <a:buFont typeface="+mj-lt"/>
              <a:buAutoNum type="arabicPeriod"/>
              <a:tabLst/>
            </a:pPr>
            <a:r>
              <a:rPr lang="en-US" sz="2800" dirty="0" smtClean="0"/>
              <a:t>.NET Framework Overview</a:t>
            </a:r>
          </a:p>
          <a:p>
            <a:pPr marL="714375" lvl="1" indent="-366713">
              <a:lnSpc>
                <a:spcPts val="3400"/>
              </a:lnSpc>
              <a:spcBef>
                <a:spcPts val="300"/>
              </a:spcBef>
            </a:pPr>
            <a:r>
              <a:rPr lang="en-US" sz="2600" dirty="0" smtClean="0"/>
              <a:t>.NET, CLR, MSIL, Assemblies, CTS, .NET languages </a:t>
            </a:r>
          </a:p>
          <a:p>
            <a:pPr marL="361950" lvl="0" indent="-361950">
              <a:lnSpc>
                <a:spcPts val="3400"/>
              </a:lnSpc>
              <a:spcBef>
                <a:spcPts val="300"/>
              </a:spcBef>
              <a:buFont typeface="+mj-lt"/>
              <a:buAutoNum type="arabicPeriod"/>
              <a:tabLst/>
            </a:pPr>
            <a:r>
              <a:rPr lang="en-US" sz="2800" dirty="0" smtClean="0"/>
              <a:t>C# Language Overview – Part I</a:t>
            </a:r>
          </a:p>
          <a:p>
            <a:pPr marL="714375" lvl="1" indent="-366713">
              <a:lnSpc>
                <a:spcPts val="3400"/>
              </a:lnSpc>
              <a:spcBef>
                <a:spcPts val="300"/>
              </a:spcBef>
            </a:pPr>
            <a:r>
              <a:rPr lang="en-US" sz="2600" dirty="0" smtClean="0"/>
              <a:t>Data Types, Operators, Expressions, Statements, Console I/O, if / switch / case, Loops, Arrays, Methods</a:t>
            </a:r>
          </a:p>
          <a:p>
            <a:pPr marL="361950" lvl="0" indent="-361950">
              <a:lnSpc>
                <a:spcPts val="3400"/>
              </a:lnSpc>
              <a:spcBef>
                <a:spcPts val="300"/>
              </a:spcBef>
              <a:buFont typeface="+mj-lt"/>
              <a:buAutoNum type="arabicPeriod"/>
              <a:tabLst/>
            </a:pPr>
            <a:r>
              <a:rPr lang="en-US" sz="2800" dirty="0" smtClean="0"/>
              <a:t>C# Language Overview – Part II</a:t>
            </a:r>
          </a:p>
          <a:p>
            <a:pPr marL="714375" lvl="1" indent="-366713">
              <a:lnSpc>
                <a:spcPts val="3400"/>
              </a:lnSpc>
              <a:spcBef>
                <a:spcPts val="300"/>
              </a:spcBef>
            </a:pPr>
            <a:r>
              <a:rPr lang="en-US" sz="2600" dirty="0" smtClean="0"/>
              <a:t>Creating and Using Objects, Exceptions, Strings, Generics, Collections, Attributes</a:t>
            </a:r>
          </a:p>
          <a:p>
            <a:pPr marL="361950" lvl="0" indent="-361950">
              <a:lnSpc>
                <a:spcPts val="3400"/>
              </a:lnSpc>
              <a:spcBef>
                <a:spcPts val="300"/>
              </a:spcBef>
              <a:buFont typeface="+mj-lt"/>
              <a:buAutoNum type="arabicPeriod"/>
              <a:tabLst/>
            </a:pPr>
            <a:r>
              <a:rPr lang="en-US" sz="2800" dirty="0" smtClean="0"/>
              <a:t>Object-Oriented Programming with C#</a:t>
            </a:r>
          </a:p>
          <a:p>
            <a:pPr marL="714375" lvl="1" indent="-366713">
              <a:lnSpc>
                <a:spcPts val="3400"/>
              </a:lnSpc>
              <a:spcBef>
                <a:spcPts val="300"/>
              </a:spcBef>
            </a:pPr>
            <a:r>
              <a:rPr lang="en-US" sz="2600" dirty="0" smtClean="0"/>
              <a:t>Defining Classes, Constructors, Properties, Methods, Events, Interfaces, Inheritance, Polymorphism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360363" lvl="0" indent="-360363">
              <a:lnSpc>
                <a:spcPts val="3600"/>
              </a:lnSpc>
              <a:spcBef>
                <a:spcPts val="300"/>
              </a:spcBef>
              <a:buFont typeface="+mj-lt"/>
              <a:buAutoNum type="arabicPeriod" startAt="5"/>
              <a:tabLst/>
            </a:pPr>
            <a:r>
              <a:rPr lang="en-US" sz="2800" dirty="0" smtClean="0"/>
              <a:t>Databases, SQL and MS SQL Server</a:t>
            </a:r>
          </a:p>
          <a:p>
            <a:pPr marL="714375" lvl="1" indent="-366713">
              <a:lnSpc>
                <a:spcPts val="3600"/>
              </a:lnSpc>
              <a:spcBef>
                <a:spcPts val="300"/>
              </a:spcBef>
            </a:pPr>
            <a:r>
              <a:rPr lang="en-US" sz="2600" dirty="0" smtClean="0"/>
              <a:t>RDBMS, </a:t>
            </a:r>
            <a:r>
              <a:rPr lang="en-US" sz="2600" dirty="0" smtClean="0"/>
              <a:t>SQL Language, SQL SELECT, Joins, Grouping, SQL INSERT, SQL UPDATE, SQL DELETE, MS SQL Server, SQL Server Management Studio </a:t>
            </a:r>
          </a:p>
          <a:p>
            <a:pPr marL="361950" lvl="0" indent="-361950">
              <a:lnSpc>
                <a:spcPts val="3600"/>
              </a:lnSpc>
              <a:spcBef>
                <a:spcPts val="300"/>
              </a:spcBef>
              <a:buFont typeface="+mj-lt"/>
              <a:buAutoNum type="arabicPeriod" startAt="5"/>
              <a:tabLst/>
            </a:pPr>
            <a:r>
              <a:rPr lang="en-US" sz="2800" dirty="0" smtClean="0"/>
              <a:t>LINQ and LINQ-to-SQL</a:t>
            </a:r>
          </a:p>
          <a:p>
            <a:pPr marL="714375" lvl="1" indent="-366713">
              <a:lnSpc>
                <a:spcPts val="3600"/>
              </a:lnSpc>
              <a:spcBef>
                <a:spcPts val="300"/>
              </a:spcBef>
            </a:pPr>
            <a:r>
              <a:rPr lang="en-US" sz="2600" dirty="0" smtClean="0"/>
              <a:t>LINQ Operators and Expressions, Projections, Conversions, Aggregations, LINQ-to-SQL, Using DataContext to Read / Create / Update / Delete Data</a:t>
            </a:r>
          </a:p>
          <a:p>
            <a:pPr marL="361950" lvl="0" indent="-361950">
              <a:lnSpc>
                <a:spcPts val="3600"/>
              </a:lnSpc>
              <a:spcBef>
                <a:spcPts val="300"/>
              </a:spcBef>
              <a:buFont typeface="+mj-lt"/>
              <a:buAutoNum type="arabicPeriod" startAt="5"/>
              <a:tabLst/>
            </a:pPr>
            <a:r>
              <a:rPr lang="en-US" sz="2800" dirty="0" smtClean="0"/>
              <a:t>Web Technologies Basics</a:t>
            </a:r>
          </a:p>
          <a:p>
            <a:pPr marL="714375" lvl="1" indent="-366713">
              <a:lnSpc>
                <a:spcPts val="3600"/>
              </a:lnSpc>
              <a:spcBef>
                <a:spcPts val="300"/>
              </a:spcBef>
            </a:pPr>
            <a:r>
              <a:rPr lang="en-US" sz="2600" dirty="0" smtClean="0"/>
              <a:t>HTTP, HTML, Text, Images, Tables, Forms, CSS, JavaScript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361950" lvl="0" indent="-361950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8"/>
              <a:tabLst/>
            </a:pPr>
            <a:r>
              <a:rPr lang="en-US" sz="2800" dirty="0">
                <a:effectLst/>
              </a:rPr>
              <a:t>ASP.NET Basics</a:t>
            </a:r>
            <a:endParaRPr lang="en-US" sz="2800" dirty="0" smtClean="0"/>
          </a:p>
          <a:p>
            <a:pPr marL="714375" lvl="1" indent="-366713">
              <a:lnSpc>
                <a:spcPts val="3400"/>
              </a:lnSpc>
              <a:spcBef>
                <a:spcPts val="300"/>
              </a:spcBef>
            </a:pPr>
            <a:r>
              <a:rPr lang="en-US" sz="2600" dirty="0" smtClean="0"/>
              <a:t>ASP.NET Web Forms, Web Server Controls, HTML Server Controls, Creating Simple Web Applications</a:t>
            </a:r>
          </a:p>
          <a:p>
            <a:pPr marL="361950" lvl="0" indent="-361950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8"/>
              <a:tabLst/>
            </a:pPr>
            <a:r>
              <a:rPr lang="en-US" sz="2800" dirty="0">
                <a:effectLst/>
              </a:rPr>
              <a:t>ASP.NET Data Binding</a:t>
            </a:r>
            <a:endParaRPr lang="en-US" sz="2800" dirty="0" smtClean="0"/>
          </a:p>
          <a:p>
            <a:pPr marL="714375" lvl="1" indent="-366713">
              <a:lnSpc>
                <a:spcPts val="3400"/>
              </a:lnSpc>
              <a:spcBef>
                <a:spcPts val="300"/>
              </a:spcBef>
            </a:pPr>
            <a:r>
              <a:rPr lang="en-US" sz="2600" dirty="0" smtClean="0"/>
              <a:t>Data-Bound </a:t>
            </a:r>
            <a:r>
              <a:rPr lang="en-US" sz="2600" dirty="0" smtClean="0"/>
              <a:t>Controls: Data Sources, </a:t>
            </a:r>
            <a:r>
              <a:rPr lang="en-US" sz="2600" noProof="1" smtClean="0"/>
              <a:t>GridView, FormView, DetailsView, DataList, Repeater, ListView</a:t>
            </a:r>
          </a:p>
          <a:p>
            <a:pPr marL="361950" lvl="0" indent="-361950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8"/>
              <a:tabLst/>
            </a:pPr>
            <a:r>
              <a:rPr lang="en-US" sz="2800" dirty="0">
                <a:effectLst/>
              </a:rPr>
              <a:t>ASP.NET and Databases</a:t>
            </a:r>
            <a:endParaRPr lang="en-US" sz="2600" dirty="0" smtClean="0"/>
          </a:p>
          <a:p>
            <a:pPr marL="714375" lvl="1" indent="-366713">
              <a:lnSpc>
                <a:spcPts val="3400"/>
              </a:lnSpc>
              <a:spcBef>
                <a:spcPts val="300"/>
              </a:spcBef>
            </a:pPr>
            <a:r>
              <a:rPr lang="en-US" sz="2600" dirty="0"/>
              <a:t>Integrating LINQ-to-SQL with ASP.NET, Using Data Sources </a:t>
            </a:r>
            <a:r>
              <a:rPr lang="en-US" sz="2600" dirty="0" smtClean="0"/>
              <a:t>(</a:t>
            </a:r>
            <a:r>
              <a:rPr lang="en-US" sz="2600" noProof="1" smtClean="0"/>
              <a:t>LinqDataSource</a:t>
            </a:r>
            <a:r>
              <a:rPr lang="en-US" sz="2600" dirty="0" smtClean="0"/>
              <a:t> </a:t>
            </a:r>
            <a:r>
              <a:rPr lang="en-US" sz="2600" dirty="0"/>
              <a:t>and </a:t>
            </a:r>
            <a:r>
              <a:rPr lang="en-US" sz="2600" noProof="1" smtClean="0"/>
              <a:t>ObjectDataSource</a:t>
            </a:r>
            <a:r>
              <a:rPr lang="en-US" sz="2600" dirty="0" smtClean="0"/>
              <a:t>)</a:t>
            </a:r>
            <a:endParaRPr lang="en-US" sz="2600" dirty="0" smtClean="0"/>
          </a:p>
          <a:p>
            <a:pPr marL="361950" lvl="0" indent="0">
              <a:lnSpc>
                <a:spcPts val="3400"/>
              </a:lnSpc>
              <a:spcBef>
                <a:spcPts val="300"/>
              </a:spcBef>
              <a:buNone/>
              <a:tabLst/>
            </a:pPr>
            <a:r>
              <a:rPr lang="en-US" sz="2800" dirty="0">
                <a:effectLst/>
              </a:rPr>
              <a:t>ASP.NET State Management</a:t>
            </a:r>
            <a:endParaRPr lang="en-US" sz="2600" dirty="0" smtClean="0"/>
          </a:p>
          <a:p>
            <a:pPr marL="714375" lvl="1" indent="-366713">
              <a:lnSpc>
                <a:spcPts val="3400"/>
              </a:lnSpc>
              <a:spcBef>
                <a:spcPts val="300"/>
              </a:spcBef>
            </a:pPr>
            <a:r>
              <a:rPr lang="en-US" sz="2800" dirty="0" smtClean="0">
                <a:effectLst/>
              </a:rPr>
              <a:t>View </a:t>
            </a:r>
            <a:r>
              <a:rPr lang="en-US" sz="2800" dirty="0">
                <a:effectLst/>
              </a:rPr>
              <a:t>State, Application State, Session </a:t>
            </a:r>
            <a:r>
              <a:rPr lang="en-US" sz="2800" dirty="0" smtClean="0">
                <a:effectLst/>
              </a:rPr>
              <a:t>State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361950" lvl="0" indent="-361950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11"/>
              <a:tabLst/>
            </a:pPr>
            <a:r>
              <a:rPr lang="en-US" sz="2800" dirty="0">
                <a:effectLst/>
              </a:rPr>
              <a:t>ASP.NET Advanced Topics</a:t>
            </a:r>
            <a:endParaRPr lang="en-US" sz="2800" dirty="0" smtClean="0"/>
          </a:p>
          <a:p>
            <a:pPr marL="714375" lvl="1" indent="-366713">
              <a:lnSpc>
                <a:spcPts val="3400"/>
              </a:lnSpc>
              <a:spcBef>
                <a:spcPts val="300"/>
              </a:spcBef>
            </a:pPr>
            <a:r>
              <a:rPr lang="en-US" sz="2600" dirty="0"/>
              <a:t>Master Pages, User Controls, Site Maps, Localization, Validation Controls, </a:t>
            </a:r>
            <a:r>
              <a:rPr lang="en-US" sz="2600" noProof="1" smtClean="0"/>
              <a:t>Web.config</a:t>
            </a:r>
            <a:r>
              <a:rPr lang="en-US" sz="2600" dirty="0" smtClean="0"/>
              <a:t>, </a:t>
            </a:r>
            <a:r>
              <a:rPr lang="en-US" sz="2600" dirty="0"/>
              <a:t>IIS and Deployment</a:t>
            </a:r>
            <a:endParaRPr lang="en-US" sz="2600" dirty="0" smtClean="0"/>
          </a:p>
          <a:p>
            <a:pPr marL="361950" lvl="0" indent="-361950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11"/>
              <a:tabLst/>
            </a:pPr>
            <a:r>
              <a:rPr lang="en-US" sz="2800" dirty="0">
                <a:effectLst/>
              </a:rPr>
              <a:t>ASP.NET Membership</a:t>
            </a:r>
            <a:endParaRPr lang="en-US" sz="2800" dirty="0" smtClean="0"/>
          </a:p>
          <a:p>
            <a:pPr marL="714375" lvl="1" indent="-366713">
              <a:lnSpc>
                <a:spcPts val="3400"/>
              </a:lnSpc>
              <a:spcBef>
                <a:spcPts val="300"/>
              </a:spcBef>
            </a:pPr>
            <a:r>
              <a:rPr lang="en-US" sz="2600" dirty="0"/>
              <a:t>Authentication and Authorization, Windows and Forms Authentication, Users, Roles, Membership and Providers, Login Controls</a:t>
            </a:r>
            <a:endParaRPr lang="en-US" sz="2600" noProof="1" smtClean="0"/>
          </a:p>
          <a:p>
            <a:pPr marL="361950" lvl="0" indent="-361950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11"/>
              <a:tabLst/>
            </a:pPr>
            <a:r>
              <a:rPr lang="en-US" sz="2800" dirty="0">
                <a:effectLst/>
              </a:rPr>
              <a:t>ASP.NET AJAX</a:t>
            </a:r>
            <a:endParaRPr lang="en-US" sz="2600" dirty="0" smtClean="0"/>
          </a:p>
          <a:p>
            <a:pPr marL="714375" lvl="1" indent="-366713">
              <a:lnSpc>
                <a:spcPts val="3400"/>
              </a:lnSpc>
              <a:spcBef>
                <a:spcPts val="300"/>
              </a:spcBef>
            </a:pPr>
            <a:r>
              <a:rPr lang="en-US" sz="2600" noProof="1" smtClean="0"/>
              <a:t>ScriptManager</a:t>
            </a:r>
            <a:r>
              <a:rPr lang="en-US" sz="2600" dirty="0" smtClean="0"/>
              <a:t>, </a:t>
            </a:r>
            <a:r>
              <a:rPr lang="en-US" sz="2600" noProof="1" smtClean="0"/>
              <a:t>UpdatePanel</a:t>
            </a:r>
            <a:r>
              <a:rPr lang="en-US" sz="2600" dirty="0" smtClean="0"/>
              <a:t>, </a:t>
            </a:r>
            <a:r>
              <a:rPr lang="en-US" sz="2600" dirty="0"/>
              <a:t>AJAX Control Toolkit</a:t>
            </a:r>
            <a:endParaRPr lang="en-US" sz="2600" dirty="0" smtClean="0"/>
          </a:p>
          <a:p>
            <a:pPr marL="361950" lvl="0" indent="-361950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11"/>
              <a:tabLst/>
            </a:pPr>
            <a:r>
              <a:rPr lang="en-US" sz="2800" dirty="0">
                <a:effectLst/>
              </a:rPr>
              <a:t>Practical Project Live </a:t>
            </a:r>
            <a:r>
              <a:rPr lang="en-US" sz="2800" dirty="0" smtClean="0">
                <a:effectLst/>
              </a:rPr>
              <a:t>Demo – Blog System</a:t>
            </a:r>
            <a:endParaRPr lang="en-US" sz="2800" dirty="0" smtClean="0"/>
          </a:p>
          <a:p>
            <a:pPr marL="361950" lvl="0" indent="-361950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11"/>
              <a:tabLst/>
            </a:pPr>
            <a:r>
              <a:rPr lang="en-US" sz="2800" dirty="0">
                <a:effectLst/>
              </a:rPr>
              <a:t>Practical Projects </a:t>
            </a:r>
            <a:r>
              <a:rPr lang="en-US" sz="2800" dirty="0" smtClean="0">
                <a:effectLst/>
              </a:rPr>
              <a:t>Defense (Certification Exam)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11880</TotalTime>
  <Words>734</Words>
  <Application>Microsoft Office PowerPoint</Application>
  <PresentationFormat>On-screen Show (4:3)</PresentationFormat>
  <Paragraphs>142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Telerik-PowerPoint-Theme</vt:lpstr>
      <vt:lpstr>Web Applications Development with .NET Framework and ASP.NET</vt:lpstr>
      <vt:lpstr>About the Course</vt:lpstr>
      <vt:lpstr>Requirements to the Students</vt:lpstr>
      <vt:lpstr>Course Schedule</vt:lpstr>
      <vt:lpstr>Course Curriculum</vt:lpstr>
      <vt:lpstr>Curriculum</vt:lpstr>
      <vt:lpstr>Curriculum (2)</vt:lpstr>
      <vt:lpstr>Curriculum (3)</vt:lpstr>
      <vt:lpstr>Curriculum (4)</vt:lpstr>
      <vt:lpstr>The Trainers Team</vt:lpstr>
      <vt:lpstr>Trainers Team</vt:lpstr>
      <vt:lpstr>Trainers Team (4)</vt:lpstr>
      <vt:lpstr>Assessment</vt:lpstr>
      <vt:lpstr>Assessment</vt:lpstr>
      <vt:lpstr>Assessment (2)</vt:lpstr>
      <vt:lpstr>Certification and Awards</vt:lpstr>
      <vt:lpstr>Recommended Books</vt:lpstr>
      <vt:lpstr>Recommended Books</vt:lpstr>
      <vt:lpstr>Web Applications Development with .NET Framework and ASP.NET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Applications Development with .NET Framework and ASP.NET</dc:title>
  <dc:subject> Course Introduction</dc:subject>
  <dc:creator>Svetlin Nakov</dc:creator>
  <cp:lastModifiedBy>Svetlin Nakov</cp:lastModifiedBy>
  <cp:revision>895</cp:revision>
  <dcterms:created xsi:type="dcterms:W3CDTF">2007-12-08T16:03:35Z</dcterms:created>
  <dcterms:modified xsi:type="dcterms:W3CDTF">2010-09-30T14:54:49Z</dcterms:modified>
</cp:coreProperties>
</file>