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 id="2147483664" r:id="rId2"/>
  </p:sldMasterIdLst>
  <p:notesMasterIdLst>
    <p:notesMasterId r:id="rId49"/>
  </p:notesMasterIdLst>
  <p:handoutMasterIdLst>
    <p:handoutMasterId r:id="rId50"/>
  </p:handoutMasterIdLst>
  <p:sldIdLst>
    <p:sldId id="259" r:id="rId3"/>
    <p:sldId id="296" r:id="rId4"/>
    <p:sldId id="302" r:id="rId5"/>
    <p:sldId id="344" r:id="rId6"/>
    <p:sldId id="286" r:id="rId7"/>
    <p:sldId id="287" r:id="rId8"/>
    <p:sldId id="301" r:id="rId9"/>
    <p:sldId id="304" r:id="rId10"/>
    <p:sldId id="343" r:id="rId11"/>
    <p:sldId id="305" r:id="rId12"/>
    <p:sldId id="300" r:id="rId13"/>
    <p:sldId id="306" r:id="rId14"/>
    <p:sldId id="342" r:id="rId15"/>
    <p:sldId id="341" r:id="rId16"/>
    <p:sldId id="345" r:id="rId17"/>
    <p:sldId id="307" r:id="rId18"/>
    <p:sldId id="335" r:id="rId19"/>
    <p:sldId id="337" r:id="rId20"/>
    <p:sldId id="309" r:id="rId21"/>
    <p:sldId id="329" r:id="rId22"/>
    <p:sldId id="308" r:id="rId23"/>
    <p:sldId id="332" r:id="rId24"/>
    <p:sldId id="330" r:id="rId25"/>
    <p:sldId id="310" r:id="rId26"/>
    <p:sldId id="346" r:id="rId27"/>
    <p:sldId id="324" r:id="rId28"/>
    <p:sldId id="348" r:id="rId29"/>
    <p:sldId id="349" r:id="rId30"/>
    <p:sldId id="338" r:id="rId31"/>
    <p:sldId id="333" r:id="rId32"/>
    <p:sldId id="311" r:id="rId33"/>
    <p:sldId id="350" r:id="rId34"/>
    <p:sldId id="325" r:id="rId35"/>
    <p:sldId id="326" r:id="rId36"/>
    <p:sldId id="327" r:id="rId37"/>
    <p:sldId id="328" r:id="rId38"/>
    <p:sldId id="317" r:id="rId39"/>
    <p:sldId id="316" r:id="rId40"/>
    <p:sldId id="315" r:id="rId41"/>
    <p:sldId id="314" r:id="rId42"/>
    <p:sldId id="313" r:id="rId43"/>
    <p:sldId id="319" r:id="rId44"/>
    <p:sldId id="299" r:id="rId45"/>
    <p:sldId id="334" r:id="rId46"/>
    <p:sldId id="340" r:id="rId47"/>
    <p:sldId id="339" r:id="rId48"/>
  </p:sldIdLst>
  <p:sldSz cx="9144000" cy="6858000" type="screen4x3"/>
  <p:notesSz cx="7099300" cy="10234613"/>
  <p:custDataLst>
    <p:tags r:id="rId51"/>
  </p:custDataLst>
  <p:defaultTextStyle>
    <a:defPPr>
      <a:defRPr lang="en-US"/>
    </a:defPPr>
    <a:lvl1pPr algn="l" rtl="0" eaLnBrk="0" fontAlgn="base" hangingPunct="0">
      <a:lnSpc>
        <a:spcPct val="85000"/>
      </a:lnSpc>
      <a:spcBef>
        <a:spcPct val="0"/>
      </a:spcBef>
      <a:spcAft>
        <a:spcPct val="0"/>
      </a:spcAft>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umimoji="1" sz="4000" b="1" kern="1200">
        <a:solidFill>
          <a:srgbClr val="000000"/>
        </a:solidFill>
        <a:effectLst>
          <a:outerShdw blurRad="38100" dist="38100" dir="2700000" algn="tl">
            <a:srgbClr val="000000">
              <a:alpha val="43137"/>
            </a:srgbClr>
          </a:outerShdw>
        </a:effectLst>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03366"/>
    <a:srgbClr val="008080"/>
    <a:srgbClr val="333399"/>
    <a:srgbClr val="666699"/>
    <a:srgbClr val="6600FF"/>
    <a:srgbClr val="4D4D4D"/>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64" autoAdjust="0"/>
    <p:restoredTop sz="67574" autoAdjust="0"/>
  </p:normalViewPr>
  <p:slideViewPr>
    <p:cSldViewPr>
      <p:cViewPr>
        <p:scale>
          <a:sx n="75" d="100"/>
          <a:sy n="75" d="100"/>
        </p:scale>
        <p:origin x="-264" y="-72"/>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124" y="-96"/>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ags" Target="tags/tag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t" anchorCtr="0" compatLnSpc="1">
            <a:prstTxWarp prst="textNoShape">
              <a:avLst/>
            </a:prstTxWarp>
          </a:bodyPr>
          <a:lstStyle>
            <a:lvl1pPr defTabSz="912813">
              <a:lnSpc>
                <a:spcPct val="100000"/>
              </a:lnSpc>
              <a:defRPr sz="1100" b="0">
                <a:solidFill>
                  <a:schemeClr val="tx1"/>
                </a:solidFill>
                <a:effectLst/>
              </a:defRPr>
            </a:lvl1pPr>
          </a:lstStyle>
          <a:p>
            <a:endParaRPr lang="bg-BG"/>
          </a:p>
        </p:txBody>
      </p:sp>
      <p:sp>
        <p:nvSpPr>
          <p:cNvPr id="117763" name="Rectangle 3"/>
          <p:cNvSpPr>
            <a:spLocks noGrp="1" noChangeArrowheads="1"/>
          </p:cNvSpPr>
          <p:nvPr>
            <p:ph type="dt" sz="quarter" idx="1"/>
          </p:nvPr>
        </p:nvSpPr>
        <p:spPr bwMode="auto">
          <a:xfrm>
            <a:off x="4022725" y="0"/>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t" anchorCtr="0" compatLnSpc="1">
            <a:prstTxWarp prst="textNoShape">
              <a:avLst/>
            </a:prstTxWarp>
          </a:bodyPr>
          <a:lstStyle>
            <a:lvl1pPr algn="r" defTabSz="912813">
              <a:lnSpc>
                <a:spcPct val="100000"/>
              </a:lnSpc>
              <a:defRPr sz="1100" b="0">
                <a:solidFill>
                  <a:schemeClr val="tx1"/>
                </a:solidFill>
                <a:effectLst/>
              </a:defRPr>
            </a:lvl1pPr>
          </a:lstStyle>
          <a:p>
            <a:fld id="{3834C0C5-3A2C-4908-BFAA-28067658D7AC}" type="datetime1">
              <a:rPr lang="en-US"/>
              <a:pPr/>
              <a:t>1/13/2011</a:t>
            </a:fld>
            <a:endParaRPr lang="bg-BG"/>
          </a:p>
        </p:txBody>
      </p:sp>
      <p:sp>
        <p:nvSpPr>
          <p:cNvPr id="117764" name="Rectangle 4"/>
          <p:cNvSpPr>
            <a:spLocks noGrp="1" noChangeArrowheads="1"/>
          </p:cNvSpPr>
          <p:nvPr>
            <p:ph type="ftr" sz="quarter" idx="2"/>
          </p:nvPr>
        </p:nvSpPr>
        <p:spPr bwMode="auto">
          <a:xfrm>
            <a:off x="0" y="9721850"/>
            <a:ext cx="561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b" anchorCtr="0" compatLnSpc="1">
            <a:prstTxWarp prst="textNoShape">
              <a:avLst/>
            </a:prstTxWarp>
          </a:bodyPr>
          <a:lstStyle>
            <a:lvl1pPr defTabSz="912813">
              <a:lnSpc>
                <a:spcPct val="100000"/>
              </a:lnSpc>
              <a:defRPr sz="1100" b="0">
                <a:solidFill>
                  <a:schemeClr val="tx1"/>
                </a:solidFill>
                <a:effectLst/>
              </a:defRPr>
            </a:lvl1pPr>
          </a:lstStyle>
          <a:p>
            <a:r>
              <a:rPr lang="bg-BG"/>
              <a:t>(c) 2005 National Academy for Software Development - http://academy.devbg.org. All rights reserved. Unauthorized copying or re-distribution is strictly prohibited.</a:t>
            </a:r>
          </a:p>
        </p:txBody>
      </p:sp>
      <p:sp>
        <p:nvSpPr>
          <p:cNvPr id="117765" name="Rectangle 5"/>
          <p:cNvSpPr>
            <a:spLocks noGrp="1" noChangeArrowheads="1"/>
          </p:cNvSpPr>
          <p:nvPr>
            <p:ph type="sldNum" sz="quarter" idx="3"/>
          </p:nvPr>
        </p:nvSpPr>
        <p:spPr bwMode="auto">
          <a:xfrm>
            <a:off x="6002338" y="9721850"/>
            <a:ext cx="10953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b" anchorCtr="0" compatLnSpc="1">
            <a:prstTxWarp prst="textNoShape">
              <a:avLst/>
            </a:prstTxWarp>
          </a:bodyPr>
          <a:lstStyle>
            <a:lvl1pPr algn="r" defTabSz="912813">
              <a:lnSpc>
                <a:spcPct val="100000"/>
              </a:lnSpc>
              <a:defRPr sz="1100" b="0">
                <a:solidFill>
                  <a:schemeClr val="tx1"/>
                </a:solidFill>
                <a:effectLst/>
              </a:defRPr>
            </a:lvl1pPr>
          </a:lstStyle>
          <a:p>
            <a:fld id="{DC458659-7825-4CA3-889B-B6360C40638D}" type="slidenum">
              <a:rPr lang="bg-BG"/>
              <a:pPr/>
              <a:t>‹#›</a:t>
            </a:fld>
            <a:endParaRPr lang="bg-BG"/>
          </a:p>
        </p:txBody>
      </p:sp>
    </p:spTree>
    <p:extLst>
      <p:ext uri="{BB962C8B-B14F-4D97-AF65-F5344CB8AC3E}">
        <p14:creationId xmlns:p14="http://schemas.microsoft.com/office/powerpoint/2010/main" val="1143314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t" anchorCtr="0" compatLnSpc="1">
            <a:prstTxWarp prst="textNoShape">
              <a:avLst/>
            </a:prstTxWarp>
          </a:bodyPr>
          <a:lstStyle>
            <a:lvl1pPr defTabSz="990600">
              <a:lnSpc>
                <a:spcPct val="100000"/>
              </a:lnSpc>
              <a:defRPr sz="1100" b="0" i="1">
                <a:solidFill>
                  <a:schemeClr val="tx1"/>
                </a:solidFill>
                <a:effectLst/>
              </a:defRPr>
            </a:lvl1pPr>
          </a:lstStyle>
          <a:p>
            <a:r>
              <a:rPr lang="en-US"/>
              <a:t>*</a:t>
            </a:r>
            <a:endParaRPr lang="en-US" sz="1300" i="0"/>
          </a:p>
        </p:txBody>
      </p:sp>
      <p:sp>
        <p:nvSpPr>
          <p:cNvPr id="2051"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t" anchorCtr="0" compatLnSpc="1">
            <a:prstTxWarp prst="textNoShape">
              <a:avLst/>
            </a:prstTxWarp>
          </a:bodyPr>
          <a:lstStyle>
            <a:lvl1pPr algn="r" defTabSz="990600">
              <a:lnSpc>
                <a:spcPct val="100000"/>
              </a:lnSpc>
              <a:defRPr sz="1100" b="0" i="1">
                <a:solidFill>
                  <a:schemeClr val="tx1"/>
                </a:solidFill>
                <a:effectLst/>
              </a:defRPr>
            </a:lvl1pPr>
          </a:lstStyle>
          <a:p>
            <a:fld id="{51491A16-738F-4799-8716-258CFD03D432}" type="datetime1">
              <a:rPr lang="en-US"/>
              <a:pPr/>
              <a:t>1/13/2011</a:t>
            </a:fld>
            <a:r>
              <a:rPr lang="en-US"/>
              <a:t>07/16/96</a:t>
            </a:r>
            <a:endParaRPr lang="en-US" sz="1300" i="0"/>
          </a:p>
        </p:txBody>
      </p:sp>
      <p:sp>
        <p:nvSpPr>
          <p:cNvPr id="2052" name="Rectangle 4"/>
          <p:cNvSpPr>
            <a:spLocks noGrp="1" noRot="1" noChangeAspect="1" noChangeArrowheads="1"/>
          </p:cNvSpPr>
          <p:nvPr>
            <p:ph type="sldImg" idx="2"/>
          </p:nvPr>
        </p:nvSpPr>
        <p:spPr bwMode="auto">
          <a:xfrm>
            <a:off x="992188" y="768350"/>
            <a:ext cx="5116512" cy="3836988"/>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9727" tIns="49864" rIns="99727" bIns="4986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9723438"/>
            <a:ext cx="56959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b" anchorCtr="0" compatLnSpc="1">
            <a:prstTxWarp prst="textNoShape">
              <a:avLst/>
            </a:prstTxWarp>
          </a:bodyPr>
          <a:lstStyle>
            <a:lvl1pPr defTabSz="990600">
              <a:lnSpc>
                <a:spcPct val="100000"/>
              </a:lnSpc>
              <a:defRPr sz="1100" b="0" i="1">
                <a:solidFill>
                  <a:schemeClr val="tx1"/>
                </a:solidFill>
                <a:effectLst/>
              </a:defRPr>
            </a:lvl1pPr>
          </a:lstStyle>
          <a:p>
            <a:r>
              <a:rPr lang="en-US"/>
              <a:t>(c) 2005 National Academy for Software Development - http://academy.devbg.org. All rights reserved. Unauthorized copying or re-distribution is strictly prohibited.*</a:t>
            </a:r>
            <a:endParaRPr lang="en-US" sz="1300" i="0"/>
          </a:p>
        </p:txBody>
      </p:sp>
      <p:sp>
        <p:nvSpPr>
          <p:cNvPr id="2055" name="Rectangle 7"/>
          <p:cNvSpPr>
            <a:spLocks noGrp="1" noChangeArrowheads="1"/>
          </p:cNvSpPr>
          <p:nvPr>
            <p:ph type="sldNum" sz="quarter" idx="5"/>
          </p:nvPr>
        </p:nvSpPr>
        <p:spPr bwMode="auto">
          <a:xfrm>
            <a:off x="5926138" y="9723438"/>
            <a:ext cx="1173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b" anchorCtr="0" compatLnSpc="1">
            <a:prstTxWarp prst="textNoShape">
              <a:avLst/>
            </a:prstTxWarp>
          </a:bodyPr>
          <a:lstStyle>
            <a:lvl1pPr algn="r" defTabSz="990600">
              <a:lnSpc>
                <a:spcPct val="100000"/>
              </a:lnSpc>
              <a:defRPr sz="1100" b="0" i="1">
                <a:solidFill>
                  <a:schemeClr val="tx1"/>
                </a:solidFill>
                <a:effectLst/>
              </a:defRPr>
            </a:lvl1pPr>
          </a:lstStyle>
          <a:p>
            <a:fld id="{625F40C3-04A4-4B2D-AC38-F17D07917260}" type="slidenum">
              <a:rPr lang="en-US"/>
              <a:pPr/>
              <a:t>‹#›</a:t>
            </a:fld>
            <a:r>
              <a:rPr lang="en-US"/>
              <a:t>##</a:t>
            </a:r>
            <a:endParaRPr lang="en-US" sz="1300" i="0"/>
          </a:p>
        </p:txBody>
      </p:sp>
    </p:spTree>
    <p:extLst>
      <p:ext uri="{BB962C8B-B14F-4D97-AF65-F5344CB8AC3E}">
        <p14:creationId xmlns:p14="http://schemas.microsoft.com/office/powerpoint/2010/main" val="1007089948"/>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kumimoji="1" sz="1200" kern="1200">
        <a:solidFill>
          <a:schemeClr val="tx1"/>
        </a:solidFill>
        <a:latin typeface="Arial" charset="0"/>
        <a:ea typeface="+mn-ea"/>
        <a:cs typeface="+mn-cs"/>
      </a:defRPr>
    </a:lvl1pPr>
    <a:lvl2pPr marL="457200" algn="l" rtl="0" fontAlgn="base">
      <a:spcBef>
        <a:spcPct val="30000"/>
      </a:spcBef>
      <a:spcAft>
        <a:spcPct val="0"/>
      </a:spcAft>
      <a:defRPr kumimoji="1" sz="1200" kern="1200">
        <a:solidFill>
          <a:schemeClr val="tx1"/>
        </a:solidFill>
        <a:latin typeface="Arial" charset="0"/>
        <a:ea typeface="+mn-ea"/>
        <a:cs typeface="+mn-cs"/>
      </a:defRPr>
    </a:lvl2pPr>
    <a:lvl3pPr marL="914400" algn="l" rtl="0" fontAlgn="base">
      <a:spcBef>
        <a:spcPct val="30000"/>
      </a:spcBef>
      <a:spcAft>
        <a:spcPct val="0"/>
      </a:spcAft>
      <a:defRPr kumimoji="1" sz="1200" kern="1200">
        <a:solidFill>
          <a:schemeClr val="tx1"/>
        </a:solidFill>
        <a:latin typeface="Arial" charset="0"/>
        <a:ea typeface="+mn-ea"/>
        <a:cs typeface="+mn-cs"/>
      </a:defRPr>
    </a:lvl3pPr>
    <a:lvl4pPr marL="1371600" algn="l" rtl="0" fontAlgn="base">
      <a:spcBef>
        <a:spcPct val="30000"/>
      </a:spcBef>
      <a:spcAft>
        <a:spcPct val="0"/>
      </a:spcAft>
      <a:defRPr kumimoji="1" sz="1200" kern="1200">
        <a:solidFill>
          <a:schemeClr val="tx1"/>
        </a:solidFill>
        <a:latin typeface="Arial" charset="0"/>
        <a:ea typeface="+mn-ea"/>
        <a:cs typeface="+mn-cs"/>
      </a:defRPr>
    </a:lvl4pPr>
    <a:lvl5pPr marL="1828800" algn="l" rtl="0" fontAlgn="base">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system.web.ui.webcontrols.login.aspx"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msdn.microsoft.com/en-us/library/system.web.ui.webcontrols.login.authenticate.aspx"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sdn.microsoft.com/en-us/library/system.web.ui.webcontrols.loginname.aspx"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msdn.microsoft.com/en-us/library/system.web.ui.webcontrols.loginstatus.loginimageurl.aspx" TargetMode="External"/><Relationship Id="rId5" Type="http://schemas.openxmlformats.org/officeDocument/2006/relationships/hyperlink" Target="http://msdn.microsoft.com/en-us/library/system.web.ui.webcontrols.loginstatus.logintext.aspx" TargetMode="External"/><Relationship Id="rId4" Type="http://schemas.openxmlformats.org/officeDocument/2006/relationships/hyperlink" Target="http://msdn.microsoft.com/en-us/library/system.web.ui.webcontrols.loginstatus.aspx"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msdn.microsoft.com/en-us/library/system.web.ui.webcontrols.loginview.aspx" TargetMode="External"/><Relationship Id="rId7" Type="http://schemas.openxmlformats.org/officeDocument/2006/relationships/hyperlink" Target="http://msdn.microsoft.com/en-us/library/system.web.ui.webcontrols.loginview.viewchanged.aspx"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msdn.microsoft.com/en-us/library/system.web.ui.webcontrols.loginview.viewchanging.aspx" TargetMode="External"/><Relationship Id="rId5" Type="http://schemas.openxmlformats.org/officeDocument/2006/relationships/hyperlink" Target="http://msdn.microsoft.com/en-us/library/system.web.ui.webcontrols.loginview.loggedintemplate.aspx" TargetMode="External"/><Relationship Id="rId4" Type="http://schemas.openxmlformats.org/officeDocument/2006/relationships/hyperlink" Target="http://msdn.microsoft.com/en-us/library/system.web.ui.webcontrols.loginview.anonymoustemplate.aspx"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msdn.microsoft.com/en-us/library/system.web.ui.webcontrols.createuserwizard.aspx"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sdn.microsoft.com/en-us/library/system.web.ui.webcontrols.passwordrecovery.aspx"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msdn.microsoft.com/en-us/library/system.web.ui.webcontrols.passwordrecovery.maildefinition.aspx"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msdn.microsoft.com/en-us/library/system.web.ui.webcontrols.changepassword.aspx" TargetMode="External"/><Relationship Id="rId2" Type="http://schemas.openxmlformats.org/officeDocument/2006/relationships/slide" Target="../slides/slide41.xml"/><Relationship Id="rId1" Type="http://schemas.openxmlformats.org/officeDocument/2006/relationships/notesMaster" Target="../notesMasters/notesMaster1.xml"/><Relationship Id="rId5" Type="http://schemas.openxmlformats.org/officeDocument/2006/relationships/hyperlink" Target="http://msdn.microsoft.com/en-us/library/system.web.ui.webcontrols.changepassword.successtemplate.aspx" TargetMode="External"/><Relationship Id="rId4" Type="http://schemas.openxmlformats.org/officeDocument/2006/relationships/hyperlink" Target="http://msdn.microsoft.com/en-us/library/system.web.ui.webcontrols.changepassword.changepasswordtemplate.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system.web.httpcontext.user.aspx"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msdn.microsoft.com/en-us/library/system.security.principal.windowsidentity.asp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msdn.microsoft.com/en-us/library/system.web.security.formsauthenticationmodule.aspx"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msdn.microsoft.com/en-us/library/system.web.httpcontext.user.aspx"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3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300" i="0"/>
          </a:p>
        </p:txBody>
      </p:sp>
      <p:sp>
        <p:nvSpPr>
          <p:cNvPr id="6" name="Rectangle 7"/>
          <p:cNvSpPr>
            <a:spLocks noGrp="1" noChangeArrowheads="1"/>
          </p:cNvSpPr>
          <p:nvPr>
            <p:ph type="sldNum" sz="quarter" idx="5"/>
          </p:nvPr>
        </p:nvSpPr>
        <p:spPr>
          <a:ln/>
        </p:spPr>
        <p:txBody>
          <a:bodyPr/>
          <a:lstStyle/>
          <a:p>
            <a:fld id="{DB543B5B-0FC0-4E8D-81BB-15E89B1A3C4E}" type="slidenum">
              <a:rPr lang="en-US"/>
              <a:pPr/>
              <a:t>1</a:t>
            </a:fld>
            <a:r>
              <a:rPr lang="en-US"/>
              <a:t>##</a:t>
            </a:r>
            <a:endParaRPr lang="en-US" sz="1300" i="0"/>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dirty="0" smtClean="0">
                <a:effectLst/>
              </a:rPr>
              <a:t>A </a:t>
            </a:r>
            <a:r>
              <a:rPr lang="en-US" i="1" dirty="0" smtClean="0">
                <a:effectLst/>
              </a:rPr>
              <a:t>role</a:t>
            </a:r>
            <a:r>
              <a:rPr lang="en-US" dirty="0" smtClean="0">
                <a:effectLst/>
              </a:rPr>
              <a:t> in ASP.NET is, essentially, a group of users. By assigning users to specified roles ( admins, managers, staff, etc. ), you can selectively control access to specified portions of your application based on roles, instead of, or in addition to, allowing or denying authorization to individual users. </a:t>
            </a:r>
          </a:p>
          <a:p>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21</a:t>
            </a:fld>
            <a:r>
              <a:rPr lang="en-US" smtClean="0"/>
              <a:t>##</a:t>
            </a:r>
            <a:endParaRPr lang="en-US" sz="1300" i="0"/>
          </a:p>
        </p:txBody>
      </p:sp>
    </p:spTree>
    <p:extLst>
      <p:ext uri="{BB962C8B-B14F-4D97-AF65-F5344CB8AC3E}">
        <p14:creationId xmlns:p14="http://schemas.microsoft.com/office/powerpoint/2010/main" val="922620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The ASP.NET SQL Server registration tool (Aspnet_regsql.exe) is used to create a Microsoft SQL Server database that is used by the SQL Server providers in ASP.NET. The tool is also used to add or remove options from an existing database.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2) When you install ASP.NET, the </a:t>
            </a:r>
            <a:r>
              <a:rPr lang="en-US" dirty="0" err="1" smtClean="0"/>
              <a:t>Machine.config</a:t>
            </a:r>
            <a:r>
              <a:rPr lang="en-US" dirty="0" smtClean="0"/>
              <a:t> file for your server includes configuration elements that specify SQL Server providers for each of the ASP.NET features that rely on a provider. These providers are configured, by default, to connect to a local user instance of SQL Server Express. If you change the default connection string used by the providers, then before you can use any of the ASP.NET features configured in the machine configuration, you must install the SQL Server database and the database elements for your chosen feature using Aspnet_regsql.exe. If the database that you specify with Aspnet_regsql.exe does not already exist (</a:t>
            </a:r>
            <a:r>
              <a:rPr lang="en-US" dirty="0" err="1" smtClean="0"/>
              <a:t>aspnetdb</a:t>
            </a:r>
            <a:r>
              <a:rPr lang="en-US" dirty="0" smtClean="0"/>
              <a:t> will be the default database if one is not specified on the command line), then the current user must have rights to create databases in SQL Server as well as to create schema elements within a database.</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3) You can run Aspnet_regsql.exe without any command-line arguments to run a wizard that will walk you through specifying connection information for your SQL Server database and installing or removing the database elements for supported features. </a:t>
            </a:r>
          </a:p>
          <a:p>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24</a:t>
            </a:fld>
            <a:r>
              <a:rPr lang="en-US" smtClean="0"/>
              <a:t>##</a:t>
            </a:r>
            <a:endParaRPr lang="en-US" sz="1300" i="0"/>
          </a:p>
        </p:txBody>
      </p:sp>
    </p:spTree>
    <p:extLst>
      <p:ext uri="{BB962C8B-B14F-4D97-AF65-F5344CB8AC3E}">
        <p14:creationId xmlns:p14="http://schemas.microsoft.com/office/powerpoint/2010/main" val="2584331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25</a:t>
            </a:fld>
            <a:r>
              <a:rPr lang="en-US" smtClean="0"/>
              <a:t>##</a:t>
            </a:r>
            <a:endParaRPr lang="en-US" sz="1300" i="0"/>
          </a:p>
        </p:txBody>
      </p:sp>
    </p:spTree>
    <p:extLst>
      <p:ext uri="{BB962C8B-B14F-4D97-AF65-F5344CB8AC3E}">
        <p14:creationId xmlns:p14="http://schemas.microsoft.com/office/powerpoint/2010/main" val="1249445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30</a:t>
            </a:fld>
            <a:r>
              <a:rPr lang="en-US" smtClean="0"/>
              <a:t>##</a:t>
            </a:r>
            <a:endParaRPr lang="en-US" sz="1300" i="0"/>
          </a:p>
        </p:txBody>
      </p:sp>
    </p:spTree>
    <p:extLst>
      <p:ext uri="{BB962C8B-B14F-4D97-AF65-F5344CB8AC3E}">
        <p14:creationId xmlns:p14="http://schemas.microsoft.com/office/powerpoint/2010/main" val="2505670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The </a:t>
            </a:r>
            <a:r>
              <a:rPr lang="en-US" dirty="0" smtClean="0">
                <a:hlinkClick r:id="rId3"/>
              </a:rPr>
              <a:t>Login</a:t>
            </a:r>
            <a:r>
              <a:rPr lang="en-US" dirty="0" smtClean="0"/>
              <a:t> control displays a user interface for user authentication. The </a:t>
            </a:r>
            <a:r>
              <a:rPr lang="en-US" dirty="0" smtClean="0">
                <a:hlinkClick r:id="rId3"/>
              </a:rPr>
              <a:t>Login</a:t>
            </a:r>
            <a:r>
              <a:rPr lang="en-US" dirty="0" smtClean="0"/>
              <a:t> control contains text boxes for the user name and password and a check box that allows users to indicate whether they want the server to store their identity using ASP.NET membership and automatically be authenticated the next time they visit the site.</a:t>
            </a:r>
          </a:p>
          <a:p>
            <a:endParaRPr lang="en-US" dirty="0" smtClean="0"/>
          </a:p>
          <a:p>
            <a:r>
              <a:rPr lang="en-US" dirty="0" smtClean="0"/>
              <a:t>2)The </a:t>
            </a:r>
            <a:r>
              <a:rPr lang="en-US" dirty="0" smtClean="0">
                <a:hlinkClick r:id="rId3"/>
              </a:rPr>
              <a:t>Login</a:t>
            </a:r>
            <a:r>
              <a:rPr lang="en-US" dirty="0" smtClean="0"/>
              <a:t> control has properties for customized display, for customized messages, and for links to other pages where users can change their password or recover a forgotten password.</a:t>
            </a:r>
            <a:r>
              <a:rPr lang="en-US" baseline="0" dirty="0" smtClean="0"/>
              <a:t> </a:t>
            </a:r>
            <a:r>
              <a:rPr lang="en-US" dirty="0" smtClean="0"/>
              <a:t>The </a:t>
            </a:r>
            <a:r>
              <a:rPr lang="en-US" dirty="0" smtClean="0">
                <a:hlinkClick r:id="rId3"/>
              </a:rPr>
              <a:t>Login</a:t>
            </a:r>
            <a:r>
              <a:rPr lang="en-US" dirty="0" smtClean="0"/>
              <a:t> control can be used as a standalone control on a main or home page, or you can use it on a dedicated login page.</a:t>
            </a:r>
          </a:p>
          <a:p>
            <a:endParaRPr lang="en-US" dirty="0" smtClean="0"/>
          </a:p>
          <a:p>
            <a:r>
              <a:rPr lang="en-US" dirty="0" smtClean="0"/>
              <a:t>3) If you use the </a:t>
            </a:r>
            <a:r>
              <a:rPr lang="en-US" dirty="0" smtClean="0">
                <a:hlinkClick r:id="rId3"/>
              </a:rPr>
              <a:t>Login</a:t>
            </a:r>
            <a:r>
              <a:rPr lang="en-US" dirty="0" smtClean="0"/>
              <a:t> control with ASP.NET membership, you do not need to write code to perform authentication. However, if you want to create your own authentication logic, you can handle the </a:t>
            </a:r>
            <a:r>
              <a:rPr lang="en-US" dirty="0" smtClean="0">
                <a:hlinkClick r:id="rId3"/>
              </a:rPr>
              <a:t>Login</a:t>
            </a:r>
            <a:r>
              <a:rPr lang="en-US" dirty="0" smtClean="0"/>
              <a:t> control's </a:t>
            </a:r>
            <a:r>
              <a:rPr lang="en-US" dirty="0" smtClean="0">
                <a:hlinkClick r:id="rId4"/>
              </a:rPr>
              <a:t>Authenticate</a:t>
            </a:r>
            <a:r>
              <a:rPr lang="en-US" dirty="0" smtClean="0"/>
              <a:t> event and add custom authentication code.</a:t>
            </a:r>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33</a:t>
            </a:fld>
            <a:r>
              <a:rPr lang="en-US" smtClean="0"/>
              <a:t>##</a:t>
            </a:r>
            <a:endParaRPr lang="en-US" sz="1300" i="0"/>
          </a:p>
        </p:txBody>
      </p:sp>
    </p:spTree>
    <p:extLst>
      <p:ext uri="{BB962C8B-B14F-4D97-AF65-F5344CB8AC3E}">
        <p14:creationId xmlns:p14="http://schemas.microsoft.com/office/powerpoint/2010/main" val="1885885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The </a:t>
            </a:r>
            <a:r>
              <a:rPr lang="en-US" dirty="0" err="1" smtClean="0">
                <a:hlinkClick r:id="rId3"/>
              </a:rPr>
              <a:t>LoginName</a:t>
            </a:r>
            <a:r>
              <a:rPr lang="en-US" dirty="0" smtClean="0"/>
              <a:t> control displays a user's login name if the user has logged in using ASP.NET membership. Alternatively, if your site uses integrated Windows authentication, the control displays the user's Windows account name</a:t>
            </a:r>
          </a:p>
          <a:p>
            <a:pPr marL="228600" indent="-228600">
              <a:buAutoNum type="arabicParenR"/>
            </a:pPr>
            <a:endParaRPr lang="en-US" dirty="0" smtClean="0"/>
          </a:p>
          <a:p>
            <a:r>
              <a:rPr lang="en-US" dirty="0" smtClean="0"/>
              <a:t>2) The </a:t>
            </a:r>
            <a:r>
              <a:rPr lang="en-US" dirty="0" err="1" smtClean="0">
                <a:hlinkClick r:id="rId4"/>
              </a:rPr>
              <a:t>LoginStatus</a:t>
            </a:r>
            <a:r>
              <a:rPr lang="en-US" dirty="0" smtClean="0"/>
              <a:t> control displays a login link for users who are not authenticated and a logout link for users who are authenticated. The login link takes the user to a login page. The logout link resets the current user's identity to be an anonymous user.</a:t>
            </a:r>
          </a:p>
          <a:p>
            <a:r>
              <a:rPr lang="en-US" dirty="0" smtClean="0"/>
              <a:t>You can customize the appearance of the </a:t>
            </a:r>
            <a:r>
              <a:rPr lang="en-US" dirty="0" err="1" smtClean="0">
                <a:hlinkClick r:id="rId4"/>
              </a:rPr>
              <a:t>LoginStatus</a:t>
            </a:r>
            <a:r>
              <a:rPr lang="en-US" dirty="0" smtClean="0"/>
              <a:t> control by setting the </a:t>
            </a:r>
            <a:r>
              <a:rPr lang="en-US" dirty="0" err="1" smtClean="0">
                <a:hlinkClick r:id="rId5"/>
              </a:rPr>
              <a:t>LoginText</a:t>
            </a:r>
            <a:r>
              <a:rPr lang="en-US" dirty="0" smtClean="0"/>
              <a:t> and </a:t>
            </a:r>
            <a:r>
              <a:rPr lang="en-US" dirty="0" err="1" smtClean="0">
                <a:hlinkClick r:id="rId6"/>
              </a:rPr>
              <a:t>LoginImageUrl</a:t>
            </a:r>
            <a:r>
              <a:rPr lang="en-US" dirty="0" smtClean="0"/>
              <a:t> properties.</a:t>
            </a:r>
          </a:p>
          <a:p>
            <a:pPr marL="0" indent="0">
              <a:buNone/>
            </a:pPr>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35</a:t>
            </a:fld>
            <a:r>
              <a:rPr lang="en-US" smtClean="0"/>
              <a:t>##</a:t>
            </a:r>
            <a:endParaRPr lang="en-US" sz="1300" i="0"/>
          </a:p>
        </p:txBody>
      </p:sp>
    </p:spTree>
    <p:extLst>
      <p:ext uri="{BB962C8B-B14F-4D97-AF65-F5344CB8AC3E}">
        <p14:creationId xmlns:p14="http://schemas.microsoft.com/office/powerpoint/2010/main" val="955306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hlinkClick r:id="rId3"/>
              </a:rPr>
              <a:t>LoginView</a:t>
            </a:r>
            <a:r>
              <a:rPr lang="en-US" dirty="0" smtClean="0"/>
              <a:t> control allows you to display different information to anonymous and logged-in users. The control displays one of two templates: the </a:t>
            </a:r>
            <a:r>
              <a:rPr lang="en-US" dirty="0" err="1" smtClean="0">
                <a:hlinkClick r:id="rId4"/>
              </a:rPr>
              <a:t>AnonymousTemplate</a:t>
            </a:r>
            <a:r>
              <a:rPr lang="en-US" dirty="0" smtClean="0"/>
              <a:t> or the </a:t>
            </a:r>
            <a:r>
              <a:rPr lang="en-US" dirty="0" err="1" smtClean="0">
                <a:hlinkClick r:id="rId5"/>
              </a:rPr>
              <a:t>LoggedInTemplate</a:t>
            </a:r>
            <a:r>
              <a:rPr lang="en-US" dirty="0" smtClean="0"/>
              <a:t>. In the templates, you can add markup and controls that display information appropriate for anonymous users and authenticated users, respectively.</a:t>
            </a:r>
          </a:p>
          <a:p>
            <a:r>
              <a:rPr lang="en-US" dirty="0" smtClean="0"/>
              <a:t>The </a:t>
            </a:r>
            <a:r>
              <a:rPr lang="en-US" dirty="0" err="1" smtClean="0">
                <a:hlinkClick r:id="rId3"/>
              </a:rPr>
              <a:t>LoginView</a:t>
            </a:r>
            <a:r>
              <a:rPr lang="en-US" dirty="0" smtClean="0"/>
              <a:t> control also includes events for </a:t>
            </a:r>
            <a:r>
              <a:rPr lang="en-US" dirty="0" err="1" smtClean="0">
                <a:hlinkClick r:id="rId6"/>
              </a:rPr>
              <a:t>ViewChanging</a:t>
            </a:r>
            <a:r>
              <a:rPr lang="en-US" dirty="0" smtClean="0"/>
              <a:t> and </a:t>
            </a:r>
            <a:r>
              <a:rPr lang="en-US" dirty="0" err="1" smtClean="0">
                <a:hlinkClick r:id="rId7"/>
              </a:rPr>
              <a:t>ViewChanged</a:t>
            </a:r>
            <a:r>
              <a:rPr lang="en-US" dirty="0" smtClean="0"/>
              <a:t>, which allow you to write handlers for when the user logs in and changes status. </a:t>
            </a:r>
          </a:p>
          <a:p>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37</a:t>
            </a:fld>
            <a:r>
              <a:rPr lang="en-US" smtClean="0"/>
              <a:t>##</a:t>
            </a:r>
            <a:endParaRPr lang="en-US" sz="1300" i="0"/>
          </a:p>
        </p:txBody>
      </p:sp>
    </p:spTree>
    <p:extLst>
      <p:ext uri="{BB962C8B-B14F-4D97-AF65-F5344CB8AC3E}">
        <p14:creationId xmlns:p14="http://schemas.microsoft.com/office/powerpoint/2010/main" val="526794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The </a:t>
            </a:r>
            <a:r>
              <a:rPr lang="en-US" dirty="0" err="1" smtClean="0">
                <a:hlinkClick r:id="rId3"/>
              </a:rPr>
              <a:t>CreateUserWizard</a:t>
            </a:r>
            <a:r>
              <a:rPr lang="en-US" dirty="0" smtClean="0"/>
              <a:t> control collects information from potential users. By default, the </a:t>
            </a:r>
            <a:r>
              <a:rPr lang="en-US" dirty="0" err="1" smtClean="0">
                <a:hlinkClick r:id="rId3"/>
              </a:rPr>
              <a:t>CreateUserWizard</a:t>
            </a:r>
            <a:r>
              <a:rPr lang="en-US" dirty="0" smtClean="0"/>
              <a:t> control adds the new user to the ASP.NET membership system.</a:t>
            </a:r>
          </a:p>
          <a:p>
            <a:endParaRPr lang="en-US" dirty="0" smtClean="0"/>
          </a:p>
          <a:p>
            <a:r>
              <a:rPr lang="en-US" dirty="0" smtClean="0"/>
              <a:t>2) The </a:t>
            </a:r>
            <a:r>
              <a:rPr lang="en-US" dirty="0" err="1" smtClean="0">
                <a:hlinkClick r:id="rId3"/>
              </a:rPr>
              <a:t>CreateUserWizard</a:t>
            </a:r>
            <a:r>
              <a:rPr lang="en-US" dirty="0" smtClean="0"/>
              <a:t> control gathers the following user information:</a:t>
            </a:r>
          </a:p>
          <a:p>
            <a:pPr marL="628650" lvl="1" indent="-171450">
              <a:buFont typeface="Arial" pitchFamily="34" charset="0"/>
              <a:buChar char="•"/>
            </a:pPr>
            <a:r>
              <a:rPr lang="en-US" dirty="0" smtClean="0"/>
              <a:t>User name</a:t>
            </a:r>
          </a:p>
          <a:p>
            <a:pPr marL="628650" lvl="1" indent="-171450">
              <a:buFont typeface="Arial" pitchFamily="34" charset="0"/>
              <a:buChar char="•"/>
            </a:pPr>
            <a:r>
              <a:rPr lang="en-US" dirty="0" smtClean="0"/>
              <a:t>Password</a:t>
            </a:r>
          </a:p>
          <a:p>
            <a:pPr marL="628650" lvl="1" indent="-171450">
              <a:buFont typeface="Arial" pitchFamily="34" charset="0"/>
              <a:buChar char="•"/>
            </a:pPr>
            <a:r>
              <a:rPr lang="en-US" dirty="0" smtClean="0"/>
              <a:t>Confirmation of password</a:t>
            </a:r>
          </a:p>
          <a:p>
            <a:pPr marL="628650" lvl="1" indent="-171450">
              <a:buFont typeface="Arial" pitchFamily="34" charset="0"/>
              <a:buChar char="•"/>
            </a:pPr>
            <a:r>
              <a:rPr lang="en-US" dirty="0" smtClean="0"/>
              <a:t>E-mail address</a:t>
            </a:r>
          </a:p>
          <a:p>
            <a:pPr marL="628650" lvl="1" indent="-171450">
              <a:buFont typeface="Arial" pitchFamily="34" charset="0"/>
              <a:buChar char="•"/>
            </a:pPr>
            <a:r>
              <a:rPr lang="en-US" dirty="0" smtClean="0"/>
              <a:t>Security question</a:t>
            </a:r>
          </a:p>
          <a:p>
            <a:pPr marL="628650" lvl="1" indent="-171450">
              <a:buFont typeface="Arial" pitchFamily="34" charset="0"/>
              <a:buChar char="•"/>
            </a:pPr>
            <a:r>
              <a:rPr lang="en-US" dirty="0" smtClean="0"/>
              <a:t>Security answer</a:t>
            </a:r>
          </a:p>
          <a:p>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38</a:t>
            </a:fld>
            <a:r>
              <a:rPr lang="en-US" smtClean="0"/>
              <a:t>##</a:t>
            </a:r>
            <a:endParaRPr lang="en-US" sz="1300" i="0"/>
          </a:p>
        </p:txBody>
      </p:sp>
    </p:spTree>
    <p:extLst>
      <p:ext uri="{BB962C8B-B14F-4D97-AF65-F5344CB8AC3E}">
        <p14:creationId xmlns:p14="http://schemas.microsoft.com/office/powerpoint/2010/main" val="44203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hlinkClick r:id="rId3"/>
              </a:rPr>
              <a:t>PasswordRecovery</a:t>
            </a:r>
            <a:r>
              <a:rPr lang="en-US" dirty="0" smtClean="0"/>
              <a:t> control allows user passwords to be retrieved based on the e-mail address that was used when the account was created. The </a:t>
            </a:r>
            <a:r>
              <a:rPr lang="en-US" dirty="0" err="1" smtClean="0">
                <a:hlinkClick r:id="rId3"/>
              </a:rPr>
              <a:t>PasswordRecovery</a:t>
            </a:r>
            <a:r>
              <a:rPr lang="en-US" dirty="0" smtClean="0"/>
              <a:t> control sends an e-mail message containing a password to the user.</a:t>
            </a:r>
          </a:p>
          <a:p>
            <a:r>
              <a:rPr lang="en-US" dirty="0" smtClean="0"/>
              <a:t>You can configure ASP.NET membership to store passwords using non-reversible encryption. In that case, the </a:t>
            </a:r>
            <a:r>
              <a:rPr lang="en-US" dirty="0" err="1" smtClean="0">
                <a:hlinkClick r:id="rId3"/>
              </a:rPr>
              <a:t>PasswordRecovery</a:t>
            </a:r>
            <a:r>
              <a:rPr lang="en-US" dirty="0" smtClean="0"/>
              <a:t> control generates a new password instead of sending the original password to the user.</a:t>
            </a:r>
          </a:p>
          <a:p>
            <a:r>
              <a:rPr lang="en-US" dirty="0" smtClean="0"/>
              <a:t>You can also configure membership to include a security question that the user must answer to recover a password. If you do, the </a:t>
            </a:r>
            <a:r>
              <a:rPr lang="en-US" dirty="0" err="1" smtClean="0">
                <a:hlinkClick r:id="rId3"/>
              </a:rPr>
              <a:t>PasswordRecovery</a:t>
            </a:r>
            <a:r>
              <a:rPr lang="en-US" dirty="0" smtClean="0"/>
              <a:t> control asks the question and checks the answer before recovering the password.</a:t>
            </a:r>
          </a:p>
          <a:p>
            <a:r>
              <a:rPr lang="en-US" dirty="0" smtClean="0"/>
              <a:t>The </a:t>
            </a:r>
            <a:r>
              <a:rPr lang="en-US" dirty="0" err="1" smtClean="0">
                <a:hlinkClick r:id="rId3"/>
              </a:rPr>
              <a:t>PasswordRecovery</a:t>
            </a:r>
            <a:r>
              <a:rPr lang="en-US" dirty="0" smtClean="0"/>
              <a:t> control requires that your application can forward e-mail message to a Simple Mail Transfer Protocol (SMTP) server. You can customize the text and format of the e-mail message sent to the user by setting the </a:t>
            </a:r>
            <a:r>
              <a:rPr lang="en-US" dirty="0" err="1" smtClean="0">
                <a:hlinkClick r:id="rId4"/>
              </a:rPr>
              <a:t>MailDefinition</a:t>
            </a:r>
            <a:r>
              <a:rPr lang="en-US" dirty="0" smtClean="0"/>
              <a:t> property.</a:t>
            </a:r>
          </a:p>
          <a:p>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40</a:t>
            </a:fld>
            <a:r>
              <a:rPr lang="en-US" smtClean="0"/>
              <a:t>##</a:t>
            </a:r>
            <a:endParaRPr lang="en-US" sz="1300" i="0"/>
          </a:p>
        </p:txBody>
      </p:sp>
    </p:spTree>
    <p:extLst>
      <p:ext uri="{BB962C8B-B14F-4D97-AF65-F5344CB8AC3E}">
        <p14:creationId xmlns:p14="http://schemas.microsoft.com/office/powerpoint/2010/main" val="994007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hlinkClick r:id="rId3"/>
              </a:rPr>
              <a:t>ChangePassword</a:t>
            </a:r>
            <a:r>
              <a:rPr lang="en-US" dirty="0" smtClean="0"/>
              <a:t> control allows users to change their password. The user must first supply the original password and then create and confirm the new password. If the original password is correct, the user password is changed to the new password. The control also includes support for sending an e-mail message about the new password.</a:t>
            </a:r>
          </a:p>
          <a:p>
            <a:r>
              <a:rPr lang="en-US" dirty="0" smtClean="0"/>
              <a:t>The </a:t>
            </a:r>
            <a:r>
              <a:rPr lang="en-US" dirty="0" err="1" smtClean="0">
                <a:hlinkClick r:id="rId3"/>
              </a:rPr>
              <a:t>ChangePassword</a:t>
            </a:r>
            <a:r>
              <a:rPr lang="en-US" dirty="0" smtClean="0"/>
              <a:t> control includes two </a:t>
            </a:r>
            <a:r>
              <a:rPr lang="en-US" dirty="0" err="1" smtClean="0"/>
              <a:t>templated</a:t>
            </a:r>
            <a:r>
              <a:rPr lang="en-US" dirty="0" smtClean="0"/>
              <a:t> views that are displayed to the user. The first is the </a:t>
            </a:r>
            <a:r>
              <a:rPr lang="en-US" dirty="0" err="1" smtClean="0">
                <a:hlinkClick r:id="rId4"/>
              </a:rPr>
              <a:t>ChangePasswordTemplate</a:t>
            </a:r>
            <a:r>
              <a:rPr lang="en-US" dirty="0" smtClean="0"/>
              <a:t>, which displays the user interface used to gather the data required to change the user password. The second template is the </a:t>
            </a:r>
            <a:r>
              <a:rPr lang="en-US" dirty="0" err="1" smtClean="0">
                <a:hlinkClick r:id="rId5"/>
              </a:rPr>
              <a:t>SuccessTemplate</a:t>
            </a:r>
            <a:r>
              <a:rPr lang="en-US" dirty="0" smtClean="0"/>
              <a:t>, which defines the user interface that is displayed after a user password has been successfully changed.</a:t>
            </a:r>
          </a:p>
          <a:p>
            <a:r>
              <a:rPr lang="en-US" dirty="0" smtClean="0"/>
              <a:t>The </a:t>
            </a:r>
            <a:r>
              <a:rPr lang="en-US" dirty="0" err="1" smtClean="0">
                <a:hlinkClick r:id="rId3"/>
              </a:rPr>
              <a:t>ChangePassword</a:t>
            </a:r>
            <a:r>
              <a:rPr lang="en-US" dirty="0" smtClean="0"/>
              <a:t> control works with authenticated and non-authenticated users. If a user has not been authenticated, the control prompts the user for a login name. </a:t>
            </a:r>
            <a:r>
              <a:rPr lang="en-US" smtClean="0"/>
              <a:t>If the user is authenticated, the control populates the text box with the user's login name</a:t>
            </a:r>
          </a:p>
          <a:p>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41</a:t>
            </a:fld>
            <a:r>
              <a:rPr lang="en-US" smtClean="0"/>
              <a:t>##</a:t>
            </a:r>
            <a:endParaRPr lang="en-US" sz="1300" i="0"/>
          </a:p>
        </p:txBody>
      </p:sp>
    </p:spTree>
    <p:extLst>
      <p:ext uri="{BB962C8B-B14F-4D97-AF65-F5344CB8AC3E}">
        <p14:creationId xmlns:p14="http://schemas.microsoft.com/office/powerpoint/2010/main" val="57300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3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300" i="0"/>
          </a:p>
        </p:txBody>
      </p:sp>
      <p:sp>
        <p:nvSpPr>
          <p:cNvPr id="6" name="Rectangle 7"/>
          <p:cNvSpPr>
            <a:spLocks noGrp="1" noChangeArrowheads="1"/>
          </p:cNvSpPr>
          <p:nvPr>
            <p:ph type="sldNum" sz="quarter" idx="5"/>
          </p:nvPr>
        </p:nvSpPr>
        <p:spPr>
          <a:ln/>
        </p:spPr>
        <p:txBody>
          <a:bodyPr/>
          <a:lstStyle/>
          <a:p>
            <a:fld id="{5FBEB5DD-88EF-4296-AEB9-B0AFEC161809}" type="slidenum">
              <a:rPr lang="en-US"/>
              <a:pPr/>
              <a:t>2</a:t>
            </a:fld>
            <a:r>
              <a:rPr lang="en-US"/>
              <a:t>##</a:t>
            </a:r>
            <a:endParaRPr lang="en-US" sz="1300" i="0"/>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3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300" i="0"/>
          </a:p>
        </p:txBody>
      </p:sp>
      <p:sp>
        <p:nvSpPr>
          <p:cNvPr id="6" name="Rectangle 7"/>
          <p:cNvSpPr>
            <a:spLocks noGrp="1" noChangeArrowheads="1"/>
          </p:cNvSpPr>
          <p:nvPr>
            <p:ph type="sldNum" sz="quarter" idx="5"/>
          </p:nvPr>
        </p:nvSpPr>
        <p:spPr>
          <a:ln/>
        </p:spPr>
        <p:txBody>
          <a:bodyPr/>
          <a:lstStyle/>
          <a:p>
            <a:fld id="{BFBEEAE8-221B-4CAF-95E2-20F69172E38C}" type="slidenum">
              <a:rPr lang="en-US"/>
              <a:pPr/>
              <a:t>42</a:t>
            </a:fld>
            <a:r>
              <a:rPr lang="en-US"/>
              <a:t>##</a:t>
            </a:r>
            <a:endParaRPr lang="en-US" sz="1300" i="0"/>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3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300" i="0"/>
          </a:p>
        </p:txBody>
      </p:sp>
      <p:sp>
        <p:nvSpPr>
          <p:cNvPr id="6" name="Rectangle 7"/>
          <p:cNvSpPr>
            <a:spLocks noGrp="1" noChangeArrowheads="1"/>
          </p:cNvSpPr>
          <p:nvPr>
            <p:ph type="sldNum" sz="quarter" idx="5"/>
          </p:nvPr>
        </p:nvSpPr>
        <p:spPr>
          <a:ln/>
        </p:spPr>
        <p:txBody>
          <a:bodyPr/>
          <a:lstStyle/>
          <a:p>
            <a:fld id="{F56C672D-86BB-43D0-A997-220A6AFD3443}" type="slidenum">
              <a:rPr lang="en-US"/>
              <a:pPr/>
              <a:t>44</a:t>
            </a:fld>
            <a:r>
              <a:rPr lang="en-US"/>
              <a:t>##</a:t>
            </a:r>
            <a:endParaRPr lang="en-US" sz="1300" i="0"/>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3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300" i="0"/>
          </a:p>
        </p:txBody>
      </p:sp>
      <p:sp>
        <p:nvSpPr>
          <p:cNvPr id="6" name="Rectangle 7"/>
          <p:cNvSpPr>
            <a:spLocks noGrp="1" noChangeArrowheads="1"/>
          </p:cNvSpPr>
          <p:nvPr>
            <p:ph type="sldNum" sz="quarter" idx="5"/>
          </p:nvPr>
        </p:nvSpPr>
        <p:spPr>
          <a:ln/>
        </p:spPr>
        <p:txBody>
          <a:bodyPr/>
          <a:lstStyle/>
          <a:p>
            <a:fld id="{F56C672D-86BB-43D0-A997-220A6AFD3443}" type="slidenum">
              <a:rPr lang="en-US"/>
              <a:pPr/>
              <a:t>46</a:t>
            </a:fld>
            <a:r>
              <a:rPr lang="en-US"/>
              <a:t>##</a:t>
            </a:r>
            <a:endParaRPr lang="en-US" sz="1300" i="0"/>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dirty="0" smtClean="0"/>
              <a:t>Authentication -</a:t>
            </a:r>
            <a:r>
              <a:rPr lang="en-US" sz="1200" dirty="0" smtClean="0"/>
              <a:t> This is the process of accepting credentials from a user and validating those credentials against a designated authority. The user's (or potentially an application's or computer's) identity is referred to as a security principal. The client must provide credentials to allow the server to verify the identity of the principal. After the identity is known, the application can authorize the principal to access resources on the system. </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sz="1200" smtClean="0"/>
              <a:t>Authorization - This </a:t>
            </a:r>
            <a:r>
              <a:rPr lang="en-US" sz="1200" dirty="0" smtClean="0"/>
              <a:t>is the process of determining whether the proven identity is allowed to access a specific resource. </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endParaRPr lang="en-US" sz="1200" dirty="0" smtClean="0"/>
          </a:p>
          <a:p>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3</a:t>
            </a:fld>
            <a:r>
              <a:rPr lang="en-US" smtClean="0"/>
              <a:t>##</a:t>
            </a:r>
            <a:endParaRPr lang="en-US" sz="1300" i="0"/>
          </a:p>
        </p:txBody>
      </p:sp>
    </p:spTree>
    <p:extLst>
      <p:ext uri="{BB962C8B-B14F-4D97-AF65-F5344CB8AC3E}">
        <p14:creationId xmlns:p14="http://schemas.microsoft.com/office/powerpoint/2010/main" val="223706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dirty="0" smtClean="0">
                <a:effectLst/>
              </a:rPr>
              <a:t>In Windows authentication, IIS performs the authentication, and the authenticated token is forwarded to the ASP.NET worker process. The advantage of using Windows authentication is that it requires minimal coding. You may want to use Windows authentication to impersonate the Windows user account that IIS authenticates before you hand off the request to ASP.NET.</a:t>
            </a:r>
            <a:br>
              <a:rPr lang="en-US" dirty="0" smtClean="0">
                <a:effectLst/>
              </a:rPr>
            </a:br>
            <a:r>
              <a:rPr lang="en-US" dirty="0" smtClean="0">
                <a:effectLst/>
              </a:rPr>
              <a:t/>
            </a:r>
            <a:br>
              <a:rPr lang="en-US" dirty="0" smtClean="0">
                <a:effectLst/>
              </a:rPr>
            </a:br>
            <a:r>
              <a:rPr lang="en-US" dirty="0" smtClean="0">
                <a:effectLst/>
              </a:rPr>
              <a:t>2) Forms authentication refers to a system in which unauthenticated requests are redirected to a Hypertext Markup Language (HTML) form in which users type their credentials. After the user provides credentials and submits the form, the application authenticates the request, and the system issues an authorization ticket in the form of a cookie. This cookie contains the credentials or a key to reacquire the identity. Subsequent requests from the browser automatically include the cookie.</a:t>
            </a:r>
          </a:p>
          <a:p>
            <a:endParaRPr lang="en-US" dirty="0" smtClean="0"/>
          </a:p>
          <a:p>
            <a:r>
              <a:rPr lang="en-US" dirty="0" smtClean="0"/>
              <a:t>3) </a:t>
            </a:r>
            <a:r>
              <a:rPr kumimoji="1" lang="en-US" sz="1200" kern="1200" dirty="0" smtClean="0">
                <a:solidFill>
                  <a:schemeClr val="tx1"/>
                </a:solidFill>
                <a:latin typeface="Arial" charset="0"/>
                <a:ea typeface="+mn-ea"/>
                <a:cs typeface="+mn-cs"/>
              </a:rPr>
              <a:t>Passport authentication lets you to use Microsoft's passport service to authenticate users of your application. If your users have signed up with passport, and you configure the authentication mode of the application to the passport authentication, all authentication duties are offloaded to the passport servers.</a:t>
            </a:r>
            <a:endParaRPr lang="en-US" dirty="0" smtClean="0"/>
          </a:p>
          <a:p>
            <a:r>
              <a:rPr kumimoji="1" lang="en-US" sz="1200" kern="1200" dirty="0" smtClean="0">
                <a:solidFill>
                  <a:schemeClr val="tx1"/>
                </a:solidFill>
                <a:latin typeface="Arial" charset="0"/>
                <a:ea typeface="+mn-ea"/>
                <a:cs typeface="+mn-cs"/>
              </a:rPr>
              <a:t>Passport uses an encrypted cookie mechanism to indicate authenticated users. If users have already signed into passport when they visit your site, they'll be considered authenticated by ASP.NET. Otherwise they'll be redirected to the passport servers to log in. When they are successfully log in, they'll be redirected back to your site</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5</a:t>
            </a:fld>
            <a:r>
              <a:rPr lang="en-US" smtClean="0"/>
              <a:t>##</a:t>
            </a:r>
            <a:endParaRPr lang="en-US" sz="1300" i="0"/>
          </a:p>
        </p:txBody>
      </p:sp>
    </p:spTree>
    <p:extLst>
      <p:ext uri="{BB962C8B-B14F-4D97-AF65-F5344CB8AC3E}">
        <p14:creationId xmlns:p14="http://schemas.microsoft.com/office/powerpoint/2010/main" val="212079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a:t>
            </a:r>
            <a:r>
              <a:rPr lang="en-US" baseline="0" dirty="0" smtClean="0"/>
              <a:t> </a:t>
            </a:r>
            <a:r>
              <a:rPr lang="en-US" dirty="0" smtClean="0"/>
              <a:t>Windows Authentication treats the user identity supplied by Microsoft Internet Information Services (IIS) as the authenticated user in an ASP.NET application. IIS provides a number of authentication mechanisms to verify user identity, including anonymous authentication, Windows integrated (NTLM) authentication, Windows integrated (Kerberos) authentication, Basic (base64 encoded) authentication, Digest authentication, and authentication based on client certificates. </a:t>
            </a:r>
          </a:p>
          <a:p>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6</a:t>
            </a:fld>
            <a:r>
              <a:rPr lang="en-US" smtClean="0"/>
              <a:t>##</a:t>
            </a:r>
            <a:endParaRPr lang="en-US" sz="1300" i="0"/>
          </a:p>
        </p:txBody>
      </p:sp>
    </p:spTree>
    <p:extLst>
      <p:ext uri="{BB962C8B-B14F-4D97-AF65-F5344CB8AC3E}">
        <p14:creationId xmlns:p14="http://schemas.microsoft.com/office/powerpoint/2010/main" val="117170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Although the Windows Authentication mode sets the value of the current </a:t>
            </a:r>
            <a:r>
              <a:rPr lang="en-US" dirty="0" smtClean="0">
                <a:hlinkClick r:id="rId3"/>
              </a:rPr>
              <a:t>User</a:t>
            </a:r>
            <a:r>
              <a:rPr lang="en-US" dirty="0" smtClean="0"/>
              <a:t> property to a </a:t>
            </a:r>
            <a:r>
              <a:rPr lang="en-US" dirty="0" err="1" smtClean="0">
                <a:hlinkClick r:id="rId4"/>
              </a:rPr>
              <a:t>WindowsIdentity</a:t>
            </a:r>
            <a:r>
              <a:rPr lang="en-US" dirty="0" smtClean="0"/>
              <a:t> based on the credentials supplied by IIS, it does not modify the Windows identity that is supplied to the operating system. The Windows identity supplied to the operating system is used for permission checking, such as NTFS file permissions, or for connecting to a database using integrated security. By default, this Windows identity is the identity of the ASP.NET process. On Microsoft Windows 2000 and Windows XP Professional, this is the identity of the ASP.NET worker process, which is the local ASPNET account. On Windows Server 2003, this is the identity of the IIS Application Pool that the ASP.NET application is part of. By default, this is the NETWORK SERVICE account.</a:t>
            </a:r>
            <a:r>
              <a:rPr lang="en-US" baseline="0" dirty="0" smtClean="0"/>
              <a:t> </a:t>
            </a:r>
            <a:r>
              <a:rPr lang="en-US" dirty="0" smtClean="0"/>
              <a:t>You can configure the Windows identity of your ASP.NET application as the Windows identity supplied by IIS by enabling impersonation. That is, you instruct your ASP.NET application to impersonate the identity supplied by IIS for all tasks that the Windows operating system authenticates, including file and network access.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2) </a:t>
            </a:r>
            <a:r>
              <a:rPr kumimoji="1" lang="en-US" sz="1200" kern="1200" dirty="0" smtClean="0">
                <a:solidFill>
                  <a:schemeClr val="tx1"/>
                </a:solidFill>
                <a:latin typeface="Arial" charset="0"/>
                <a:ea typeface="+mn-ea"/>
                <a:cs typeface="+mn-cs"/>
              </a:rPr>
              <a:t>Anonymous, basic digest, and windows integrated</a:t>
            </a:r>
            <a:endParaRPr lang="en-US" dirty="0" smtClean="0"/>
          </a:p>
          <a:p>
            <a:pPr marL="628650" lvl="1" indent="-171450">
              <a:buFont typeface="Arial" pitchFamily="34" charset="0"/>
              <a:buChar char="•"/>
            </a:pPr>
            <a:r>
              <a:rPr kumimoji="1" lang="en-US" sz="1200" kern="1200" dirty="0" smtClean="0">
                <a:solidFill>
                  <a:schemeClr val="tx1"/>
                </a:solidFill>
                <a:latin typeface="Arial" charset="0"/>
                <a:ea typeface="+mn-ea"/>
                <a:cs typeface="+mn-cs"/>
              </a:rPr>
              <a:t>If you select anonymous authentication, IIS doesn't perform any authentication, Any one is allowed to access the ASP.NET application.</a:t>
            </a:r>
            <a:endParaRPr lang="en-US" dirty="0" smtClean="0"/>
          </a:p>
          <a:p>
            <a:pPr marL="628650" lvl="1" indent="-171450">
              <a:buFont typeface="Arial" pitchFamily="34" charset="0"/>
              <a:buChar char="•"/>
            </a:pPr>
            <a:r>
              <a:rPr kumimoji="1" lang="en-US" sz="1200" kern="1200" dirty="0" smtClean="0">
                <a:solidFill>
                  <a:schemeClr val="tx1"/>
                </a:solidFill>
                <a:latin typeface="Arial" charset="0"/>
                <a:ea typeface="+mn-ea"/>
                <a:cs typeface="+mn-cs"/>
              </a:rPr>
              <a:t>If you select basic authentication, users must provide a windows username and password to connect. How ever this information is sent over the network in clear text, which makes basic authentication very much insecure over the internet.</a:t>
            </a:r>
            <a:endParaRPr lang="en-US" dirty="0" smtClean="0"/>
          </a:p>
          <a:p>
            <a:pPr marL="628650" lvl="1" indent="-171450">
              <a:buFont typeface="Arial" pitchFamily="34" charset="0"/>
              <a:buChar char="•"/>
            </a:pPr>
            <a:r>
              <a:rPr kumimoji="1" lang="en-US" sz="1200" kern="1200" dirty="0" smtClean="0">
                <a:solidFill>
                  <a:schemeClr val="tx1"/>
                </a:solidFill>
                <a:latin typeface="Arial" charset="0"/>
                <a:ea typeface="+mn-ea"/>
                <a:cs typeface="+mn-cs"/>
              </a:rPr>
              <a:t>If you select digest authentication, users must still provide a windows user name and password to connect. However the password is hashed before it is sent across the network. Digest authentication requires that all users be running Internet Explorer 5 or later and that windows accounts to stored in active directory.</a:t>
            </a:r>
            <a:endParaRPr lang="en-US" dirty="0" smtClean="0"/>
          </a:p>
          <a:p>
            <a:pPr marL="628650" lvl="1" indent="-171450">
              <a:buFont typeface="Arial" pitchFamily="34" charset="0"/>
              <a:buChar char="•"/>
            </a:pPr>
            <a:r>
              <a:rPr kumimoji="1" lang="en-US" sz="1200" kern="1200" dirty="0" smtClean="0">
                <a:solidFill>
                  <a:schemeClr val="tx1"/>
                </a:solidFill>
                <a:latin typeface="Arial" charset="0"/>
                <a:ea typeface="+mn-ea"/>
                <a:cs typeface="+mn-cs"/>
              </a:rPr>
              <a:t>If you select windows integrated authentication, passwords never cross the network. Users must still have a username and password, but the application uses either the Kerberos or challenge/response protocols authenticate the user. Windows-integrated authentication requires that all users be running internet explorer 3.01 or later Kerberos is a network authentication protocol. It is designed to provide strong authentication for client/server applications by using secret-key cryptography. Kerberos is a solution to network security problems. It provides the tools of authentication and strong cryptography over the network to help to secure information in systems across entire enterprise</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3) After IIS authentication, ASP.NET checks whether Impersonation is enabled or not. If impersonation is enabled, ASP.NET executes with the identity of the entity on behalf of which it is performing executing the task. If impersonation is not enabled, the application runs with the identity of the IIS local machine’s identity and the privileges of the ASP.NET user account. ASPNET or NETWORK SERVICE is the default ASP.NET unprivileged account on Windows XP and Windows Server 2003, respectively. Now, the identity that has already been authenticated and verified is used to request resources from the operating system. Then ASP.NET performs an authorization check on the requested resources and if the user is authorized, it returns the request through IIS.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7</a:t>
            </a:fld>
            <a:r>
              <a:rPr lang="en-US" smtClean="0"/>
              <a:t>##</a:t>
            </a:r>
            <a:endParaRPr lang="en-US" sz="1300" i="0"/>
          </a:p>
        </p:txBody>
      </p:sp>
    </p:spTree>
    <p:extLst>
      <p:ext uri="{BB962C8B-B14F-4D97-AF65-F5344CB8AC3E}">
        <p14:creationId xmlns:p14="http://schemas.microsoft.com/office/powerpoint/2010/main" val="3419772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a:t>
            </a:r>
            <a:r>
              <a:rPr lang="en-US" b="1" dirty="0" smtClean="0">
                <a:effectLst/>
              </a:rPr>
              <a:t>NTLM Handshake</a:t>
            </a:r>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9</a:t>
            </a:fld>
            <a:r>
              <a:rPr lang="en-US" smtClean="0"/>
              <a:t>##</a:t>
            </a:r>
            <a:endParaRPr lang="en-US" sz="1300" i="0"/>
          </a:p>
        </p:txBody>
      </p:sp>
    </p:spTree>
    <p:extLst>
      <p:ext uri="{BB962C8B-B14F-4D97-AF65-F5344CB8AC3E}">
        <p14:creationId xmlns:p14="http://schemas.microsoft.com/office/powerpoint/2010/main" val="669112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Forms authentication enables you to authenticate the user name and password of your users using a login form that you create. Unauthenticated requests are redirected to a login page, where the user provides credentials and submits the form. If the application authenticates the request, the system issues a ticket that contains a key for reestablishing the identity for subsequent requests.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2) After successful authentication, the </a:t>
            </a:r>
            <a:r>
              <a:rPr lang="en-US" dirty="0" err="1" smtClean="0">
                <a:hlinkClick r:id="rId3"/>
              </a:rPr>
              <a:t>FormsAuthenticationModule</a:t>
            </a:r>
            <a:r>
              <a:rPr lang="en-US" dirty="0" smtClean="0"/>
              <a:t> module sets the value of the </a:t>
            </a:r>
            <a:r>
              <a:rPr lang="en-US" dirty="0" smtClean="0">
                <a:hlinkClick r:id="rId4"/>
              </a:rPr>
              <a:t>User</a:t>
            </a:r>
            <a:r>
              <a:rPr lang="en-US" dirty="0" smtClean="0"/>
              <a:t> property to a reference to the authenticated user. </a:t>
            </a:r>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11</a:t>
            </a:fld>
            <a:r>
              <a:rPr lang="en-US" smtClean="0"/>
              <a:t>##</a:t>
            </a:r>
            <a:endParaRPr lang="en-US" sz="1300" i="0"/>
          </a:p>
        </p:txBody>
      </p:sp>
    </p:spTree>
    <p:extLst>
      <p:ext uri="{BB962C8B-B14F-4D97-AF65-F5344CB8AC3E}">
        <p14:creationId xmlns:p14="http://schemas.microsoft.com/office/powerpoint/2010/main" val="230652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a:t>
            </a:r>
            <a:r>
              <a:rPr lang="en-US" dirty="0" smtClean="0"/>
              <a:t>ASP.NET membership gives you a built-in way to validate and store user credentials. ASP.NET membership therefore helps you manage user authentication in your Web sites. You can use ASP.NET membership with ASP.NET forms authentication by using with the ASP.NET login controls to create a complete system for authenticating users.</a:t>
            </a:r>
          </a:p>
          <a:p>
            <a:r>
              <a:rPr lang="en-US" dirty="0" smtClean="0"/>
              <a:t>2) ASP.NET membership supports facilities for:</a:t>
            </a:r>
          </a:p>
          <a:p>
            <a:pPr marL="628650" lvl="1" indent="-171450">
              <a:buFont typeface="Arial" pitchFamily="34" charset="0"/>
              <a:buChar char="•"/>
            </a:pPr>
            <a:r>
              <a:rPr lang="en-US" dirty="0" smtClean="0"/>
              <a:t>Creating new users and passwords.</a:t>
            </a:r>
          </a:p>
          <a:p>
            <a:pPr marL="628650" lvl="1" indent="-171450">
              <a:buFont typeface="Arial" pitchFamily="34" charset="0"/>
              <a:buChar char="•"/>
            </a:pPr>
            <a:r>
              <a:rPr lang="en-US" dirty="0" smtClean="0"/>
              <a:t>Storing membership information (user names, passwords, and supporting data) in Microsoft SQL Server, Active Directory, or an alternative data store.</a:t>
            </a:r>
          </a:p>
          <a:p>
            <a:pPr marL="628650" lvl="1" indent="-171450">
              <a:buFont typeface="Arial" pitchFamily="34" charset="0"/>
              <a:buChar char="•"/>
            </a:pPr>
            <a:r>
              <a:rPr lang="en-US" dirty="0" smtClean="0"/>
              <a:t>Authenticating users who visit your site. You can authenticate users programmatically, or you can use the ASP.NET login controls to create a complete authentication system that requires little or no code.</a:t>
            </a:r>
          </a:p>
          <a:p>
            <a:pPr marL="628650" lvl="1" indent="-171450">
              <a:buFont typeface="Arial" pitchFamily="34" charset="0"/>
              <a:buChar char="•"/>
            </a:pPr>
            <a:r>
              <a:rPr lang="en-US" dirty="0" smtClean="0"/>
              <a:t>Managing passwords, which includes creating, changing, and resetting them . Depending on membership options you choose, the membership system can also provide an automated password-reset system that takes a user-supplied question and response.</a:t>
            </a:r>
          </a:p>
          <a:p>
            <a:pPr marL="628650" lvl="1" indent="-171450">
              <a:buFont typeface="Arial" pitchFamily="34" charset="0"/>
              <a:buChar char="•"/>
            </a:pPr>
            <a:r>
              <a:rPr lang="en-US" dirty="0" smtClean="0"/>
              <a:t>Exposing a unique identification for authenticated users that you can use in your own applications and that also integrates with the ASP.NET personalization and role-management (authorization) systems.</a:t>
            </a:r>
          </a:p>
          <a:p>
            <a:pPr marL="628650" lvl="1" indent="-171450">
              <a:buFont typeface="Arial" pitchFamily="34" charset="0"/>
              <a:buChar char="•"/>
            </a:pPr>
            <a:r>
              <a:rPr lang="en-US" dirty="0" smtClean="0"/>
              <a:t>Specifying a custom membership provider, which allows you to substitute your own code to manage membership and maintain membership data in a custom data store</a:t>
            </a:r>
          </a:p>
          <a:p>
            <a:endParaRPr lang="en-US" dirty="0"/>
          </a:p>
        </p:txBody>
      </p:sp>
      <p:sp>
        <p:nvSpPr>
          <p:cNvPr id="4" name="Header Placeholder 3"/>
          <p:cNvSpPr>
            <a:spLocks noGrp="1"/>
          </p:cNvSpPr>
          <p:nvPr>
            <p:ph type="hdr" sz="quarter" idx="10"/>
          </p:nvPr>
        </p:nvSpPr>
        <p:spPr/>
        <p:txBody>
          <a:bodyPr/>
          <a:lstStyle/>
          <a:p>
            <a:r>
              <a:rPr lang="en-US" smtClean="0"/>
              <a:t>*</a:t>
            </a:r>
            <a:endParaRPr lang="en-US" sz="1300" i="0"/>
          </a:p>
        </p:txBody>
      </p:sp>
      <p:sp>
        <p:nvSpPr>
          <p:cNvPr id="5" name="Footer Placeholder 4"/>
          <p:cNvSpPr>
            <a:spLocks noGrp="1"/>
          </p:cNvSpPr>
          <p:nvPr>
            <p:ph type="ftr" sz="quarter" idx="11"/>
          </p:nvPr>
        </p:nvSpPr>
        <p:spPr/>
        <p:txBody>
          <a:bodyPr/>
          <a:lstStyle/>
          <a:p>
            <a:r>
              <a:rPr lang="en-US" smtClean="0"/>
              <a:t>(c) 2005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fld id="{625F40C3-04A4-4B2D-AC38-F17D07917260}" type="slidenum">
              <a:rPr lang="en-US" smtClean="0"/>
              <a:pPr/>
              <a:t>19</a:t>
            </a:fld>
            <a:r>
              <a:rPr lang="en-US" smtClean="0"/>
              <a:t>##</a:t>
            </a:r>
            <a:endParaRPr lang="en-US" sz="1300" i="0"/>
          </a:p>
        </p:txBody>
      </p:sp>
    </p:spTree>
    <p:extLst>
      <p:ext uri="{BB962C8B-B14F-4D97-AF65-F5344CB8AC3E}">
        <p14:creationId xmlns:p14="http://schemas.microsoft.com/office/powerpoint/2010/main" val="193960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subTitle" sz="quarter" idx="1"/>
          </p:nvPr>
        </p:nvSpPr>
        <p:spPr>
          <a:xfrm>
            <a:off x="539750" y="5110163"/>
            <a:ext cx="3671888" cy="927100"/>
          </a:xfrm>
          <a:effectLst/>
          <a:extLst>
            <a:ext uri="{AF507438-7753-43E0-B8FC-AC1667EBCBE1}">
              <a14:hiddenEffects xmlns:a14="http://schemas.microsoft.com/office/drawing/2010/main">
                <a:effectLst>
                  <a:outerShdw dist="35921" dir="2700000" algn="ctr" rotWithShape="0">
                    <a:srgbClr val="003366"/>
                  </a:outerShdw>
                </a:effectLst>
              </a14:hiddenEffects>
            </a:ext>
          </a:extLst>
        </p:spPr>
        <p:txBody>
          <a:bodyPr lIns="0" tIns="0" rIns="0" bIns="0">
            <a:spAutoFit/>
          </a:bodyPr>
          <a:lstStyle>
            <a:lvl1pPr marL="0" indent="0" algn="ctr">
              <a:buFontTx/>
              <a:buNone/>
              <a:defRPr sz="2800">
                <a:solidFill>
                  <a:srgbClr val="000000"/>
                </a:solidFill>
              </a:defRPr>
            </a:lvl1pPr>
          </a:lstStyle>
          <a:p>
            <a:pPr lvl="0"/>
            <a:r>
              <a:rPr lang="bg-BG" noProof="0" smtClean="0"/>
              <a:t>Click to add subtitle</a:t>
            </a:r>
          </a:p>
        </p:txBody>
      </p:sp>
      <p:sp>
        <p:nvSpPr>
          <p:cNvPr id="16388" name="Rectangle 4"/>
          <p:cNvSpPr>
            <a:spLocks noGrp="1" noChangeArrowheads="1"/>
          </p:cNvSpPr>
          <p:nvPr>
            <p:ph type="ctrTitle" sz="quarter"/>
          </p:nvPr>
        </p:nvSpPr>
        <p:spPr>
          <a:xfrm>
            <a:off x="1690688" y="2755900"/>
            <a:ext cx="5761037" cy="517525"/>
          </a:xfrm>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lgn="ctr">
              <a:lnSpc>
                <a:spcPct val="95000"/>
              </a:lnSpc>
              <a:defRPr sz="4400"/>
            </a:lvl1pPr>
          </a:lstStyle>
          <a:p>
            <a:pPr lvl="0"/>
            <a:r>
              <a:rPr lang="bg-BG" noProof="0" smtClean="0"/>
              <a:t>Click to add title</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46013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71438"/>
            <a:ext cx="2159000" cy="6526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71438"/>
            <a:ext cx="6329363" cy="6526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23871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81852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16517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840637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67855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49957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0748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8542484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3840085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bwMode="auto">
          <a:xfrm>
            <a:off x="323850" y="1268413"/>
            <a:ext cx="8496300" cy="53292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First Level</a:t>
            </a:r>
            <a:endParaRPr lang="bg-BG" smtClean="0"/>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15367" name="Rectangle 7"/>
          <p:cNvSpPr>
            <a:spLocks noGrp="1" noChangeArrowheads="1"/>
          </p:cNvSpPr>
          <p:nvPr>
            <p:ph type="title"/>
          </p:nvPr>
        </p:nvSpPr>
        <p:spPr bwMode="auto">
          <a:xfrm>
            <a:off x="2411413" y="71438"/>
            <a:ext cx="6553200" cy="9096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Slide Title</a:t>
            </a:r>
            <a:endParaRPr lang="bg-BG" smtClean="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p:timing>
    <p:tnLst>
      <p:par>
        <p:cTn id="1" dur="indefinite" restart="never" nodeType="tmRoot"/>
      </p:par>
    </p:tnLst>
  </p:timing>
  <p:txStyles>
    <p:titleStyle>
      <a:lvl1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mj-lt"/>
          <a:ea typeface="+mj-ea"/>
          <a:cs typeface="+mj-cs"/>
        </a:defRPr>
      </a:lvl1pPr>
      <a:lvl2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2pPr>
      <a:lvl3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3pPr>
      <a:lvl4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4pPr>
      <a:lvl5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5pPr>
      <a:lvl6pPr marL="4572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6pPr>
      <a:lvl7pPr marL="9144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7pPr>
      <a:lvl8pPr marL="13716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8pPr>
      <a:lvl9pPr marL="18288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9pPr>
    </p:titleStyle>
    <p:bodyStyle>
      <a:lvl1pPr marL="342900" indent="-342900" algn="l" rtl="0" eaLnBrk="0" fontAlgn="base" hangingPunct="0">
        <a:lnSpc>
          <a:spcPct val="95000"/>
        </a:lnSpc>
        <a:spcBef>
          <a:spcPct val="40000"/>
        </a:spcBef>
        <a:spcAft>
          <a:spcPct val="0"/>
        </a:spcAft>
        <a:buClr>
          <a:schemeClr val="tx1"/>
        </a:buClr>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lnSpc>
          <a:spcPct val="95000"/>
        </a:lnSpc>
        <a:spcBef>
          <a:spcPct val="40000"/>
        </a:spcBef>
        <a:spcAft>
          <a:spcPct val="0"/>
        </a:spcAft>
        <a:buClr>
          <a:schemeClr val="tx1"/>
        </a:buClr>
        <a:buChar char="•"/>
        <a:defRPr kumimoji="1" sz="3000" b="1">
          <a:solidFill>
            <a:schemeClr val="tx1"/>
          </a:solidFill>
          <a:effectLst>
            <a:outerShdw blurRad="38100" dist="38100" dir="2700000" algn="tl">
              <a:srgbClr val="FFFFFF"/>
            </a:outerShdw>
          </a:effectLst>
          <a:latin typeface="+mn-lt"/>
        </a:defRPr>
      </a:lvl2pPr>
      <a:lvl3pPr marL="1143000" indent="-228600" algn="l" rtl="0" eaLnBrk="0" fontAlgn="base" hangingPunct="0">
        <a:lnSpc>
          <a:spcPct val="95000"/>
        </a:lnSpc>
        <a:spcBef>
          <a:spcPct val="40000"/>
        </a:spcBef>
        <a:spcAft>
          <a:spcPct val="0"/>
        </a:spcAft>
        <a:buClr>
          <a:schemeClr val="tx1"/>
        </a:buClr>
        <a:buChar char="•"/>
        <a:defRPr kumimoji="1" sz="2800" b="1">
          <a:solidFill>
            <a:schemeClr val="tx1"/>
          </a:solidFill>
          <a:effectLst>
            <a:outerShdw blurRad="38100" dist="38100" dir="2700000" algn="tl">
              <a:srgbClr val="FFFFFF"/>
            </a:outerShdw>
          </a:effectLst>
          <a:latin typeface="+mn-lt"/>
        </a:defRPr>
      </a:lvl3pPr>
      <a:lvl4pPr marL="1600200" indent="-228600" algn="l" rtl="0" eaLnBrk="0" fontAlgn="base" hangingPunct="0">
        <a:lnSpc>
          <a:spcPct val="95000"/>
        </a:lnSpc>
        <a:spcBef>
          <a:spcPct val="40000"/>
        </a:spcBef>
        <a:spcAft>
          <a:spcPct val="0"/>
        </a:spcAft>
        <a:buClr>
          <a:schemeClr val="tx1"/>
        </a:buClr>
        <a:buChar char="•"/>
        <a:defRPr kumimoji="1" sz="2600" b="1">
          <a:solidFill>
            <a:schemeClr val="tx1"/>
          </a:solidFill>
          <a:effectLst>
            <a:outerShdw blurRad="38100" dist="38100" dir="2700000" algn="tl">
              <a:srgbClr val="FFFFFF"/>
            </a:outerShdw>
          </a:effectLst>
          <a:latin typeface="+mn-lt"/>
        </a:defRPr>
      </a:lvl4pPr>
      <a:lvl5pPr marL="20574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5pPr>
      <a:lvl6pPr marL="25146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6pPr>
      <a:lvl7pPr marL="29718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7pPr>
      <a:lvl8pPr marL="34290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8pPr>
      <a:lvl9pPr marL="38862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8" cstate="screen">
            <a:lum bright="-20000"/>
            <a:extLst>
              <a:ext uri="{28A0092B-C50C-407E-A947-70E740481C1C}">
                <a14:useLocalDpi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ctrTitle"/>
          </p:nvPr>
        </p:nvSpPr>
        <p:spPr/>
        <p:txBody>
          <a:bodyPr/>
          <a:lstStyle/>
          <a:p>
            <a:pPr>
              <a:lnSpc>
                <a:spcPct val="110000"/>
              </a:lnSpc>
            </a:pPr>
            <a:r>
              <a:rPr lang="en-US" dirty="0"/>
              <a:t>Authentication &amp; </a:t>
            </a:r>
            <a:r>
              <a:rPr lang="en-US" dirty="0" smtClean="0"/>
              <a:t>Authorization in ASP.NET</a:t>
            </a:r>
            <a:endParaRPr lang="bg-BG" dirty="0"/>
          </a:p>
        </p:txBody>
      </p:sp>
      <p:sp>
        <p:nvSpPr>
          <p:cNvPr id="6" name="Subtitle 5"/>
          <p:cNvSpPr>
            <a:spLocks noGrp="1"/>
          </p:cNvSpPr>
          <p:nvPr>
            <p:ph type="subTitle" idx="1"/>
          </p:nvPr>
        </p:nvSpPr>
        <p:spPr>
          <a:xfrm>
            <a:off x="323528" y="3240880"/>
            <a:ext cx="8363272" cy="569120"/>
          </a:xfrm>
        </p:spPr>
        <p:txBody>
          <a:bodyPr/>
          <a:lstStyle/>
          <a:p>
            <a:r>
              <a:rPr lang="en-US" dirty="0" smtClean="0"/>
              <a:t>Forms Authentication, Users, Roles, Membership</a:t>
            </a:r>
            <a:endParaRPr lang="en-US" dirty="0"/>
          </a:p>
        </p:txBody>
      </p:sp>
      <p:sp>
        <p:nvSpPr>
          <p:cNvPr id="7" name="Text Placeholder 6"/>
          <p:cNvSpPr>
            <a:spLocks noGrp="1"/>
          </p:cNvSpPr>
          <p:nvPr>
            <p:ph type="body" sz="quarter" idx="10"/>
          </p:nvPr>
        </p:nvSpPr>
        <p:spPr/>
        <p:txBody>
          <a:bodyPr/>
          <a:lstStyle/>
          <a:p>
            <a:r>
              <a:rPr lang="en-US" dirty="0" smtClean="0"/>
              <a:t>Ventsislav Popov</a:t>
            </a:r>
            <a:endParaRPr lang="en-US" dirty="0"/>
          </a:p>
        </p:txBody>
      </p:sp>
      <p:sp>
        <p:nvSpPr>
          <p:cNvPr id="8" name="Text Placeholder 7"/>
          <p:cNvSpPr>
            <a:spLocks noGrp="1"/>
          </p:cNvSpPr>
          <p:nvPr>
            <p:ph type="body" sz="quarter" idx="11"/>
          </p:nvPr>
        </p:nvSpPr>
        <p:spPr>
          <a:xfrm>
            <a:off x="457200" y="5757446"/>
            <a:ext cx="1633781" cy="369332"/>
          </a:xfrm>
        </p:spPr>
        <p:txBody>
          <a:bodyPr/>
          <a:lstStyle/>
          <a:p>
            <a:r>
              <a:rPr lang="en-US" dirty="0" smtClean="0"/>
              <a:t>Crossroad Ltd.</a:t>
            </a:r>
            <a:endParaRPr lang="en-US" dirty="0"/>
          </a:p>
        </p:txBody>
      </p:sp>
      <p:pic>
        <p:nvPicPr>
          <p:cNvPr id="1026" name="Picture 2"/>
          <p:cNvPicPr>
            <a:picLocks noChangeAspect="1" noChangeArrowheads="1"/>
          </p:cNvPicPr>
          <p:nvPr/>
        </p:nvPicPr>
        <p:blipFill>
          <a:blip r:embed="rId3" cstate="screen">
            <a:extLst>
              <a:ext uri="{BEBA8EAE-BF5A-486C-A8C5-ECC9F3942E4B}">
                <a14:imgProps xmlns:a14="http://schemas.microsoft.com/office/drawing/2010/main">
                  <a14:imgLayer r:embed="rId4">
                    <a14:imgEffect>
                      <a14:backgroundRemoval t="10000" b="90000" l="10000" r="90000">
                        <a14:foregroundMark x1="27000" y1="29831" x2="27000" y2="29831"/>
                        <a14:backgroundMark x1="73375" y1="70356" x2="73375" y2="70356"/>
                      </a14:backgroundRemoval>
                    </a14:imgEffect>
                  </a14:imgLayer>
                </a14:imgProps>
              </a:ext>
              <a:ext uri="{28A0092B-C50C-407E-A947-70E740481C1C}">
                <a14:useLocalDpi xmlns:a14="http://schemas.microsoft.com/office/drawing/2010/main" val="0"/>
              </a:ext>
            </a:extLst>
          </a:blip>
          <a:srcRect/>
          <a:stretch>
            <a:fillRect/>
          </a:stretch>
        </p:blipFill>
        <p:spPr bwMode="auto">
          <a:xfrm>
            <a:off x="611560" y="476672"/>
            <a:ext cx="2837285" cy="1890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7580" y="4509120"/>
            <a:ext cx="3024336" cy="1916008"/>
          </a:xfrm>
          <a:prstGeom prst="roundRect">
            <a:avLst>
              <a:gd name="adj" fmla="val 2588"/>
            </a:avLst>
          </a:prstGeom>
          <a:noFill/>
          <a:ln w="9525">
            <a:solidFill>
              <a:schemeClr val="accent5">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609600" y="4869905"/>
            <a:ext cx="7924800" cy="685800"/>
          </a:xfrm>
        </p:spPr>
        <p:txBody>
          <a:bodyPr/>
          <a:lstStyle/>
          <a:p>
            <a:r>
              <a:rPr lang="en-US" dirty="0" smtClean="0"/>
              <a:t>Windows Authentication</a:t>
            </a:r>
            <a:endParaRPr lang="bg-BG" dirty="0"/>
          </a:p>
        </p:txBody>
      </p:sp>
      <p:sp>
        <p:nvSpPr>
          <p:cNvPr id="3" name="Subtitle 2"/>
          <p:cNvSpPr>
            <a:spLocks noGrp="1"/>
          </p:cNvSpPr>
          <p:nvPr>
            <p:ph type="subTitle" idx="1"/>
          </p:nvPr>
        </p:nvSpPr>
        <p:spPr>
          <a:xfrm>
            <a:off x="609600" y="5596184"/>
            <a:ext cx="7924800" cy="569120"/>
          </a:xfrm>
        </p:spPr>
        <p:txBody>
          <a:bodyPr/>
          <a:lstStyle/>
          <a:p>
            <a:r>
              <a:rPr lang="en-US" dirty="0" smtClean="0"/>
              <a:t>Live Demo</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9419" y="908720"/>
            <a:ext cx="4624922" cy="3535214"/>
          </a:xfrm>
          <a:prstGeom prst="roundRect">
            <a:avLst>
              <a:gd name="adj" fmla="val 3269"/>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dirty="0"/>
              <a:t>Forms Authentication</a:t>
            </a:r>
            <a:endParaRPr lang="bg-BG" dirty="0"/>
          </a:p>
        </p:txBody>
      </p:sp>
      <p:sp>
        <p:nvSpPr>
          <p:cNvPr id="460803" name="Rectangle 3"/>
          <p:cNvSpPr>
            <a:spLocks noGrp="1" noChangeArrowheads="1"/>
          </p:cNvSpPr>
          <p:nvPr>
            <p:ph idx="1"/>
          </p:nvPr>
        </p:nvSpPr>
        <p:spPr/>
        <p:txBody>
          <a:bodyPr/>
          <a:lstStyle/>
          <a:p>
            <a:r>
              <a:rPr lang="en-US" dirty="0">
                <a:solidFill>
                  <a:schemeClr val="accent5">
                    <a:lumMod val="20000"/>
                    <a:lumOff val="80000"/>
                  </a:schemeClr>
                </a:solidFill>
              </a:rPr>
              <a:t>Forms </a:t>
            </a:r>
            <a:r>
              <a:rPr lang="en-US" dirty="0" smtClean="0">
                <a:solidFill>
                  <a:schemeClr val="accent5">
                    <a:lumMod val="20000"/>
                    <a:lumOff val="80000"/>
                  </a:schemeClr>
                </a:solidFill>
              </a:rPr>
              <a:t>Authentication </a:t>
            </a:r>
            <a:r>
              <a:rPr lang="en-US" dirty="0" smtClean="0"/>
              <a:t>uses a Web </a:t>
            </a:r>
            <a:r>
              <a:rPr lang="en-US" dirty="0"/>
              <a:t>form to collect </a:t>
            </a:r>
            <a:r>
              <a:rPr lang="en-US" dirty="0" smtClean="0"/>
              <a:t>login credentials (username / password)</a:t>
            </a:r>
            <a:endParaRPr lang="en-US" dirty="0"/>
          </a:p>
          <a:p>
            <a:r>
              <a:rPr lang="en-US" dirty="0"/>
              <a:t>Users are authenticated by the </a:t>
            </a:r>
            <a:r>
              <a:rPr lang="en-US" dirty="0" smtClean="0"/>
              <a:t>C# code behind the </a:t>
            </a:r>
            <a:r>
              <a:rPr lang="en-US" dirty="0"/>
              <a:t>Web form</a:t>
            </a:r>
          </a:p>
          <a:p>
            <a:r>
              <a:rPr lang="en-US" dirty="0" smtClean="0"/>
              <a:t>User accounts can be stored in:</a:t>
            </a:r>
            <a:endParaRPr lang="en-US" dirty="0"/>
          </a:p>
          <a:p>
            <a:pPr marL="712788" lvl="1" indent="-266700"/>
            <a:r>
              <a:rPr lang="en-US" noProof="1">
                <a:solidFill>
                  <a:schemeClr val="accent5">
                    <a:lumMod val="20000"/>
                    <a:lumOff val="80000"/>
                  </a:schemeClr>
                </a:solidFill>
                <a:latin typeface="Consolas" pitchFamily="49" charset="0"/>
                <a:cs typeface="Consolas" pitchFamily="49" charset="0"/>
              </a:rPr>
              <a:t>Web.config</a:t>
            </a:r>
            <a:r>
              <a:rPr lang="en-US" dirty="0"/>
              <a:t> </a:t>
            </a:r>
            <a:r>
              <a:rPr lang="en-US" dirty="0" smtClean="0"/>
              <a:t>file</a:t>
            </a:r>
            <a:endParaRPr lang="en-US" dirty="0"/>
          </a:p>
          <a:p>
            <a:pPr marL="712788" lvl="1" indent="-266700"/>
            <a:r>
              <a:rPr lang="en-US" dirty="0"/>
              <a:t>Separate user database </a:t>
            </a:r>
          </a:p>
          <a:p>
            <a:r>
              <a:rPr lang="en-US" dirty="0" smtClean="0"/>
              <a:t>Users are local for the Web application</a:t>
            </a:r>
          </a:p>
          <a:p>
            <a:pPr lvl="1"/>
            <a:r>
              <a:rPr lang="en-US" dirty="0" smtClean="0"/>
              <a:t>Not part of Windows or Active Directory</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t>Forms Authentication (2)</a:t>
            </a:r>
            <a:endParaRPr lang="bg-BG"/>
          </a:p>
        </p:txBody>
      </p:sp>
      <p:sp>
        <p:nvSpPr>
          <p:cNvPr id="466947" name="Rectangle 3"/>
          <p:cNvSpPr>
            <a:spLocks noGrp="1" noChangeArrowheads="1"/>
          </p:cNvSpPr>
          <p:nvPr>
            <p:ph idx="1"/>
          </p:nvPr>
        </p:nvSpPr>
        <p:spPr/>
        <p:txBody>
          <a:bodyPr/>
          <a:lstStyle/>
          <a:p>
            <a:pPr>
              <a:tabLst/>
            </a:pPr>
            <a:r>
              <a:rPr lang="en-US" dirty="0"/>
              <a:t>Enabling forms authentication:</a:t>
            </a:r>
          </a:p>
          <a:p>
            <a:pPr marL="712788" lvl="1" indent="-266700"/>
            <a:r>
              <a:rPr lang="en-US" dirty="0"/>
              <a:t>Set authentication mode in the </a:t>
            </a:r>
            <a:r>
              <a:rPr lang="en-US" dirty="0">
                <a:solidFill>
                  <a:schemeClr val="accent5">
                    <a:lumMod val="20000"/>
                    <a:lumOff val="80000"/>
                  </a:schemeClr>
                </a:solidFill>
                <a:latin typeface="Consolas" pitchFamily="49" charset="0"/>
                <a:cs typeface="Consolas" pitchFamily="49" charset="0"/>
              </a:rPr>
              <a:t>W</a:t>
            </a:r>
            <a:r>
              <a:rPr lang="en-US" noProof="1">
                <a:solidFill>
                  <a:schemeClr val="accent5">
                    <a:lumMod val="20000"/>
                    <a:lumOff val="80000"/>
                  </a:schemeClr>
                </a:solidFill>
                <a:latin typeface="Consolas" pitchFamily="49" charset="0"/>
                <a:cs typeface="Consolas" pitchFamily="49" charset="0"/>
              </a:rPr>
              <a:t>eb.config</a:t>
            </a:r>
            <a:r>
              <a:rPr lang="en-US" dirty="0">
                <a:solidFill>
                  <a:schemeClr val="accent5">
                    <a:lumMod val="20000"/>
                    <a:lumOff val="80000"/>
                  </a:schemeClr>
                </a:solidFill>
                <a:latin typeface="Consolas" pitchFamily="49" charset="0"/>
                <a:cs typeface="Consolas" pitchFamily="49" charset="0"/>
              </a:rPr>
              <a:t> </a:t>
            </a:r>
            <a:r>
              <a:rPr lang="en-US" dirty="0"/>
              <a:t>to </a:t>
            </a:r>
            <a:r>
              <a:rPr lang="en-US" dirty="0" smtClean="0"/>
              <a:t>"</a:t>
            </a:r>
            <a:r>
              <a:rPr lang="en-US" dirty="0" smtClean="0">
                <a:solidFill>
                  <a:schemeClr val="accent5">
                    <a:lumMod val="20000"/>
                    <a:lumOff val="80000"/>
                  </a:schemeClr>
                </a:solidFill>
                <a:latin typeface="Consolas" pitchFamily="49" charset="0"/>
                <a:cs typeface="Consolas" pitchFamily="49" charset="0"/>
              </a:rPr>
              <a:t>Forms</a:t>
            </a:r>
            <a:r>
              <a:rPr lang="en-US" dirty="0" smtClean="0"/>
              <a:t>"</a:t>
            </a:r>
            <a:endParaRPr lang="en-US" dirty="0"/>
          </a:p>
          <a:p>
            <a:pPr marL="712788" lvl="1" indent="-266700"/>
            <a:endParaRPr lang="en-US" dirty="0"/>
          </a:p>
          <a:p>
            <a:pPr marL="712788" lvl="1" indent="-266700"/>
            <a:r>
              <a:rPr lang="en-US" dirty="0"/>
              <a:t>Create a </a:t>
            </a:r>
            <a:r>
              <a:rPr lang="en-US" dirty="0" smtClean="0"/>
              <a:t>login ASPX page</a:t>
            </a:r>
            <a:endParaRPr lang="en-US" dirty="0"/>
          </a:p>
          <a:p>
            <a:pPr marL="712788" lvl="1" indent="-266700"/>
            <a:r>
              <a:rPr lang="en-US" dirty="0"/>
              <a:t>Create a file or database to store </a:t>
            </a:r>
            <a:r>
              <a:rPr lang="en-US" dirty="0" smtClean="0"/>
              <a:t>the user credentials (username, password, etc.)</a:t>
            </a:r>
            <a:endParaRPr lang="en-US" dirty="0"/>
          </a:p>
          <a:p>
            <a:pPr marL="712788" lvl="1" indent="-266700"/>
            <a:r>
              <a:rPr lang="en-US" dirty="0"/>
              <a:t>Write code to authenticate </a:t>
            </a:r>
            <a:r>
              <a:rPr lang="en-US" dirty="0" smtClean="0"/>
              <a:t>the users </a:t>
            </a:r>
            <a:r>
              <a:rPr lang="en-US" dirty="0"/>
              <a:t>against the users file or database</a:t>
            </a:r>
          </a:p>
        </p:txBody>
      </p:sp>
      <p:sp>
        <p:nvSpPr>
          <p:cNvPr id="466948" name="Rectangle 4"/>
          <p:cNvSpPr>
            <a:spLocks noChangeArrowheads="1"/>
          </p:cNvSpPr>
          <p:nvPr/>
        </p:nvSpPr>
        <p:spPr bwMode="auto">
          <a:xfrm>
            <a:off x="900113" y="2924944"/>
            <a:ext cx="734429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&lt;authentication mode="Forms"</a:t>
            </a:r>
            <a:r>
              <a:rPr lang="en-US" sz="2000" dirty="0">
                <a:solidFill>
                  <a:srgbClr val="8CF4F2"/>
                </a:solidFill>
                <a:latin typeface="Consolas" pitchFamily="49" charset="0"/>
                <a:cs typeface="Consolas" pitchFamily="49" charset="0"/>
              </a:rPr>
              <a:t> /</a:t>
            </a:r>
            <a:r>
              <a:rPr lang="en-US" sz="2000" noProof="1">
                <a:solidFill>
                  <a:srgbClr val="8CF4F2"/>
                </a:solidFill>
                <a:latin typeface="Consolas" pitchFamily="49" charset="0"/>
                <a:cs typeface="Consolas" pitchFamily="49" charset="0"/>
              </a:rPr>
              <a:t>&gt;</a:t>
            </a:r>
            <a:endParaRPr lang="en-US" sz="2000" dirty="0">
              <a:solidFill>
                <a:srgbClr val="8CF4F2"/>
              </a:solidFill>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784" y="138336"/>
            <a:ext cx="6287616" cy="914400"/>
          </a:xfrm>
        </p:spPr>
        <p:txBody>
          <a:bodyPr/>
          <a:lstStyle/>
          <a:p>
            <a:r>
              <a:rPr lang="en-US" dirty="0" smtClean="0"/>
              <a:t>Configuring Authorization in </a:t>
            </a:r>
            <a:r>
              <a:rPr lang="en-US" noProof="1" smtClean="0">
                <a:latin typeface="Consolas" pitchFamily="49" charset="0"/>
                <a:cs typeface="Consolas" pitchFamily="49" charset="0"/>
              </a:rPr>
              <a:t>Web.config</a:t>
            </a:r>
            <a:endParaRPr lang="en-US" noProof="1">
              <a:latin typeface="Consolas" pitchFamily="49" charset="0"/>
              <a:cs typeface="Consolas" pitchFamily="49" charset="0"/>
            </a:endParaRPr>
          </a:p>
        </p:txBody>
      </p:sp>
      <p:sp>
        <p:nvSpPr>
          <p:cNvPr id="5" name="Content Placeholder 4"/>
          <p:cNvSpPr txBox="1">
            <a:spLocks/>
          </p:cNvSpPr>
          <p:nvPr/>
        </p:nvSpPr>
        <p:spPr>
          <a:xfrm>
            <a:off x="323528" y="1196752"/>
            <a:ext cx="8568952" cy="5324535"/>
          </a:xfrm>
          <a:prstGeom prst="rect">
            <a:avLst/>
          </a:prstGeom>
        </p:spPr>
        <p:txBody>
          <a:bodyPr wrap="square">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1" kern="1200" baseline="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spcBef>
                <a:spcPts val="600"/>
              </a:spcBef>
              <a:spcAft>
                <a:spcPts val="600"/>
              </a:spcAft>
            </a:pPr>
            <a:r>
              <a:rPr lang="en-US" dirty="0" smtClean="0"/>
              <a:t>To deny someone's access add </a:t>
            </a:r>
            <a:r>
              <a:rPr lang="en-US" dirty="0" smtClean="0">
                <a:solidFill>
                  <a:schemeClr val="accent5">
                    <a:lumMod val="20000"/>
                    <a:lumOff val="80000"/>
                  </a:schemeClr>
                </a:solidFill>
                <a:latin typeface="Consolas" pitchFamily="49" charset="0"/>
                <a:cs typeface="Consolas" pitchFamily="49" charset="0"/>
              </a:rPr>
              <a:t>&lt;deny</a:t>
            </a:r>
            <a:r>
              <a:rPr lang="en-US" dirty="0"/>
              <a:t> </a:t>
            </a:r>
            <a:r>
              <a:rPr lang="en-US" dirty="0" smtClean="0">
                <a:solidFill>
                  <a:schemeClr val="accent5">
                    <a:lumMod val="20000"/>
                    <a:lumOff val="80000"/>
                  </a:schemeClr>
                </a:solidFill>
                <a:latin typeface="Consolas" pitchFamily="49" charset="0"/>
                <a:cs typeface="Consolas" pitchFamily="49" charset="0"/>
              </a:rPr>
              <a:t>users="…"&gt;</a:t>
            </a:r>
            <a:r>
              <a:rPr lang="en-US" dirty="0" smtClean="0"/>
              <a:t> in the </a:t>
            </a:r>
            <a:r>
              <a:rPr lang="en-US" dirty="0" smtClean="0">
                <a:solidFill>
                  <a:schemeClr val="accent5">
                    <a:lumMod val="20000"/>
                    <a:lumOff val="80000"/>
                  </a:schemeClr>
                </a:solidFill>
                <a:latin typeface="Consolas" pitchFamily="49" charset="0"/>
                <a:cs typeface="Consolas" pitchFamily="49" charset="0"/>
              </a:rPr>
              <a:t>&lt;authorization&gt;</a:t>
            </a:r>
            <a:r>
              <a:rPr lang="en-US" dirty="0" smtClean="0"/>
              <a:t> tag</a:t>
            </a:r>
          </a:p>
          <a:p>
            <a:pPr>
              <a:spcBef>
                <a:spcPts val="600"/>
              </a:spcBef>
              <a:spcAft>
                <a:spcPts val="600"/>
              </a:spcAft>
            </a:pPr>
            <a:r>
              <a:rPr lang="en-US" dirty="0" smtClean="0"/>
              <a:t>To allow someone's </a:t>
            </a:r>
            <a:r>
              <a:rPr lang="en-US" dirty="0"/>
              <a:t>access add </a:t>
            </a:r>
            <a:r>
              <a:rPr lang="en-US" dirty="0" smtClean="0">
                <a:solidFill>
                  <a:schemeClr val="accent5">
                    <a:lumMod val="20000"/>
                    <a:lumOff val="80000"/>
                  </a:schemeClr>
                </a:solidFill>
                <a:latin typeface="Consolas" pitchFamily="49" charset="0"/>
                <a:cs typeface="Consolas" pitchFamily="49" charset="0"/>
              </a:rPr>
              <a:t>&lt;allow</a:t>
            </a:r>
            <a:r>
              <a:rPr lang="en-US" dirty="0"/>
              <a:t> </a:t>
            </a:r>
            <a:r>
              <a:rPr lang="en-US" dirty="0" smtClean="0">
                <a:solidFill>
                  <a:schemeClr val="accent5">
                    <a:lumMod val="20000"/>
                    <a:lumOff val="80000"/>
                  </a:schemeClr>
                </a:solidFill>
                <a:latin typeface="Consolas" pitchFamily="49" charset="0"/>
                <a:cs typeface="Consolas" pitchFamily="49" charset="0"/>
              </a:rPr>
              <a:t>users</a:t>
            </a:r>
            <a:r>
              <a:rPr lang="en-US" dirty="0">
                <a:solidFill>
                  <a:schemeClr val="accent5">
                    <a:lumMod val="20000"/>
                    <a:lumOff val="80000"/>
                  </a:schemeClr>
                </a:solidFill>
                <a:latin typeface="Consolas" pitchFamily="49" charset="0"/>
                <a:cs typeface="Consolas" pitchFamily="49" charset="0"/>
              </a:rPr>
              <a:t>="…"&gt;</a:t>
            </a:r>
            <a:r>
              <a:rPr lang="en-US" dirty="0"/>
              <a:t> in the authorization </a:t>
            </a:r>
            <a:r>
              <a:rPr lang="en-US" dirty="0" smtClean="0"/>
              <a:t>tag</a:t>
            </a:r>
          </a:p>
          <a:p>
            <a:pPr>
              <a:spcBef>
                <a:spcPts val="600"/>
              </a:spcBef>
              <a:spcAft>
                <a:spcPts val="600"/>
              </a:spcAft>
            </a:pPr>
            <a:r>
              <a:rPr lang="en-US" dirty="0" smtClean="0">
                <a:solidFill>
                  <a:schemeClr val="accent5">
                    <a:lumMod val="20000"/>
                    <a:lumOff val="80000"/>
                  </a:schemeClr>
                </a:solidFill>
                <a:latin typeface="Consolas" pitchFamily="49" charset="0"/>
                <a:cs typeface="Consolas" pitchFamily="49" charset="0"/>
              </a:rPr>
              <a:t>&lt;deny</a:t>
            </a:r>
            <a:r>
              <a:rPr lang="en-US" dirty="0"/>
              <a:t> </a:t>
            </a:r>
            <a:r>
              <a:rPr lang="en-US" dirty="0" smtClean="0">
                <a:solidFill>
                  <a:schemeClr val="accent5">
                    <a:lumMod val="20000"/>
                    <a:lumOff val="80000"/>
                  </a:schemeClr>
                </a:solidFill>
                <a:latin typeface="Consolas" pitchFamily="49" charset="0"/>
                <a:cs typeface="Consolas" pitchFamily="49" charset="0"/>
              </a:rPr>
              <a:t>users="?"</a:t>
            </a:r>
            <a:r>
              <a:rPr lang="en-US" dirty="0"/>
              <a:t> </a:t>
            </a:r>
            <a:r>
              <a:rPr lang="en-US" dirty="0" smtClean="0">
                <a:solidFill>
                  <a:schemeClr val="accent5">
                    <a:lumMod val="20000"/>
                    <a:lumOff val="80000"/>
                  </a:schemeClr>
                </a:solidFill>
                <a:latin typeface="Consolas" pitchFamily="49" charset="0"/>
                <a:cs typeface="Consolas" pitchFamily="49" charset="0"/>
              </a:rPr>
              <a:t>/&gt;</a:t>
            </a:r>
            <a:r>
              <a:rPr lang="en-US" dirty="0" smtClean="0"/>
              <a:t> denies anonymous access</a:t>
            </a:r>
          </a:p>
          <a:p>
            <a:pPr>
              <a:spcBef>
                <a:spcPts val="600"/>
              </a:spcBef>
              <a:spcAft>
                <a:spcPts val="600"/>
              </a:spcAft>
            </a:pPr>
            <a:endParaRPr lang="en-US" dirty="0" smtClean="0"/>
          </a:p>
          <a:p>
            <a:pPr>
              <a:spcBef>
                <a:spcPts val="600"/>
              </a:spcBef>
              <a:spcAft>
                <a:spcPts val="600"/>
              </a:spcAft>
            </a:pPr>
            <a:endParaRPr lang="en-US" dirty="0" smtClean="0"/>
          </a:p>
          <a:p>
            <a:pPr>
              <a:spcBef>
                <a:spcPts val="600"/>
              </a:spcBef>
              <a:spcAft>
                <a:spcPts val="600"/>
              </a:spcAft>
            </a:pPr>
            <a:endParaRPr lang="en-US" dirty="0" smtClean="0"/>
          </a:p>
          <a:p>
            <a:pPr>
              <a:spcBef>
                <a:spcPts val="1800"/>
              </a:spcBef>
              <a:spcAft>
                <a:spcPts val="600"/>
              </a:spcAft>
            </a:pPr>
            <a:r>
              <a:rPr lang="en-US" dirty="0" smtClean="0">
                <a:solidFill>
                  <a:schemeClr val="accent5">
                    <a:lumMod val="20000"/>
                    <a:lumOff val="80000"/>
                  </a:schemeClr>
                </a:solidFill>
                <a:latin typeface="Consolas" pitchFamily="49" charset="0"/>
                <a:cs typeface="Consolas" pitchFamily="49" charset="0"/>
              </a:rPr>
              <a:t>&lt;deny</a:t>
            </a:r>
            <a:r>
              <a:rPr lang="en-US" dirty="0"/>
              <a:t> </a:t>
            </a:r>
            <a:r>
              <a:rPr lang="en-US" dirty="0" smtClean="0">
                <a:solidFill>
                  <a:schemeClr val="accent5">
                    <a:lumMod val="20000"/>
                    <a:lumOff val="80000"/>
                  </a:schemeClr>
                </a:solidFill>
                <a:latin typeface="Consolas" pitchFamily="49" charset="0"/>
                <a:cs typeface="Consolas" pitchFamily="49" charset="0"/>
              </a:rPr>
              <a:t>users="*"</a:t>
            </a:r>
            <a:r>
              <a:rPr lang="en-US" dirty="0"/>
              <a:t> </a:t>
            </a:r>
            <a:r>
              <a:rPr lang="en-US" dirty="0" smtClean="0">
                <a:solidFill>
                  <a:schemeClr val="accent5">
                    <a:lumMod val="20000"/>
                    <a:lumOff val="80000"/>
                  </a:schemeClr>
                </a:solidFill>
                <a:latin typeface="Consolas" pitchFamily="49" charset="0"/>
                <a:cs typeface="Consolas" pitchFamily="49" charset="0"/>
              </a:rPr>
              <a:t>/&gt;</a:t>
            </a:r>
            <a:r>
              <a:rPr lang="en-US" dirty="0" smtClean="0"/>
              <a:t> denies access to all users</a:t>
            </a:r>
            <a:endParaRPr lang="en-US" dirty="0"/>
          </a:p>
        </p:txBody>
      </p:sp>
      <p:sp>
        <p:nvSpPr>
          <p:cNvPr id="7" name="Text Placeholder 5"/>
          <p:cNvSpPr txBox="1">
            <a:spLocks/>
          </p:cNvSpPr>
          <p:nvPr/>
        </p:nvSpPr>
        <p:spPr>
          <a:xfrm>
            <a:off x="1002632" y="4102040"/>
            <a:ext cx="7241776"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nSpc>
                <a:spcPct val="100000"/>
              </a:lnSpc>
              <a:spcBef>
                <a:spcPts val="0"/>
              </a:spcBef>
              <a:buClr>
                <a:schemeClr val="accent5">
                  <a:lumMod val="40000"/>
                  <a:lumOff val="60000"/>
                </a:schemeClr>
              </a:buClr>
              <a:buSzPct val="70000"/>
              <a:buFont typeface="Wingdings 2" pitchFamily="18" charset="2"/>
              <a:buNone/>
              <a:defRPr sz="2000">
                <a:solidFill>
                  <a:srgbClr val="8CF4F2"/>
                </a:solidFill>
                <a:latin typeface="Consolas" pitchFamily="49" charset="0"/>
                <a:cs typeface="Consolas" pitchFamily="49" charset="0"/>
              </a:defRPr>
            </a:lvl1pPr>
          </a:lstStyle>
          <a:p>
            <a:r>
              <a:rPr lang="en-US" noProof="1" smtClean="0"/>
              <a:t>&lt;system.web&gt;</a:t>
            </a:r>
          </a:p>
          <a:p>
            <a:r>
              <a:rPr lang="en-US" noProof="1" smtClean="0"/>
              <a:t>  &lt;authorization&gt;</a:t>
            </a:r>
          </a:p>
          <a:p>
            <a:r>
              <a:rPr lang="en-US" noProof="1" smtClean="0"/>
              <a:t>    &lt;deny users="?"/&gt;</a:t>
            </a:r>
          </a:p>
          <a:p>
            <a:r>
              <a:rPr lang="en-US" noProof="1" smtClean="0"/>
              <a:t>  &lt;/authorization&gt;</a:t>
            </a:r>
          </a:p>
          <a:p>
            <a:r>
              <a:rPr lang="en-US" noProof="1" smtClean="0"/>
              <a:t>&lt;/system.web&gt;</a:t>
            </a:r>
            <a:endParaRPr lang="en-US" noProof="1"/>
          </a:p>
        </p:txBody>
      </p:sp>
    </p:spTree>
    <p:extLst>
      <p:ext uri="{BB962C8B-B14F-4D97-AF65-F5344CB8AC3E}">
        <p14:creationId xmlns:p14="http://schemas.microsoft.com/office/powerpoint/2010/main" val="4258175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138336"/>
            <a:ext cx="6143600" cy="914400"/>
          </a:xfrm>
        </p:spPr>
        <p:txBody>
          <a:bodyPr/>
          <a:lstStyle/>
          <a:p>
            <a:r>
              <a:rPr lang="en-US" dirty="0" smtClean="0"/>
              <a:t>Configuring </a:t>
            </a:r>
            <a:r>
              <a:rPr lang="en-US" dirty="0"/>
              <a:t>Authorization in </a:t>
            </a:r>
            <a:r>
              <a:rPr lang="en-US" noProof="1" smtClean="0">
                <a:latin typeface="Consolas" pitchFamily="49" charset="0"/>
                <a:cs typeface="Consolas" pitchFamily="49" charset="0"/>
              </a:rPr>
              <a:t>Web.config</a:t>
            </a:r>
            <a:r>
              <a:rPr lang="en-US" dirty="0" smtClean="0"/>
              <a:t> (2)</a:t>
            </a:r>
            <a:endParaRPr lang="en-US" dirty="0"/>
          </a:p>
        </p:txBody>
      </p:sp>
      <p:sp>
        <p:nvSpPr>
          <p:cNvPr id="10" name="Content Placeholder 4"/>
          <p:cNvSpPr>
            <a:spLocks noGrp="1"/>
          </p:cNvSpPr>
          <p:nvPr>
            <p:ph idx="1"/>
          </p:nvPr>
        </p:nvSpPr>
        <p:spPr>
          <a:xfrm>
            <a:off x="323528" y="1052736"/>
            <a:ext cx="8424936" cy="5724644"/>
          </a:xfrm>
        </p:spPr>
        <p:txBody>
          <a:bodyPr/>
          <a:lstStyle/>
          <a:p>
            <a:pPr>
              <a:spcBef>
                <a:spcPts val="600"/>
              </a:spcBef>
              <a:spcAft>
                <a:spcPts val="600"/>
              </a:spcAft>
            </a:pPr>
            <a:r>
              <a:rPr lang="en-US" dirty="0" smtClean="0"/>
              <a:t>Specifying authorization rules in </a:t>
            </a:r>
            <a:r>
              <a:rPr lang="en-US" noProof="1" smtClean="0">
                <a:solidFill>
                  <a:schemeClr val="accent5">
                    <a:lumMod val="20000"/>
                    <a:lumOff val="80000"/>
                  </a:schemeClr>
                </a:solidFill>
                <a:latin typeface="Consolas" pitchFamily="49" charset="0"/>
                <a:cs typeface="Consolas" pitchFamily="49" charset="0"/>
              </a:rPr>
              <a:t>Web.config</a:t>
            </a:r>
            <a:r>
              <a:rPr lang="en-US" dirty="0" smtClean="0"/>
              <a:t>:</a:t>
            </a:r>
          </a:p>
          <a:p>
            <a:pPr>
              <a:spcBef>
                <a:spcPts val="600"/>
              </a:spcBef>
              <a:spcAft>
                <a:spcPts val="600"/>
              </a:spcAft>
            </a:pPr>
            <a:endParaRPr lang="en-US" dirty="0"/>
          </a:p>
          <a:p>
            <a:pPr>
              <a:spcBef>
                <a:spcPts val="600"/>
              </a:spcBef>
              <a:spcAft>
                <a:spcPts val="600"/>
              </a:spcAft>
            </a:pPr>
            <a:endParaRPr lang="en-US" dirty="0" smtClean="0"/>
          </a:p>
          <a:p>
            <a:pPr>
              <a:spcBef>
                <a:spcPts val="600"/>
              </a:spcBef>
              <a:spcAft>
                <a:spcPts val="600"/>
              </a:spcAft>
            </a:pPr>
            <a:endParaRPr lang="en-US" dirty="0"/>
          </a:p>
          <a:p>
            <a:pPr>
              <a:spcBef>
                <a:spcPts val="600"/>
              </a:spcBef>
              <a:spcAft>
                <a:spcPts val="600"/>
              </a:spcAft>
            </a:pPr>
            <a:endParaRPr lang="en-US" dirty="0" smtClean="0"/>
          </a:p>
          <a:p>
            <a:pPr>
              <a:spcBef>
                <a:spcPts val="600"/>
              </a:spcBef>
              <a:spcAft>
                <a:spcPts val="600"/>
              </a:spcAft>
            </a:pPr>
            <a:endParaRPr lang="en-US" dirty="0"/>
          </a:p>
          <a:p>
            <a:pPr>
              <a:spcBef>
                <a:spcPts val="600"/>
              </a:spcBef>
              <a:spcAft>
                <a:spcPts val="600"/>
              </a:spcAft>
            </a:pPr>
            <a:r>
              <a:rPr lang="en-US" dirty="0" smtClean="0"/>
              <a:t>The </a:t>
            </a:r>
            <a:r>
              <a:rPr lang="en-US" dirty="0" smtClean="0">
                <a:solidFill>
                  <a:schemeClr val="accent5">
                    <a:lumMod val="20000"/>
                    <a:lumOff val="80000"/>
                  </a:schemeClr>
                </a:solidFill>
                <a:latin typeface="Consolas" pitchFamily="49" charset="0"/>
                <a:cs typeface="Consolas" pitchFamily="49" charset="0"/>
              </a:rPr>
              <a:t>deny</a:t>
            </a:r>
            <a:r>
              <a:rPr lang="en-US" dirty="0" smtClean="0"/>
              <a:t>/</a:t>
            </a:r>
            <a:r>
              <a:rPr lang="en-US" dirty="0" smtClean="0">
                <a:solidFill>
                  <a:schemeClr val="accent5">
                    <a:lumMod val="20000"/>
                    <a:lumOff val="80000"/>
                  </a:schemeClr>
                </a:solidFill>
                <a:latin typeface="Consolas" pitchFamily="49" charset="0"/>
                <a:cs typeface="Consolas" pitchFamily="49" charset="0"/>
              </a:rPr>
              <a:t>allow</a:t>
            </a:r>
            <a:r>
              <a:rPr lang="en-US" dirty="0" smtClean="0"/>
              <a:t> stops the authorization process at the first match</a:t>
            </a:r>
          </a:p>
          <a:p>
            <a:pPr lvl="1">
              <a:lnSpc>
                <a:spcPct val="100000"/>
              </a:lnSpc>
            </a:pPr>
            <a:r>
              <a:rPr lang="en-US" sz="2800" dirty="0" smtClean="0"/>
              <a:t>Example: if a user is authorized as </a:t>
            </a:r>
            <a:r>
              <a:rPr lang="en-US" sz="2800" dirty="0" smtClean="0">
                <a:solidFill>
                  <a:schemeClr val="accent5">
                    <a:lumMod val="20000"/>
                    <a:lumOff val="80000"/>
                  </a:schemeClr>
                </a:solidFill>
                <a:latin typeface="Consolas" pitchFamily="49" charset="0"/>
                <a:cs typeface="Consolas" pitchFamily="49" charset="0"/>
              </a:rPr>
              <a:t>Pesho</a:t>
            </a:r>
            <a:r>
              <a:rPr lang="en-US" sz="2800" dirty="0" smtClean="0"/>
              <a:t>, the tag </a:t>
            </a:r>
            <a:r>
              <a:rPr lang="en-US" sz="2800" dirty="0" smtClean="0">
                <a:solidFill>
                  <a:schemeClr val="accent5">
                    <a:lumMod val="20000"/>
                    <a:lumOff val="80000"/>
                  </a:schemeClr>
                </a:solidFill>
                <a:latin typeface="Consolas" pitchFamily="49" charset="0"/>
                <a:cs typeface="Consolas" pitchFamily="49" charset="0"/>
              </a:rPr>
              <a:t>&lt;deny</a:t>
            </a:r>
            <a:r>
              <a:rPr lang="en-US" sz="2800" dirty="0" smtClean="0">
                <a:solidFill>
                  <a:schemeClr val="accent5">
                    <a:lumMod val="20000"/>
                    <a:lumOff val="80000"/>
                  </a:schemeClr>
                </a:solidFill>
                <a:cs typeface="Consolas" pitchFamily="49" charset="0"/>
              </a:rPr>
              <a:t> </a:t>
            </a:r>
            <a:r>
              <a:rPr lang="en-US" sz="2800" dirty="0" smtClean="0">
                <a:solidFill>
                  <a:schemeClr val="accent5">
                    <a:lumMod val="20000"/>
                    <a:lumOff val="80000"/>
                  </a:schemeClr>
                </a:solidFill>
                <a:latin typeface="Consolas" pitchFamily="49" charset="0"/>
                <a:cs typeface="Consolas" pitchFamily="49" charset="0"/>
              </a:rPr>
              <a:t>users="*"</a:t>
            </a:r>
            <a:r>
              <a:rPr lang="en-US" sz="2800" dirty="0">
                <a:solidFill>
                  <a:schemeClr val="accent5">
                    <a:lumMod val="20000"/>
                    <a:lumOff val="80000"/>
                  </a:schemeClr>
                </a:solidFill>
                <a:cs typeface="Consolas" pitchFamily="49" charset="0"/>
              </a:rPr>
              <a:t> </a:t>
            </a:r>
            <a:r>
              <a:rPr lang="en-US" sz="2800" dirty="0" smtClean="0">
                <a:solidFill>
                  <a:schemeClr val="accent5">
                    <a:lumMod val="20000"/>
                    <a:lumOff val="80000"/>
                  </a:schemeClr>
                </a:solidFill>
                <a:latin typeface="Consolas" pitchFamily="49" charset="0"/>
                <a:cs typeface="Consolas" pitchFamily="49" charset="0"/>
              </a:rPr>
              <a:t>/&gt;</a:t>
            </a:r>
            <a:r>
              <a:rPr lang="en-US" sz="2800" dirty="0" smtClean="0"/>
              <a:t> is not processed</a:t>
            </a:r>
          </a:p>
        </p:txBody>
      </p:sp>
      <p:sp>
        <p:nvSpPr>
          <p:cNvPr id="14" name="Text Placeholder 5"/>
          <p:cNvSpPr txBox="1">
            <a:spLocks/>
          </p:cNvSpPr>
          <p:nvPr/>
        </p:nvSpPr>
        <p:spPr>
          <a:xfrm>
            <a:off x="772072" y="1772816"/>
            <a:ext cx="7544344"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&lt;location path="RegisterUser.aspx"&gt;</a:t>
            </a:r>
          </a:p>
          <a:p>
            <a:pPr>
              <a:lnSpc>
                <a:spcPct val="100000"/>
              </a:lnSpc>
            </a:pPr>
            <a:r>
              <a:rPr lang="en-US" dirty="0" smtClean="0"/>
              <a:t>  &lt;system.web&gt;</a:t>
            </a:r>
          </a:p>
          <a:p>
            <a:pPr>
              <a:lnSpc>
                <a:spcPct val="100000"/>
              </a:lnSpc>
            </a:pPr>
            <a:r>
              <a:rPr lang="en-US" dirty="0" smtClean="0"/>
              <a:t>    &lt;authorization&gt;</a:t>
            </a:r>
          </a:p>
          <a:p>
            <a:pPr>
              <a:lnSpc>
                <a:spcPct val="100000"/>
              </a:lnSpc>
            </a:pPr>
            <a:r>
              <a:rPr lang="en-US" dirty="0" smtClean="0"/>
              <a:t>      &lt;</a:t>
            </a:r>
            <a:r>
              <a:rPr lang="en-US" dirty="0"/>
              <a:t>allow roles="admin</a:t>
            </a:r>
            <a:r>
              <a:rPr lang="en-US" dirty="0" smtClean="0"/>
              <a:t>" /&gt;</a:t>
            </a:r>
          </a:p>
          <a:p>
            <a:pPr>
              <a:lnSpc>
                <a:spcPct val="100000"/>
              </a:lnSpc>
            </a:pPr>
            <a:r>
              <a:rPr lang="en-US" dirty="0"/>
              <a:t> </a:t>
            </a:r>
            <a:r>
              <a:rPr lang="en-US" dirty="0" smtClean="0"/>
              <a:t>     &lt;allow users="Pesho,Gosho" /&gt;</a:t>
            </a:r>
            <a:endParaRPr lang="en-US" dirty="0"/>
          </a:p>
          <a:p>
            <a:pPr>
              <a:lnSpc>
                <a:spcPct val="100000"/>
              </a:lnSpc>
            </a:pPr>
            <a:r>
              <a:rPr lang="en-US" dirty="0" smtClean="0"/>
              <a:t>      &lt;</a:t>
            </a:r>
            <a:r>
              <a:rPr lang="en-US" dirty="0"/>
              <a:t>deny users="*" </a:t>
            </a:r>
            <a:r>
              <a:rPr lang="en-US" dirty="0" smtClean="0"/>
              <a:t>/&gt;</a:t>
            </a:r>
          </a:p>
          <a:p>
            <a:pPr>
              <a:lnSpc>
                <a:spcPct val="100000"/>
              </a:lnSpc>
            </a:pPr>
            <a:r>
              <a:rPr lang="en-US" dirty="0" smtClean="0"/>
              <a:t>    &lt;/authorization&gt;</a:t>
            </a:r>
          </a:p>
          <a:p>
            <a:pPr>
              <a:lnSpc>
                <a:spcPct val="100000"/>
              </a:lnSpc>
            </a:pPr>
            <a:r>
              <a:rPr lang="en-US" dirty="0" smtClean="0"/>
              <a:t>  &lt;/system.web&gt;</a:t>
            </a:r>
          </a:p>
          <a:p>
            <a:pPr>
              <a:lnSpc>
                <a:spcPct val="100000"/>
              </a:lnSpc>
            </a:pPr>
            <a:r>
              <a:rPr lang="en-US" dirty="0" smtClean="0"/>
              <a:t>&lt;/location&gt;</a:t>
            </a:r>
          </a:p>
        </p:txBody>
      </p:sp>
    </p:spTree>
    <p:extLst>
      <p:ext uri="{BB962C8B-B14F-4D97-AF65-F5344CB8AC3E}">
        <p14:creationId xmlns:p14="http://schemas.microsoft.com/office/powerpoint/2010/main" val="661924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Implementing Login / Logout</a:t>
            </a:r>
            <a:endParaRPr lang="en-US" dirty="0"/>
          </a:p>
        </p:txBody>
      </p:sp>
      <p:sp>
        <p:nvSpPr>
          <p:cNvPr id="6" name="Content Placeholder 5"/>
          <p:cNvSpPr>
            <a:spLocks noGrp="1"/>
          </p:cNvSpPr>
          <p:nvPr>
            <p:ph idx="1"/>
          </p:nvPr>
        </p:nvSpPr>
        <p:spPr>
          <a:xfrm>
            <a:off x="228600" y="908720"/>
            <a:ext cx="8686800" cy="5724872"/>
          </a:xfrm>
        </p:spPr>
        <p:txBody>
          <a:bodyPr/>
          <a:lstStyle/>
          <a:p>
            <a:pPr>
              <a:lnSpc>
                <a:spcPct val="100000"/>
              </a:lnSpc>
            </a:pPr>
            <a:r>
              <a:rPr lang="en-US" sz="3000" dirty="0" smtClean="0"/>
              <a:t>Logging-in using credentials from </a:t>
            </a:r>
            <a:r>
              <a:rPr lang="en-US" sz="3000" noProof="1" smtClean="0">
                <a:solidFill>
                  <a:schemeClr val="accent5">
                    <a:lumMod val="20000"/>
                    <a:lumOff val="80000"/>
                  </a:schemeClr>
                </a:solidFill>
                <a:latin typeface="Consolas" pitchFamily="49" charset="0"/>
                <a:cs typeface="Consolas" pitchFamily="49" charset="0"/>
              </a:rPr>
              <a:t>Web.config</a:t>
            </a:r>
            <a:r>
              <a:rPr lang="en-US" sz="3000" dirty="0" smtClean="0"/>
              <a:t>:</a:t>
            </a:r>
          </a:p>
          <a:p>
            <a:pPr>
              <a:lnSpc>
                <a:spcPct val="100000"/>
              </a:lnSpc>
            </a:pPr>
            <a:endParaRPr lang="en-US" sz="3000" dirty="0"/>
          </a:p>
          <a:p>
            <a:pPr>
              <a:lnSpc>
                <a:spcPct val="100000"/>
              </a:lnSpc>
            </a:pPr>
            <a:endParaRPr lang="en-US" sz="3000" dirty="0" smtClean="0"/>
          </a:p>
          <a:p>
            <a:pPr>
              <a:lnSpc>
                <a:spcPct val="100000"/>
              </a:lnSpc>
            </a:pPr>
            <a:endParaRPr lang="en-US" sz="3000" dirty="0"/>
          </a:p>
          <a:p>
            <a:pPr>
              <a:lnSpc>
                <a:spcPct val="100000"/>
              </a:lnSpc>
            </a:pPr>
            <a:endParaRPr lang="en-US" sz="3000" dirty="0" smtClean="0"/>
          </a:p>
          <a:p>
            <a:pPr>
              <a:lnSpc>
                <a:spcPct val="100000"/>
              </a:lnSpc>
            </a:pPr>
            <a:endParaRPr lang="en-US" sz="3000" dirty="0"/>
          </a:p>
          <a:p>
            <a:pPr>
              <a:lnSpc>
                <a:spcPct val="100000"/>
              </a:lnSpc>
            </a:pPr>
            <a:r>
              <a:rPr lang="en-US" sz="3000" dirty="0" smtClean="0"/>
              <a:t>Logging-out the currently logged user:</a:t>
            </a:r>
          </a:p>
          <a:p>
            <a:pPr>
              <a:lnSpc>
                <a:spcPct val="100000"/>
              </a:lnSpc>
              <a:spcBef>
                <a:spcPts val="3000"/>
              </a:spcBef>
            </a:pPr>
            <a:r>
              <a:rPr lang="en-US" sz="3000" dirty="0" smtClean="0"/>
              <a:t>Displaying the </a:t>
            </a:r>
            <a:r>
              <a:rPr lang="en-US" sz="3000" dirty="0"/>
              <a:t>currently logged user</a:t>
            </a:r>
            <a:r>
              <a:rPr lang="en-US" sz="3000" dirty="0" smtClean="0"/>
              <a:t>:</a:t>
            </a:r>
            <a:endParaRPr lang="en-US" sz="3000" dirty="0"/>
          </a:p>
        </p:txBody>
      </p:sp>
      <p:sp>
        <p:nvSpPr>
          <p:cNvPr id="7" name="Text Placeholder 5"/>
          <p:cNvSpPr txBox="1">
            <a:spLocks/>
          </p:cNvSpPr>
          <p:nvPr/>
        </p:nvSpPr>
        <p:spPr>
          <a:xfrm>
            <a:off x="611560" y="1604482"/>
            <a:ext cx="792088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nSpc>
                <a:spcPct val="100000"/>
              </a:lnSpc>
              <a:spcBef>
                <a:spcPts val="0"/>
              </a:spcBef>
              <a:buClr>
                <a:schemeClr val="accent5">
                  <a:lumMod val="40000"/>
                  <a:lumOff val="60000"/>
                </a:schemeClr>
              </a:buClr>
              <a:buSzPct val="70000"/>
              <a:buFont typeface="Wingdings 2" pitchFamily="18" charset="2"/>
              <a:buNone/>
              <a:defRPr sz="2000">
                <a:solidFill>
                  <a:srgbClr val="8CF4F2"/>
                </a:solidFill>
                <a:latin typeface="Consolas" pitchFamily="49" charset="0"/>
                <a:cs typeface="Consolas" pitchFamily="49" charset="0"/>
              </a:defRPr>
            </a:lvl1pPr>
          </a:lstStyle>
          <a:p>
            <a:r>
              <a:rPr lang="en-US" noProof="1" smtClean="0"/>
              <a:t>if (FormsAuthentication.Authenticate(username, passwd))</a:t>
            </a:r>
          </a:p>
          <a:p>
            <a:r>
              <a:rPr lang="en-US" noProof="1" smtClean="0"/>
              <a:t>{</a:t>
            </a:r>
          </a:p>
          <a:p>
            <a:r>
              <a:rPr lang="en-US" noProof="1" smtClean="0"/>
              <a:t>  FormsAuthentication.RedirectFromLoginPage(</a:t>
            </a:r>
          </a:p>
          <a:p>
            <a:r>
              <a:rPr lang="en-US" noProof="1" smtClean="0"/>
              <a:t>    username, false);</a:t>
            </a:r>
          </a:p>
          <a:p>
            <a:r>
              <a:rPr lang="en-US" noProof="1" smtClean="0"/>
              <a:t>}</a:t>
            </a:r>
          </a:p>
          <a:p>
            <a:r>
              <a:rPr lang="en-US" noProof="1" smtClean="0"/>
              <a:t>else</a:t>
            </a:r>
          </a:p>
          <a:p>
            <a:r>
              <a:rPr lang="en-US" noProof="1" smtClean="0"/>
              <a:t>{</a:t>
            </a:r>
          </a:p>
          <a:p>
            <a:r>
              <a:rPr lang="en-US" noProof="1" smtClean="0"/>
              <a:t>  lblError.Text = "Invalid login!";</a:t>
            </a:r>
          </a:p>
          <a:p>
            <a:r>
              <a:rPr lang="en-US" noProof="1" smtClean="0"/>
              <a:t>}</a:t>
            </a:r>
            <a:endParaRPr lang="en-US" noProof="1"/>
          </a:p>
        </p:txBody>
      </p:sp>
      <p:sp>
        <p:nvSpPr>
          <p:cNvPr id="8" name="Text Placeholder 5"/>
          <p:cNvSpPr txBox="1">
            <a:spLocks/>
          </p:cNvSpPr>
          <p:nvPr/>
        </p:nvSpPr>
        <p:spPr>
          <a:xfrm>
            <a:off x="611560" y="5117122"/>
            <a:ext cx="792088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nSpc>
                <a:spcPct val="100000"/>
              </a:lnSpc>
              <a:spcBef>
                <a:spcPts val="0"/>
              </a:spcBef>
              <a:buClr>
                <a:schemeClr val="accent5">
                  <a:lumMod val="40000"/>
                  <a:lumOff val="60000"/>
                </a:schemeClr>
              </a:buClr>
              <a:buSzPct val="70000"/>
              <a:buFont typeface="Wingdings 2" pitchFamily="18" charset="2"/>
              <a:buNone/>
              <a:defRPr sz="2000">
                <a:solidFill>
                  <a:srgbClr val="8CF4F2"/>
                </a:solidFill>
                <a:latin typeface="Consolas" pitchFamily="49" charset="0"/>
                <a:cs typeface="Consolas" pitchFamily="49" charset="0"/>
              </a:defRPr>
            </a:lvl1pPr>
          </a:lstStyle>
          <a:p>
            <a:r>
              <a:rPr lang="en-US" noProof="1"/>
              <a:t>FormsAuthentication.SignOut</a:t>
            </a:r>
            <a:r>
              <a:rPr lang="en-US" noProof="1" smtClean="0"/>
              <a:t>();</a:t>
            </a:r>
            <a:endParaRPr lang="en-US" noProof="1"/>
          </a:p>
        </p:txBody>
      </p:sp>
      <p:sp>
        <p:nvSpPr>
          <p:cNvPr id="9" name="AutoShape 8"/>
          <p:cNvSpPr>
            <a:spLocks noChangeArrowheads="1"/>
          </p:cNvSpPr>
          <p:nvPr/>
        </p:nvSpPr>
        <p:spPr bwMode="auto">
          <a:xfrm>
            <a:off x="2699792" y="2903678"/>
            <a:ext cx="5976664" cy="845622"/>
          </a:xfrm>
          <a:prstGeom prst="wedgeRoundRectCallout">
            <a:avLst>
              <a:gd name="adj1" fmla="val -5052"/>
              <a:gd name="adj2" fmla="val -88899"/>
              <a:gd name="adj3" fmla="val 16667"/>
            </a:avLst>
          </a:prstGeom>
          <a:solidFill>
            <a:srgbClr val="9F8471"/>
          </a:solidFill>
          <a:ln w="6350">
            <a:solidFill>
              <a:schemeClr val="tx1">
                <a:lumMod val="20000"/>
                <a:lumOff val="80000"/>
              </a:schemeClr>
            </a:solidFill>
          </a:ln>
        </p:spPr>
        <p:txBody>
          <a:bodyPr wrap="square" lIns="108000" rIns="0" bIns="0">
            <a:spAutoFit/>
          </a:bodyPr>
          <a:lstStyle/>
          <a:p>
            <a:pPr algn="ctr" eaLnBrk="0" hangingPunct="0">
              <a:lnSpc>
                <a:spcPts val="28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method creates a cookie (or hidden field) holding the authentication ticket.</a:t>
            </a:r>
          </a:p>
        </p:txBody>
      </p:sp>
      <p:sp>
        <p:nvSpPr>
          <p:cNvPr id="10" name="Text Placeholder 5"/>
          <p:cNvSpPr txBox="1">
            <a:spLocks/>
          </p:cNvSpPr>
          <p:nvPr/>
        </p:nvSpPr>
        <p:spPr>
          <a:xfrm>
            <a:off x="611560" y="6125234"/>
            <a:ext cx="792088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nSpc>
                <a:spcPct val="100000"/>
              </a:lnSpc>
              <a:spcBef>
                <a:spcPts val="0"/>
              </a:spcBef>
              <a:buClr>
                <a:schemeClr val="accent5">
                  <a:lumMod val="40000"/>
                  <a:lumOff val="60000"/>
                </a:schemeClr>
              </a:buClr>
              <a:buSzPct val="70000"/>
              <a:buFont typeface="Wingdings 2" pitchFamily="18" charset="2"/>
              <a:buNone/>
              <a:defRPr sz="2000">
                <a:solidFill>
                  <a:srgbClr val="8CF4F2"/>
                </a:solidFill>
                <a:latin typeface="Consolas" pitchFamily="49" charset="0"/>
                <a:cs typeface="Consolas" pitchFamily="49" charset="0"/>
              </a:defRPr>
            </a:lvl1pPr>
          </a:lstStyle>
          <a:p>
            <a:r>
              <a:rPr lang="en-US" noProof="1" smtClean="0"/>
              <a:t>lblInfo.Text = "User: " + Page.User.Identity.Name;</a:t>
            </a:r>
            <a:endParaRPr lang="en-US" noProof="1"/>
          </a:p>
        </p:txBody>
      </p:sp>
    </p:spTree>
    <p:extLst>
      <p:ext uri="{BB962C8B-B14F-4D97-AF65-F5344CB8AC3E}">
        <p14:creationId xmlns:p14="http://schemas.microsoft.com/office/powerpoint/2010/main" val="67559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ctrTitle"/>
          </p:nvPr>
        </p:nvSpPr>
        <p:spPr>
          <a:xfrm>
            <a:off x="634971" y="5164136"/>
            <a:ext cx="7924800" cy="685800"/>
          </a:xfrm>
        </p:spPr>
        <p:txBody>
          <a:bodyPr/>
          <a:lstStyle/>
          <a:p>
            <a:r>
              <a:rPr lang="en-US" sz="3600" dirty="0" smtClean="0"/>
              <a:t>Forms Authentication</a:t>
            </a:r>
            <a:endParaRPr lang="bg-BG" sz="3600" dirty="0"/>
          </a:p>
        </p:txBody>
      </p:sp>
      <p:sp>
        <p:nvSpPr>
          <p:cNvPr id="2" name="Subtitle 1"/>
          <p:cNvSpPr>
            <a:spLocks noGrp="1"/>
          </p:cNvSpPr>
          <p:nvPr>
            <p:ph type="subTitle" idx="1"/>
          </p:nvPr>
        </p:nvSpPr>
        <p:spPr>
          <a:xfrm>
            <a:off x="637116" y="5805264"/>
            <a:ext cx="7924800" cy="569120"/>
          </a:xfrm>
        </p:spPr>
        <p:txBody>
          <a:bodyPr/>
          <a:lstStyle/>
          <a:p>
            <a:r>
              <a:rPr lang="en-US" dirty="0" smtClean="0"/>
              <a:t>Live Demo</a:t>
            </a:r>
            <a:endParaRPr lang="en-US"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265473" y="620688"/>
            <a:ext cx="4668048" cy="446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1560" y="4934969"/>
            <a:ext cx="7924800" cy="685800"/>
          </a:xfrm>
        </p:spPr>
        <p:txBody>
          <a:bodyPr/>
          <a:lstStyle/>
          <a:p>
            <a:r>
              <a:rPr lang="en-US" dirty="0" smtClean="0"/>
              <a:t>ASP.NET Users and Roles</a:t>
            </a:r>
            <a:endParaRPr lang="en-US" dirty="0"/>
          </a:p>
        </p:txBody>
      </p:sp>
      <p:sp>
        <p:nvSpPr>
          <p:cNvPr id="5" name="Subtitle 4"/>
          <p:cNvSpPr>
            <a:spLocks noGrp="1"/>
          </p:cNvSpPr>
          <p:nvPr>
            <p:ph type="subTitle" idx="1"/>
          </p:nvPr>
        </p:nvSpPr>
        <p:spPr>
          <a:xfrm>
            <a:off x="611560" y="5661248"/>
            <a:ext cx="7924800" cy="569120"/>
          </a:xfrm>
        </p:spPr>
        <p:txBody>
          <a:bodyPr/>
          <a:lstStyle/>
          <a:p>
            <a:r>
              <a:rPr lang="en-US" smtClean="0"/>
              <a:t>Membership Provider </a:t>
            </a:r>
            <a:r>
              <a:rPr lang="en-US" dirty="0" smtClean="0"/>
              <a:t>and Roles Provider</a:t>
            </a:r>
            <a:endParaRPr lang="en-US" dirty="0"/>
          </a:p>
        </p:txBody>
      </p:sp>
      <p:pic>
        <p:nvPicPr>
          <p:cNvPr id="3074" name="Picture 2" descr="http://radleb.net/blog/wp-content/uploads/2009/07/use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6946" y="1124744"/>
            <a:ext cx="4457302" cy="3311826"/>
          </a:xfrm>
          <a:prstGeom prst="roundRect">
            <a:avLst>
              <a:gd name="adj" fmla="val 1578"/>
            </a:avLst>
          </a:prstGeom>
          <a:noFill/>
          <a:ln w="19050">
            <a:solidFill>
              <a:schemeClr val="accent5">
                <a:lumMod val="40000"/>
                <a:lumOff val="6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3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900" dirty="0" smtClean="0">
                <a:cs typeface="Consolas" pitchFamily="49" charset="0"/>
              </a:rPr>
              <a:t>Users, Roles and Authentication</a:t>
            </a:r>
            <a:endParaRPr lang="en-US" sz="3900" dirty="0"/>
          </a:p>
        </p:txBody>
      </p:sp>
      <p:sp>
        <p:nvSpPr>
          <p:cNvPr id="5" name="Content Placeholder 4"/>
          <p:cNvSpPr>
            <a:spLocks noGrp="1"/>
          </p:cNvSpPr>
          <p:nvPr>
            <p:ph idx="1"/>
          </p:nvPr>
        </p:nvSpPr>
        <p:spPr>
          <a:xfrm>
            <a:off x="228600" y="980728"/>
            <a:ext cx="8686800" cy="5724872"/>
          </a:xfrm>
        </p:spPr>
        <p:txBody>
          <a:bodyPr/>
          <a:lstStyle/>
          <a:p>
            <a:pPr>
              <a:lnSpc>
                <a:spcPct val="100000"/>
              </a:lnSpc>
            </a:pPr>
            <a:r>
              <a:rPr lang="en-US" dirty="0" smtClean="0">
                <a:solidFill>
                  <a:schemeClr val="accent5">
                    <a:lumMod val="20000"/>
                    <a:lumOff val="80000"/>
                  </a:schemeClr>
                </a:solidFill>
              </a:rPr>
              <a:t>User</a:t>
            </a:r>
            <a:r>
              <a:rPr lang="en-US" dirty="0" smtClean="0"/>
              <a:t> is a client with a Web browser running a session with the Web application</a:t>
            </a:r>
          </a:p>
          <a:p>
            <a:pPr>
              <a:lnSpc>
                <a:spcPct val="100000"/>
              </a:lnSpc>
            </a:pPr>
            <a:r>
              <a:rPr lang="en-US" dirty="0" smtClean="0"/>
              <a:t>Users can authenticate (login) in the Web application</a:t>
            </a:r>
          </a:p>
          <a:p>
            <a:pPr lvl="1">
              <a:lnSpc>
                <a:spcPct val="100000"/>
              </a:lnSpc>
            </a:pPr>
            <a:r>
              <a:rPr lang="en-US" dirty="0" smtClean="0"/>
              <a:t>Once a user is logged-in, a set of roles and permissions are assigned to him</a:t>
            </a:r>
          </a:p>
          <a:p>
            <a:pPr lvl="1">
              <a:lnSpc>
                <a:spcPct val="100000"/>
              </a:lnSpc>
            </a:pPr>
            <a:r>
              <a:rPr lang="en-US" dirty="0" smtClean="0"/>
              <a:t>Authorization in ASP.NET is				 based on users and roles</a:t>
            </a:r>
          </a:p>
          <a:p>
            <a:pPr lvl="1">
              <a:lnSpc>
                <a:spcPct val="100000"/>
              </a:lnSpc>
            </a:pPr>
            <a:r>
              <a:rPr lang="en-US" dirty="0" smtClean="0"/>
              <a:t>Authorization rules specify what			 permissions each user / role has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3" y="4365105"/>
            <a:ext cx="2016224" cy="2016224"/>
          </a:xfrm>
          <a:prstGeom prst="roundRect">
            <a:avLst>
              <a:gd name="adj" fmla="val 858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020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en-US" sz="3900" dirty="0" smtClean="0"/>
              <a:t>ASP.NET Membership</a:t>
            </a:r>
            <a:endParaRPr lang="bg-BG" sz="3900" dirty="0"/>
          </a:p>
        </p:txBody>
      </p:sp>
      <p:sp>
        <p:nvSpPr>
          <p:cNvPr id="471043" name="Rectangle 3"/>
          <p:cNvSpPr>
            <a:spLocks noGrp="1" noChangeArrowheads="1"/>
          </p:cNvSpPr>
          <p:nvPr>
            <p:ph idx="1"/>
          </p:nvPr>
        </p:nvSpPr>
        <p:spPr/>
        <p:txBody>
          <a:bodyPr/>
          <a:lstStyle/>
          <a:p>
            <a:r>
              <a:rPr lang="en-US" dirty="0" smtClean="0"/>
              <a:t>Simplify </a:t>
            </a:r>
            <a:r>
              <a:rPr lang="en-US" dirty="0"/>
              <a:t>common </a:t>
            </a:r>
            <a:r>
              <a:rPr lang="en-US" dirty="0" smtClean="0"/>
              <a:t>authentication and user management tasks</a:t>
            </a:r>
            <a:endParaRPr lang="en-US" dirty="0"/>
          </a:p>
          <a:p>
            <a:pPr lvl="1"/>
            <a:r>
              <a:rPr lang="en-US" noProof="1" smtClean="0">
                <a:solidFill>
                  <a:schemeClr val="accent5">
                    <a:lumMod val="20000"/>
                    <a:lumOff val="80000"/>
                  </a:schemeClr>
                </a:solidFill>
                <a:latin typeface="Consolas" pitchFamily="49" charset="0"/>
                <a:cs typeface="Consolas" pitchFamily="49" charset="0"/>
              </a:rPr>
              <a:t>CreateUser()</a:t>
            </a:r>
            <a:endParaRPr lang="en-US" noProof="1">
              <a:solidFill>
                <a:schemeClr val="accent5">
                  <a:lumMod val="20000"/>
                  <a:lumOff val="80000"/>
                </a:schemeClr>
              </a:solidFill>
              <a:latin typeface="Consolas" pitchFamily="49" charset="0"/>
              <a:cs typeface="Consolas" pitchFamily="49" charset="0"/>
            </a:endParaRPr>
          </a:p>
          <a:p>
            <a:pPr lvl="1"/>
            <a:r>
              <a:rPr lang="en-US" noProof="1" smtClean="0">
                <a:solidFill>
                  <a:schemeClr val="accent5">
                    <a:lumMod val="20000"/>
                    <a:lumOff val="80000"/>
                  </a:schemeClr>
                </a:solidFill>
                <a:latin typeface="Consolas" pitchFamily="49" charset="0"/>
                <a:cs typeface="Consolas" pitchFamily="49" charset="0"/>
              </a:rPr>
              <a:t>DeleteUser()</a:t>
            </a:r>
            <a:endParaRPr lang="en-US" noProof="1">
              <a:solidFill>
                <a:schemeClr val="accent5">
                  <a:lumMod val="20000"/>
                  <a:lumOff val="80000"/>
                </a:schemeClr>
              </a:solidFill>
              <a:latin typeface="Consolas" pitchFamily="49" charset="0"/>
              <a:cs typeface="Consolas" pitchFamily="49" charset="0"/>
            </a:endParaRPr>
          </a:p>
          <a:p>
            <a:pPr lvl="1"/>
            <a:r>
              <a:rPr lang="en-US" noProof="1" smtClean="0">
                <a:solidFill>
                  <a:schemeClr val="accent5">
                    <a:lumMod val="20000"/>
                    <a:lumOff val="80000"/>
                  </a:schemeClr>
                </a:solidFill>
                <a:latin typeface="Consolas" pitchFamily="49" charset="0"/>
                <a:cs typeface="Consolas" pitchFamily="49" charset="0"/>
              </a:rPr>
              <a:t>GeneratePassword()</a:t>
            </a:r>
            <a:endParaRPr lang="en-US" noProof="1">
              <a:solidFill>
                <a:schemeClr val="accent5">
                  <a:lumMod val="20000"/>
                  <a:lumOff val="80000"/>
                </a:schemeClr>
              </a:solidFill>
              <a:latin typeface="Consolas" pitchFamily="49" charset="0"/>
              <a:cs typeface="Consolas" pitchFamily="49" charset="0"/>
            </a:endParaRPr>
          </a:p>
          <a:p>
            <a:pPr lvl="1"/>
            <a:r>
              <a:rPr lang="en-US" noProof="1" smtClean="0">
                <a:solidFill>
                  <a:schemeClr val="accent5">
                    <a:lumMod val="20000"/>
                    <a:lumOff val="80000"/>
                  </a:schemeClr>
                </a:solidFill>
                <a:latin typeface="Consolas" pitchFamily="49" charset="0"/>
                <a:cs typeface="Consolas" pitchFamily="49" charset="0"/>
              </a:rPr>
              <a:t>ValidateUser()</a:t>
            </a:r>
          </a:p>
          <a:p>
            <a:pPr lvl="1"/>
            <a:r>
              <a:rPr lang="en-US" noProof="1" smtClean="0">
                <a:solidFill>
                  <a:schemeClr val="accent5">
                    <a:lumMod val="20000"/>
                    <a:lumOff val="80000"/>
                  </a:schemeClr>
                </a:solidFill>
                <a:latin typeface="Consolas" pitchFamily="49" charset="0"/>
                <a:cs typeface="Consolas" pitchFamily="49" charset="0"/>
              </a:rPr>
              <a:t>…</a:t>
            </a:r>
          </a:p>
          <a:p>
            <a:r>
              <a:rPr lang="en-US" dirty="0" smtClean="0"/>
              <a:t>Can store user credentials in database / file / etc.</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smtClean="0"/>
              <a:t>Table of Contents</a:t>
            </a:r>
            <a:endParaRPr lang="bg-BG" dirty="0"/>
          </a:p>
        </p:txBody>
      </p:sp>
      <p:sp>
        <p:nvSpPr>
          <p:cNvPr id="444419" name="Rectangle 3"/>
          <p:cNvSpPr>
            <a:spLocks noGrp="1" noChangeArrowheads="1"/>
          </p:cNvSpPr>
          <p:nvPr>
            <p:ph idx="1"/>
          </p:nvPr>
        </p:nvSpPr>
        <p:spPr>
          <a:xfrm>
            <a:off x="228600" y="1052736"/>
            <a:ext cx="8686800" cy="5580856"/>
          </a:xfrm>
        </p:spPr>
        <p:txBody>
          <a:bodyPr/>
          <a:lstStyle/>
          <a:p>
            <a:pPr marL="446088" indent="-446088">
              <a:lnSpc>
                <a:spcPct val="110000"/>
              </a:lnSpc>
              <a:buFontTx/>
              <a:buAutoNum type="arabicPeriod"/>
              <a:tabLst/>
            </a:pPr>
            <a:r>
              <a:rPr lang="en-US" dirty="0"/>
              <a:t>Basic principles </a:t>
            </a:r>
          </a:p>
          <a:p>
            <a:pPr marL="446088" indent="-446088">
              <a:lnSpc>
                <a:spcPct val="110000"/>
              </a:lnSpc>
              <a:buFontTx/>
              <a:buAutoNum type="arabicPeriod" startAt="2"/>
              <a:tabLst/>
            </a:pPr>
            <a:r>
              <a:rPr lang="en-US" dirty="0"/>
              <a:t>Authentication Types </a:t>
            </a:r>
          </a:p>
          <a:p>
            <a:pPr marL="987425" lvl="1" indent="-360363">
              <a:lnSpc>
                <a:spcPct val="110000"/>
              </a:lnSpc>
            </a:pPr>
            <a:r>
              <a:rPr lang="en-US" dirty="0" smtClean="0"/>
              <a:t>Windows Authentication</a:t>
            </a:r>
            <a:endParaRPr lang="en-US" dirty="0"/>
          </a:p>
          <a:p>
            <a:pPr marL="987425" lvl="1" indent="-360363">
              <a:lnSpc>
                <a:spcPct val="110000"/>
              </a:lnSpc>
            </a:pPr>
            <a:r>
              <a:rPr lang="en-US" dirty="0"/>
              <a:t>Forms </a:t>
            </a:r>
            <a:r>
              <a:rPr lang="en-US" dirty="0" smtClean="0"/>
              <a:t>Authentication</a:t>
            </a:r>
          </a:p>
          <a:p>
            <a:pPr marL="987425" lvl="1" indent="-360363">
              <a:lnSpc>
                <a:spcPct val="110000"/>
              </a:lnSpc>
            </a:pPr>
            <a:r>
              <a:rPr lang="en-US" dirty="0" smtClean="0"/>
              <a:t>Passport </a:t>
            </a:r>
            <a:r>
              <a:rPr lang="en-US" dirty="0"/>
              <a:t>Authentication</a:t>
            </a:r>
            <a:endParaRPr lang="en-US" dirty="0"/>
          </a:p>
          <a:p>
            <a:pPr marL="446088" indent="-446088">
              <a:lnSpc>
                <a:spcPct val="110000"/>
              </a:lnSpc>
              <a:buFontTx/>
              <a:buAutoNum type="arabicPeriod" startAt="3"/>
              <a:tabLst/>
            </a:pPr>
            <a:r>
              <a:rPr lang="en-US" dirty="0"/>
              <a:t>Users &amp; </a:t>
            </a:r>
            <a:r>
              <a:rPr lang="en-US" dirty="0" smtClean="0"/>
              <a:t>Roles</a:t>
            </a:r>
            <a:endParaRPr lang="en-US" dirty="0"/>
          </a:p>
          <a:p>
            <a:pPr marL="446088" indent="-446088">
              <a:lnSpc>
                <a:spcPct val="110000"/>
              </a:lnSpc>
              <a:buFontTx/>
              <a:buAutoNum type="arabicPeriod" startAt="4"/>
              <a:tabLst/>
            </a:pPr>
            <a:r>
              <a:rPr lang="en-US" dirty="0" smtClean="0"/>
              <a:t>Membership and Providers</a:t>
            </a:r>
          </a:p>
          <a:p>
            <a:pPr marL="446088" indent="-446088">
              <a:lnSpc>
                <a:spcPct val="110000"/>
              </a:lnSpc>
              <a:buFontTx/>
              <a:buAutoNum type="arabicPeriod" startAt="4"/>
              <a:tabLst/>
            </a:pPr>
            <a:r>
              <a:rPr lang="en-US" dirty="0" smtClean="0"/>
              <a:t>Login / Logout Controls</a:t>
            </a:r>
          </a:p>
        </p:txBody>
      </p:sp>
      <p:pic>
        <p:nvPicPr>
          <p:cNvPr id="4" name="Picture 2" descr="http://www.sandia.gov/materials/science/nmr_lab/images/books.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156176" y="4221088"/>
            <a:ext cx="2160240" cy="1946355"/>
          </a:xfrm>
          <a:prstGeom prst="rect">
            <a:avLst/>
          </a:prstGeom>
          <a:noFill/>
          <a:effectLst>
            <a:glow rad="50800">
              <a:schemeClr val="accent4">
                <a:lumMod val="75000"/>
                <a:alpha val="30000"/>
              </a:schemeClr>
            </a:glow>
            <a:softEdge rad="12700"/>
          </a:effectLst>
        </p:spPr>
      </p:pic>
      <p:pic>
        <p:nvPicPr>
          <p:cNvPr id="5" name="Picture 2" descr="http://www.utoledo.edu/utlc/career/images/stack_books.jpg"/>
          <p:cNvPicPr>
            <a:picLocks noChangeAspect="1" noChangeArrowheads="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12160" y="1484784"/>
            <a:ext cx="2304256" cy="2035426"/>
          </a:xfrm>
          <a:prstGeom prst="rect">
            <a:avLst/>
          </a:prstGeom>
          <a:noFill/>
          <a:effectLst>
            <a:softEdge rad="31750"/>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491880" y="188640"/>
            <a:ext cx="5423520" cy="914400"/>
          </a:xfrm>
        </p:spPr>
        <p:txBody>
          <a:bodyPr/>
          <a:lstStyle/>
          <a:p>
            <a:r>
              <a:rPr lang="en-US" dirty="0" smtClean="0"/>
              <a:t>Registering a Membership Provider</a:t>
            </a:r>
            <a:endParaRPr lang="bg-BG" dirty="0"/>
          </a:p>
        </p:txBody>
      </p:sp>
      <p:sp>
        <p:nvSpPr>
          <p:cNvPr id="491523" name="Rectangle 3"/>
          <p:cNvSpPr>
            <a:spLocks noGrp="1" noChangeArrowheads="1"/>
          </p:cNvSpPr>
          <p:nvPr>
            <p:ph idx="1"/>
          </p:nvPr>
        </p:nvSpPr>
        <p:spPr>
          <a:xfrm>
            <a:off x="228600" y="1412776"/>
            <a:ext cx="8686800" cy="5292824"/>
          </a:xfrm>
        </p:spPr>
        <p:txBody>
          <a:bodyPr/>
          <a:lstStyle/>
          <a:p>
            <a:pPr>
              <a:lnSpc>
                <a:spcPct val="100000"/>
              </a:lnSpc>
            </a:pPr>
            <a:r>
              <a:rPr lang="en-US" sz="3000" dirty="0"/>
              <a:t>Adding membership provider to the </a:t>
            </a:r>
            <a:r>
              <a:rPr lang="en-US" sz="3000" dirty="0">
                <a:solidFill>
                  <a:schemeClr val="accent5">
                    <a:lumMod val="20000"/>
                    <a:lumOff val="80000"/>
                  </a:schemeClr>
                </a:solidFill>
                <a:latin typeface="Consolas" pitchFamily="49" charset="0"/>
                <a:cs typeface="Consolas" pitchFamily="49" charset="0"/>
              </a:rPr>
              <a:t>W</a:t>
            </a:r>
            <a:r>
              <a:rPr lang="en-US" sz="3000" noProof="1">
                <a:solidFill>
                  <a:schemeClr val="accent5">
                    <a:lumMod val="20000"/>
                    <a:lumOff val="80000"/>
                  </a:schemeClr>
                </a:solidFill>
                <a:latin typeface="Consolas" pitchFamily="49" charset="0"/>
                <a:cs typeface="Consolas" pitchFamily="49" charset="0"/>
              </a:rPr>
              <a:t>eb.config</a:t>
            </a:r>
          </a:p>
        </p:txBody>
      </p:sp>
      <p:sp>
        <p:nvSpPr>
          <p:cNvPr id="491524" name="Rectangle 4"/>
          <p:cNvSpPr>
            <a:spLocks noChangeArrowheads="1"/>
          </p:cNvSpPr>
          <p:nvPr/>
        </p:nvSpPr>
        <p:spPr bwMode="auto">
          <a:xfrm>
            <a:off x="538982" y="2204864"/>
            <a:ext cx="8065466"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&lt;membership defaultProvider="</a:t>
            </a:r>
            <a:r>
              <a:rPr lang="en-US" sz="2000" noProof="1" smtClean="0">
                <a:solidFill>
                  <a:srgbClr val="8CF4F2"/>
                </a:solidFill>
                <a:latin typeface="Consolas" pitchFamily="49" charset="0"/>
                <a:cs typeface="Consolas" pitchFamily="49" charset="0"/>
              </a:rPr>
              <a:t>MyMembershipProvider</a:t>
            </a:r>
            <a:r>
              <a:rPr lang="en-US" sz="2000" noProof="1">
                <a:solidFill>
                  <a:srgbClr val="8CF4F2"/>
                </a:solidFill>
                <a:latin typeface="Consolas" pitchFamily="49" charset="0"/>
                <a:cs typeface="Consolas" pitchFamily="49" charset="0"/>
              </a:rPr>
              <a:t>"&gt;	     </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&lt;</a:t>
            </a:r>
            <a:r>
              <a:rPr lang="en-US" sz="2000" noProof="1">
                <a:solidFill>
                  <a:srgbClr val="8CF4F2"/>
                </a:solidFill>
                <a:latin typeface="Consolas" pitchFamily="49" charset="0"/>
                <a:cs typeface="Consolas" pitchFamily="49" charset="0"/>
              </a:rPr>
              <a:t>providers&gt;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&lt;</a:t>
            </a:r>
            <a:r>
              <a:rPr lang="en-US" sz="2000" noProof="1">
                <a:solidFill>
                  <a:srgbClr val="8CF4F2"/>
                </a:solidFill>
                <a:latin typeface="Consolas" pitchFamily="49" charset="0"/>
                <a:cs typeface="Consolas" pitchFamily="49" charset="0"/>
              </a:rPr>
              <a:t>add connectionStringName</a:t>
            </a:r>
            <a:r>
              <a:rPr lang="en-US" sz="2000" noProof="1" smtClean="0">
                <a:solidFill>
                  <a:srgbClr val="8CF4F2"/>
                </a:solidFill>
                <a:latin typeface="Consolas" pitchFamily="49" charset="0"/>
                <a:cs typeface="Consolas" pitchFamily="49" charset="0"/>
              </a:rPr>
              <a:t>="UsersConnectionString"</a:t>
            </a: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    </a:t>
            </a:r>
            <a:r>
              <a:rPr lang="en-US" sz="2000" noProof="1">
                <a:solidFill>
                  <a:srgbClr val="8CF4F2"/>
                </a:solidFill>
                <a:latin typeface="Consolas" pitchFamily="49" charset="0"/>
                <a:cs typeface="Consolas" pitchFamily="49" charset="0"/>
              </a:rPr>
              <a:t>minRequiredPasswordLength="6"</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   </a:t>
            </a:r>
            <a:r>
              <a:rPr lang="en-US" sz="2000" noProof="1">
                <a:solidFill>
                  <a:srgbClr val="8CF4F2"/>
                </a:solidFill>
                <a:latin typeface="Consolas" pitchFamily="49" charset="0"/>
                <a:cs typeface="Consolas" pitchFamily="49" charset="0"/>
              </a:rPr>
              <a:t>requiresQuestionAndAnswer="true" </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   </a:t>
            </a:r>
            <a:r>
              <a:rPr lang="en-US" sz="2000" noProof="1">
                <a:solidFill>
                  <a:srgbClr val="8CF4F2"/>
                </a:solidFill>
                <a:latin typeface="Consolas" pitchFamily="49" charset="0"/>
                <a:cs typeface="Consolas" pitchFamily="49" charset="0"/>
              </a:rPr>
              <a:t>enablePasswordRetrieval="false"</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   </a:t>
            </a:r>
            <a:r>
              <a:rPr lang="en-US" sz="2000" noProof="1">
                <a:solidFill>
                  <a:srgbClr val="8CF4F2"/>
                </a:solidFill>
                <a:latin typeface="Consolas" pitchFamily="49" charset="0"/>
                <a:cs typeface="Consolas" pitchFamily="49" charset="0"/>
              </a:rPr>
              <a:t>requiresUniqueEmail="false" </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  </a:t>
            </a:r>
            <a:r>
              <a:rPr lang="en-US" sz="2000" noProof="1">
                <a:solidFill>
                  <a:srgbClr val="8CF4F2"/>
                </a:solidFill>
                <a:latin typeface="Consolas" pitchFamily="49" charset="0"/>
                <a:cs typeface="Consolas" pitchFamily="49" charset="0"/>
              </a:rPr>
              <a:t>applicationName="/MyApp" </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   </a:t>
            </a:r>
            <a:r>
              <a:rPr lang="en-US" sz="2000" noProof="1">
                <a:solidFill>
                  <a:srgbClr val="8CF4F2"/>
                </a:solidFill>
                <a:latin typeface="Consolas" pitchFamily="49" charset="0"/>
                <a:cs typeface="Consolas" pitchFamily="49" charset="0"/>
              </a:rPr>
              <a:t>minRequiredNonalphanumericCharacters="1"</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   </a:t>
            </a:r>
            <a:r>
              <a:rPr lang="en-US" sz="2000" noProof="1">
                <a:solidFill>
                  <a:srgbClr val="8CF4F2"/>
                </a:solidFill>
                <a:latin typeface="Consolas" pitchFamily="49" charset="0"/>
                <a:cs typeface="Consolas" pitchFamily="49" charset="0"/>
              </a:rPr>
              <a:t>name</a:t>
            </a:r>
            <a:r>
              <a:rPr lang="en-US" sz="2000" noProof="1" smtClean="0">
                <a:solidFill>
                  <a:srgbClr val="8CF4F2"/>
                </a:solidFill>
                <a:latin typeface="Consolas" pitchFamily="49" charset="0"/>
                <a:cs typeface="Consolas" pitchFamily="49" charset="0"/>
              </a:rPr>
              <a:t>="MyMembershipProvider" </a:t>
            </a: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  </a:t>
            </a:r>
            <a:r>
              <a:rPr lang="en-US" sz="2000" noProof="1">
                <a:solidFill>
                  <a:srgbClr val="8CF4F2"/>
                </a:solidFill>
                <a:latin typeface="Consolas" pitchFamily="49" charset="0"/>
                <a:cs typeface="Consolas" pitchFamily="49" charset="0"/>
              </a:rPr>
              <a:t>type="System.Web.Security.SqlMembershipProvider"/&gt;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&lt;/</a:t>
            </a:r>
            <a:r>
              <a:rPr lang="en-US" sz="2000" noProof="1">
                <a:solidFill>
                  <a:srgbClr val="8CF4F2"/>
                </a:solidFill>
                <a:latin typeface="Consolas" pitchFamily="49" charset="0"/>
                <a:cs typeface="Consolas" pitchFamily="49" charset="0"/>
              </a:rPr>
              <a:t>providers&gt;</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&lt;/membership&gt;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en-US" smtClean="0"/>
              <a:t>Roles in ASP.NET</a:t>
            </a:r>
            <a:endParaRPr lang="bg-BG" dirty="0"/>
          </a:p>
        </p:txBody>
      </p:sp>
      <p:sp>
        <p:nvSpPr>
          <p:cNvPr id="470019" name="Rectangle 3"/>
          <p:cNvSpPr>
            <a:spLocks noGrp="1" noChangeArrowheads="1"/>
          </p:cNvSpPr>
          <p:nvPr>
            <p:ph idx="1"/>
          </p:nvPr>
        </p:nvSpPr>
        <p:spPr>
          <a:xfrm>
            <a:off x="228600" y="980728"/>
            <a:ext cx="8686800" cy="5724872"/>
          </a:xfrm>
        </p:spPr>
        <p:txBody>
          <a:bodyPr/>
          <a:lstStyle/>
          <a:p>
            <a:pPr>
              <a:lnSpc>
                <a:spcPct val="100000"/>
              </a:lnSpc>
            </a:pPr>
            <a:r>
              <a:rPr lang="en-US" dirty="0" smtClean="0">
                <a:solidFill>
                  <a:schemeClr val="accent5">
                    <a:lumMod val="20000"/>
                    <a:lumOff val="80000"/>
                  </a:schemeClr>
                </a:solidFill>
              </a:rPr>
              <a:t>Roles</a:t>
            </a:r>
            <a:r>
              <a:rPr lang="en-US" dirty="0" smtClean="0"/>
              <a:t> in ASP.NET allow assigning permissions to a group of users</a:t>
            </a:r>
          </a:p>
          <a:p>
            <a:pPr lvl="1">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Admins</a:t>
            </a:r>
            <a:r>
              <a:rPr lang="en-US" dirty="0" smtClean="0"/>
              <a:t>" role could have more privileges than "</a:t>
            </a:r>
            <a:r>
              <a:rPr lang="en-US" noProof="1" smtClean="0">
                <a:solidFill>
                  <a:schemeClr val="accent5">
                    <a:lumMod val="20000"/>
                    <a:lumOff val="80000"/>
                  </a:schemeClr>
                </a:solidFill>
                <a:latin typeface="Consolas" pitchFamily="49" charset="0"/>
                <a:cs typeface="Consolas" pitchFamily="49" charset="0"/>
              </a:rPr>
              <a:t>Guests</a:t>
            </a:r>
            <a:r>
              <a:rPr lang="en-US" dirty="0" smtClean="0"/>
              <a:t>" role</a:t>
            </a:r>
            <a:endParaRPr lang="en-US" dirty="0"/>
          </a:p>
          <a:p>
            <a:pPr>
              <a:lnSpc>
                <a:spcPct val="100000"/>
              </a:lnSpc>
            </a:pPr>
            <a:r>
              <a:rPr lang="en-US" dirty="0" smtClean="0"/>
              <a:t>A </a:t>
            </a:r>
            <a:r>
              <a:rPr lang="en-US" dirty="0"/>
              <a:t>user account can be assigned </a:t>
            </a:r>
            <a:r>
              <a:rPr lang="en-US" dirty="0" smtClean="0"/>
              <a:t>to multiple roles in the same time</a:t>
            </a:r>
          </a:p>
          <a:p>
            <a:pPr lvl="1">
              <a:lnSpc>
                <a:spcPct val="100000"/>
              </a:lnSpc>
            </a:pPr>
            <a:r>
              <a:rPr lang="en-US" dirty="0" smtClean="0"/>
              <a:t>E.g. user "</a:t>
            </a:r>
            <a:r>
              <a:rPr lang="en-US" noProof="1" smtClean="0">
                <a:solidFill>
                  <a:schemeClr val="accent5">
                    <a:lumMod val="20000"/>
                    <a:lumOff val="80000"/>
                  </a:schemeClr>
                </a:solidFill>
                <a:latin typeface="Consolas" pitchFamily="49" charset="0"/>
                <a:cs typeface="Consolas" pitchFamily="49" charset="0"/>
              </a:rPr>
              <a:t>Peter</a:t>
            </a:r>
            <a:r>
              <a:rPr lang="en-US" dirty="0" smtClean="0"/>
              <a:t>" can be member of "</a:t>
            </a:r>
            <a:r>
              <a:rPr lang="en-US" noProof="1" smtClean="0">
                <a:solidFill>
                  <a:schemeClr val="accent5">
                    <a:lumMod val="20000"/>
                    <a:lumOff val="80000"/>
                  </a:schemeClr>
                </a:solidFill>
                <a:latin typeface="Consolas" pitchFamily="49" charset="0"/>
                <a:cs typeface="Consolas" pitchFamily="49" charset="0"/>
              </a:rPr>
              <a:t>Admins</a:t>
            </a:r>
            <a:r>
              <a:rPr lang="en-US" dirty="0" smtClean="0"/>
              <a:t>" and "</a:t>
            </a:r>
            <a:r>
              <a:rPr lang="en-US" noProof="1" smtClean="0">
                <a:solidFill>
                  <a:schemeClr val="accent5">
                    <a:lumMod val="20000"/>
                    <a:lumOff val="80000"/>
                  </a:schemeClr>
                </a:solidFill>
                <a:latin typeface="Consolas" pitchFamily="49" charset="0"/>
                <a:cs typeface="Consolas" pitchFamily="49" charset="0"/>
              </a:rPr>
              <a:t>TrustedUsers</a:t>
            </a:r>
            <a:r>
              <a:rPr lang="en-US" dirty="0" smtClean="0"/>
              <a:t>" roles</a:t>
            </a:r>
          </a:p>
          <a:p>
            <a:pPr>
              <a:lnSpc>
                <a:spcPct val="100000"/>
              </a:lnSpc>
            </a:pPr>
            <a:r>
              <a:rPr lang="en-US" dirty="0"/>
              <a:t>Permissions can be granted to multiple users sharing the same </a:t>
            </a:r>
            <a:r>
              <a:rPr lang="en-US" dirty="0" smtClean="0"/>
              <a:t>role</a:t>
            </a:r>
            <a:endParaRPr lang="bg-BG"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dirty="0" smtClean="0"/>
              <a:t>ASP.NET Role Providers</a:t>
            </a:r>
            <a:endParaRPr lang="bg-BG" dirty="0"/>
          </a:p>
        </p:txBody>
      </p:sp>
      <p:sp>
        <p:nvSpPr>
          <p:cNvPr id="494595" name="Rectangle 3"/>
          <p:cNvSpPr>
            <a:spLocks noGrp="1" noChangeArrowheads="1"/>
          </p:cNvSpPr>
          <p:nvPr>
            <p:ph idx="1"/>
          </p:nvPr>
        </p:nvSpPr>
        <p:spPr/>
        <p:txBody>
          <a:bodyPr/>
          <a:lstStyle/>
          <a:p>
            <a:r>
              <a:rPr lang="en-US" dirty="0" smtClean="0"/>
              <a:t>Role providers in ASP.NET</a:t>
            </a:r>
            <a:endParaRPr lang="en-US" dirty="0"/>
          </a:p>
          <a:p>
            <a:pPr lvl="1"/>
            <a:r>
              <a:rPr lang="en-US" dirty="0" smtClean="0"/>
              <a:t>Simplify </a:t>
            </a:r>
            <a:r>
              <a:rPr lang="en-US" dirty="0"/>
              <a:t>common authorization </a:t>
            </a:r>
            <a:r>
              <a:rPr lang="en-US" dirty="0" smtClean="0"/>
              <a:t>tasks and role management tasks</a:t>
            </a:r>
            <a:endParaRPr lang="en-US" dirty="0"/>
          </a:p>
          <a:p>
            <a:pPr lvl="2"/>
            <a:r>
              <a:rPr lang="en-US" noProof="1" smtClean="0">
                <a:solidFill>
                  <a:schemeClr val="accent5">
                    <a:lumMod val="20000"/>
                    <a:lumOff val="80000"/>
                  </a:schemeClr>
                </a:solidFill>
                <a:latin typeface="Consolas" pitchFamily="49" charset="0"/>
                <a:cs typeface="Consolas" pitchFamily="49" charset="0"/>
              </a:rPr>
              <a:t>CreateRole()</a:t>
            </a:r>
            <a:endParaRPr lang="en-US" noProof="1">
              <a:solidFill>
                <a:schemeClr val="accent5">
                  <a:lumMod val="20000"/>
                  <a:lumOff val="80000"/>
                </a:schemeClr>
              </a:solidFill>
              <a:latin typeface="Consolas" pitchFamily="49" charset="0"/>
              <a:cs typeface="Consolas" pitchFamily="49" charset="0"/>
            </a:endParaRPr>
          </a:p>
          <a:p>
            <a:pPr lvl="2"/>
            <a:r>
              <a:rPr lang="en-US" noProof="1" smtClean="0">
                <a:solidFill>
                  <a:schemeClr val="accent5">
                    <a:lumMod val="20000"/>
                    <a:lumOff val="80000"/>
                  </a:schemeClr>
                </a:solidFill>
                <a:latin typeface="Consolas" pitchFamily="49" charset="0"/>
                <a:cs typeface="Consolas" pitchFamily="49" charset="0"/>
              </a:rPr>
              <a:t>IsUserInRole()</a:t>
            </a:r>
            <a:endParaRPr lang="en-US" noProof="1">
              <a:solidFill>
                <a:schemeClr val="accent5">
                  <a:lumMod val="20000"/>
                  <a:lumOff val="80000"/>
                </a:schemeClr>
              </a:solidFill>
              <a:latin typeface="Consolas" pitchFamily="49" charset="0"/>
              <a:cs typeface="Consolas" pitchFamily="49" charset="0"/>
            </a:endParaRPr>
          </a:p>
          <a:p>
            <a:pPr lvl="2"/>
            <a:r>
              <a:rPr lang="en-US" noProof="1" smtClean="0">
                <a:solidFill>
                  <a:schemeClr val="accent5">
                    <a:lumMod val="20000"/>
                    <a:lumOff val="80000"/>
                  </a:schemeClr>
                </a:solidFill>
                <a:latin typeface="Consolas" pitchFamily="49" charset="0"/>
                <a:cs typeface="Consolas" pitchFamily="49" charset="0"/>
              </a:rPr>
              <a:t>GetAllRoles()</a:t>
            </a:r>
            <a:endParaRPr lang="en-US" noProof="1">
              <a:solidFill>
                <a:schemeClr val="accent5">
                  <a:lumMod val="20000"/>
                  <a:lumOff val="80000"/>
                </a:schemeClr>
              </a:solidFill>
              <a:latin typeface="Consolas" pitchFamily="49" charset="0"/>
              <a:cs typeface="Consolas" pitchFamily="49" charset="0"/>
            </a:endParaRPr>
          </a:p>
          <a:p>
            <a:pPr lvl="2"/>
            <a:r>
              <a:rPr lang="en-US" noProof="1" smtClean="0">
                <a:solidFill>
                  <a:schemeClr val="accent5">
                    <a:lumMod val="20000"/>
                    <a:lumOff val="80000"/>
                  </a:schemeClr>
                </a:solidFill>
                <a:latin typeface="Consolas" pitchFamily="49" charset="0"/>
                <a:cs typeface="Consolas" pitchFamily="49" charset="0"/>
              </a:rPr>
              <a:t>GetRolesForUser()</a:t>
            </a:r>
          </a:p>
          <a:p>
            <a:pPr lvl="2"/>
            <a:r>
              <a:rPr lang="en-US" noProof="1" smtClean="0">
                <a:solidFill>
                  <a:schemeClr val="accent5">
                    <a:lumMod val="20000"/>
                    <a:lumOff val="80000"/>
                  </a:schemeClr>
                </a:solidFill>
                <a:latin typeface="Consolas" pitchFamily="49" charset="0"/>
                <a:cs typeface="Consolas" pitchFamily="49" charset="0"/>
              </a:rPr>
              <a:t>…</a:t>
            </a:r>
          </a:p>
          <a:p>
            <a:pPr lvl="1"/>
            <a:r>
              <a:rPr lang="en-US" dirty="0"/>
              <a:t>Can store user credentials in database / file / etc.</a:t>
            </a:r>
          </a:p>
          <a:p>
            <a:pPr lvl="2"/>
            <a:endParaRPr lang="en-US" noProof="1">
              <a:solidFill>
                <a:schemeClr val="accent5">
                  <a:lumMod val="20000"/>
                  <a:lumOff val="80000"/>
                </a:schemeClr>
              </a:solidFill>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Registering </a:t>
            </a:r>
            <a:r>
              <a:rPr lang="en-US"/>
              <a:t>a </a:t>
            </a:r>
            <a:r>
              <a:rPr lang="en-US" smtClean="0"/>
              <a:t>Role Provider</a:t>
            </a:r>
            <a:endParaRPr lang="bg-BG" dirty="0"/>
          </a:p>
        </p:txBody>
      </p:sp>
      <p:sp>
        <p:nvSpPr>
          <p:cNvPr id="492547" name="Rectangle 3"/>
          <p:cNvSpPr>
            <a:spLocks noGrp="1" noChangeArrowheads="1"/>
          </p:cNvSpPr>
          <p:nvPr>
            <p:ph idx="1"/>
          </p:nvPr>
        </p:nvSpPr>
        <p:spPr>
          <a:xfrm>
            <a:off x="228600" y="908720"/>
            <a:ext cx="8686800" cy="5796880"/>
          </a:xfrm>
        </p:spPr>
        <p:txBody>
          <a:bodyPr/>
          <a:lstStyle/>
          <a:p>
            <a:pPr>
              <a:lnSpc>
                <a:spcPct val="100000"/>
              </a:lnSpc>
            </a:pPr>
            <a:r>
              <a:rPr lang="en-US" sz="3000" dirty="0"/>
              <a:t>To </a:t>
            </a:r>
            <a:r>
              <a:rPr lang="en-US" sz="3000" dirty="0" smtClean="0"/>
              <a:t>register role provider </a:t>
            </a:r>
            <a:r>
              <a:rPr lang="en-US" sz="3000" dirty="0"/>
              <a:t>in ASP.NET </a:t>
            </a:r>
            <a:r>
              <a:rPr lang="en-US" sz="3000" dirty="0" smtClean="0"/>
              <a:t>4.0 </a:t>
            </a:r>
            <a:r>
              <a:rPr lang="en-US" sz="3000" dirty="0"/>
              <a:t>add </a:t>
            </a:r>
            <a:r>
              <a:rPr lang="en-US" sz="3000" dirty="0" smtClean="0"/>
              <a:t>the following to the </a:t>
            </a:r>
            <a:r>
              <a:rPr lang="en-US" sz="3000" dirty="0" smtClean="0">
                <a:solidFill>
                  <a:schemeClr val="accent5">
                    <a:lumMod val="20000"/>
                    <a:lumOff val="80000"/>
                  </a:schemeClr>
                </a:solidFill>
                <a:latin typeface="Consolas" pitchFamily="49" charset="0"/>
                <a:cs typeface="Consolas" pitchFamily="49" charset="0"/>
              </a:rPr>
              <a:t>W</a:t>
            </a:r>
            <a:r>
              <a:rPr lang="en-US" sz="3000" noProof="1" smtClean="0">
                <a:solidFill>
                  <a:schemeClr val="accent5">
                    <a:lumMod val="20000"/>
                    <a:lumOff val="80000"/>
                  </a:schemeClr>
                </a:solidFill>
                <a:latin typeface="Consolas" pitchFamily="49" charset="0"/>
                <a:cs typeface="Consolas" pitchFamily="49" charset="0"/>
              </a:rPr>
              <a:t>eb.config</a:t>
            </a:r>
            <a:r>
              <a:rPr lang="en-US" sz="3000" dirty="0" smtClean="0"/>
              <a:t>:</a:t>
            </a:r>
            <a:endParaRPr lang="bg-BG" sz="3000" dirty="0"/>
          </a:p>
        </p:txBody>
      </p:sp>
      <p:sp>
        <p:nvSpPr>
          <p:cNvPr id="492549" name="Rectangle 5"/>
          <p:cNvSpPr>
            <a:spLocks noChangeArrowheads="1"/>
          </p:cNvSpPr>
          <p:nvPr/>
        </p:nvSpPr>
        <p:spPr bwMode="auto">
          <a:xfrm>
            <a:off x="395536" y="1988840"/>
            <a:ext cx="8352928" cy="455509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&lt;roleManager enabled="</a:t>
            </a:r>
            <a:r>
              <a:rPr lang="en-US" sz="2000" noProof="1" smtClean="0">
                <a:solidFill>
                  <a:srgbClr val="8CF4F2"/>
                </a:solidFill>
                <a:latin typeface="Consolas" pitchFamily="49" charset="0"/>
                <a:cs typeface="Consolas" pitchFamily="49" charset="0"/>
              </a:rPr>
              <a:t>true" </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DefaultProvider</a:t>
            </a:r>
            <a:r>
              <a:rPr lang="en-US" sz="2000" noProof="1">
                <a:solidFill>
                  <a:srgbClr val="8CF4F2"/>
                </a:solidFill>
                <a:latin typeface="Consolas" pitchFamily="49" charset="0"/>
                <a:cs typeface="Consolas" pitchFamily="49" charset="0"/>
              </a:rPr>
              <a:t>="</a:t>
            </a:r>
            <a:r>
              <a:rPr lang="en-US" sz="2000" noProof="1" smtClean="0">
                <a:solidFill>
                  <a:srgbClr val="8CF4F2"/>
                </a:solidFill>
                <a:latin typeface="Consolas" pitchFamily="49" charset="0"/>
                <a:cs typeface="Consolas" pitchFamily="49" charset="0"/>
              </a:rPr>
              <a:t>MyRoleProvider</a:t>
            </a:r>
            <a:r>
              <a:rPr lang="en-US" sz="2000" noProof="1">
                <a:solidFill>
                  <a:srgbClr val="8CF4F2"/>
                </a:solidFill>
                <a:latin typeface="Consolas" pitchFamily="49" charset="0"/>
                <a:cs typeface="Consolas" pitchFamily="49" charset="0"/>
              </a:rPr>
              <a:t>"&gt;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&lt;</a:t>
            </a:r>
            <a:r>
              <a:rPr lang="en-US" sz="2000" noProof="1">
                <a:solidFill>
                  <a:srgbClr val="8CF4F2"/>
                </a:solidFill>
                <a:latin typeface="Consolas" pitchFamily="49" charset="0"/>
                <a:cs typeface="Consolas" pitchFamily="49" charset="0"/>
              </a:rPr>
              <a:t>providers&gt;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&lt;add connectionStringName</a:t>
            </a:r>
            <a:r>
              <a:rPr lang="en-US" sz="2000" noProof="1">
                <a:solidFill>
                  <a:srgbClr val="8CF4F2"/>
                </a:solidFill>
                <a:latin typeface="Consolas" pitchFamily="49" charset="0"/>
                <a:cs typeface="Consolas" pitchFamily="49" charset="0"/>
              </a:rPr>
              <a:t>="UsersConnectionString"</a:t>
            </a:r>
            <a:endParaRPr lang="en-US" sz="2000" noProof="1" smtClean="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name</a:t>
            </a:r>
            <a:r>
              <a:rPr lang="en-US" sz="2000" noProof="1">
                <a:solidFill>
                  <a:srgbClr val="8CF4F2"/>
                </a:solidFill>
                <a:latin typeface="Consolas" pitchFamily="49" charset="0"/>
                <a:cs typeface="Consolas" pitchFamily="49" charset="0"/>
              </a:rPr>
              <a:t>="</a:t>
            </a:r>
            <a:r>
              <a:rPr lang="en-US" sz="2000" noProof="1" smtClean="0">
                <a:solidFill>
                  <a:srgbClr val="8CF4F2"/>
                </a:solidFill>
                <a:latin typeface="Consolas" pitchFamily="49" charset="0"/>
                <a:cs typeface="Consolas" pitchFamily="49" charset="0"/>
              </a:rPr>
              <a:t>MyRoleProvider"</a:t>
            </a: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type</a:t>
            </a:r>
            <a:r>
              <a:rPr lang="en-US" sz="2000" noProof="1">
                <a:solidFill>
                  <a:srgbClr val="8CF4F2"/>
                </a:solidFill>
                <a:latin typeface="Consolas" pitchFamily="49" charset="0"/>
                <a:cs typeface="Consolas" pitchFamily="49" charset="0"/>
              </a:rPr>
              <a:t>="System.Web.Security.SqlRoleProvider" /&gt;</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&lt;/</a:t>
            </a:r>
            <a:r>
              <a:rPr lang="en-US" sz="2000" noProof="1">
                <a:solidFill>
                  <a:srgbClr val="8CF4F2"/>
                </a:solidFill>
                <a:latin typeface="Consolas" pitchFamily="49" charset="0"/>
                <a:cs typeface="Consolas" pitchFamily="49" charset="0"/>
              </a:rPr>
              <a:t>providers&gt;</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&lt;/roleManager</a:t>
            </a:r>
            <a:r>
              <a:rPr lang="en-US" sz="2000" noProof="1" smtClean="0">
                <a:solidFill>
                  <a:srgbClr val="8CF4F2"/>
                </a:solidFill>
                <a:latin typeface="Consolas" pitchFamily="49" charset="0"/>
                <a:cs typeface="Consolas" pitchFamily="49" charset="0"/>
              </a:rPr>
              <a:t>&gt;</a:t>
            </a:r>
            <a:endParaRPr lang="en-US" sz="2000" noProof="1">
              <a:solidFill>
                <a:srgbClr val="8CF4F2"/>
              </a:solidFill>
              <a:latin typeface="Consolas" pitchFamily="49" charset="0"/>
              <a:cs typeface="Consolas" pitchFamily="49" charset="0"/>
            </a:endParaRPr>
          </a:p>
          <a:p>
            <a:pPr>
              <a:lnSpc>
                <a:spcPct val="100000"/>
              </a:lnSpc>
              <a:spcBef>
                <a:spcPts val="120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&lt;</a:t>
            </a:r>
            <a:r>
              <a:rPr lang="en-US" sz="2000" noProof="1">
                <a:solidFill>
                  <a:srgbClr val="8CF4F2"/>
                </a:solidFill>
                <a:latin typeface="Consolas" pitchFamily="49" charset="0"/>
                <a:cs typeface="Consolas" pitchFamily="49" charset="0"/>
              </a:rPr>
              <a:t>connectionStrings&gt;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&lt;</a:t>
            </a:r>
            <a:r>
              <a:rPr lang="en-US" sz="2000" noProof="1">
                <a:solidFill>
                  <a:srgbClr val="8CF4F2"/>
                </a:solidFill>
                <a:latin typeface="Consolas" pitchFamily="49" charset="0"/>
                <a:cs typeface="Consolas" pitchFamily="49" charset="0"/>
              </a:rPr>
              <a:t>add name="UsersConnectionString</a:t>
            </a:r>
            <a:r>
              <a:rPr lang="en-US" sz="2000" noProof="1"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connectionString</a:t>
            </a:r>
            <a:r>
              <a:rPr lang="en-US" sz="2000" noProof="1">
                <a:solidFill>
                  <a:srgbClr val="8CF4F2"/>
                </a:solidFill>
                <a:latin typeface="Consolas" pitchFamily="49" charset="0"/>
                <a:cs typeface="Consolas" pitchFamily="49" charset="0"/>
              </a:rPr>
              <a:t>="Data Source=.\</a:t>
            </a:r>
            <a:r>
              <a:rPr lang="en-US" sz="2000" noProof="1" smtClean="0">
                <a:solidFill>
                  <a:srgbClr val="8CF4F2"/>
                </a:solidFill>
                <a:latin typeface="Consolas" pitchFamily="49" charset="0"/>
                <a:cs typeface="Consolas" pitchFamily="49" charset="0"/>
              </a:rPr>
              <a:t>SQLEXPRESS;Initial</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     Catalog=Users;Integrated </a:t>
            </a:r>
            <a:r>
              <a:rPr lang="en-US" sz="2000" noProof="1">
                <a:solidFill>
                  <a:srgbClr val="8CF4F2"/>
                </a:solidFill>
                <a:latin typeface="Consolas" pitchFamily="49" charset="0"/>
                <a:cs typeface="Consolas" pitchFamily="49" charset="0"/>
              </a:rPr>
              <a:t>Security=True"</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a:t>
            </a:r>
            <a:r>
              <a:rPr lang="en-US" sz="2000" noProof="1">
                <a:solidFill>
                  <a:srgbClr val="8CF4F2"/>
                </a:solidFill>
                <a:latin typeface="Consolas" pitchFamily="49" charset="0"/>
                <a:cs typeface="Consolas" pitchFamily="49" charset="0"/>
              </a:rPr>
              <a:t>providerName="System.Data.SqlClient" /&gt;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&lt;/</a:t>
            </a:r>
            <a:r>
              <a:rPr lang="en-US" sz="2000" noProof="1">
                <a:solidFill>
                  <a:srgbClr val="8CF4F2"/>
                </a:solidFill>
                <a:latin typeface="Consolas" pitchFamily="49" charset="0"/>
                <a:cs typeface="Consolas" pitchFamily="49" charset="0"/>
              </a:rPr>
              <a:t>connectionStrings&gt;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xfrm>
            <a:off x="1979712" y="210344"/>
            <a:ext cx="6935688" cy="914400"/>
          </a:xfrm>
        </p:spPr>
        <p:txBody>
          <a:bodyPr/>
          <a:lstStyle/>
          <a:p>
            <a:r>
              <a:rPr lang="en-US" noProof="1" smtClean="0"/>
              <a:t>The SQL Registration Tool: aspnet_</a:t>
            </a:r>
            <a:r>
              <a:rPr lang="en-US" dirty="0" smtClean="0"/>
              <a:t>r</a:t>
            </a:r>
            <a:r>
              <a:rPr lang="en-US" noProof="1" smtClean="0"/>
              <a:t>egsql</a:t>
            </a:r>
            <a:endParaRPr lang="en-US" noProof="1"/>
          </a:p>
        </p:txBody>
      </p:sp>
      <p:sp>
        <p:nvSpPr>
          <p:cNvPr id="472067" name="Rectangle 3"/>
          <p:cNvSpPr>
            <a:spLocks noGrp="1" noChangeArrowheads="1"/>
          </p:cNvSpPr>
          <p:nvPr>
            <p:ph idx="1"/>
          </p:nvPr>
        </p:nvSpPr>
        <p:spPr>
          <a:xfrm>
            <a:off x="228600" y="1246584"/>
            <a:ext cx="8686800" cy="5422776"/>
          </a:xfrm>
        </p:spPr>
        <p:txBody>
          <a:bodyPr/>
          <a:lstStyle/>
          <a:p>
            <a:pPr>
              <a:lnSpc>
                <a:spcPct val="100000"/>
              </a:lnSpc>
            </a:pPr>
            <a:r>
              <a:rPr lang="en-US" sz="3000" dirty="0" smtClean="0"/>
              <a:t>The built-in classes </a:t>
            </a:r>
            <a:r>
              <a:rPr lang="en-US" sz="2800" noProof="1">
                <a:solidFill>
                  <a:srgbClr val="8CF4F2"/>
                </a:solidFill>
                <a:latin typeface="Consolas" pitchFamily="49" charset="0"/>
                <a:cs typeface="Consolas" pitchFamily="49" charset="0"/>
              </a:rPr>
              <a:t>System.Web.Security</a:t>
            </a:r>
            <a:r>
              <a:rPr lang="en-US" sz="2800" noProof="1" smtClean="0">
                <a:solidFill>
                  <a:srgbClr val="8CF4F2"/>
                </a:solidFill>
                <a:latin typeface="Consolas" pitchFamily="49" charset="0"/>
                <a:cs typeface="Consolas" pitchFamily="49" charset="0"/>
              </a:rPr>
              <a:t>. SqlMembershipProvider</a:t>
            </a:r>
            <a:r>
              <a:rPr lang="en-US" sz="3000" dirty="0" smtClean="0"/>
              <a:t> and </a:t>
            </a:r>
            <a:r>
              <a:rPr lang="en-US" sz="2800" noProof="1" smtClean="0">
                <a:solidFill>
                  <a:srgbClr val="8CF4F2"/>
                </a:solidFill>
                <a:latin typeface="Consolas" pitchFamily="49" charset="0"/>
                <a:cs typeface="Consolas" pitchFamily="49" charset="0"/>
              </a:rPr>
              <a:t>System.Web. Security.SqlRoleProvider</a:t>
            </a:r>
            <a:r>
              <a:rPr lang="en-US" sz="3000" dirty="0"/>
              <a:t> </a:t>
            </a:r>
            <a:r>
              <a:rPr lang="en-US" sz="3000" dirty="0" smtClean="0"/>
              <a:t>use a set of standard tables in the SQL Server</a:t>
            </a:r>
          </a:p>
          <a:p>
            <a:pPr lvl="1">
              <a:lnSpc>
                <a:spcPct val="100000"/>
              </a:lnSpc>
            </a:pPr>
            <a:r>
              <a:rPr lang="en-US" sz="2800" dirty="0" smtClean="0"/>
              <a:t>Can be created by the ASP.NET </a:t>
            </a:r>
            <a:r>
              <a:rPr lang="en-US" sz="2800" dirty="0"/>
              <a:t>SQL Server Registration </a:t>
            </a:r>
            <a:r>
              <a:rPr lang="en-US" sz="2800" dirty="0" smtClean="0"/>
              <a:t>tool (</a:t>
            </a:r>
            <a:r>
              <a:rPr lang="en-US" sz="2800" noProof="1">
                <a:solidFill>
                  <a:schemeClr val="accent5">
                    <a:lumMod val="20000"/>
                    <a:lumOff val="80000"/>
                  </a:schemeClr>
                </a:solidFill>
                <a:latin typeface="Consolas" pitchFamily="49" charset="0"/>
                <a:cs typeface="Consolas" pitchFamily="49" charset="0"/>
              </a:rPr>
              <a:t>aspnet_regsql.exe</a:t>
            </a:r>
            <a:r>
              <a:rPr lang="en-US" sz="2800" dirty="0" smtClean="0"/>
              <a:t>)</a:t>
            </a:r>
            <a:endParaRPr lang="en-US" sz="2800" dirty="0"/>
          </a:p>
          <a:p>
            <a:pPr lvl="1">
              <a:lnSpc>
                <a:spcPct val="100000"/>
              </a:lnSpc>
            </a:pPr>
            <a:r>
              <a:rPr lang="en-US" sz="2800" dirty="0"/>
              <a:t>The </a:t>
            </a:r>
            <a:r>
              <a:rPr lang="en-US" sz="2800" noProof="1">
                <a:solidFill>
                  <a:schemeClr val="accent5">
                    <a:lumMod val="20000"/>
                    <a:lumOff val="80000"/>
                  </a:schemeClr>
                </a:solidFill>
                <a:latin typeface="Consolas" pitchFamily="49" charset="0"/>
                <a:cs typeface="Consolas" pitchFamily="49" charset="0"/>
              </a:rPr>
              <a:t>aspnet_regsql.exe</a:t>
            </a:r>
            <a:r>
              <a:rPr lang="en-US" sz="2800" dirty="0"/>
              <a:t> utility </a:t>
            </a:r>
            <a:r>
              <a:rPr lang="en-US" sz="2800" dirty="0" smtClean="0"/>
              <a:t>is </a:t>
            </a:r>
            <a:r>
              <a:rPr lang="en-US" sz="2800" dirty="0"/>
              <a:t>installed </a:t>
            </a:r>
            <a:r>
              <a:rPr lang="en-US" sz="2800" dirty="0" smtClean="0"/>
              <a:t>as part of with </a:t>
            </a:r>
            <a:r>
              <a:rPr lang="en-US" sz="2800" dirty="0"/>
              <a:t>ASP.NET </a:t>
            </a:r>
            <a:r>
              <a:rPr lang="en-US" sz="2800" dirty="0" smtClean="0"/>
              <a:t>4.0:</a:t>
            </a:r>
            <a:endParaRPr lang="en-US" sz="2800" dirty="0"/>
          </a:p>
        </p:txBody>
      </p:sp>
      <p:sp>
        <p:nvSpPr>
          <p:cNvPr id="4" name="Rectangle 5"/>
          <p:cNvSpPr>
            <a:spLocks noChangeArrowheads="1"/>
          </p:cNvSpPr>
          <p:nvPr/>
        </p:nvSpPr>
        <p:spPr bwMode="auto">
          <a:xfrm>
            <a:off x="683568" y="5517232"/>
            <a:ext cx="7775846"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200" noProof="1">
                <a:solidFill>
                  <a:srgbClr val="8CF4F2"/>
                </a:solidFill>
                <a:latin typeface="Consolas" pitchFamily="49" charset="0"/>
                <a:cs typeface="Consolas" pitchFamily="49" charset="0"/>
              </a:rPr>
              <a:t>C:\</a:t>
            </a:r>
            <a:r>
              <a:rPr lang="en-US" sz="2200" noProof="1" smtClean="0">
                <a:solidFill>
                  <a:srgbClr val="8CF4F2"/>
                </a:solidFill>
                <a:latin typeface="Consolas" pitchFamily="49" charset="0"/>
                <a:cs typeface="Consolas" pitchFamily="49" charset="0"/>
              </a:rPr>
              <a:t>WINDOWS\Microsoft.NET\Framework\v4.0.30319\ aspnet_regsql.exe</a:t>
            </a:r>
            <a:endParaRPr lang="en-US" sz="2200" noProof="1">
              <a:solidFill>
                <a:srgbClr val="8CF4F2"/>
              </a:solidFill>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10344"/>
            <a:ext cx="7086600" cy="914400"/>
          </a:xfrm>
        </p:spPr>
        <p:txBody>
          <a:bodyPr/>
          <a:lstStyle/>
          <a:p>
            <a:r>
              <a:rPr lang="en-US" dirty="0" smtClean="0"/>
              <a:t>The Standard ASP.NET Applications Database Schema</a:t>
            </a:r>
            <a:endParaRPr lang="en-US" dirty="0"/>
          </a:p>
        </p:txBody>
      </p:sp>
      <p:pic>
        <p:nvPicPr>
          <p:cNvPr id="4100"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44" t="-3119" r="-1867" b="-2117"/>
          <a:stretch/>
        </p:blipFill>
        <p:spPr bwMode="auto">
          <a:xfrm>
            <a:off x="398834" y="1754373"/>
            <a:ext cx="8356060" cy="4574940"/>
          </a:xfrm>
          <a:prstGeom prst="roundRect">
            <a:avLst>
              <a:gd name="adj" fmla="val 1186"/>
            </a:avLst>
          </a:prstGeom>
          <a:solidFill>
            <a:srgbClr val="FFFFFF"/>
          </a:solidFill>
          <a:ln>
            <a:noFill/>
          </a:ln>
          <a:effectLst/>
        </p:spPr>
      </p:pic>
    </p:spTree>
    <p:extLst>
      <p:ext uri="{BB962C8B-B14F-4D97-AF65-F5344CB8AC3E}">
        <p14:creationId xmlns:p14="http://schemas.microsoft.com/office/powerpoint/2010/main" val="974920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ctrTitle"/>
          </p:nvPr>
        </p:nvSpPr>
        <p:spPr>
          <a:xfrm>
            <a:off x="582084" y="5099072"/>
            <a:ext cx="7924800" cy="792089"/>
          </a:xfrm>
        </p:spPr>
        <p:txBody>
          <a:bodyPr/>
          <a:lstStyle/>
          <a:p>
            <a:r>
              <a:rPr lang="en-US" noProof="1" smtClean="0"/>
              <a:t>aspnet_</a:t>
            </a:r>
            <a:r>
              <a:rPr lang="en-US" dirty="0" smtClean="0"/>
              <a:t>r</a:t>
            </a:r>
            <a:r>
              <a:rPr lang="en-US" noProof="1" smtClean="0"/>
              <a:t>egsql.exe</a:t>
            </a:r>
            <a:endParaRPr lang="bg-BG" dirty="0"/>
          </a:p>
        </p:txBody>
      </p:sp>
      <p:sp>
        <p:nvSpPr>
          <p:cNvPr id="2" name="Subtitle 1"/>
          <p:cNvSpPr>
            <a:spLocks noGrp="1"/>
          </p:cNvSpPr>
          <p:nvPr>
            <p:ph type="subTitle" idx="1"/>
          </p:nvPr>
        </p:nvSpPr>
        <p:spPr>
          <a:xfrm>
            <a:off x="582084" y="5884216"/>
            <a:ext cx="7924800" cy="569120"/>
          </a:xfrm>
        </p:spPr>
        <p:txBody>
          <a:bodyPr/>
          <a:lstStyle/>
          <a:p>
            <a:r>
              <a:rPr lang="en-US" dirty="0" smtClean="0"/>
              <a:t>Live Demo</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616" y="1196752"/>
            <a:ext cx="7846388"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Membership API</a:t>
            </a:r>
            <a:endParaRPr lang="en-US" dirty="0"/>
          </a:p>
        </p:txBody>
      </p:sp>
      <p:sp>
        <p:nvSpPr>
          <p:cNvPr id="3" name="Content Placeholder 2"/>
          <p:cNvSpPr>
            <a:spLocks noGrp="1"/>
          </p:cNvSpPr>
          <p:nvPr>
            <p:ph idx="1"/>
          </p:nvPr>
        </p:nvSpPr>
        <p:spPr/>
        <p:txBody>
          <a:bodyPr/>
          <a:lstStyle/>
          <a:p>
            <a:pPr>
              <a:lnSpc>
                <a:spcPct val="100000"/>
              </a:lnSpc>
            </a:pPr>
            <a:r>
              <a:rPr lang="en-US" dirty="0" smtClean="0"/>
              <a:t>Implementing login:</a:t>
            </a:r>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pPr>
            <a:r>
              <a:rPr lang="en-US" dirty="0"/>
              <a:t>Implementing </a:t>
            </a:r>
            <a:r>
              <a:rPr lang="en-US" dirty="0" smtClean="0"/>
              <a:t>logout:</a:t>
            </a:r>
          </a:p>
          <a:p>
            <a:pPr>
              <a:lnSpc>
                <a:spcPct val="100000"/>
              </a:lnSpc>
            </a:pPr>
            <a:endParaRPr lang="en-US" dirty="0"/>
          </a:p>
          <a:p>
            <a:pPr>
              <a:lnSpc>
                <a:spcPct val="100000"/>
              </a:lnSpc>
            </a:pPr>
            <a:r>
              <a:rPr lang="en-US" dirty="0" smtClean="0"/>
              <a:t>Creating new user:</a:t>
            </a:r>
            <a:endParaRPr lang="en-US" dirty="0"/>
          </a:p>
          <a:p>
            <a:pPr>
              <a:lnSpc>
                <a:spcPct val="100000"/>
              </a:lnSpc>
            </a:pPr>
            <a:endParaRPr lang="en-US" dirty="0"/>
          </a:p>
        </p:txBody>
      </p:sp>
      <p:sp>
        <p:nvSpPr>
          <p:cNvPr id="4" name="Rectangle 5"/>
          <p:cNvSpPr>
            <a:spLocks noChangeArrowheads="1"/>
          </p:cNvSpPr>
          <p:nvPr/>
        </p:nvSpPr>
        <p:spPr bwMode="auto">
          <a:xfrm>
            <a:off x="683568" y="1844824"/>
            <a:ext cx="7775846"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if (</a:t>
            </a:r>
            <a:r>
              <a:rPr lang="en-US" sz="2000" noProof="1" smtClean="0">
                <a:solidFill>
                  <a:srgbClr val="8CF4F2"/>
                </a:solidFill>
                <a:latin typeface="Consolas" pitchFamily="49" charset="0"/>
                <a:cs typeface="Consolas" pitchFamily="49" charset="0"/>
              </a:rPr>
              <a:t>Membership.ValidateUser(username, password))</a:t>
            </a: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a:t>
            </a: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FormsAuthentication.RedirectFromLoginPage(</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username, false);</a:t>
            </a: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a:t>
            </a:r>
            <a:endParaRPr lang="en-US" sz="2000" noProof="1">
              <a:solidFill>
                <a:srgbClr val="8CF4F2"/>
              </a:solidFill>
              <a:latin typeface="Consolas" pitchFamily="49" charset="0"/>
              <a:cs typeface="Consolas" pitchFamily="49" charset="0"/>
            </a:endParaRPr>
          </a:p>
        </p:txBody>
      </p:sp>
      <p:sp>
        <p:nvSpPr>
          <p:cNvPr id="5" name="Rectangle 5"/>
          <p:cNvSpPr>
            <a:spLocks noChangeArrowheads="1"/>
          </p:cNvSpPr>
          <p:nvPr/>
        </p:nvSpPr>
        <p:spPr bwMode="auto">
          <a:xfrm>
            <a:off x="683568" y="4397042"/>
            <a:ext cx="777584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FormsAuthentication.SignOut();</a:t>
            </a:r>
          </a:p>
        </p:txBody>
      </p:sp>
      <p:sp>
        <p:nvSpPr>
          <p:cNvPr id="6" name="Rectangle 5"/>
          <p:cNvSpPr>
            <a:spLocks noChangeArrowheads="1"/>
          </p:cNvSpPr>
          <p:nvPr/>
        </p:nvSpPr>
        <p:spPr bwMode="auto">
          <a:xfrm>
            <a:off x="683568" y="5621178"/>
            <a:ext cx="777584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Membership.CreateUser(username, password);</a:t>
            </a:r>
            <a:endParaRPr lang="en-US" sz="2000" noProof="1">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1348840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t>
            </a:r>
            <a:r>
              <a:rPr lang="en-US" smtClean="0"/>
              <a:t>Membership API (2)</a:t>
            </a:r>
            <a:endParaRPr lang="en-US" dirty="0"/>
          </a:p>
        </p:txBody>
      </p:sp>
      <p:sp>
        <p:nvSpPr>
          <p:cNvPr id="3" name="Content Placeholder 2"/>
          <p:cNvSpPr>
            <a:spLocks noGrp="1"/>
          </p:cNvSpPr>
          <p:nvPr>
            <p:ph idx="1"/>
          </p:nvPr>
        </p:nvSpPr>
        <p:spPr/>
        <p:txBody>
          <a:bodyPr/>
          <a:lstStyle/>
          <a:p>
            <a:pPr>
              <a:lnSpc>
                <a:spcPct val="100000"/>
              </a:lnSpc>
            </a:pPr>
            <a:r>
              <a:rPr lang="en-US" dirty="0" smtClean="0"/>
              <a:t>Getting the currently logged user:</a:t>
            </a:r>
          </a:p>
          <a:p>
            <a:pPr>
              <a:lnSpc>
                <a:spcPct val="100000"/>
              </a:lnSpc>
            </a:pPr>
            <a:endParaRPr lang="en-US" dirty="0"/>
          </a:p>
          <a:p>
            <a:pPr>
              <a:lnSpc>
                <a:spcPct val="100000"/>
              </a:lnSpc>
            </a:pPr>
            <a:r>
              <a:rPr lang="en-US" dirty="0" smtClean="0"/>
              <a:t>Creating new role:</a:t>
            </a:r>
          </a:p>
          <a:p>
            <a:pPr>
              <a:lnSpc>
                <a:spcPct val="100000"/>
              </a:lnSpc>
            </a:pPr>
            <a:endParaRPr lang="en-US" dirty="0"/>
          </a:p>
          <a:p>
            <a:pPr>
              <a:lnSpc>
                <a:spcPct val="100000"/>
              </a:lnSpc>
            </a:pPr>
            <a:r>
              <a:rPr lang="en-US" dirty="0" smtClean="0"/>
              <a:t>Adding user to existing role:</a:t>
            </a:r>
          </a:p>
          <a:p>
            <a:pPr>
              <a:lnSpc>
                <a:spcPct val="100000"/>
              </a:lnSpc>
            </a:pPr>
            <a:endParaRPr lang="en-US" dirty="0"/>
          </a:p>
          <a:p>
            <a:pPr>
              <a:lnSpc>
                <a:spcPct val="100000"/>
              </a:lnSpc>
            </a:pPr>
            <a:r>
              <a:rPr lang="en-US" dirty="0" smtClean="0"/>
              <a:t>Deleting user / role:</a:t>
            </a:r>
            <a:endParaRPr lang="en-US" dirty="0"/>
          </a:p>
          <a:p>
            <a:pPr>
              <a:lnSpc>
                <a:spcPct val="100000"/>
              </a:lnSpc>
            </a:pPr>
            <a:endParaRPr lang="en-US" dirty="0"/>
          </a:p>
        </p:txBody>
      </p:sp>
      <p:sp>
        <p:nvSpPr>
          <p:cNvPr id="4" name="Rectangle 5"/>
          <p:cNvSpPr>
            <a:spLocks noChangeArrowheads="1"/>
          </p:cNvSpPr>
          <p:nvPr/>
        </p:nvSpPr>
        <p:spPr bwMode="auto">
          <a:xfrm>
            <a:off x="683568" y="1772816"/>
            <a:ext cx="777584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MembershipUser currentUser = Membership.GetUser();</a:t>
            </a:r>
          </a:p>
        </p:txBody>
      </p:sp>
      <p:sp>
        <p:nvSpPr>
          <p:cNvPr id="5" name="Rectangle 5"/>
          <p:cNvSpPr>
            <a:spLocks noChangeArrowheads="1"/>
          </p:cNvSpPr>
          <p:nvPr/>
        </p:nvSpPr>
        <p:spPr bwMode="auto">
          <a:xfrm>
            <a:off x="683568" y="4325034"/>
            <a:ext cx="777584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Roles.AddUserToRole("admin", "Admins");</a:t>
            </a:r>
          </a:p>
        </p:txBody>
      </p:sp>
      <p:sp>
        <p:nvSpPr>
          <p:cNvPr id="6" name="Rectangle 5"/>
          <p:cNvSpPr>
            <a:spLocks noChangeArrowheads="1"/>
          </p:cNvSpPr>
          <p:nvPr/>
        </p:nvSpPr>
        <p:spPr bwMode="auto">
          <a:xfrm>
            <a:off x="683568" y="5589240"/>
            <a:ext cx="777584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Membership.DeleteUser</a:t>
            </a:r>
            <a:r>
              <a:rPr lang="en-US" sz="2000" noProof="1">
                <a:solidFill>
                  <a:srgbClr val="8CF4F2"/>
                </a:solidFill>
                <a:latin typeface="Consolas" pitchFamily="49" charset="0"/>
                <a:cs typeface="Consolas" pitchFamily="49" charset="0"/>
              </a:rPr>
              <a:t>("admin", true);</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Roles.DeleteRole</a:t>
            </a:r>
            <a:r>
              <a:rPr lang="en-US" sz="2000" noProof="1">
                <a:solidFill>
                  <a:srgbClr val="8CF4F2"/>
                </a:solidFill>
                <a:latin typeface="Consolas" pitchFamily="49" charset="0"/>
                <a:cs typeface="Consolas" pitchFamily="49" charset="0"/>
              </a:rPr>
              <a:t>("Admins");</a:t>
            </a:r>
          </a:p>
        </p:txBody>
      </p:sp>
      <p:sp>
        <p:nvSpPr>
          <p:cNvPr id="7" name="Rectangle 5"/>
          <p:cNvSpPr>
            <a:spLocks noChangeArrowheads="1"/>
          </p:cNvSpPr>
          <p:nvPr/>
        </p:nvSpPr>
        <p:spPr bwMode="auto">
          <a:xfrm>
            <a:off x="683568" y="3068960"/>
            <a:ext cx="777584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Roles.CreateRole("Admins");</a:t>
            </a:r>
          </a:p>
        </p:txBody>
      </p:sp>
    </p:spTree>
    <p:extLst>
      <p:ext uri="{BB962C8B-B14F-4D97-AF65-F5344CB8AC3E}">
        <p14:creationId xmlns:p14="http://schemas.microsoft.com/office/powerpoint/2010/main" val="5033932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72816"/>
            <a:ext cx="7924800" cy="685800"/>
          </a:xfrm>
        </p:spPr>
        <p:txBody>
          <a:bodyPr/>
          <a:lstStyle/>
          <a:p>
            <a:r>
              <a:rPr lang="en-US" dirty="0"/>
              <a:t>Membership </a:t>
            </a:r>
            <a:r>
              <a:rPr lang="en-US" dirty="0" smtClean="0"/>
              <a:t>Provider</a:t>
            </a:r>
            <a:endParaRPr lang="en-US" dirty="0"/>
          </a:p>
        </p:txBody>
      </p:sp>
      <p:sp>
        <p:nvSpPr>
          <p:cNvPr id="5" name="Subtitle 4"/>
          <p:cNvSpPr>
            <a:spLocks noGrp="1"/>
          </p:cNvSpPr>
          <p:nvPr>
            <p:ph type="subTitle" idx="1"/>
          </p:nvPr>
        </p:nvSpPr>
        <p:spPr>
          <a:xfrm>
            <a:off x="609600" y="2499095"/>
            <a:ext cx="7924800" cy="569120"/>
          </a:xfrm>
        </p:spPr>
        <p:txBody>
          <a:bodyPr/>
          <a:lstStyle/>
          <a:p>
            <a:r>
              <a:rPr lang="en-US" smtClean="0"/>
              <a:t>Live Demo</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2248" y="3573016"/>
            <a:ext cx="4572000" cy="2562225"/>
          </a:xfrm>
          <a:prstGeom prst="roundRect">
            <a:avLst>
              <a:gd name="adj" fmla="val 582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351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dirty="0"/>
              <a:t>Basics</a:t>
            </a:r>
            <a:endParaRPr lang="bg-BG" dirty="0"/>
          </a:p>
        </p:txBody>
      </p:sp>
      <p:sp>
        <p:nvSpPr>
          <p:cNvPr id="462851" name="Rectangle 3"/>
          <p:cNvSpPr>
            <a:spLocks noGrp="1" noChangeArrowheads="1"/>
          </p:cNvSpPr>
          <p:nvPr>
            <p:ph idx="1"/>
          </p:nvPr>
        </p:nvSpPr>
        <p:spPr/>
        <p:txBody>
          <a:bodyPr/>
          <a:lstStyle/>
          <a:p>
            <a:r>
              <a:rPr lang="en-US" dirty="0">
                <a:solidFill>
                  <a:schemeClr val="accent5">
                    <a:lumMod val="20000"/>
                    <a:lumOff val="80000"/>
                  </a:schemeClr>
                </a:solidFill>
                <a:cs typeface="Consolas" pitchFamily="49" charset="0"/>
              </a:rPr>
              <a:t>Authentication</a:t>
            </a:r>
          </a:p>
          <a:p>
            <a:pPr marL="712788" lvl="1" indent="-266700"/>
            <a:r>
              <a:rPr lang="en-US" dirty="0"/>
              <a:t>The process of verifying the identity </a:t>
            </a:r>
            <a:br>
              <a:rPr lang="en-US" dirty="0"/>
            </a:br>
            <a:r>
              <a:rPr lang="en-US" dirty="0"/>
              <a:t>of a user or </a:t>
            </a:r>
            <a:r>
              <a:rPr lang="en-US" dirty="0" smtClean="0"/>
              <a:t>computer</a:t>
            </a:r>
          </a:p>
          <a:p>
            <a:pPr marL="712788" lvl="1" indent="-266700"/>
            <a:r>
              <a:rPr lang="en-US" dirty="0" smtClean="0"/>
              <a:t>Questions: Who are you? How you prove it?</a:t>
            </a:r>
          </a:p>
          <a:p>
            <a:pPr marL="712788" lvl="1" indent="-266700"/>
            <a:r>
              <a:rPr lang="en-US" dirty="0" smtClean="0"/>
              <a:t>Credentials can be password, smart card, etc.</a:t>
            </a:r>
            <a:endParaRPr lang="en-US" dirty="0"/>
          </a:p>
          <a:p>
            <a:r>
              <a:rPr lang="en-US" dirty="0">
                <a:solidFill>
                  <a:schemeClr val="accent5">
                    <a:lumMod val="20000"/>
                    <a:lumOff val="80000"/>
                  </a:schemeClr>
                </a:solidFill>
                <a:cs typeface="Consolas" pitchFamily="49" charset="0"/>
              </a:rPr>
              <a:t>Authorization</a:t>
            </a:r>
          </a:p>
          <a:p>
            <a:pPr marL="712788" lvl="1" indent="-266700"/>
            <a:r>
              <a:rPr lang="en-US" dirty="0" smtClean="0"/>
              <a:t>The process of determining what a user is permitted to do on a computer or network</a:t>
            </a:r>
          </a:p>
          <a:p>
            <a:pPr marL="712788" lvl="1" indent="-266700"/>
            <a:r>
              <a:rPr lang="en-US" dirty="0" smtClean="0"/>
              <a:t>Question: What </a:t>
            </a:r>
            <a:r>
              <a:rPr lang="en-US" dirty="0"/>
              <a:t>are </a:t>
            </a:r>
            <a:r>
              <a:rPr lang="en-US" dirty="0" smtClean="0"/>
              <a:t>you allowed to do?</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a:xfrm>
            <a:off x="1828800" y="138336"/>
            <a:ext cx="7086600" cy="914400"/>
          </a:xfrm>
        </p:spPr>
        <p:txBody>
          <a:bodyPr/>
          <a:lstStyle/>
          <a:p>
            <a:r>
              <a:rPr lang="en-US" dirty="0"/>
              <a:t>ASP.NET Web Site Administration Tool</a:t>
            </a:r>
          </a:p>
        </p:txBody>
      </p:sp>
      <p:sp>
        <p:nvSpPr>
          <p:cNvPr id="495619" name="Rectangle 3"/>
          <p:cNvSpPr>
            <a:spLocks noGrp="1" noChangeArrowheads="1"/>
          </p:cNvSpPr>
          <p:nvPr>
            <p:ph idx="1"/>
          </p:nvPr>
        </p:nvSpPr>
        <p:spPr>
          <a:xfrm>
            <a:off x="228600" y="1376536"/>
            <a:ext cx="8686800" cy="5148808"/>
          </a:xfrm>
        </p:spPr>
        <p:txBody>
          <a:bodyPr/>
          <a:lstStyle/>
          <a:p>
            <a:pPr>
              <a:lnSpc>
                <a:spcPct val="100000"/>
              </a:lnSpc>
            </a:pPr>
            <a:r>
              <a:rPr lang="en-US" dirty="0"/>
              <a:t>Designed to manage your Web site configuration</a:t>
            </a:r>
          </a:p>
          <a:p>
            <a:pPr>
              <a:lnSpc>
                <a:spcPct val="100000"/>
              </a:lnSpc>
            </a:pPr>
            <a:r>
              <a:rPr lang="en-US" dirty="0"/>
              <a:t>Simple interface</a:t>
            </a:r>
          </a:p>
          <a:p>
            <a:pPr>
              <a:lnSpc>
                <a:spcPct val="100000"/>
              </a:lnSpc>
            </a:pPr>
            <a:r>
              <a:rPr lang="en-US" dirty="0"/>
              <a:t>Can create and manage users, roles and providers </a:t>
            </a:r>
          </a:p>
          <a:p>
            <a:pPr>
              <a:lnSpc>
                <a:spcPct val="100000"/>
              </a:lnSpc>
            </a:pPr>
            <a:r>
              <a:rPr lang="en-US" dirty="0"/>
              <a:t>Can manage application configuration settings</a:t>
            </a:r>
          </a:p>
          <a:p>
            <a:pPr>
              <a:lnSpc>
                <a:spcPct val="100000"/>
              </a:lnSpc>
            </a:pPr>
            <a:r>
              <a:rPr lang="en-US" dirty="0"/>
              <a:t>Accessible </a:t>
            </a:r>
            <a:r>
              <a:rPr lang="en-US" dirty="0" smtClean="0"/>
              <a:t>from Visual Studio:</a:t>
            </a:r>
          </a:p>
          <a:p>
            <a:pPr lvl="1">
              <a:lnSpc>
                <a:spcPct val="100000"/>
              </a:lnSpc>
            </a:pPr>
            <a:r>
              <a:rPr lang="en-US" dirty="0" smtClean="0"/>
              <a:t>[</a:t>
            </a:r>
            <a:r>
              <a:rPr lang="en-US" dirty="0" smtClean="0">
                <a:solidFill>
                  <a:schemeClr val="accent5">
                    <a:lumMod val="20000"/>
                    <a:lumOff val="80000"/>
                  </a:schemeClr>
                </a:solidFill>
              </a:rPr>
              <a:t>Project</a:t>
            </a:r>
            <a:r>
              <a:rPr lang="en-US" dirty="0" smtClean="0"/>
              <a:t>] </a:t>
            </a:r>
            <a:r>
              <a:rPr lang="en-US" dirty="0"/>
              <a:t>menu </a:t>
            </a:r>
            <a:r>
              <a:rPr lang="en-US" dirty="0">
                <a:sym typeface="Wingdings" pitchFamily="2" charset="2"/>
              </a:rPr>
              <a:t> </a:t>
            </a:r>
            <a:r>
              <a:rPr lang="en-US" dirty="0" smtClean="0">
                <a:sym typeface="Wingdings" pitchFamily="2" charset="2"/>
              </a:rPr>
              <a:t>[</a:t>
            </a:r>
            <a:r>
              <a:rPr lang="en-US" dirty="0" smtClean="0">
                <a:solidFill>
                  <a:schemeClr val="accent5">
                    <a:lumMod val="20000"/>
                    <a:lumOff val="80000"/>
                  </a:schemeClr>
                </a:solidFill>
              </a:rPr>
              <a:t>ASP.NET Configuration</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ctrTitle"/>
          </p:nvPr>
        </p:nvSpPr>
        <p:spPr>
          <a:xfrm>
            <a:off x="609600" y="970667"/>
            <a:ext cx="7924800" cy="1474440"/>
          </a:xfrm>
        </p:spPr>
        <p:txBody>
          <a:bodyPr/>
          <a:lstStyle/>
          <a:p>
            <a:pPr>
              <a:lnSpc>
                <a:spcPct val="100000"/>
              </a:lnSpc>
            </a:pPr>
            <a:r>
              <a:rPr lang="en-US" dirty="0" smtClean="0"/>
              <a:t>Visual Studio Web Site Administration Tool</a:t>
            </a:r>
            <a:endParaRPr lang="bg-BG" dirty="0"/>
          </a:p>
        </p:txBody>
      </p:sp>
      <p:sp>
        <p:nvSpPr>
          <p:cNvPr id="2" name="Subtitle 1"/>
          <p:cNvSpPr>
            <a:spLocks noGrp="1"/>
          </p:cNvSpPr>
          <p:nvPr>
            <p:ph type="subTitle" idx="1"/>
          </p:nvPr>
        </p:nvSpPr>
        <p:spPr>
          <a:xfrm>
            <a:off x="609600" y="2355824"/>
            <a:ext cx="7924800" cy="569120"/>
          </a:xfrm>
        </p:spPr>
        <p:txBody>
          <a:bodyPr/>
          <a:lstStyle/>
          <a:p>
            <a:r>
              <a:rPr lang="en-US" dirty="0" smtClean="0"/>
              <a:t>Live Demo</a:t>
            </a:r>
            <a:endParaRPr lang="en-US" dirty="0"/>
          </a:p>
        </p:txBody>
      </p:sp>
      <p:pic>
        <p:nvPicPr>
          <p:cNvPr id="47309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1740" y="3055547"/>
            <a:ext cx="4572508" cy="3407850"/>
          </a:xfrm>
          <a:prstGeom prst="rect">
            <a:avLst/>
          </a:prstGeom>
          <a:noFill/>
          <a:ln w="6350" algn="ctr">
            <a:solidFill>
              <a:schemeClr val="accent5">
                <a:lumMod val="20000"/>
                <a:lumOff val="80000"/>
              </a:schemeClr>
            </a:solidFill>
            <a:miter lim="800000"/>
            <a:headEnd/>
            <a:tailEnd/>
          </a:ln>
          <a:effectLst/>
          <a:extLst>
            <a:ext uri="{909E8E84-426E-40DD-AFC4-6F175D3DCCD1}">
              <a14:hiddenFill xmlns:a14="http://schemas.microsoft.com/office/drawing/2010/main">
                <a:solidFill>
                  <a:srgbClr val="FFFFFF">
                    <a:alpha val="30000"/>
                  </a:srgbClr>
                </a:solidFill>
              </a14:hiddenFill>
            </a:ext>
            <a:ext uri="{AF507438-7753-43E0-B8FC-AC1667EBCBE1}">
              <a14:hiddenEffects xmlns:a14="http://schemas.microsoft.com/office/drawing/2010/main">
                <a:effectLst>
                  <a:outerShdw dist="17961" dir="2700000" algn="ctr" rotWithShape="0">
                    <a:srgbClr val="FFFFFF"/>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Built-in Login Control</a:t>
            </a:r>
            <a:endParaRPr lang="en-US" dirty="0"/>
          </a:p>
        </p:txBody>
      </p:sp>
    </p:spTree>
    <p:extLst>
      <p:ext uri="{BB962C8B-B14F-4D97-AF65-F5344CB8AC3E}">
        <p14:creationId xmlns:p14="http://schemas.microsoft.com/office/powerpoint/2010/main" val="29786595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noProof="1"/>
              <a:t>The </a:t>
            </a:r>
            <a:r>
              <a:rPr lang="en-US" noProof="1">
                <a:latin typeface="Consolas" pitchFamily="49" charset="0"/>
                <a:cs typeface="Consolas" pitchFamily="49" charset="0"/>
              </a:rPr>
              <a:t>Login</a:t>
            </a:r>
            <a:r>
              <a:rPr lang="en-US" noProof="1"/>
              <a:t> Control </a:t>
            </a:r>
          </a:p>
        </p:txBody>
      </p:sp>
      <p:sp>
        <p:nvSpPr>
          <p:cNvPr id="487427" name="Rectangle 3"/>
          <p:cNvSpPr>
            <a:spLocks noGrp="1" noChangeArrowheads="1"/>
          </p:cNvSpPr>
          <p:nvPr>
            <p:ph idx="1"/>
          </p:nvPr>
        </p:nvSpPr>
        <p:spPr/>
        <p:txBody>
          <a:bodyPr/>
          <a:lstStyle/>
          <a:p>
            <a:pPr>
              <a:lnSpc>
                <a:spcPct val="100000"/>
              </a:lnSpc>
            </a:pPr>
            <a:r>
              <a:rPr lang="en-US" dirty="0"/>
              <a:t>The Login control provides the necessary interface through which a user can enter their username and password</a:t>
            </a:r>
          </a:p>
          <a:p>
            <a:pPr>
              <a:lnSpc>
                <a:spcPct val="100000"/>
              </a:lnSpc>
            </a:pPr>
            <a:r>
              <a:rPr lang="en-US" dirty="0"/>
              <a:t>The control uses the membership provider specified in the </a:t>
            </a:r>
            <a:r>
              <a:rPr lang="en-US" dirty="0">
                <a:solidFill>
                  <a:schemeClr val="accent5">
                    <a:lumMod val="20000"/>
                    <a:lumOff val="80000"/>
                  </a:schemeClr>
                </a:solidFill>
                <a:latin typeface="Consolas" pitchFamily="49" charset="0"/>
                <a:cs typeface="Consolas" pitchFamily="49" charset="0"/>
              </a:rPr>
              <a:t>W</a:t>
            </a:r>
            <a:r>
              <a:rPr lang="en-US" noProof="1">
                <a:solidFill>
                  <a:schemeClr val="accent5">
                    <a:lumMod val="20000"/>
                    <a:lumOff val="80000"/>
                  </a:schemeClr>
                </a:solidFill>
                <a:latin typeface="Consolas" pitchFamily="49" charset="0"/>
                <a:cs typeface="Consolas" pitchFamily="49" charset="0"/>
              </a:rPr>
              <a:t>eb.config</a:t>
            </a:r>
            <a:r>
              <a:rPr lang="en-US" dirty="0"/>
              <a:t> file</a:t>
            </a:r>
          </a:p>
          <a:p>
            <a:pPr>
              <a:lnSpc>
                <a:spcPct val="100000"/>
              </a:lnSpc>
            </a:pPr>
            <a:r>
              <a:rPr lang="en-US" dirty="0"/>
              <a:t>Adding the login control to the page:</a:t>
            </a:r>
          </a:p>
        </p:txBody>
      </p:sp>
      <p:sp>
        <p:nvSpPr>
          <p:cNvPr id="487428" name="Rectangle 4"/>
          <p:cNvSpPr>
            <a:spLocks noChangeArrowheads="1"/>
          </p:cNvSpPr>
          <p:nvPr/>
        </p:nvSpPr>
        <p:spPr bwMode="auto">
          <a:xfrm>
            <a:off x="756594" y="4731241"/>
            <a:ext cx="77038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&lt;asp:Login id="MyLogin" runat="server"/&gt;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noProof="1"/>
              <a:t>The </a:t>
            </a:r>
            <a:r>
              <a:rPr lang="en-US" noProof="1">
                <a:latin typeface="Consolas" pitchFamily="49" charset="0"/>
                <a:cs typeface="Consolas" pitchFamily="49" charset="0"/>
              </a:rPr>
              <a:t>Login</a:t>
            </a:r>
            <a:r>
              <a:rPr lang="en-US" noProof="1" smtClean="0">
                <a:solidFill>
                  <a:schemeClr val="accent5">
                    <a:lumMod val="20000"/>
                    <a:lumOff val="80000"/>
                  </a:schemeClr>
                </a:solidFill>
              </a:rPr>
              <a:t> </a:t>
            </a:r>
            <a:r>
              <a:rPr lang="en-US" noProof="1" smtClean="0"/>
              <a:t>Control (2)</a:t>
            </a:r>
            <a:endParaRPr lang="bg-BG" dirty="0"/>
          </a:p>
        </p:txBody>
      </p:sp>
      <p:pic>
        <p:nvPicPr>
          <p:cNvPr id="488451"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1600" y="1052736"/>
            <a:ext cx="7200800" cy="5400600"/>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828800" y="138336"/>
            <a:ext cx="7086600" cy="914400"/>
          </a:xfrm>
        </p:spPr>
        <p:txBody>
          <a:bodyPr/>
          <a:lstStyle/>
          <a:p>
            <a:r>
              <a:rPr lang="en-US" sz="3600" noProof="1"/>
              <a:t>The </a:t>
            </a:r>
            <a:r>
              <a:rPr lang="en-US" noProof="1">
                <a:latin typeface="Consolas" pitchFamily="49" charset="0"/>
                <a:cs typeface="Consolas" pitchFamily="49" charset="0"/>
              </a:rPr>
              <a:t>LoginName</a:t>
            </a:r>
            <a:r>
              <a:rPr lang="en-US" sz="3600" noProof="1"/>
              <a:t> and </a:t>
            </a:r>
            <a:r>
              <a:rPr lang="en-US" noProof="1">
                <a:latin typeface="Consolas" pitchFamily="49" charset="0"/>
                <a:cs typeface="Consolas" pitchFamily="49" charset="0"/>
              </a:rPr>
              <a:t>LoginStatus</a:t>
            </a:r>
            <a:r>
              <a:rPr lang="en-US" sz="3600" noProof="1"/>
              <a:t> Control </a:t>
            </a:r>
          </a:p>
        </p:txBody>
      </p:sp>
      <p:sp>
        <p:nvSpPr>
          <p:cNvPr id="489475" name="Rectangle 3"/>
          <p:cNvSpPr>
            <a:spLocks noGrp="1" noChangeArrowheads="1"/>
          </p:cNvSpPr>
          <p:nvPr>
            <p:ph idx="1"/>
          </p:nvPr>
        </p:nvSpPr>
        <p:spPr>
          <a:xfrm>
            <a:off x="228600" y="1412776"/>
            <a:ext cx="8686800" cy="5292824"/>
          </a:xfrm>
        </p:spPr>
        <p:txBody>
          <a:bodyPr/>
          <a:lstStyle/>
          <a:p>
            <a:pPr>
              <a:lnSpc>
                <a:spcPct val="100000"/>
              </a:lnSpc>
            </a:pPr>
            <a:r>
              <a:rPr lang="en-US" dirty="0"/>
              <a:t>Once </a:t>
            </a:r>
            <a:r>
              <a:rPr lang="en-US" dirty="0" smtClean="0"/>
              <a:t>a </a:t>
            </a:r>
            <a:r>
              <a:rPr lang="en-US" dirty="0"/>
              <a:t>user has logged in we can display his username just by adding the </a:t>
            </a:r>
            <a:r>
              <a:rPr lang="en-US" noProof="1">
                <a:solidFill>
                  <a:schemeClr val="accent5">
                    <a:lumMod val="20000"/>
                    <a:lumOff val="80000"/>
                  </a:schemeClr>
                </a:solidFill>
                <a:latin typeface="Consolas" pitchFamily="49" charset="0"/>
                <a:cs typeface="Consolas" pitchFamily="49" charset="0"/>
              </a:rPr>
              <a:t>LoginName</a:t>
            </a:r>
            <a:r>
              <a:rPr lang="en-US" dirty="0"/>
              <a:t> control to the page</a:t>
            </a:r>
          </a:p>
          <a:p>
            <a:pPr>
              <a:lnSpc>
                <a:spcPct val="100000"/>
              </a:lnSpc>
            </a:pPr>
            <a:endParaRPr lang="en-US" dirty="0"/>
          </a:p>
          <a:p>
            <a:pPr>
              <a:lnSpc>
                <a:spcPct val="100000"/>
              </a:lnSpc>
            </a:pPr>
            <a:r>
              <a:rPr lang="en-US" dirty="0"/>
              <a:t>The </a:t>
            </a:r>
            <a:r>
              <a:rPr lang="en-US" noProof="1">
                <a:solidFill>
                  <a:schemeClr val="accent5">
                    <a:lumMod val="20000"/>
                    <a:lumOff val="80000"/>
                  </a:schemeClr>
                </a:solidFill>
                <a:latin typeface="Consolas" pitchFamily="49" charset="0"/>
                <a:cs typeface="Consolas" pitchFamily="49" charset="0"/>
              </a:rPr>
              <a:t>LoginStatus</a:t>
            </a:r>
            <a:r>
              <a:rPr lang="en-US" dirty="0"/>
              <a:t> control allows the user to log in or log out of the application </a:t>
            </a:r>
          </a:p>
        </p:txBody>
      </p:sp>
      <p:sp>
        <p:nvSpPr>
          <p:cNvPr id="489476" name="Rectangle 4"/>
          <p:cNvSpPr>
            <a:spLocks noChangeArrowheads="1"/>
          </p:cNvSpPr>
          <p:nvPr/>
        </p:nvSpPr>
        <p:spPr bwMode="auto">
          <a:xfrm>
            <a:off x="683768" y="3153162"/>
            <a:ext cx="7776664" cy="3539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&lt;asp:LoginName id="lnUser" runat="server"/&gt;</a:t>
            </a:r>
          </a:p>
        </p:txBody>
      </p:sp>
      <p:sp>
        <p:nvSpPr>
          <p:cNvPr id="489477" name="Rectangle 5"/>
          <p:cNvSpPr>
            <a:spLocks noChangeArrowheads="1"/>
          </p:cNvSpPr>
          <p:nvPr/>
        </p:nvSpPr>
        <p:spPr bwMode="auto">
          <a:xfrm>
            <a:off x="683768" y="4947265"/>
            <a:ext cx="7776664" cy="3539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&lt;asp:LoginStatus id=" lsUser" runat="server"/&gt;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1828800" y="138336"/>
            <a:ext cx="7086600" cy="914400"/>
          </a:xfrm>
        </p:spPr>
        <p:txBody>
          <a:bodyPr/>
          <a:lstStyle/>
          <a:p>
            <a:r>
              <a:rPr lang="en-US" sz="3600" noProof="1"/>
              <a:t>The </a:t>
            </a:r>
            <a:r>
              <a:rPr lang="en-US" noProof="1">
                <a:latin typeface="Consolas" pitchFamily="49" charset="0"/>
                <a:cs typeface="Consolas" pitchFamily="49" charset="0"/>
              </a:rPr>
              <a:t>LoginName</a:t>
            </a:r>
            <a:r>
              <a:rPr lang="en-US" sz="3600" noProof="1"/>
              <a:t> and </a:t>
            </a:r>
            <a:r>
              <a:rPr lang="en-US" noProof="1">
                <a:latin typeface="Consolas" pitchFamily="49" charset="0"/>
                <a:cs typeface="Consolas" pitchFamily="49" charset="0"/>
              </a:rPr>
              <a:t>LoginStatus</a:t>
            </a:r>
            <a:r>
              <a:rPr lang="en-US" sz="3600" noProof="1"/>
              <a:t> Control</a:t>
            </a:r>
            <a:endParaRPr lang="bg-BG" sz="3600" dirty="0"/>
          </a:p>
        </p:txBody>
      </p:sp>
      <p:pic>
        <p:nvPicPr>
          <p:cNvPr id="490499"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9632" y="1401924"/>
            <a:ext cx="6624736" cy="4968552"/>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noProof="1"/>
              <a:t>The </a:t>
            </a:r>
            <a:r>
              <a:rPr lang="en-US" noProof="1">
                <a:latin typeface="Consolas" pitchFamily="49" charset="0"/>
                <a:cs typeface="Consolas" pitchFamily="49" charset="0"/>
              </a:rPr>
              <a:t>LoginView</a:t>
            </a:r>
            <a:r>
              <a:rPr lang="en-US" noProof="1"/>
              <a:t> Control </a:t>
            </a:r>
          </a:p>
        </p:txBody>
      </p:sp>
      <p:sp>
        <p:nvSpPr>
          <p:cNvPr id="479235" name="Rectangle 3"/>
          <p:cNvSpPr>
            <a:spLocks noGrp="1" noChangeArrowheads="1"/>
          </p:cNvSpPr>
          <p:nvPr>
            <p:ph idx="1"/>
          </p:nvPr>
        </p:nvSpPr>
        <p:spPr>
          <a:xfrm>
            <a:off x="323850" y="1124744"/>
            <a:ext cx="8496300" cy="5400675"/>
          </a:xfrm>
        </p:spPr>
        <p:txBody>
          <a:bodyPr/>
          <a:lstStyle/>
          <a:p>
            <a:pPr>
              <a:lnSpc>
                <a:spcPct val="100000"/>
              </a:lnSpc>
            </a:pPr>
            <a:r>
              <a:rPr lang="en-US" dirty="0"/>
              <a:t>Customized information which will be shown to users through templates, based on their roles</a:t>
            </a:r>
            <a:r>
              <a:rPr lang="bg-BG" dirty="0"/>
              <a:t> </a:t>
            </a:r>
            <a:endParaRPr lang="en-US" dirty="0"/>
          </a:p>
          <a:p>
            <a:pPr>
              <a:lnSpc>
                <a:spcPct val="100000"/>
              </a:lnSpc>
            </a:pPr>
            <a:r>
              <a:rPr lang="en-US" dirty="0"/>
              <a:t>By default there are </a:t>
            </a:r>
            <a:r>
              <a:rPr lang="en-US" dirty="0">
                <a:solidFill>
                  <a:schemeClr val="accent5">
                    <a:lumMod val="20000"/>
                    <a:lumOff val="80000"/>
                  </a:schemeClr>
                </a:solidFill>
                <a:latin typeface="Consolas" pitchFamily="49" charset="0"/>
                <a:cs typeface="Consolas" pitchFamily="49" charset="0"/>
              </a:rPr>
              <a:t>A</a:t>
            </a:r>
            <a:r>
              <a:rPr lang="en-US" noProof="1">
                <a:solidFill>
                  <a:schemeClr val="accent5">
                    <a:lumMod val="20000"/>
                    <a:lumOff val="80000"/>
                  </a:schemeClr>
                </a:solidFill>
                <a:latin typeface="Consolas" pitchFamily="49" charset="0"/>
                <a:cs typeface="Consolas" pitchFamily="49" charset="0"/>
              </a:rPr>
              <a:t>nonymousTemplate</a:t>
            </a:r>
            <a:r>
              <a:rPr lang="bg-BG" dirty="0"/>
              <a:t> </a:t>
            </a:r>
            <a:r>
              <a:rPr lang="en-US" dirty="0"/>
              <a:t>and </a:t>
            </a:r>
            <a:r>
              <a:rPr lang="en-US" noProof="1">
                <a:solidFill>
                  <a:schemeClr val="accent5">
                    <a:lumMod val="20000"/>
                    <a:lumOff val="80000"/>
                  </a:schemeClr>
                </a:solidFill>
                <a:latin typeface="Consolas" pitchFamily="49" charset="0"/>
                <a:cs typeface="Consolas" pitchFamily="49" charset="0"/>
              </a:rPr>
              <a:t>LoggedInTemplate</a:t>
            </a:r>
            <a:endParaRPr lang="en-US" dirty="0">
              <a:solidFill>
                <a:schemeClr val="accent5">
                  <a:lumMod val="20000"/>
                  <a:lumOff val="80000"/>
                </a:schemeClr>
              </a:solidFill>
              <a:latin typeface="Consolas" pitchFamily="49" charset="0"/>
              <a:cs typeface="Consolas" pitchFamily="49" charset="0"/>
            </a:endParaRPr>
          </a:p>
          <a:p>
            <a:pPr>
              <a:lnSpc>
                <a:spcPct val="100000"/>
              </a:lnSpc>
            </a:pPr>
            <a:r>
              <a:rPr lang="en-US" dirty="0"/>
              <a:t>New custom templates can be added</a:t>
            </a:r>
          </a:p>
          <a:p>
            <a:pPr>
              <a:lnSpc>
                <a:spcPct val="100000"/>
              </a:lnSpc>
            </a:pPr>
            <a:r>
              <a:rPr lang="en-US" dirty="0"/>
              <a:t>To add the control to the page use:</a:t>
            </a:r>
            <a:r>
              <a:rPr lang="bg-BG" dirty="0"/>
              <a:t> </a:t>
            </a:r>
          </a:p>
        </p:txBody>
      </p:sp>
      <p:sp>
        <p:nvSpPr>
          <p:cNvPr id="479236" name="Rectangle 4"/>
          <p:cNvSpPr>
            <a:spLocks noChangeArrowheads="1"/>
          </p:cNvSpPr>
          <p:nvPr/>
        </p:nvSpPr>
        <p:spPr bwMode="auto">
          <a:xfrm>
            <a:off x="467544" y="5301208"/>
            <a:ext cx="8208912"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&lt;asp:LoginView id="MyLoginView" runat="server"&gt; </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&lt;/asp:LoginView&gt;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1691680" y="143099"/>
            <a:ext cx="7272808" cy="909637"/>
          </a:xfrm>
        </p:spPr>
        <p:txBody>
          <a:bodyPr/>
          <a:lstStyle/>
          <a:p>
            <a:r>
              <a:rPr lang="en-US" sz="3800" noProof="1"/>
              <a:t>The </a:t>
            </a:r>
            <a:r>
              <a:rPr lang="en-US" sz="3800" noProof="1">
                <a:latin typeface="Consolas" pitchFamily="49" charset="0"/>
                <a:cs typeface="Consolas" pitchFamily="49" charset="0"/>
              </a:rPr>
              <a:t>CreateUserWizard</a:t>
            </a:r>
            <a:r>
              <a:rPr lang="en-US" sz="3800" noProof="1"/>
              <a:t> Control  </a:t>
            </a:r>
          </a:p>
        </p:txBody>
      </p:sp>
      <p:sp>
        <p:nvSpPr>
          <p:cNvPr id="478211" name="Rectangle 3"/>
          <p:cNvSpPr>
            <a:spLocks noGrp="1" noChangeArrowheads="1"/>
          </p:cNvSpPr>
          <p:nvPr>
            <p:ph idx="1"/>
          </p:nvPr>
        </p:nvSpPr>
        <p:spPr/>
        <p:txBody>
          <a:bodyPr/>
          <a:lstStyle/>
          <a:p>
            <a:r>
              <a:rPr lang="en-US" dirty="0"/>
              <a:t>It is used to create new accounts</a:t>
            </a:r>
          </a:p>
          <a:p>
            <a:r>
              <a:rPr lang="en-US" dirty="0"/>
              <a:t>It works with the membership provider class</a:t>
            </a:r>
          </a:p>
          <a:p>
            <a:r>
              <a:rPr lang="en-US" dirty="0"/>
              <a:t>Offers many customizable features </a:t>
            </a:r>
          </a:p>
          <a:p>
            <a:r>
              <a:rPr lang="en-US" dirty="0"/>
              <a:t>Can quickly be added to and used using </a:t>
            </a:r>
          </a:p>
        </p:txBody>
      </p:sp>
      <p:sp>
        <p:nvSpPr>
          <p:cNvPr id="478212" name="Rectangle 4"/>
          <p:cNvSpPr>
            <a:spLocks noChangeArrowheads="1"/>
          </p:cNvSpPr>
          <p:nvPr/>
        </p:nvSpPr>
        <p:spPr bwMode="auto">
          <a:xfrm>
            <a:off x="611314" y="3933056"/>
            <a:ext cx="792112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&lt;asp:CreateUserWizard id="NewUserWiz" runat="server"&gt; </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&lt;/asp:CreateUserWizard&gt;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2267744" y="215107"/>
            <a:ext cx="6732587" cy="909637"/>
          </a:xfrm>
        </p:spPr>
        <p:txBody>
          <a:bodyPr/>
          <a:lstStyle/>
          <a:p>
            <a:r>
              <a:rPr lang="en-US" noProof="1"/>
              <a:t>The </a:t>
            </a:r>
            <a:r>
              <a:rPr lang="en-US" noProof="1">
                <a:latin typeface="Consolas" pitchFamily="49" charset="0"/>
                <a:cs typeface="Consolas" pitchFamily="49" charset="0"/>
              </a:rPr>
              <a:t>CreateUserWizard</a:t>
            </a:r>
            <a:r>
              <a:rPr lang="en-US" noProof="1"/>
              <a:t> </a:t>
            </a:r>
            <a:r>
              <a:rPr lang="en-US" noProof="1" smtClean="0"/>
              <a:t>Control (2)</a:t>
            </a:r>
            <a:endParaRPr lang="bg-BG" dirty="0"/>
          </a:p>
        </p:txBody>
      </p:sp>
      <p:pic>
        <p:nvPicPr>
          <p:cNvPr id="47718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35629" y="1412776"/>
            <a:ext cx="6672742" cy="5004556"/>
          </a:xfrm>
          <a:prstGeom prst="roundRect">
            <a:avLst>
              <a:gd name="adj" fmla="val 426"/>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4474838"/>
            <a:ext cx="7924800" cy="1474442"/>
          </a:xfrm>
        </p:spPr>
        <p:txBody>
          <a:bodyPr/>
          <a:lstStyle/>
          <a:p>
            <a:pPr>
              <a:lnSpc>
                <a:spcPts val="5400"/>
              </a:lnSpc>
            </a:pPr>
            <a:r>
              <a:rPr lang="en-US" dirty="0" smtClean="0"/>
              <a:t>Windows and Form Authentication in ASP.NET</a:t>
            </a:r>
            <a:endParaRPr lang="en-US" dirty="0"/>
          </a:p>
        </p:txBody>
      </p:sp>
      <p:pic>
        <p:nvPicPr>
          <p:cNvPr id="2050" name="Picture 2" descr="http://t1.gstatic.com/images?q=tbn:ANd9GcSoI3-68BAr2FzOHCxesgE7X9YpF2BxLxNDDZS6wM3MJ33B6VI&amp;t=1&amp;usg=__ZVoic-ujCvV9mUul7hF3UTrptF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24827">
            <a:off x="2853169" y="1166950"/>
            <a:ext cx="3581120" cy="26243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88522" y="2397524"/>
            <a:ext cx="2703358" cy="1607540"/>
          </a:xfrm>
          <a:prstGeom prst="roundRect">
            <a:avLst>
              <a:gd name="adj" fmla="val 2777"/>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1969" y="2397524"/>
            <a:ext cx="2554447" cy="1607540"/>
          </a:xfrm>
          <a:prstGeom prst="roundRect">
            <a:avLst>
              <a:gd name="adj" fmla="val 2777"/>
            </a:avLst>
          </a:prstGeom>
          <a:ln>
            <a:solidFill>
              <a:schemeClr val="accent5">
                <a:lumMod val="60000"/>
                <a:lumOff val="40000"/>
              </a:schemeClr>
            </a:solidFill>
          </a:ln>
          <a:effectLst>
            <a:outerShdw blurRad="292100" dist="139700" dir="66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65638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2339752" y="143099"/>
            <a:ext cx="6661150" cy="909637"/>
          </a:xfrm>
        </p:spPr>
        <p:txBody>
          <a:bodyPr/>
          <a:lstStyle/>
          <a:p>
            <a:r>
              <a:rPr lang="en-US" noProof="1"/>
              <a:t>The </a:t>
            </a:r>
            <a:r>
              <a:rPr lang="en-US" noProof="1">
                <a:latin typeface="Consolas" pitchFamily="49" charset="0"/>
                <a:cs typeface="Consolas" pitchFamily="49" charset="0"/>
              </a:rPr>
              <a:t>PasswordRecovery</a:t>
            </a:r>
            <a:r>
              <a:rPr lang="en-US" noProof="1"/>
              <a:t> Control </a:t>
            </a:r>
          </a:p>
        </p:txBody>
      </p:sp>
      <p:sp>
        <p:nvSpPr>
          <p:cNvPr id="476163" name="Rectangle 3"/>
          <p:cNvSpPr>
            <a:spLocks noGrp="1" noChangeArrowheads="1"/>
          </p:cNvSpPr>
          <p:nvPr>
            <p:ph idx="1"/>
          </p:nvPr>
        </p:nvSpPr>
        <p:spPr/>
        <p:txBody>
          <a:bodyPr/>
          <a:lstStyle/>
          <a:p>
            <a:pPr>
              <a:lnSpc>
                <a:spcPct val="100000"/>
              </a:lnSpc>
            </a:pPr>
            <a:r>
              <a:rPr lang="en-US" dirty="0"/>
              <a:t>It is used to retrieve passwords</a:t>
            </a:r>
          </a:p>
          <a:p>
            <a:pPr>
              <a:lnSpc>
                <a:spcPct val="100000"/>
              </a:lnSpc>
            </a:pPr>
            <a:r>
              <a:rPr lang="en-US" dirty="0"/>
              <a:t>The user is first prompted to enter username</a:t>
            </a:r>
          </a:p>
          <a:p>
            <a:pPr>
              <a:lnSpc>
                <a:spcPct val="100000"/>
              </a:lnSpc>
            </a:pPr>
            <a:r>
              <a:rPr lang="en-US" dirty="0"/>
              <a:t>Once users enter valid user names, they must answer their secret questions</a:t>
            </a:r>
          </a:p>
          <a:p>
            <a:pPr>
              <a:lnSpc>
                <a:spcPct val="100000"/>
              </a:lnSpc>
            </a:pPr>
            <a:r>
              <a:rPr lang="en-US" dirty="0"/>
              <a:t>The password is sent via e-mail</a:t>
            </a:r>
          </a:p>
          <a:p>
            <a:pPr>
              <a:lnSpc>
                <a:spcPct val="100000"/>
              </a:lnSpc>
            </a:pPr>
            <a:r>
              <a:rPr lang="en-US" dirty="0"/>
              <a:t>To add this control use:</a:t>
            </a:r>
          </a:p>
        </p:txBody>
      </p:sp>
      <p:sp>
        <p:nvSpPr>
          <p:cNvPr id="476164" name="Rectangle 4"/>
          <p:cNvSpPr>
            <a:spLocks noChangeArrowheads="1"/>
          </p:cNvSpPr>
          <p:nvPr/>
        </p:nvSpPr>
        <p:spPr bwMode="auto">
          <a:xfrm>
            <a:off x="539306" y="4941168"/>
            <a:ext cx="8065142"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&lt;asp:PasswordRecovery id="</a:t>
            </a:r>
            <a:r>
              <a:rPr lang="en-US" sz="2000" noProof="1" smtClean="0">
                <a:solidFill>
                  <a:srgbClr val="8CF4F2"/>
                </a:solidFill>
                <a:latin typeface="Consolas" pitchFamily="49" charset="0"/>
                <a:cs typeface="Consolas" pitchFamily="49" charset="0"/>
              </a:rPr>
              <a:t>prForgotPass" runat</a:t>
            </a:r>
            <a:r>
              <a:rPr lang="en-US" sz="2000" noProof="1">
                <a:solidFill>
                  <a:srgbClr val="8CF4F2"/>
                </a:solidFill>
                <a:latin typeface="Consolas" pitchFamily="49" charset="0"/>
                <a:cs typeface="Consolas" pitchFamily="49" charset="0"/>
              </a:rPr>
              <a:t>="server</a:t>
            </a:r>
            <a:r>
              <a:rPr lang="en-US" sz="2000" noProof="1" smtClean="0">
                <a:solidFill>
                  <a:srgbClr val="8CF4F2"/>
                </a:solidFill>
                <a:latin typeface="Consolas" pitchFamily="49" charset="0"/>
                <a:cs typeface="Consolas" pitchFamily="49" charset="0"/>
              </a:rPr>
              <a:t>"&gt;</a:t>
            </a: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&lt;/asp:PasswordRecovery&gt;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2268538" y="143099"/>
            <a:ext cx="6696075" cy="909637"/>
          </a:xfrm>
        </p:spPr>
        <p:txBody>
          <a:bodyPr/>
          <a:lstStyle/>
          <a:p>
            <a:r>
              <a:rPr lang="en-US" noProof="1"/>
              <a:t>The </a:t>
            </a:r>
            <a:r>
              <a:rPr lang="en-US" noProof="1">
                <a:latin typeface="Consolas" pitchFamily="49" charset="0"/>
                <a:cs typeface="Consolas" pitchFamily="49" charset="0"/>
              </a:rPr>
              <a:t>ChangePassword</a:t>
            </a:r>
            <a:r>
              <a:rPr lang="en-US" noProof="1"/>
              <a:t> Control</a:t>
            </a:r>
          </a:p>
        </p:txBody>
      </p:sp>
      <p:sp>
        <p:nvSpPr>
          <p:cNvPr id="475139" name="Rectangle 3"/>
          <p:cNvSpPr>
            <a:spLocks noGrp="1" noChangeArrowheads="1"/>
          </p:cNvSpPr>
          <p:nvPr>
            <p:ph idx="1"/>
          </p:nvPr>
        </p:nvSpPr>
        <p:spPr>
          <a:xfrm>
            <a:off x="228253" y="1340768"/>
            <a:ext cx="8686800" cy="5364832"/>
          </a:xfrm>
        </p:spPr>
        <p:txBody>
          <a:bodyPr/>
          <a:lstStyle/>
          <a:p>
            <a:r>
              <a:rPr lang="en-US" dirty="0"/>
              <a:t>Allows users to change  their passwords</a:t>
            </a:r>
          </a:p>
          <a:p>
            <a:r>
              <a:rPr lang="en-US" dirty="0"/>
              <a:t>It uses the membership provider specified in the </a:t>
            </a:r>
            <a:r>
              <a:rPr lang="en-US" noProof="1" smtClean="0">
                <a:solidFill>
                  <a:schemeClr val="accent5">
                    <a:lumMod val="20000"/>
                    <a:lumOff val="80000"/>
                  </a:schemeClr>
                </a:solidFill>
                <a:latin typeface="Consolas" pitchFamily="49" charset="0"/>
                <a:cs typeface="Consolas" pitchFamily="49" charset="0"/>
              </a:rPr>
              <a:t>Web.config</a:t>
            </a:r>
            <a:endParaRPr lang="en-US" noProof="1">
              <a:solidFill>
                <a:schemeClr val="accent5">
                  <a:lumMod val="20000"/>
                  <a:lumOff val="80000"/>
                </a:schemeClr>
              </a:solidFill>
              <a:latin typeface="Consolas" pitchFamily="49" charset="0"/>
              <a:cs typeface="Consolas" pitchFamily="49" charset="0"/>
            </a:endParaRPr>
          </a:p>
          <a:p>
            <a:r>
              <a:rPr lang="en-US" dirty="0"/>
              <a:t>Can be added to any page with the following tag:  </a:t>
            </a:r>
          </a:p>
        </p:txBody>
      </p:sp>
      <p:sp>
        <p:nvSpPr>
          <p:cNvPr id="475140" name="Rectangle 4"/>
          <p:cNvSpPr>
            <a:spLocks noChangeArrowheads="1"/>
          </p:cNvSpPr>
          <p:nvPr/>
        </p:nvSpPr>
        <p:spPr bwMode="auto">
          <a:xfrm>
            <a:off x="610865" y="4397042"/>
            <a:ext cx="792157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&lt;asp:ChangePassword id="cpChangePass" runat="server"/&gt;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2268538" y="143099"/>
            <a:ext cx="6696075" cy="909637"/>
          </a:xfrm>
        </p:spPr>
        <p:txBody>
          <a:bodyPr/>
          <a:lstStyle/>
          <a:p>
            <a:r>
              <a:rPr lang="en-US" noProof="1"/>
              <a:t>The </a:t>
            </a:r>
            <a:r>
              <a:rPr lang="en-US" noProof="1">
                <a:latin typeface="Consolas" pitchFamily="49" charset="0"/>
                <a:cs typeface="Consolas" pitchFamily="49" charset="0"/>
              </a:rPr>
              <a:t>ChangePassword</a:t>
            </a:r>
            <a:r>
              <a:rPr lang="en-US" noProof="1"/>
              <a:t> Control</a:t>
            </a:r>
            <a:endParaRPr lang="bg-BG" dirty="0"/>
          </a:p>
        </p:txBody>
      </p:sp>
      <p:pic>
        <p:nvPicPr>
          <p:cNvPr id="481283"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5616" y="1293912"/>
            <a:ext cx="6912768" cy="5184576"/>
          </a:xfrm>
          <a:prstGeom prst="roundRect">
            <a:avLst>
              <a:gd name="adj" fmla="val 990"/>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sz="3800" dirty="0"/>
              <a:t>Authentication &amp; Authorization</a:t>
            </a:r>
            <a:endParaRPr lang="bg-BG" sz="3800" dirty="0"/>
          </a:p>
        </p:txBody>
      </p:sp>
      <p:sp>
        <p:nvSpPr>
          <p:cNvPr id="449539" name="Rectangle 3"/>
          <p:cNvSpPr>
            <a:spLocks noGrp="1" noChangeArrowheads="1"/>
          </p:cNvSpPr>
          <p:nvPr>
            <p:ph idx="1"/>
          </p:nvPr>
        </p:nvSpPr>
        <p:spPr>
          <a:xfrm>
            <a:off x="2339975" y="1628800"/>
            <a:ext cx="4608513" cy="1080765"/>
          </a:xfrm>
        </p:spPr>
        <p:txBody>
          <a:bodyPr/>
          <a:lstStyle/>
          <a:p>
            <a:pPr algn="ctr">
              <a:lnSpc>
                <a:spcPct val="100000"/>
              </a:lnSpc>
              <a:buFontTx/>
              <a:buNone/>
            </a:pPr>
            <a:r>
              <a:rPr lang="en-US" sz="6000" dirty="0"/>
              <a:t>Questions?</a:t>
            </a:r>
            <a:endParaRPr lang="bg-BG" sz="6000" dirty="0"/>
          </a:p>
        </p:txBody>
      </p:sp>
      <p:pic>
        <p:nvPicPr>
          <p:cNvPr id="1026" name="Picture 2" descr="http://blogs.netapp.com/photos/uncategorized/2008/12/24/421697032_silverlockkey.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467940" y="3204962"/>
            <a:ext cx="4338890" cy="2888334"/>
          </a:xfrm>
          <a:prstGeom prst="roundRect">
            <a:avLst>
              <a:gd name="adj" fmla="val 3415"/>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dirty="0"/>
              <a:t>Exercises</a:t>
            </a:r>
            <a:endParaRPr lang="bg-BG" dirty="0"/>
          </a:p>
        </p:txBody>
      </p:sp>
      <p:sp>
        <p:nvSpPr>
          <p:cNvPr id="497667" name="Rectangle 3"/>
          <p:cNvSpPr>
            <a:spLocks noGrp="1" noChangeArrowheads="1"/>
          </p:cNvSpPr>
          <p:nvPr>
            <p:ph idx="1"/>
          </p:nvPr>
        </p:nvSpPr>
        <p:spPr>
          <a:xfrm>
            <a:off x="323850" y="980728"/>
            <a:ext cx="8496300" cy="5688632"/>
          </a:xfrm>
        </p:spPr>
        <p:txBody>
          <a:bodyPr/>
          <a:lstStyle/>
          <a:p>
            <a:pPr marL="446088" indent="-446088">
              <a:lnSpc>
                <a:spcPct val="100000"/>
              </a:lnSpc>
              <a:buFont typeface="+mj-lt"/>
              <a:buAutoNum type="arabicPeriod"/>
              <a:tabLst/>
            </a:pPr>
            <a:r>
              <a:rPr lang="en-US" sz="2800" dirty="0" smtClean="0"/>
              <a:t>Create a database </a:t>
            </a:r>
            <a:r>
              <a:rPr lang="en-US" sz="2800" dirty="0" smtClean="0">
                <a:solidFill>
                  <a:schemeClr val="accent5">
                    <a:lumMod val="20000"/>
                    <a:lumOff val="80000"/>
                  </a:schemeClr>
                </a:solidFill>
                <a:latin typeface="Consolas" pitchFamily="49" charset="0"/>
                <a:cs typeface="Consolas" pitchFamily="49" charset="0"/>
              </a:rPr>
              <a:t>School</a:t>
            </a:r>
            <a:r>
              <a:rPr lang="en-US" sz="2800" dirty="0" smtClean="0"/>
              <a:t> in SQL Server. Using </a:t>
            </a:r>
            <a:r>
              <a:rPr lang="en-US" sz="2800" noProof="1" smtClean="0">
                <a:solidFill>
                  <a:schemeClr val="accent5">
                    <a:lumMod val="20000"/>
                    <a:lumOff val="80000"/>
                  </a:schemeClr>
                </a:solidFill>
                <a:latin typeface="Consolas" pitchFamily="49" charset="0"/>
                <a:cs typeface="Consolas" pitchFamily="49" charset="0"/>
              </a:rPr>
              <a:t>aspnet_</a:t>
            </a:r>
            <a:r>
              <a:rPr lang="en-US" sz="2800" dirty="0" smtClean="0">
                <a:solidFill>
                  <a:schemeClr val="accent5">
                    <a:lumMod val="20000"/>
                    <a:lumOff val="80000"/>
                  </a:schemeClr>
                </a:solidFill>
                <a:latin typeface="Consolas" pitchFamily="49" charset="0"/>
                <a:cs typeface="Consolas" pitchFamily="49" charset="0"/>
              </a:rPr>
              <a:t>r</a:t>
            </a:r>
            <a:r>
              <a:rPr lang="en-US" sz="2800" noProof="1" smtClean="0">
                <a:solidFill>
                  <a:schemeClr val="accent5">
                    <a:lumMod val="20000"/>
                    <a:lumOff val="80000"/>
                  </a:schemeClr>
                </a:solidFill>
                <a:latin typeface="Consolas" pitchFamily="49" charset="0"/>
                <a:cs typeface="Consolas" pitchFamily="49" charset="0"/>
              </a:rPr>
              <a:t>egsql.exe</a:t>
            </a:r>
            <a:r>
              <a:rPr lang="en-US" sz="2800" noProof="1" smtClean="0"/>
              <a:t> add the SQL Server membership tables to support users / roles.</a:t>
            </a:r>
            <a:endParaRPr lang="bg-BG" sz="2800" dirty="0" smtClean="0"/>
          </a:p>
          <a:p>
            <a:pPr marL="446088" indent="-446088">
              <a:lnSpc>
                <a:spcPct val="100000"/>
              </a:lnSpc>
              <a:buFont typeface="+mj-lt"/>
              <a:buAutoNum type="arabicPeriod"/>
              <a:tabLst/>
            </a:pPr>
            <a:r>
              <a:rPr lang="en-US" sz="2800" dirty="0" smtClean="0"/>
              <a:t>Using </a:t>
            </a:r>
            <a:r>
              <a:rPr lang="en-US" sz="2800" dirty="0"/>
              <a:t>the </a:t>
            </a:r>
            <a:r>
              <a:rPr lang="en-US" sz="2800" dirty="0" smtClean="0"/>
              <a:t>ASP.NET Web </a:t>
            </a:r>
            <a:r>
              <a:rPr lang="en-US" sz="2800" dirty="0"/>
              <a:t>Site Configuration Tool create a new role "Student" and two users that have the new role. Create a login page and try to enter the site with one of these two accounts.</a:t>
            </a:r>
          </a:p>
          <a:p>
            <a:pPr marL="446088" indent="-446088">
              <a:lnSpc>
                <a:spcPct val="100000"/>
              </a:lnSpc>
              <a:buFont typeface="+mj-lt"/>
              <a:buAutoNum type="arabicPeriod"/>
              <a:tabLst/>
            </a:pPr>
            <a:r>
              <a:rPr lang="en-US" sz="2800" dirty="0" smtClean="0"/>
              <a:t>Create a Web site and restrict </a:t>
            </a:r>
            <a:r>
              <a:rPr lang="en-US" sz="2800" dirty="0"/>
              <a:t>access to a </a:t>
            </a:r>
            <a:r>
              <a:rPr lang="en-US" sz="2800" dirty="0" smtClean="0"/>
              <a:t>it for </a:t>
            </a:r>
            <a:r>
              <a:rPr lang="en-US" sz="2800" dirty="0"/>
              <a:t>unregistered users. Implement login page, user registration page </a:t>
            </a:r>
            <a:r>
              <a:rPr lang="en-US" sz="2800" dirty="0" smtClean="0"/>
              <a:t>and logout link in the master page.</a:t>
            </a:r>
            <a:r>
              <a:rPr lang="en-US" sz="2800" dirty="0"/>
              <a:t> </a:t>
            </a:r>
            <a:r>
              <a:rPr lang="en-US" sz="2800" dirty="0" smtClean="0"/>
              <a:t>The site should have the following pages: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p:txBody>
          <a:bodyPr/>
          <a:lstStyle/>
          <a:p>
            <a:pPr marL="804863" lvl="1" indent="-457200">
              <a:lnSpc>
                <a:spcPct val="100000"/>
              </a:lnSpc>
            </a:pPr>
            <a:r>
              <a:rPr lang="en-US" sz="2600" dirty="0" smtClean="0">
                <a:solidFill>
                  <a:schemeClr val="accent5">
                    <a:lumMod val="20000"/>
                    <a:lumOff val="80000"/>
                  </a:schemeClr>
                </a:solidFill>
                <a:latin typeface="Consolas" pitchFamily="49" charset="0"/>
                <a:cs typeface="Consolas" pitchFamily="49" charset="0"/>
              </a:rPr>
              <a:t>Login.aspx</a:t>
            </a:r>
            <a:r>
              <a:rPr lang="en-US" sz="2600" dirty="0" smtClean="0"/>
              <a:t> </a:t>
            </a:r>
            <a:r>
              <a:rPr lang="en-US" sz="2600" dirty="0"/>
              <a:t>– accessible to everyone</a:t>
            </a:r>
          </a:p>
          <a:p>
            <a:pPr marL="804863" lvl="1" indent="-457200">
              <a:lnSpc>
                <a:spcPct val="100000"/>
              </a:lnSpc>
            </a:pPr>
            <a:r>
              <a:rPr lang="en-US" sz="2600" dirty="0">
                <a:solidFill>
                  <a:schemeClr val="accent5">
                    <a:lumMod val="20000"/>
                    <a:lumOff val="80000"/>
                  </a:schemeClr>
                </a:solidFill>
                <a:latin typeface="Consolas" pitchFamily="49" charset="0"/>
                <a:cs typeface="Consolas" pitchFamily="49" charset="0"/>
              </a:rPr>
              <a:t>Register.aspx</a:t>
            </a:r>
            <a:r>
              <a:rPr lang="en-US" sz="2600" dirty="0"/>
              <a:t> – accessible to </a:t>
            </a:r>
            <a:r>
              <a:rPr lang="en-US" sz="2600" dirty="0" smtClean="0"/>
              <a:t>everyone – allows visitors to register</a:t>
            </a:r>
            <a:endParaRPr lang="en-US" sz="2600" dirty="0"/>
          </a:p>
          <a:p>
            <a:pPr marL="804863" lvl="1" indent="-457200">
              <a:lnSpc>
                <a:spcPct val="100000"/>
              </a:lnSpc>
            </a:pPr>
            <a:r>
              <a:rPr lang="en-US" sz="2600" dirty="0">
                <a:solidFill>
                  <a:schemeClr val="accent5">
                    <a:lumMod val="20000"/>
                    <a:lumOff val="80000"/>
                  </a:schemeClr>
                </a:solidFill>
                <a:latin typeface="Consolas" pitchFamily="49" charset="0"/>
                <a:cs typeface="Consolas" pitchFamily="49" charset="0"/>
              </a:rPr>
              <a:t>Main.aspx</a:t>
            </a:r>
            <a:r>
              <a:rPr lang="en-US" sz="2600" dirty="0"/>
              <a:t> – accessible to logged-in users </a:t>
            </a:r>
            <a:r>
              <a:rPr lang="en-US" sz="2600" dirty="0" smtClean="0"/>
              <a:t>only</a:t>
            </a:r>
          </a:p>
          <a:p>
            <a:pPr marL="804863" lvl="1" indent="-457200">
              <a:lnSpc>
                <a:spcPct val="100000"/>
              </a:lnSpc>
            </a:pPr>
            <a:r>
              <a:rPr lang="en-US" sz="2600" dirty="0" smtClean="0">
                <a:solidFill>
                  <a:schemeClr val="accent5">
                    <a:lumMod val="20000"/>
                    <a:lumOff val="80000"/>
                  </a:schemeClr>
                </a:solidFill>
                <a:latin typeface="Consolas" pitchFamily="49" charset="0"/>
                <a:cs typeface="Consolas" pitchFamily="49" charset="0"/>
              </a:rPr>
              <a:t>Admin.aspx</a:t>
            </a:r>
            <a:r>
              <a:rPr lang="en-US" sz="2600" dirty="0" smtClean="0"/>
              <a:t> – accessible to Administrators roles only – allows users to be listed and deleted</a:t>
            </a:r>
            <a:endParaRPr lang="bg-BG" sz="2800" dirty="0"/>
          </a:p>
          <a:p>
            <a:pPr marL="514350" indent="-514350">
              <a:lnSpc>
                <a:spcPct val="100000"/>
              </a:lnSpc>
              <a:buFont typeface="+mj-lt"/>
              <a:buAutoNum type="arabicPeriod" startAt="4"/>
              <a:tabLst/>
            </a:pPr>
            <a:r>
              <a:rPr lang="en-US" sz="2800" dirty="0" smtClean="0"/>
              <a:t>Implement a site map and navigation menu that defines the pages in the Web site and specifies which pages which roles require. Hide the inaccessible pages from the navigation.</a:t>
            </a:r>
            <a:endParaRPr lang="en-US" sz="2800" dirty="0"/>
          </a:p>
        </p:txBody>
      </p:sp>
    </p:spTree>
    <p:extLst>
      <p:ext uri="{BB962C8B-B14F-4D97-AF65-F5344CB8AC3E}">
        <p14:creationId xmlns:p14="http://schemas.microsoft.com/office/powerpoint/2010/main" val="23276333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dirty="0" smtClean="0"/>
              <a:t>Exercises (3)</a:t>
            </a:r>
            <a:endParaRPr lang="bg-BG" dirty="0"/>
          </a:p>
        </p:txBody>
      </p:sp>
      <p:sp>
        <p:nvSpPr>
          <p:cNvPr id="497667" name="Rectangle 3"/>
          <p:cNvSpPr>
            <a:spLocks noGrp="1" noChangeArrowheads="1"/>
          </p:cNvSpPr>
          <p:nvPr>
            <p:ph idx="1"/>
          </p:nvPr>
        </p:nvSpPr>
        <p:spPr>
          <a:xfrm>
            <a:off x="323850" y="980728"/>
            <a:ext cx="8496300" cy="5688632"/>
          </a:xfrm>
        </p:spPr>
        <p:txBody>
          <a:bodyPr/>
          <a:lstStyle/>
          <a:p>
            <a:pPr marL="514350" indent="-514350">
              <a:lnSpc>
                <a:spcPct val="100000"/>
              </a:lnSpc>
              <a:buFont typeface="+mj-lt"/>
              <a:buAutoNum type="arabicPeriod" startAt="5"/>
              <a:tabLst/>
            </a:pPr>
            <a:r>
              <a:rPr lang="en-US" sz="2800" dirty="0" smtClean="0"/>
              <a:t>Create </a:t>
            </a:r>
            <a:r>
              <a:rPr lang="en-US" sz="2800" dirty="0"/>
              <a:t>your own membership provider that uses a database of your </a:t>
            </a:r>
            <a:r>
              <a:rPr lang="en-US" sz="2800" dirty="0" smtClean="0"/>
              <a:t>choice. Define the tables:</a:t>
            </a:r>
          </a:p>
          <a:p>
            <a:pPr marL="804863" lvl="1" indent="-457200">
              <a:lnSpc>
                <a:spcPct val="100000"/>
              </a:lnSpc>
            </a:pPr>
            <a:r>
              <a:rPr lang="en-US" sz="2600" dirty="0" smtClean="0">
                <a:solidFill>
                  <a:schemeClr val="accent5">
                    <a:lumMod val="20000"/>
                    <a:lumOff val="80000"/>
                  </a:schemeClr>
                </a:solidFill>
                <a:latin typeface="Consolas" pitchFamily="49" charset="0"/>
                <a:cs typeface="Consolas" pitchFamily="49" charset="0"/>
              </a:rPr>
              <a:t>Users(ID, username, PasswordSHA1)</a:t>
            </a:r>
          </a:p>
          <a:p>
            <a:pPr marL="804863" lvl="1" indent="-457200">
              <a:lnSpc>
                <a:spcPct val="100000"/>
              </a:lnSpc>
            </a:pPr>
            <a:r>
              <a:rPr lang="en-US" sz="2600" dirty="0" smtClean="0">
                <a:solidFill>
                  <a:schemeClr val="accent5">
                    <a:lumMod val="20000"/>
                    <a:lumOff val="80000"/>
                  </a:schemeClr>
                </a:solidFill>
                <a:latin typeface="Consolas" pitchFamily="49" charset="0"/>
                <a:cs typeface="Consolas" pitchFamily="49" charset="0"/>
              </a:rPr>
              <a:t>Roles(ID, Name)</a:t>
            </a:r>
            <a:endParaRPr lang="en-US" sz="2600" dirty="0" smtClean="0"/>
          </a:p>
          <a:p>
            <a:pPr marL="446088" indent="-446088">
              <a:lnSpc>
                <a:spcPct val="100000"/>
              </a:lnSpc>
              <a:buFont typeface="+mj-lt"/>
              <a:buAutoNum type="arabicPeriod" startAt="5"/>
            </a:pPr>
            <a:r>
              <a:rPr lang="en-US" sz="2800" dirty="0" smtClean="0"/>
              <a:t>Create the following ASP.NET pages:</a:t>
            </a:r>
          </a:p>
          <a:p>
            <a:pPr marL="804863" lvl="1" indent="-457200">
              <a:lnSpc>
                <a:spcPct val="100000"/>
              </a:lnSpc>
            </a:pPr>
            <a:r>
              <a:rPr lang="en-US" sz="2600" dirty="0" smtClean="0">
                <a:solidFill>
                  <a:schemeClr val="accent5">
                    <a:lumMod val="20000"/>
                    <a:lumOff val="80000"/>
                  </a:schemeClr>
                </a:solidFill>
                <a:latin typeface="Consolas" pitchFamily="49" charset="0"/>
                <a:cs typeface="Consolas" pitchFamily="49" charset="0"/>
              </a:rPr>
              <a:t>Login.aspx</a:t>
            </a:r>
            <a:r>
              <a:rPr lang="en-US" sz="2600" dirty="0" smtClean="0"/>
              <a:t> – accessible to everyone</a:t>
            </a:r>
          </a:p>
          <a:p>
            <a:pPr marL="804863" lvl="1" indent="-457200">
              <a:lnSpc>
                <a:spcPct val="100000"/>
              </a:lnSpc>
            </a:pPr>
            <a:r>
              <a:rPr lang="en-US" sz="2600" dirty="0" smtClean="0">
                <a:solidFill>
                  <a:schemeClr val="accent5">
                    <a:lumMod val="20000"/>
                    <a:lumOff val="80000"/>
                  </a:schemeClr>
                </a:solidFill>
                <a:latin typeface="Consolas" pitchFamily="49" charset="0"/>
                <a:cs typeface="Consolas" pitchFamily="49" charset="0"/>
              </a:rPr>
              <a:t>Register.aspx</a:t>
            </a:r>
            <a:r>
              <a:rPr lang="en-US" sz="2600" dirty="0" smtClean="0"/>
              <a:t> </a:t>
            </a:r>
            <a:r>
              <a:rPr lang="en-US" sz="2600" dirty="0"/>
              <a:t>– accessible to </a:t>
            </a:r>
            <a:r>
              <a:rPr lang="en-US" sz="2600" dirty="0" smtClean="0"/>
              <a:t>Administrators only</a:t>
            </a:r>
          </a:p>
          <a:p>
            <a:pPr marL="804863" lvl="1" indent="-457200">
              <a:lnSpc>
                <a:spcPct val="100000"/>
              </a:lnSpc>
            </a:pPr>
            <a:r>
              <a:rPr lang="en-US" sz="2600" dirty="0" smtClean="0">
                <a:solidFill>
                  <a:schemeClr val="accent5">
                    <a:lumMod val="20000"/>
                    <a:lumOff val="80000"/>
                  </a:schemeClr>
                </a:solidFill>
                <a:latin typeface="Consolas" pitchFamily="49" charset="0"/>
                <a:cs typeface="Consolas" pitchFamily="49" charset="0"/>
              </a:rPr>
              <a:t>Main.aspx</a:t>
            </a:r>
            <a:r>
              <a:rPr lang="en-US" sz="2600" dirty="0" smtClean="0"/>
              <a:t> – accessible to logged-in users only</a:t>
            </a:r>
            <a:endParaRPr lang="bg-BG" sz="2800" dirty="0"/>
          </a:p>
        </p:txBody>
      </p:sp>
    </p:spTree>
    <p:extLst>
      <p:ext uri="{BB962C8B-B14F-4D97-AF65-F5344CB8AC3E}">
        <p14:creationId xmlns:p14="http://schemas.microsoft.com/office/powerpoint/2010/main" val="3907197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1877888" y="76200"/>
            <a:ext cx="7086600" cy="914400"/>
          </a:xfrm>
        </p:spPr>
        <p:txBody>
          <a:bodyPr/>
          <a:lstStyle/>
          <a:p>
            <a:r>
              <a:rPr lang="en-US" sz="3800" dirty="0"/>
              <a:t>Authentication </a:t>
            </a:r>
            <a:r>
              <a:rPr lang="en-US" sz="3800" dirty="0" smtClean="0"/>
              <a:t>Types in ASP.NET</a:t>
            </a:r>
            <a:endParaRPr lang="bg-BG" sz="3800" dirty="0"/>
          </a:p>
        </p:txBody>
      </p:sp>
      <p:sp>
        <p:nvSpPr>
          <p:cNvPr id="428035" name="Rectangle 3"/>
          <p:cNvSpPr>
            <a:spLocks noGrp="1" noChangeArrowheads="1"/>
          </p:cNvSpPr>
          <p:nvPr>
            <p:ph idx="1"/>
          </p:nvPr>
        </p:nvSpPr>
        <p:spPr>
          <a:xfrm>
            <a:off x="228600" y="1052736"/>
            <a:ext cx="8686800" cy="5638800"/>
          </a:xfrm>
        </p:spPr>
        <p:txBody>
          <a:bodyPr/>
          <a:lstStyle/>
          <a:p>
            <a:r>
              <a:rPr lang="en-US" dirty="0">
                <a:solidFill>
                  <a:schemeClr val="accent5">
                    <a:lumMod val="20000"/>
                    <a:lumOff val="80000"/>
                  </a:schemeClr>
                </a:solidFill>
                <a:cs typeface="Consolas" pitchFamily="49" charset="0"/>
              </a:rPr>
              <a:t>Windows Authentication</a:t>
            </a:r>
          </a:p>
          <a:p>
            <a:pPr marL="712788" lvl="1" indent="-350838"/>
            <a:r>
              <a:rPr lang="en-US" dirty="0" smtClean="0"/>
              <a:t>Uses Active Directory / Windows accounts</a:t>
            </a:r>
            <a:endParaRPr lang="en-US" dirty="0"/>
          </a:p>
          <a:p>
            <a:r>
              <a:rPr lang="en-US" dirty="0">
                <a:solidFill>
                  <a:schemeClr val="accent5">
                    <a:lumMod val="20000"/>
                    <a:lumOff val="80000"/>
                  </a:schemeClr>
                </a:solidFill>
                <a:cs typeface="Consolas" pitchFamily="49" charset="0"/>
              </a:rPr>
              <a:t>Forms </a:t>
            </a:r>
            <a:r>
              <a:rPr lang="en-US" dirty="0" smtClean="0">
                <a:solidFill>
                  <a:schemeClr val="accent5">
                    <a:lumMod val="20000"/>
                    <a:lumOff val="80000"/>
                  </a:schemeClr>
                </a:solidFill>
                <a:cs typeface="Consolas" pitchFamily="49" charset="0"/>
              </a:rPr>
              <a:t>Authentication </a:t>
            </a:r>
            <a:endParaRPr lang="en-US" dirty="0">
              <a:solidFill>
                <a:schemeClr val="accent5">
                  <a:lumMod val="20000"/>
                  <a:lumOff val="80000"/>
                </a:schemeClr>
              </a:solidFill>
              <a:cs typeface="Consolas" pitchFamily="49" charset="0"/>
            </a:endParaRPr>
          </a:p>
          <a:p>
            <a:pPr marL="712788" lvl="1" indent="-350838"/>
            <a:r>
              <a:rPr lang="en-US" dirty="0" smtClean="0"/>
              <a:t>Uses a traditional login / logout pages</a:t>
            </a:r>
          </a:p>
          <a:p>
            <a:pPr marL="712788" lvl="1" indent="-350838"/>
            <a:r>
              <a:rPr lang="en-US" dirty="0" smtClean="0"/>
              <a:t>Code </a:t>
            </a:r>
            <a:r>
              <a:rPr lang="en-US" dirty="0"/>
              <a:t>associated with a Web form handles users </a:t>
            </a:r>
            <a:r>
              <a:rPr lang="en-US" dirty="0" smtClean="0"/>
              <a:t>authentication by username / password</a:t>
            </a:r>
            <a:endParaRPr lang="en-US" dirty="0"/>
          </a:p>
          <a:p>
            <a:pPr marL="712788" lvl="1" indent="-350838"/>
            <a:r>
              <a:rPr lang="en-US" dirty="0"/>
              <a:t>Users </a:t>
            </a:r>
            <a:r>
              <a:rPr lang="en-US" dirty="0" smtClean="0"/>
              <a:t>are usually stored in a database</a:t>
            </a:r>
          </a:p>
          <a:p>
            <a:pPr marL="365125" indent="-350838"/>
            <a:r>
              <a:rPr lang="en-US" dirty="0">
                <a:solidFill>
                  <a:schemeClr val="accent5">
                    <a:lumMod val="20000"/>
                    <a:lumOff val="80000"/>
                  </a:schemeClr>
                </a:solidFill>
                <a:cs typeface="Consolas" pitchFamily="49" charset="0"/>
              </a:rPr>
              <a:t>Passport </a:t>
            </a:r>
            <a:r>
              <a:rPr lang="en-US" dirty="0" smtClean="0">
                <a:solidFill>
                  <a:schemeClr val="accent5">
                    <a:lumMod val="20000"/>
                    <a:lumOff val="80000"/>
                  </a:schemeClr>
                </a:solidFill>
                <a:cs typeface="Consolas" pitchFamily="49" charset="0"/>
              </a:rPr>
              <a:t>Authentication</a:t>
            </a:r>
          </a:p>
          <a:p>
            <a:pPr marL="712788" lvl="1" indent="-350838"/>
            <a:r>
              <a:rPr lang="en-US" dirty="0"/>
              <a:t>Uses  Microsoft's passport service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t>Windows Authentication</a:t>
            </a:r>
            <a:endParaRPr lang="bg-BG"/>
          </a:p>
        </p:txBody>
      </p:sp>
      <p:sp>
        <p:nvSpPr>
          <p:cNvPr id="429059" name="Rectangle 3"/>
          <p:cNvSpPr>
            <a:spLocks noGrp="1" noChangeArrowheads="1"/>
          </p:cNvSpPr>
          <p:nvPr>
            <p:ph idx="1"/>
          </p:nvPr>
        </p:nvSpPr>
        <p:spPr>
          <a:xfrm>
            <a:off x="228600" y="980728"/>
            <a:ext cx="8686800" cy="5638800"/>
          </a:xfrm>
        </p:spPr>
        <p:txBody>
          <a:bodyPr/>
          <a:lstStyle/>
          <a:p>
            <a:pPr>
              <a:lnSpc>
                <a:spcPct val="100000"/>
              </a:lnSpc>
            </a:pPr>
            <a:r>
              <a:rPr lang="en-US" dirty="0" smtClean="0"/>
              <a:t>In </a:t>
            </a:r>
            <a:r>
              <a:rPr lang="en-US" dirty="0" smtClean="0">
                <a:solidFill>
                  <a:schemeClr val="accent5">
                    <a:lumMod val="20000"/>
                    <a:lumOff val="80000"/>
                  </a:schemeClr>
                </a:solidFill>
              </a:rPr>
              <a:t>Windows Authentication </a:t>
            </a:r>
            <a:r>
              <a:rPr lang="en-US" dirty="0" smtClean="0"/>
              <a:t>mode the Web </a:t>
            </a:r>
            <a:r>
              <a:rPr lang="en-US" dirty="0"/>
              <a:t>application </a:t>
            </a:r>
            <a:r>
              <a:rPr lang="en-US" dirty="0" smtClean="0"/>
              <a:t>uses </a:t>
            </a:r>
            <a:r>
              <a:rPr lang="en-US" dirty="0"/>
              <a:t>the same security scheme that applies to your </a:t>
            </a:r>
            <a:r>
              <a:rPr lang="en-US" dirty="0" smtClean="0"/>
              <a:t>Windows network</a:t>
            </a:r>
            <a:endParaRPr lang="bg-BG" dirty="0"/>
          </a:p>
          <a:p>
            <a:pPr>
              <a:lnSpc>
                <a:spcPct val="100000"/>
              </a:lnSpc>
            </a:pPr>
            <a:r>
              <a:rPr lang="en-US" dirty="0"/>
              <a:t>Network resources and Web applications use the same:</a:t>
            </a:r>
          </a:p>
          <a:p>
            <a:pPr marL="808038" lvl="1" indent="-361950">
              <a:lnSpc>
                <a:spcPct val="100000"/>
              </a:lnSpc>
            </a:pPr>
            <a:r>
              <a:rPr lang="en-US" dirty="0"/>
              <a:t>User names</a:t>
            </a:r>
          </a:p>
          <a:p>
            <a:pPr marL="808038" lvl="1" indent="-361950">
              <a:lnSpc>
                <a:spcPct val="100000"/>
              </a:lnSpc>
            </a:pPr>
            <a:r>
              <a:rPr lang="en-US" dirty="0"/>
              <a:t>Passwords</a:t>
            </a:r>
          </a:p>
          <a:p>
            <a:pPr marL="808038" lvl="1" indent="-361950">
              <a:lnSpc>
                <a:spcPct val="100000"/>
              </a:lnSpc>
            </a:pPr>
            <a:r>
              <a:rPr lang="en-US" dirty="0"/>
              <a:t>Permissions</a:t>
            </a:r>
            <a:endParaRPr lang="bg-BG" dirty="0"/>
          </a:p>
          <a:p>
            <a:pPr>
              <a:lnSpc>
                <a:spcPct val="100000"/>
              </a:lnSpc>
            </a:pPr>
            <a:r>
              <a:rPr lang="en-US" dirty="0" smtClean="0"/>
              <a:t>It is the default </a:t>
            </a:r>
            <a:r>
              <a:rPr lang="en-US" dirty="0"/>
              <a:t>authentication when </a:t>
            </a:r>
            <a:r>
              <a:rPr lang="en-US" dirty="0" smtClean="0"/>
              <a:t>a new Web </a:t>
            </a:r>
            <a:r>
              <a:rPr lang="en-US" dirty="0"/>
              <a:t>site is created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t>Windows Authentication (2)</a:t>
            </a:r>
            <a:endParaRPr lang="bg-BG"/>
          </a:p>
        </p:txBody>
      </p:sp>
      <p:sp>
        <p:nvSpPr>
          <p:cNvPr id="461827" name="Rectangle 3"/>
          <p:cNvSpPr>
            <a:spLocks noGrp="1" noChangeArrowheads="1"/>
          </p:cNvSpPr>
          <p:nvPr>
            <p:ph idx="1"/>
          </p:nvPr>
        </p:nvSpPr>
        <p:spPr>
          <a:xfrm>
            <a:off x="228600" y="980728"/>
            <a:ext cx="8686800" cy="5724872"/>
          </a:xfrm>
        </p:spPr>
        <p:txBody>
          <a:bodyPr/>
          <a:lstStyle/>
          <a:p>
            <a:r>
              <a:rPr lang="en-US" dirty="0"/>
              <a:t>The user is authenticated against his username and password in </a:t>
            </a:r>
            <a:r>
              <a:rPr lang="en-US" dirty="0" smtClean="0"/>
              <a:t>Windows</a:t>
            </a:r>
          </a:p>
          <a:p>
            <a:pPr lvl="1"/>
            <a:r>
              <a:rPr lang="en-US" dirty="0" smtClean="0"/>
              <a:t>NTLM or Kerberos authentication protocol</a:t>
            </a:r>
            <a:endParaRPr lang="en-US" dirty="0"/>
          </a:p>
          <a:p>
            <a:r>
              <a:rPr lang="en-US" dirty="0"/>
              <a:t>When a user is authorized:</a:t>
            </a:r>
          </a:p>
          <a:p>
            <a:pPr marL="808038" lvl="1" indent="-361950"/>
            <a:r>
              <a:rPr lang="en-US" dirty="0" smtClean="0"/>
              <a:t>Application </a:t>
            </a:r>
            <a:r>
              <a:rPr lang="en-US" dirty="0"/>
              <a:t>executes using the permissions </a:t>
            </a:r>
            <a:r>
              <a:rPr lang="en-US" dirty="0" smtClean="0"/>
              <a:t>associated with the Windows account</a:t>
            </a:r>
            <a:endParaRPr lang="en-US" dirty="0"/>
          </a:p>
          <a:p>
            <a:pPr marL="808038" lvl="1" indent="-361950"/>
            <a:r>
              <a:rPr lang="en-US" dirty="0"/>
              <a:t>The user's session ends when the browser </a:t>
            </a:r>
            <a:r>
              <a:rPr lang="en-US" dirty="0" smtClean="0"/>
              <a:t>is closed or </a:t>
            </a:r>
            <a:r>
              <a:rPr lang="en-US" dirty="0"/>
              <a:t>when the session times out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dirty="0"/>
              <a:t>Windows Authentication (3)</a:t>
            </a:r>
            <a:endParaRPr lang="bg-BG" dirty="0"/>
          </a:p>
        </p:txBody>
      </p:sp>
      <p:sp>
        <p:nvSpPr>
          <p:cNvPr id="464899" name="Rectangle 3"/>
          <p:cNvSpPr>
            <a:spLocks noGrp="1" noChangeArrowheads="1"/>
          </p:cNvSpPr>
          <p:nvPr>
            <p:ph idx="1"/>
          </p:nvPr>
        </p:nvSpPr>
        <p:spPr/>
        <p:txBody>
          <a:bodyPr/>
          <a:lstStyle/>
          <a:p>
            <a:r>
              <a:rPr lang="en-US" dirty="0"/>
              <a:t>Users who are logged on to the network</a:t>
            </a:r>
          </a:p>
          <a:p>
            <a:pPr marL="808038" lvl="1" indent="-361950"/>
            <a:r>
              <a:rPr lang="en-US" dirty="0"/>
              <a:t>Are automatically authenticated </a:t>
            </a:r>
          </a:p>
          <a:p>
            <a:pPr marL="808038" lvl="1" indent="-361950"/>
            <a:r>
              <a:rPr lang="en-US" dirty="0"/>
              <a:t>Can access the Web application</a:t>
            </a:r>
          </a:p>
          <a:p>
            <a:r>
              <a:rPr lang="en-US" dirty="0"/>
              <a:t>To set the authentication to Windows add to the </a:t>
            </a:r>
            <a:r>
              <a:rPr lang="en-US" noProof="1" smtClean="0">
                <a:solidFill>
                  <a:schemeClr val="accent5">
                    <a:lumMod val="20000"/>
                    <a:lumOff val="80000"/>
                  </a:schemeClr>
                </a:solidFill>
                <a:latin typeface="Consolas" pitchFamily="49" charset="0"/>
                <a:cs typeface="Consolas" pitchFamily="49" charset="0"/>
              </a:rPr>
              <a:t>Web.config</a:t>
            </a:r>
            <a:r>
              <a:rPr lang="en-US" dirty="0" smtClean="0"/>
              <a:t>:</a:t>
            </a:r>
            <a:endParaRPr lang="en-US" dirty="0">
              <a:solidFill>
                <a:schemeClr val="accent5">
                  <a:lumMod val="20000"/>
                  <a:lumOff val="80000"/>
                </a:schemeClr>
              </a:solidFill>
              <a:latin typeface="Consolas" pitchFamily="49" charset="0"/>
              <a:cs typeface="Consolas" pitchFamily="49" charset="0"/>
            </a:endParaRPr>
          </a:p>
          <a:p>
            <a:endParaRPr lang="en-US" dirty="0"/>
          </a:p>
          <a:p>
            <a:r>
              <a:rPr lang="en-US" dirty="0"/>
              <a:t>To deny anonymous </a:t>
            </a:r>
            <a:r>
              <a:rPr lang="en-US" dirty="0" smtClean="0"/>
              <a:t>users add:</a:t>
            </a:r>
            <a:endParaRPr lang="en-US" noProof="1"/>
          </a:p>
        </p:txBody>
      </p:sp>
      <p:sp>
        <p:nvSpPr>
          <p:cNvPr id="464900" name="Rectangle 4"/>
          <p:cNvSpPr>
            <a:spLocks noChangeArrowheads="1"/>
          </p:cNvSpPr>
          <p:nvPr/>
        </p:nvSpPr>
        <p:spPr bwMode="auto">
          <a:xfrm>
            <a:off x="539750" y="4221088"/>
            <a:ext cx="80645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&lt;authentication mode="Windows" /&gt;</a:t>
            </a:r>
            <a:endParaRPr lang="en-US" sz="2000" dirty="0">
              <a:solidFill>
                <a:srgbClr val="8CF4F2"/>
              </a:solidFill>
              <a:latin typeface="Consolas" pitchFamily="49" charset="0"/>
              <a:cs typeface="Consolas" pitchFamily="49" charset="0"/>
            </a:endParaRPr>
          </a:p>
        </p:txBody>
      </p:sp>
      <p:sp>
        <p:nvSpPr>
          <p:cNvPr id="464901" name="Rectangle 5"/>
          <p:cNvSpPr>
            <a:spLocks noChangeArrowheads="1"/>
          </p:cNvSpPr>
          <p:nvPr/>
        </p:nvSpPr>
        <p:spPr bwMode="auto">
          <a:xfrm>
            <a:off x="539750" y="5437673"/>
            <a:ext cx="80645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&lt;authorization&gt;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&lt;</a:t>
            </a:r>
            <a:r>
              <a:rPr lang="en-US" sz="2000" noProof="1">
                <a:solidFill>
                  <a:srgbClr val="8CF4F2"/>
                </a:solidFill>
                <a:latin typeface="Consolas" pitchFamily="49" charset="0"/>
                <a:cs typeface="Consolas" pitchFamily="49" charset="0"/>
              </a:rPr>
              <a:t>deny users="?"/&gt;</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&lt;/authorization&gt;</a:t>
            </a:r>
            <a:endParaRPr lang="en-US" sz="2000" dirty="0">
              <a:solidFill>
                <a:srgbClr val="8CF4F2"/>
              </a:solidFill>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Authentication </a:t>
            </a:r>
            <a:r>
              <a:rPr lang="en-US" dirty="0" smtClean="0"/>
              <a:t>(4)</a:t>
            </a:r>
            <a:endParaRPr lang="en-US" dirty="0"/>
          </a:p>
        </p:txBody>
      </p:sp>
      <p:sp>
        <p:nvSpPr>
          <p:cNvPr id="3" name="Content Placeholder 2"/>
          <p:cNvSpPr>
            <a:spLocks noGrp="1"/>
          </p:cNvSpPr>
          <p:nvPr>
            <p:ph idx="1"/>
          </p:nvPr>
        </p:nvSpPr>
        <p:spPr/>
        <p:txBody>
          <a:bodyPr/>
          <a:lstStyle/>
          <a:p>
            <a:r>
              <a:rPr lang="en-US" sz="3000" dirty="0" smtClean="0"/>
              <a:t>The Web server should have NTLM enabled:</a:t>
            </a:r>
            <a:endParaRPr lang="en-US" sz="3000" dirty="0"/>
          </a:p>
        </p:txBody>
      </p:sp>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2151204" y="1840192"/>
            <a:ext cx="4725052" cy="1588808"/>
          </a:xfrm>
          <a:prstGeom prst="roundRect">
            <a:avLst>
              <a:gd name="adj" fmla="val 155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4"/>
          <p:cNvSpPr>
            <a:spLocks noChangeArrowheads="1"/>
          </p:cNvSpPr>
          <p:nvPr/>
        </p:nvSpPr>
        <p:spPr bwMode="auto">
          <a:xfrm>
            <a:off x="539750" y="4377297"/>
            <a:ext cx="381622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GET </a:t>
            </a:r>
            <a:r>
              <a:rPr lang="en-US" sz="2000" noProof="1" smtClean="0">
                <a:solidFill>
                  <a:srgbClr val="8CF4F2"/>
                </a:solidFill>
                <a:latin typeface="Consolas" pitchFamily="49" charset="0"/>
                <a:cs typeface="Consolas" pitchFamily="49" charset="0"/>
              </a:rPr>
              <a:t>/Default.aspx HTTP/1.1</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p:txBody>
      </p:sp>
      <p:sp>
        <p:nvSpPr>
          <p:cNvPr id="7" name="Rectangle 4"/>
          <p:cNvSpPr>
            <a:spLocks noChangeArrowheads="1"/>
          </p:cNvSpPr>
          <p:nvPr/>
        </p:nvSpPr>
        <p:spPr bwMode="auto">
          <a:xfrm>
            <a:off x="4716214" y="4377297"/>
            <a:ext cx="381622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HTTP/1.1 401 </a:t>
            </a:r>
            <a:r>
              <a:rPr lang="en-US" sz="2000" noProof="1" smtClean="0">
                <a:solidFill>
                  <a:srgbClr val="8CF4F2"/>
                </a:solidFill>
                <a:latin typeface="Consolas" pitchFamily="49" charset="0"/>
                <a:cs typeface="Consolas" pitchFamily="49" charset="0"/>
              </a:rPr>
              <a:t>Unauthorized</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WWW-Authenticate: NTLM</a:t>
            </a:r>
          </a:p>
        </p:txBody>
      </p:sp>
      <p:sp>
        <p:nvSpPr>
          <p:cNvPr id="8" name="Rectangle 4"/>
          <p:cNvSpPr>
            <a:spLocks noChangeArrowheads="1"/>
          </p:cNvSpPr>
          <p:nvPr/>
        </p:nvSpPr>
        <p:spPr bwMode="auto">
          <a:xfrm>
            <a:off x="539750" y="5365665"/>
            <a:ext cx="3816226"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GET </a:t>
            </a:r>
            <a:r>
              <a:rPr lang="en-US" sz="2000" noProof="1" smtClean="0">
                <a:solidFill>
                  <a:srgbClr val="8CF4F2"/>
                </a:solidFill>
                <a:latin typeface="Consolas" pitchFamily="49" charset="0"/>
                <a:cs typeface="Consolas" pitchFamily="49" charset="0"/>
              </a:rPr>
              <a:t>/Default.aspx HTTP/1.1</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Authorization: NTLM tESsB/ yNY3lb6a0L6vVQEZNqwQn0sqZ…</a:t>
            </a:r>
            <a:endParaRPr lang="en-US" sz="2000" dirty="0">
              <a:solidFill>
                <a:srgbClr val="8CF4F2"/>
              </a:solidFill>
              <a:latin typeface="Consolas" pitchFamily="49" charset="0"/>
              <a:cs typeface="Consolas" pitchFamily="49" charset="0"/>
            </a:endParaRPr>
          </a:p>
        </p:txBody>
      </p:sp>
      <p:sp>
        <p:nvSpPr>
          <p:cNvPr id="9" name="Rectangle 4"/>
          <p:cNvSpPr>
            <a:spLocks noChangeArrowheads="1"/>
          </p:cNvSpPr>
          <p:nvPr/>
        </p:nvSpPr>
        <p:spPr bwMode="auto">
          <a:xfrm>
            <a:off x="4716214" y="5365665"/>
            <a:ext cx="3816226"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HTTP/1.1 </a:t>
            </a:r>
            <a:r>
              <a:rPr lang="en-US" sz="2000" noProof="1" smtClean="0">
                <a:solidFill>
                  <a:srgbClr val="8CF4F2"/>
                </a:solidFill>
                <a:latin typeface="Consolas" pitchFamily="49" charset="0"/>
                <a:cs typeface="Consolas" pitchFamily="49" charset="0"/>
              </a:rPr>
              <a:t>200 OK</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&lt;html&gt; … &lt;/html&gt;</a:t>
            </a:r>
            <a:endParaRPr lang="en-US" sz="2000" dirty="0">
              <a:solidFill>
                <a:srgbClr val="8CF4F2"/>
              </a:solidFill>
              <a:latin typeface="Consolas" pitchFamily="49" charset="0"/>
              <a:cs typeface="Consolas" pitchFamily="49" charset="0"/>
            </a:endParaRPr>
          </a:p>
        </p:txBody>
      </p:sp>
      <p:sp>
        <p:nvSpPr>
          <p:cNvPr id="13" name="Content Placeholder 2"/>
          <p:cNvSpPr txBox="1">
            <a:spLocks/>
          </p:cNvSpPr>
          <p:nvPr/>
        </p:nvSpPr>
        <p:spPr>
          <a:xfrm>
            <a:off x="211410" y="3645024"/>
            <a:ext cx="4144565" cy="553616"/>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3000" dirty="0" smtClean="0"/>
              <a:t>HTTP request</a:t>
            </a:r>
            <a:r>
              <a:rPr lang="en-US" sz="3000" dirty="0"/>
              <a:t>s</a:t>
            </a:r>
            <a:r>
              <a:rPr lang="en-US" sz="3000" dirty="0" smtClean="0"/>
              <a:t>:</a:t>
            </a:r>
            <a:endParaRPr lang="en-US" sz="3000" dirty="0"/>
          </a:p>
        </p:txBody>
      </p:sp>
      <p:sp>
        <p:nvSpPr>
          <p:cNvPr id="14" name="Content Placeholder 2"/>
          <p:cNvSpPr txBox="1">
            <a:spLocks/>
          </p:cNvSpPr>
          <p:nvPr/>
        </p:nvSpPr>
        <p:spPr>
          <a:xfrm>
            <a:off x="4427984" y="3645024"/>
            <a:ext cx="4144565" cy="553616"/>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3000" smtClean="0"/>
              <a:t>HTTP responses:</a:t>
            </a:r>
            <a:endParaRPr lang="en-US" sz="3000" dirty="0"/>
          </a:p>
        </p:txBody>
      </p:sp>
    </p:spTree>
    <p:extLst>
      <p:ext uri="{BB962C8B-B14F-4D97-AF65-F5344CB8AC3E}">
        <p14:creationId xmlns:p14="http://schemas.microsoft.com/office/powerpoint/2010/main" val="97589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INEDINNAVIGATOR" val="True"/>
  <p:tag name="HOTSPOTTYPE" val="DefinedInNavigator"/>
  <p:tag name="BRANCHTO" val="262"/>
</p:tagLst>
</file>

<file path=ppt/theme/theme1.xml><?xml version="1.0" encoding="utf-8"?>
<a:theme xmlns:a="http://schemas.openxmlformats.org/drawingml/2006/main" name="BASD">
  <a:themeElements>
    <a:clrScheme name="">
      <a:dk1>
        <a:srgbClr val="000000"/>
      </a:dk1>
      <a:lt1>
        <a:srgbClr val="DDECFF"/>
      </a:lt1>
      <a:dk2>
        <a:srgbClr val="0066FF"/>
      </a:dk2>
      <a:lt2>
        <a:srgbClr val="FFFFFF"/>
      </a:lt2>
      <a:accent1>
        <a:srgbClr val="D60093"/>
      </a:accent1>
      <a:accent2>
        <a:srgbClr val="FFFF66"/>
      </a:accent2>
      <a:accent3>
        <a:srgbClr val="EBF4FF"/>
      </a:accent3>
      <a:accent4>
        <a:srgbClr val="000000"/>
      </a:accent4>
      <a:accent5>
        <a:srgbClr val="E8AAC8"/>
      </a:accent5>
      <a:accent6>
        <a:srgbClr val="E7E75C"/>
      </a:accent6>
      <a:hlink>
        <a:srgbClr val="0000B0"/>
      </a:hlink>
      <a:folHlink>
        <a:srgbClr val="0000AC"/>
      </a:folHlink>
    </a:clrScheme>
    <a:fontScheme name="BAS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en-US" sz="4000" b="1"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en-US" sz="4000" b="1"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lnDef>
  </a:objectDefaults>
  <a:extraClrSchemeLst>
    <a:extraClrScheme>
      <a:clrScheme name="BASD 1">
        <a:dk1>
          <a:srgbClr val="000000"/>
        </a:dk1>
        <a:lt1>
          <a:srgbClr val="FFFFFF"/>
        </a:lt1>
        <a:dk2>
          <a:srgbClr val="996633"/>
        </a:dk2>
        <a:lt2>
          <a:srgbClr val="FF9900"/>
        </a:lt2>
        <a:accent1>
          <a:srgbClr val="D60093"/>
        </a:accent1>
        <a:accent2>
          <a:srgbClr val="FFFF66"/>
        </a:accent2>
        <a:accent3>
          <a:srgbClr val="CAB8AD"/>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2">
        <a:dk1>
          <a:srgbClr val="FFFFCC"/>
        </a:dk1>
        <a:lt1>
          <a:srgbClr val="FFFFFF"/>
        </a:lt1>
        <a:dk2>
          <a:srgbClr val="FFFFCC"/>
        </a:dk2>
        <a:lt2>
          <a:srgbClr val="996600"/>
        </a:lt2>
        <a:accent1>
          <a:srgbClr val="FFCC00"/>
        </a:accent1>
        <a:accent2>
          <a:srgbClr val="6666FF"/>
        </a:accent2>
        <a:accent3>
          <a:srgbClr val="FFFFE2"/>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ASD 4">
        <a:dk1>
          <a:srgbClr val="000000"/>
        </a:dk1>
        <a:lt1>
          <a:srgbClr val="FFFFFF"/>
        </a:lt1>
        <a:dk2>
          <a:srgbClr val="990066"/>
        </a:dk2>
        <a:lt2>
          <a:srgbClr val="008080"/>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5">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FFFF00"/>
        </a:hlink>
        <a:folHlink>
          <a:srgbClr val="FFCCFF"/>
        </a:folHlink>
      </a:clrScheme>
      <a:clrMap bg1="lt1" tx1="dk1" bg2="lt2" tx2="dk2" accent1="accent1" accent2="accent2" accent3="accent3" accent4="accent4" accent5="accent5" accent6="accent6" hlink="hlink" folHlink="folHlink"/>
    </a:extraClrScheme>
    <a:extraClrScheme>
      <a:clrScheme name="BASD 6">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CCECFF"/>
        </a:hlink>
        <a:folHlink>
          <a:srgbClr val="FFCCFF"/>
        </a:folHlink>
      </a:clrScheme>
      <a:clrMap bg1="lt1" tx1="dk1" bg2="lt2" tx2="dk2" accent1="accent1" accent2="accent2" accent3="accent3" accent4="accent4" accent5="accent5" accent6="accent6" hlink="hlink" folHlink="folHlink"/>
    </a:extraClrScheme>
    <a:extraClrScheme>
      <a:clrScheme name="BASD 7">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000000"/>
        </a:hlink>
        <a:folHlink>
          <a:srgbClr val="FFCCFF"/>
        </a:folHlink>
      </a:clrScheme>
      <a:clrMap bg1="lt1" tx1="dk1" bg2="lt2" tx2="dk2" accent1="accent1" accent2="accent2" accent3="accent3" accent4="accent4" accent5="accent5" accent6="accent6" hlink="hlink" folHlink="folHlink"/>
    </a:extraClrScheme>
    <a:extraClrScheme>
      <a:clrScheme name="BASD 8">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4D4D4D"/>
        </a:hlink>
        <a:folHlink>
          <a:srgbClr val="FFCCFF"/>
        </a:folHlink>
      </a:clrScheme>
      <a:clrMap bg1="lt1" tx1="dk1" bg2="lt2" tx2="dk2" accent1="accent1" accent2="accent2" accent3="accent3" accent4="accent4" accent5="accent5" accent6="accent6" hlink="hlink" folHlink="folHlink"/>
    </a:extraClrScheme>
    <a:extraClrScheme>
      <a:clrScheme name="BASD 9">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808080"/>
        </a:hlink>
        <a:folHlink>
          <a:srgbClr val="FFCCFF"/>
        </a:folHlink>
      </a:clrScheme>
      <a:clrMap bg1="lt1" tx1="dk1" bg2="lt2" tx2="dk2" accent1="accent1" accent2="accent2" accent3="accent3" accent4="accent4" accent5="accent5" accent6="accent6" hlink="hlink" folHlink="folHlink"/>
    </a:extraClrScheme>
    <a:extraClrScheme>
      <a:clrScheme name="BASD 10">
        <a:dk1>
          <a:srgbClr val="000000"/>
        </a:dk1>
        <a:lt1>
          <a:srgbClr val="FFFFFF"/>
        </a:lt1>
        <a:dk2>
          <a:srgbClr val="000000"/>
        </a:dk2>
        <a:lt2>
          <a:srgbClr val="000000"/>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1">
        <a:dk1>
          <a:srgbClr val="000000"/>
        </a:dk1>
        <a:lt1>
          <a:srgbClr val="FFFFFF"/>
        </a:lt1>
        <a:dk2>
          <a:srgbClr val="000000"/>
        </a:dk2>
        <a:lt2>
          <a:srgbClr val="FFFFFF"/>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2">
        <a:dk1>
          <a:srgbClr val="FFFFFF"/>
        </a:dk1>
        <a:lt1>
          <a:srgbClr val="FFFFFF"/>
        </a:lt1>
        <a:dk2>
          <a:srgbClr val="996600"/>
        </a:dk2>
        <a:lt2>
          <a:srgbClr val="FFFFCC"/>
        </a:lt2>
        <a:accent1>
          <a:srgbClr val="FFCC00"/>
        </a:accent1>
        <a:accent2>
          <a:srgbClr val="6666FF"/>
        </a:accent2>
        <a:accent3>
          <a:srgbClr val="FFFFFF"/>
        </a:accent3>
        <a:accent4>
          <a:srgbClr val="DADADA"/>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BASD 13">
        <a:dk1>
          <a:srgbClr val="FFFFCC"/>
        </a:dk1>
        <a:lt1>
          <a:srgbClr val="FFFFFF"/>
        </a:lt1>
        <a:dk2>
          <a:srgbClr val="000000"/>
        </a:dk2>
        <a:lt2>
          <a:srgbClr val="996600"/>
        </a:lt2>
        <a:accent1>
          <a:srgbClr val="FFCC00"/>
        </a:accent1>
        <a:accent2>
          <a:srgbClr val="6666FF"/>
        </a:accent2>
        <a:accent3>
          <a:srgbClr val="AAAAAA"/>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14">
        <a:dk1>
          <a:srgbClr val="000000"/>
        </a:dk1>
        <a:lt1>
          <a:srgbClr val="000000"/>
        </a:lt1>
        <a:dk2>
          <a:srgbClr val="000000"/>
        </a:dk2>
        <a:lt2>
          <a:srgbClr val="FFFFFF"/>
        </a:lt2>
        <a:accent1>
          <a:srgbClr val="FFCC00"/>
        </a:accent1>
        <a:accent2>
          <a:srgbClr val="000066"/>
        </a:accent2>
        <a:accent3>
          <a:srgbClr val="AAAAAA"/>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5">
        <a:dk1>
          <a:srgbClr val="000000"/>
        </a:dk1>
        <a:lt1>
          <a:srgbClr val="FFFFFF"/>
        </a:lt1>
        <a:dk2>
          <a:srgbClr val="000000"/>
        </a:dk2>
        <a:lt2>
          <a:srgbClr val="FFFFFF"/>
        </a:lt2>
        <a:accent1>
          <a:srgbClr val="FFCC00"/>
        </a:accent1>
        <a:accent2>
          <a:srgbClr val="000066"/>
        </a:accent2>
        <a:accent3>
          <a:srgbClr val="FFFF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6">
        <a:dk1>
          <a:srgbClr val="000000"/>
        </a:dk1>
        <a:lt1>
          <a:srgbClr val="00CCFF"/>
        </a:lt1>
        <a:dk2>
          <a:srgbClr val="000000"/>
        </a:dk2>
        <a:lt2>
          <a:srgbClr val="FFFFFF"/>
        </a:lt2>
        <a:accent1>
          <a:srgbClr val="FFCC00"/>
        </a:accent1>
        <a:accent2>
          <a:srgbClr val="000066"/>
        </a:accent2>
        <a:accent3>
          <a:srgbClr val="AAE2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seminar5</Template>
  <TotalTime>6962</TotalTime>
  <Words>4476</Words>
  <Application>Microsoft Office PowerPoint</Application>
  <PresentationFormat>On-screen Show (4:3)</PresentationFormat>
  <Paragraphs>436</Paragraphs>
  <Slides>46</Slides>
  <Notes>22</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BASD</vt:lpstr>
      <vt:lpstr>Telerik Theme</vt:lpstr>
      <vt:lpstr>Authentication &amp; Authorization in ASP.NET</vt:lpstr>
      <vt:lpstr>Table of Contents</vt:lpstr>
      <vt:lpstr>Basics</vt:lpstr>
      <vt:lpstr>Windows and Form Authentication in ASP.NET</vt:lpstr>
      <vt:lpstr>Authentication Types in ASP.NET</vt:lpstr>
      <vt:lpstr>Windows Authentication</vt:lpstr>
      <vt:lpstr>Windows Authentication (2)</vt:lpstr>
      <vt:lpstr>Windows Authentication (3)</vt:lpstr>
      <vt:lpstr>Windows Authentication (4)</vt:lpstr>
      <vt:lpstr>Windows Authentication</vt:lpstr>
      <vt:lpstr>Forms Authentication</vt:lpstr>
      <vt:lpstr>Forms Authentication (2)</vt:lpstr>
      <vt:lpstr>Configuring Authorization in Web.config</vt:lpstr>
      <vt:lpstr>Configuring Authorization in Web.config (2)</vt:lpstr>
      <vt:lpstr>Implementing Login / Logout</vt:lpstr>
      <vt:lpstr>Forms Authentication</vt:lpstr>
      <vt:lpstr>ASP.NET Users and Roles</vt:lpstr>
      <vt:lpstr>Users, Roles and Authentication</vt:lpstr>
      <vt:lpstr>ASP.NET Membership</vt:lpstr>
      <vt:lpstr>Registering a Membership Provider</vt:lpstr>
      <vt:lpstr>Roles in ASP.NET</vt:lpstr>
      <vt:lpstr>ASP.NET Role Providers</vt:lpstr>
      <vt:lpstr>Registering a Role Provider</vt:lpstr>
      <vt:lpstr>The SQL Registration Tool: aspnet_regsql</vt:lpstr>
      <vt:lpstr>The Standard ASP.NET Applications Database Schema</vt:lpstr>
      <vt:lpstr>aspnet_regsql.exe</vt:lpstr>
      <vt:lpstr>ASP.NET Membership API</vt:lpstr>
      <vt:lpstr>ASP.NET Membership API (2)</vt:lpstr>
      <vt:lpstr>Membership Provider</vt:lpstr>
      <vt:lpstr>ASP.NET Web Site Administration Tool</vt:lpstr>
      <vt:lpstr>Visual Studio Web Site Administration Tool</vt:lpstr>
      <vt:lpstr>Built-in Login Control</vt:lpstr>
      <vt:lpstr>The Login Control </vt:lpstr>
      <vt:lpstr>The Login Control (2)</vt:lpstr>
      <vt:lpstr>The LoginName and LoginStatus Control </vt:lpstr>
      <vt:lpstr>The LoginName and LoginStatus Control</vt:lpstr>
      <vt:lpstr>The LoginView Control </vt:lpstr>
      <vt:lpstr>The CreateUserWizard Control  </vt:lpstr>
      <vt:lpstr>The CreateUserWizard Control (2)</vt:lpstr>
      <vt:lpstr>The PasswordRecovery Control </vt:lpstr>
      <vt:lpstr>The ChangePassword Control</vt:lpstr>
      <vt:lpstr>The ChangePassword Control</vt:lpstr>
      <vt:lpstr>Authentication &amp; Authorization</vt:lpstr>
      <vt:lpstr>Exercises</vt:lpstr>
      <vt:lpstr>Exercises (2)</vt:lpstr>
      <vt:lpstr>Exercises (3)</vt:lpstr>
    </vt:vector>
  </TitlesOfParts>
  <Company>National Academy for Software Development - http://academy.devbg.org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Academy for Software Development</dc:title>
  <dc:creator>NASD</dc:creator>
  <cp:lastModifiedBy>Ventsy Popov (Crossroad)</cp:lastModifiedBy>
  <cp:revision>575</cp:revision>
  <dcterms:created xsi:type="dcterms:W3CDTF">2003-11-24T23:05:59Z</dcterms:created>
  <dcterms:modified xsi:type="dcterms:W3CDTF">2011-01-14T17:52:15Z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Number">
    <vt:lpwstr>v1.1</vt:lpwstr>
  </property>
</Properties>
</file>