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handoutMasterIdLst>
    <p:handoutMasterId r:id="rId104"/>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409" r:id="rId84"/>
    <p:sldId id="410" r:id="rId85"/>
    <p:sldId id="411" r:id="rId86"/>
    <p:sldId id="412" r:id="rId87"/>
    <p:sldId id="413" r:id="rId88"/>
    <p:sldId id="414" r:id="rId89"/>
    <p:sldId id="415" r:id="rId90"/>
    <p:sldId id="417" r:id="rId91"/>
    <p:sldId id="418" r:id="rId92"/>
    <p:sldId id="419" r:id="rId93"/>
    <p:sldId id="421" r:id="rId94"/>
    <p:sldId id="423" r:id="rId95"/>
    <p:sldId id="425" r:id="rId96"/>
    <p:sldId id="426" r:id="rId97"/>
    <p:sldId id="424" r:id="rId98"/>
    <p:sldId id="427" r:id="rId99"/>
    <p:sldId id="428" r:id="rId100"/>
    <p:sldId id="429" r:id="rId101"/>
    <p:sldId id="430" r:id="rId10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FC8"/>
    <a:srgbClr val="FAF7C8"/>
    <a:srgbClr val="FAF8C8"/>
    <a:srgbClr val="F5FFC2"/>
    <a:srgbClr val="EBFFD2"/>
    <a:srgbClr val="EBFFDC"/>
    <a:srgbClr val="FAF8BE"/>
    <a:srgbClr val="FAF8D2"/>
    <a:srgbClr val="8CF4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95" d="100"/>
          <a:sy n="95" d="100"/>
        </p:scale>
        <p:origin x="-3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98</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99</a:t>
            </a:fld>
            <a:r>
              <a:rPr lang="en-US" dirty="0"/>
              <a:t>##</a:t>
            </a:r>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100</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r>
              <a:rPr lang="en-US" dirty="0" smtClean="0"/>
              <a:t>Attributes use parameters for initialization:</a:t>
            </a:r>
          </a:p>
          <a:p>
            <a:pPr marL="358775" indent="-358775"/>
            <a:endParaRPr lang="en-US" dirty="0" smtClean="0"/>
          </a:p>
          <a:p>
            <a:pPr marL="358775" indent="-358775"/>
            <a:endParaRPr lang="en-US" dirty="0" smtClean="0"/>
          </a:p>
          <a:p>
            <a:pPr marL="358775" indent="-358775"/>
            <a:endParaRPr lang="en-US" dirty="0" smtClean="0"/>
          </a:p>
          <a:p>
            <a:pPr marL="358775" indent="-358775"/>
            <a:r>
              <a:rPr lang="en-US" dirty="0" smtClean="0"/>
              <a:t>In </a:t>
            </a:r>
            <a:r>
              <a:rPr lang="en-US" dirty="0"/>
              <a:t>the example the </a:t>
            </a:r>
            <a:r>
              <a:rPr lang="bg-BG" dirty="0" smtClean="0">
                <a:solidFill>
                  <a:schemeClr val="accent5">
                    <a:lumMod val="20000"/>
                    <a:lumOff val="80000"/>
                  </a:schemeClr>
                </a:solidFill>
                <a:latin typeface="Consolas" pitchFamily="49" charset="0"/>
                <a:cs typeface="Consolas" pitchFamily="49" charset="0"/>
              </a:rPr>
              <a:t>[</a:t>
            </a:r>
            <a:r>
              <a:rPr lang="bg-BG" noProof="1" smtClean="0">
                <a:solidFill>
                  <a:schemeClr val="accent5">
                    <a:lumMod val="20000"/>
                    <a:lumOff val="80000"/>
                  </a:schemeClr>
                </a:solidFill>
                <a:latin typeface="Consolas" pitchFamily="49" charset="0"/>
                <a:cs typeface="Consolas" pitchFamily="49" charset="0"/>
              </a:rPr>
              <a:t>DllImport</a:t>
            </a:r>
            <a:r>
              <a:rPr lang="bg-BG"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attribute is</a:t>
            </a:r>
            <a:r>
              <a:rPr lang="bg-BG" dirty="0"/>
              <a:t> </a:t>
            </a:r>
            <a:r>
              <a:rPr lang="en-US" dirty="0"/>
              <a:t>instantiated by the compiler</a:t>
            </a:r>
            <a:r>
              <a:rPr lang="bg-BG" dirty="0"/>
              <a:t> </a:t>
            </a:r>
            <a:r>
              <a:rPr lang="en-US" dirty="0"/>
              <a:t>as follows</a:t>
            </a:r>
            <a:r>
              <a:rPr lang="bg-BG" dirty="0"/>
              <a:t>:</a:t>
            </a:r>
            <a:endParaRPr lang="en-US" dirty="0"/>
          </a:p>
          <a:p>
            <a:pPr marL="811213" lvl="1" indent="-273050"/>
            <a:r>
              <a:rPr lang="en-US" dirty="0"/>
              <a:t>An object </a:t>
            </a:r>
            <a:r>
              <a:rPr lang="en-US" dirty="0" smtClean="0"/>
              <a:t>of </a:t>
            </a:r>
            <a:r>
              <a:rPr lang="en-US" noProof="1" smtClean="0">
                <a:solidFill>
                  <a:schemeClr val="accent5">
                    <a:lumMod val="20000"/>
                    <a:lumOff val="80000"/>
                  </a:schemeClr>
                </a:solidFill>
                <a:latin typeface="Consolas" pitchFamily="49" charset="0"/>
                <a:cs typeface="Consolas" pitchFamily="49" charset="0"/>
              </a:rPr>
              <a:t>System.Runtime. InteropServices.DllImportAttribute</a:t>
            </a:r>
            <a:r>
              <a:rPr lang="en-US" dirty="0" smtClean="0">
                <a:latin typeface="Courier New" pitchFamily="49" charset="0"/>
              </a:rPr>
              <a:t> </a:t>
            </a:r>
            <a:r>
              <a:rPr lang="en-US" dirty="0"/>
              <a:t>class is </a:t>
            </a:r>
            <a:r>
              <a:rPr lang="en-US" dirty="0" smtClean="0"/>
              <a:t>created and initialized</a:t>
            </a:r>
            <a:endParaRPr lang="bg-BG" dirty="0"/>
          </a:p>
        </p:txBody>
      </p:sp>
      <p:sp>
        <p:nvSpPr>
          <p:cNvPr id="552962" name="Rectangle 2"/>
          <p:cNvSpPr>
            <a:spLocks noGrp="1" noChangeArrowheads="1"/>
          </p:cNvSpPr>
          <p:nvPr>
            <p:ph type="title"/>
          </p:nvPr>
        </p:nvSpPr>
        <p:spPr/>
        <p:txBody>
          <a:bodyPr/>
          <a:lstStyle/>
          <a:p>
            <a:r>
              <a:rPr lang="en-US" dirty="0"/>
              <a:t>Attributes With </a:t>
            </a:r>
            <a:r>
              <a:rPr lang="en-US" dirty="0" smtClean="0"/>
              <a:t>Parameters</a:t>
            </a:r>
            <a:endParaRPr lang="bg-BG" dirty="0"/>
          </a:p>
        </p:txBody>
      </p:sp>
      <p:sp>
        <p:nvSpPr>
          <p:cNvPr id="552964" name="Rectangle 4"/>
          <p:cNvSpPr>
            <a:spLocks noChangeArrowheads="1"/>
          </p:cNvSpPr>
          <p:nvPr/>
        </p:nvSpPr>
        <p:spPr bwMode="auto">
          <a:xfrm>
            <a:off x="581025" y="1657464"/>
            <a:ext cx="802163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[DllImport("user32.dll", EntryPoint="MessageBox")]</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extern int ShowMessageBox(int hWnd,</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text, string caption, int type);</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ShowMessageBox(0, "Some text", "Some caption", 0);</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100</a:t>
            </a:fld>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C# Language Overview</a:t>
            </a:r>
            <a:br>
              <a:rPr lang="en-US" dirty="0" smtClean="0"/>
            </a:br>
            <a:r>
              <a:rPr lang="en-US" dirty="0" smtClean="0"/>
              <a:t>(Part II)</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400800" y="4114800"/>
            <a:ext cx="2362200" cy="2362200"/>
          </a:xfrm>
          <a:prstGeom prst="roundRect">
            <a:avLst>
              <a:gd name="adj" fmla="val 39524"/>
            </a:avLst>
          </a:prstGeom>
          <a:noFill/>
          <a:effectLst>
            <a:softEdge rad="1270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Creating and Using Objects</a:t>
            </a:r>
            <a:endParaRPr lang="en-US" sz="3000" dirty="0" smtClean="0"/>
          </a:p>
          <a:p>
            <a:pPr marL="361950" indent="-361950">
              <a:buFont typeface="+mj-lt"/>
              <a:buAutoNum type="arabicPeriod"/>
              <a:tabLst/>
            </a:pPr>
            <a:r>
              <a:rPr lang="en-US" dirty="0" smtClean="0"/>
              <a:t>Exceptions Handling</a:t>
            </a:r>
          </a:p>
          <a:p>
            <a:pPr marL="361950" indent="-361950">
              <a:buFont typeface="+mj-lt"/>
              <a:buAutoNum type="arabicPeriod"/>
              <a:tabLst/>
            </a:pPr>
            <a:r>
              <a:rPr lang="en-US" dirty="0" smtClean="0"/>
              <a:t>Strings and Text Processing</a:t>
            </a:r>
          </a:p>
          <a:p>
            <a:pPr marL="361950" indent="-361950">
              <a:buFont typeface="+mj-lt"/>
              <a:buAutoNum type="arabicPeriod"/>
              <a:tabLst/>
            </a:pPr>
            <a:r>
              <a:rPr lang="en-US" dirty="0" smtClean="0"/>
              <a:t>Generics</a:t>
            </a:r>
          </a:p>
          <a:p>
            <a:pPr marL="361950" indent="-361950">
              <a:buFont typeface="+mj-lt"/>
              <a:buAutoNum type="arabicPeriod"/>
              <a:tabLst/>
            </a:pPr>
            <a:r>
              <a:rPr lang="en-US" dirty="0" smtClean="0"/>
              <a:t>Collection Classes</a:t>
            </a:r>
          </a:p>
          <a:p>
            <a:pPr marL="361950" indent="-361950">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2"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pic>
        <p:nvPicPr>
          <p:cNvPr id="94210" name="Picture 2" descr="http://www.faqs.org/photo-dict/photofiles/list/2723/3628river_stones.jpg"/>
          <p:cNvPicPr>
            <a:picLocks noChangeAspect="1" noChangeArrowheads="1"/>
          </p:cNvPicPr>
          <p:nvPr/>
        </p:nvPicPr>
        <p:blipFill>
          <a:blip r:embed="rId2" cstate="screen"/>
          <a:srcRect/>
          <a:stretch>
            <a:fillRect/>
          </a:stretch>
        </p:blipFill>
        <p:spPr bwMode="auto">
          <a:xfrm>
            <a:off x="6324600" y="4800600"/>
            <a:ext cx="2268372" cy="1519809"/>
          </a:xfrm>
          <a:prstGeom prst="roundRect">
            <a:avLst>
              <a:gd name="adj" fmla="val 6750"/>
            </a:avLst>
          </a:prstGeom>
          <a:noFill/>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pic>
        <p:nvPicPr>
          <p:cNvPr id="91138" name="Picture 2" descr="http://www.cs.cmu.edu/~15462/lec_imgs/14-02_26-spatialdatastructur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53201" y="4030762"/>
            <a:ext cx="1743074" cy="1653432"/>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ts val="4000"/>
              </a:lnSpc>
            </a:pPr>
            <a:r>
              <a:rPr lang="en-US" dirty="0"/>
              <a:t>The exceptions in .NET </a:t>
            </a:r>
            <a:r>
              <a:rPr lang="en-US" dirty="0" smtClean="0"/>
              <a:t>Framework are </a:t>
            </a:r>
            <a:r>
              <a:rPr lang="en-US" dirty="0"/>
              <a:t>classic implementation of the OOP exception model</a:t>
            </a:r>
          </a:p>
          <a:p>
            <a:pPr>
              <a:lnSpc>
                <a:spcPts val="4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ts val="4000"/>
              </a:lnSpc>
            </a:pPr>
            <a:r>
              <a:rPr lang="en-US" dirty="0"/>
              <a:t>Substitute procedure-oriented approach, </a:t>
            </a:r>
            <a:br>
              <a:rPr lang="en-US" dirty="0"/>
            </a:br>
            <a:r>
              <a:rPr lang="en-US" dirty="0"/>
              <a:t>in which each function returns error </a:t>
            </a:r>
            <a:r>
              <a:rPr lang="en-US" dirty="0" smtClean="0"/>
              <a:t>code</a:t>
            </a:r>
          </a:p>
          <a:p>
            <a:pPr>
              <a:lnSpc>
                <a:spcPts val="4000"/>
              </a:lnSpc>
            </a:pPr>
            <a:r>
              <a:rPr lang="en-US" dirty="0" smtClean="0"/>
              <a:t>Simplify code construction and maintenance</a:t>
            </a:r>
            <a:endParaRPr lang="bg-BG" dirty="0" smtClean="0"/>
          </a:p>
          <a:p>
            <a:pPr>
              <a:lnSpc>
                <a:spcPts val="4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pic>
        <p:nvPicPr>
          <p:cNvPr id="83970" name="Picture 2" descr="http://tomateotra.files.wordpress.com/2007/04/explosion-22.jpg"/>
          <p:cNvPicPr>
            <a:picLocks noChangeAspect="1" noChangeArrowheads="1"/>
          </p:cNvPicPr>
          <p:nvPr/>
        </p:nvPicPr>
        <p:blipFill>
          <a:blip r:embed="rId2" cstate="print">
            <a:lum bright="20000" contrast="20000"/>
          </a:blip>
          <a:srcRect/>
          <a:stretch>
            <a:fillRect/>
          </a:stretch>
        </p:blipFill>
        <p:spPr bwMode="auto">
          <a:xfrm>
            <a:off x="7086600" y="9906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pic>
        <p:nvPicPr>
          <p:cNvPr id="81922" name="Picture 2" descr="http://alieneyes.files.wordpress.com/2008/04/explosion.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553200" y="1171576"/>
            <a:ext cx="1952624" cy="1800224"/>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6324600" y="5410200"/>
            <a:ext cx="2047876" cy="886610"/>
          </a:xfrm>
          <a:prstGeom prst="roundRect">
            <a:avLst>
              <a:gd name="adj" fmla="val 7494"/>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90000"/>
              </a:lnSpc>
              <a:spcBef>
                <a:spcPct val="35000"/>
              </a:spcBef>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90000"/>
              </a:lnSpc>
              <a:spcBef>
                <a:spcPct val="35000"/>
              </a:spcBef>
            </a:pPr>
            <a:r>
              <a:rPr lang="en-US" sz="3000" dirty="0"/>
              <a:t>Unmanaged code can throw other exceptions</a:t>
            </a:r>
          </a:p>
          <a:p>
            <a:pPr>
              <a:lnSpc>
                <a:spcPct val="90000"/>
              </a:lnSpc>
              <a:spcBef>
                <a:spcPct val="35000"/>
              </a:spcBef>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6951"/>
            </a:avLst>
          </a:prstGeom>
          <a:noFill/>
          <a:ln>
            <a:solidFill>
              <a:schemeClr val="accent5">
                <a:lumMod val="60000"/>
                <a:lumOff val="4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50863" y="1066800"/>
            <a:ext cx="8059738"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a:t>Classes provide the structure for objects</a:t>
            </a:r>
          </a:p>
          <a:p>
            <a:pPr lvl="1">
              <a:lnSpc>
                <a:spcPts val="3400"/>
              </a:lnSpc>
            </a:pPr>
            <a:r>
              <a:rPr kumimoji="0" lang="en-US" dirty="0"/>
              <a:t>Define their </a:t>
            </a:r>
            <a:r>
              <a:rPr kumimoji="0" lang="en-US" dirty="0" smtClean="0"/>
              <a:t>prototype, act as template</a:t>
            </a:r>
            <a:endParaRPr kumimoji="0" lang="en-US" dirty="0"/>
          </a:p>
          <a:p>
            <a:pPr>
              <a:lnSpc>
                <a:spcPts val="3400"/>
              </a:lnSpc>
            </a:pPr>
            <a:r>
              <a:rPr kumimoji="0" lang="en-US" dirty="0"/>
              <a:t>Classes 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a:t>
            </a:r>
            <a:r>
              <a:rPr lang="en-US" dirty="0" smtClean="0"/>
              <a:t>fields and </a:t>
            </a:r>
            <a:r>
              <a:rPr lang="en-US" dirty="0" smtClean="0"/>
              <a:t>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methods</a:t>
            </a:r>
          </a:p>
          <a:p>
            <a:pPr>
              <a:lnSpc>
                <a:spcPts val="3400"/>
              </a:lnSpc>
            </a:pPr>
            <a:r>
              <a:rPr kumimoji="0" lang="en-US" dirty="0"/>
              <a:t>A class defines the methods and types of data associated with an object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pic>
        <p:nvPicPr>
          <p:cNvPr id="121858" name="Picture 2" descr="http://media.openzone.pl/wp-content/uploads/2009/09/class.jpg"/>
          <p:cNvPicPr>
            <a:picLocks noChangeAspect="1" noChangeArrowheads="1"/>
          </p:cNvPicPr>
          <p:nvPr/>
        </p:nvPicPr>
        <p:blipFill>
          <a:blip r:embed="rId2" cstate="print"/>
          <a:srcRect/>
          <a:stretch>
            <a:fillRect/>
          </a:stretch>
        </p:blipFill>
        <p:spPr bwMode="auto">
          <a:xfrm>
            <a:off x="7105650" y="2514600"/>
            <a:ext cx="1524000" cy="2286000"/>
          </a:xfrm>
          <a:prstGeom prst="roundRect">
            <a:avLst>
              <a:gd name="adj" fmla="val 5135"/>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139524" y="5460919"/>
            <a:ext cx="2624669" cy="1092799"/>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r>
              <a:rPr lang="en-US" dirty="0"/>
              <a:t>There are two ways of declaring string variables:</a:t>
            </a:r>
          </a:p>
          <a:p>
            <a:pPr lvl="1"/>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endParaRPr lang="en-US" u="sng" dirty="0"/>
          </a:p>
          <a:p>
            <a:pPr lvl="1"/>
            <a:endParaRPr lang="en-US" u="sng" dirty="0"/>
          </a:p>
          <a:p>
            <a:pPr lvl="1">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4058696"/>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467600" y="3693714"/>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endParaRPr lang="en-US" sz="3000" dirty="0"/>
          </a:p>
          <a:p>
            <a:r>
              <a:rPr lang="en-US" sz="3000" dirty="0"/>
              <a:t>Assigning a </a:t>
            </a:r>
            <a:r>
              <a:rPr lang="en-US" sz="3000" dirty="0" smtClean="0"/>
              <a:t>string </a:t>
            </a:r>
            <a:r>
              <a:rPr lang="en-US" sz="3000" dirty="0"/>
              <a:t>literal</a:t>
            </a:r>
          </a:p>
          <a:p>
            <a:endParaRPr lang="en-US" sz="3000" dirty="0"/>
          </a:p>
          <a:p>
            <a:r>
              <a:rPr lang="en-US" sz="3000" dirty="0"/>
              <a:t>Assigning </a:t>
            </a:r>
            <a:r>
              <a:rPr lang="en-US" sz="3000" dirty="0" smtClean="0"/>
              <a:t>from another </a:t>
            </a:r>
            <a:r>
              <a:rPr lang="en-US" sz="3000" dirty="0"/>
              <a:t>string variable</a:t>
            </a:r>
          </a:p>
          <a:p>
            <a:endParaRPr lang="en-US" sz="3000" dirty="0"/>
          </a:p>
          <a:p>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75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30480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324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56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pic>
        <p:nvPicPr>
          <p:cNvPr id="10" name="Picture 2" descr="http://www.eton.ac/images/search-icon.png"/>
          <p:cNvPicPr>
            <a:picLocks noChangeAspect="1" noChangeArrowheads="1"/>
          </p:cNvPicPr>
          <p:nvPr/>
        </p:nvPicPr>
        <p:blipFill>
          <a:blip r:embed="rId2" cstate="print"/>
          <a:srcRect/>
          <a:stretch>
            <a:fillRect/>
          </a:stretch>
        </p:blipFill>
        <p:spPr bwMode="auto">
          <a:xfrm rot="4699740">
            <a:off x="7405336" y="1187566"/>
            <a:ext cx="1329894" cy="1329894"/>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6858000" y="2895600"/>
            <a:ext cx="1744120" cy="156545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65</a:t>
            </a:fld>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type="body"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5558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72</a:t>
            </a:fld>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ts val="3700"/>
              </a:lnSpc>
            </a:pPr>
            <a:r>
              <a:rPr lang="en-US" dirty="0" smtClean="0"/>
              <a:t>Generics allow defining parameterized classes that process data of unknown (generic) type</a:t>
            </a:r>
            <a:endParaRPr lang="en-US" dirty="0"/>
          </a:p>
          <a:p>
            <a:pPr lvl="1">
              <a:lnSpc>
                <a:spcPts val="3700"/>
              </a:lnSpc>
            </a:pPr>
            <a:r>
              <a:rPr lang="en-US" dirty="0" smtClean="0"/>
              <a:t>The class can be instantiated with several different particular types</a:t>
            </a:r>
          </a:p>
          <a:p>
            <a:pPr lvl="1">
              <a:lnSpc>
                <a:spcPts val="37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ts val="37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ts val="3700"/>
              </a:lnSpc>
            </a:pPr>
            <a:r>
              <a:rPr lang="en-US" dirty="0"/>
              <a:t>Similar to the templates in C++</a:t>
            </a:r>
          </a:p>
          <a:p>
            <a:pPr lvl="1">
              <a:lnSpc>
                <a:spcPts val="3700"/>
              </a:lnSpc>
            </a:pPr>
            <a:r>
              <a:rPr lang="en-US" dirty="0"/>
              <a:t>Similar to the generics in </a:t>
            </a:r>
            <a:r>
              <a:rPr lang="en-US" dirty="0" smtClean="0"/>
              <a:t>Java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80</a:t>
            </a:fld>
            <a:endParaRPr lang="en-US" dirty="0"/>
          </a:p>
        </p:txBody>
      </p:sp>
      <p:pic>
        <p:nvPicPr>
          <p:cNvPr id="27650" name="Picture 2" descr="http://www.dreamstime.com/apple-shape-thumb7513716.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162800" y="4930776"/>
            <a:ext cx="1622426" cy="1622424"/>
          </a:xfrm>
          <a:prstGeom prst="rect">
            <a:avLst/>
          </a:prstGeom>
          <a:noFill/>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r>
              <a:rPr lang="en-US" dirty="0"/>
              <a:t>Size is dynamically increased as needed</a:t>
            </a:r>
          </a:p>
          <a:p>
            <a:r>
              <a:rPr lang="en-US" dirty="0" smtClean="0"/>
              <a:t>Basic functionality:</a:t>
            </a:r>
            <a:endParaRPr lang="en-US" dirty="0"/>
          </a:p>
          <a:p>
            <a:pPr lvl="1"/>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81</a:t>
            </a:fld>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82</a:t>
            </a:fld>
            <a:endParaRPr lang="en-US" dirty="0"/>
          </a:p>
        </p:txBody>
      </p:sp>
      <p:pic>
        <p:nvPicPr>
          <p:cNvPr id="25602" name="Picture 2" descr="http://www.ascglobal.com/headers/tomatoes.jpg"/>
          <p:cNvPicPr>
            <a:picLocks noChangeAspect="1" noChangeArrowheads="1"/>
          </p:cNvPicPr>
          <p:nvPr/>
        </p:nvPicPr>
        <p:blipFill>
          <a:blip r:embed="rId2" cstate="print"/>
          <a:srcRect/>
          <a:stretch>
            <a:fillRect/>
          </a:stretch>
        </p:blipFill>
        <p:spPr bwMode="auto">
          <a:xfrm>
            <a:off x="3327399" y="5334000"/>
            <a:ext cx="5245105" cy="1123950"/>
          </a:xfrm>
          <a:prstGeom prst="roundRect">
            <a:avLst>
              <a:gd name="adj" fmla="val 8393"/>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type="body" idx="1"/>
          </p:nvPr>
        </p:nvSpPr>
        <p:spPr>
          <a:xfrm>
            <a:off x="228600" y="990600"/>
            <a:ext cx="8686800" cy="5715000"/>
          </a:xfrm>
        </p:spPr>
        <p:txBody>
          <a:bodyPr/>
          <a:lstStyle/>
          <a:p>
            <a:pPr>
              <a:lnSpc>
                <a:spcPts val="37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ts val="37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ts val="37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ts val="37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ts val="37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ts val="37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83</a:t>
            </a:fld>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type="body" idx="1"/>
          </p:nvPr>
        </p:nvSpPr>
        <p:spPr>
          <a:xfrm>
            <a:off x="228600" y="1066800"/>
            <a:ext cx="8686800" cy="5638800"/>
          </a:xfrm>
        </p:spPr>
        <p:txBody>
          <a:bodyPr/>
          <a:lstStyle/>
          <a:p>
            <a:pPr>
              <a:spcBef>
                <a:spcPts val="300"/>
              </a:spcBef>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spcBef>
                <a:spcPts val="300"/>
              </a:spcBef>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spcBef>
                <a:spcPts val="300"/>
              </a:spcBef>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84</a:t>
            </a:fld>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614404" name="Rectangle 4"/>
          <p:cNvSpPr>
            <a:spLocks noChangeArrowheads="1"/>
          </p:cNvSpPr>
          <p:nvPr/>
        </p:nvSpPr>
        <p:spPr bwMode="auto">
          <a:xfrm>
            <a:off x="584706" y="1153210"/>
            <a:ext cx="7949694" cy="52475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lnSpc>
                <a:spcPts val="2100"/>
              </a:lnSpc>
              <a:spcBef>
                <a:spcPts val="6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ts val="1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85</a:t>
            </a:fld>
            <a:endParaRPr lang="en-US" dirty="0"/>
          </a:p>
        </p:txBody>
      </p:sp>
      <p:pic>
        <p:nvPicPr>
          <p:cNvPr id="22530" name="Picture 2" descr="http://www.bhs.bm/content/3428"/>
          <p:cNvPicPr>
            <a:picLocks noChangeAspect="1" noChangeArrowheads="1"/>
          </p:cNvPicPr>
          <p:nvPr/>
        </p:nvPicPr>
        <p:blipFill>
          <a:blip r:embed="rId2" cstate="print"/>
          <a:srcRect/>
          <a:stretch>
            <a:fillRect/>
          </a:stretch>
        </p:blipFill>
        <p:spPr bwMode="auto">
          <a:xfrm rot="21364742">
            <a:off x="5546604" y="4281388"/>
            <a:ext cx="2707104" cy="1853514"/>
          </a:xfrm>
          <a:prstGeom prst="roundRect">
            <a:avLst>
              <a:gd name="adj" fmla="val 7030"/>
            </a:avLst>
          </a:prstGeom>
          <a:noFill/>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type="body" idx="1"/>
          </p:nvPr>
        </p:nvSpPr>
        <p:spPr/>
        <p:txBody>
          <a:bodyPr/>
          <a:lstStyle/>
          <a:p>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r>
              <a:rPr lang="en-US" dirty="0"/>
              <a:t>Elements are </a:t>
            </a:r>
            <a:r>
              <a:rPr lang="en-US" dirty="0" smtClean="0"/>
              <a:t>of the </a:t>
            </a:r>
            <a:r>
              <a:rPr lang="en-US" dirty="0"/>
              <a:t>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r>
              <a:rPr lang="en-US" dirty="0"/>
              <a:t>Size is dynamically increased as needed</a:t>
            </a:r>
          </a:p>
          <a:p>
            <a:r>
              <a:rPr lang="en-US" dirty="0" smtClean="0"/>
              <a:t>Basic functionality:</a:t>
            </a:r>
            <a:endParaRPr lang="en-US" dirty="0"/>
          </a:p>
          <a:p>
            <a:pPr marL="803275" lvl="1" indent="-346075"/>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86</a:t>
            </a:fld>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type="body"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622598" name="Rectangle 6"/>
          <p:cNvSpPr>
            <a:spLocks noChangeArrowheads="1"/>
          </p:cNvSpPr>
          <p:nvPr/>
        </p:nvSpPr>
        <p:spPr bwMode="auto">
          <a:xfrm>
            <a:off x="609601" y="1905000"/>
            <a:ext cx="7924800" cy="44525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87</a:t>
            </a:fld>
            <a:endParaRPr lang="en-US" dirty="0"/>
          </a:p>
        </p:txBody>
      </p:sp>
      <p:pic>
        <p:nvPicPr>
          <p:cNvPr id="20482" name="Picture 2" descr="http://www.burnworld.com/images/cd_stack.jpg"/>
          <p:cNvPicPr>
            <a:picLocks noChangeAspect="1" noChangeArrowheads="1"/>
          </p:cNvPicPr>
          <p:nvPr/>
        </p:nvPicPr>
        <p:blipFill>
          <a:blip r:embed="rId2" cstate="print"/>
          <a:srcRect/>
          <a:stretch>
            <a:fillRect/>
          </a:stretch>
        </p:blipFill>
        <p:spPr bwMode="auto">
          <a:xfrm>
            <a:off x="6934200" y="1752600"/>
            <a:ext cx="17526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type="body" idx="1"/>
          </p:nvPr>
        </p:nvSpPr>
        <p:spPr>
          <a:xfrm>
            <a:off x="323850" y="1066800"/>
            <a:ext cx="8496300" cy="5530850"/>
          </a:xfrm>
        </p:spPr>
        <p:txBody>
          <a:bodyPr/>
          <a:lstStyle/>
          <a:p>
            <a:pPr>
              <a:lnSpc>
                <a:spcPts val="3500"/>
              </a:lnSpc>
            </a:pPr>
            <a:r>
              <a:rPr lang="en-US" dirty="0"/>
              <a:t>Implements the queue data structure using </a:t>
            </a:r>
            <a:r>
              <a:rPr lang="en-US" dirty="0" smtClean="0"/>
              <a:t>a circular resizable array</a:t>
            </a:r>
            <a:endParaRPr lang="en-US" dirty="0"/>
          </a:p>
          <a:p>
            <a:pPr marL="869950" lvl="1" indent="-412750">
              <a:lnSpc>
                <a:spcPts val="35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ts val="3500"/>
              </a:lnSpc>
            </a:pPr>
            <a:r>
              <a:rPr lang="en-US" dirty="0"/>
              <a:t>Size is dynamically increased as needed</a:t>
            </a:r>
          </a:p>
          <a:p>
            <a:pPr>
              <a:lnSpc>
                <a:spcPts val="3500"/>
              </a:lnSpc>
            </a:pPr>
            <a:r>
              <a:rPr lang="en-US" dirty="0" smtClean="0"/>
              <a:t>Basic functionality:</a:t>
            </a:r>
            <a:endParaRPr lang="en-US" dirty="0"/>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88</a:t>
            </a:fld>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type="body" idx="1"/>
          </p:nvPr>
        </p:nvSpPr>
        <p:spPr>
          <a:xfrm>
            <a:off x="323850" y="1066800"/>
            <a:ext cx="8496300" cy="576262"/>
          </a:xfrm>
        </p:spPr>
        <p:txBody>
          <a:bodyPr/>
          <a:lstStyle/>
          <a:p>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lnSpc>
                <a:spcPts val="2500"/>
              </a:lnSpc>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89</a:t>
            </a:fld>
            <a:endParaRPr lang="en-US" dirty="0"/>
          </a:p>
        </p:txBody>
      </p:sp>
      <p:pic>
        <p:nvPicPr>
          <p:cNvPr id="18434" name="Picture 2" descr="http://www.dandmresearch.com.au/depend/images/Image-Queue2.gif"/>
          <p:cNvPicPr>
            <a:picLocks noChangeAspect="1" noChangeArrowheads="1"/>
          </p:cNvPicPr>
          <p:nvPr/>
        </p:nvPicPr>
        <p:blipFill>
          <a:blip r:embed="rId2" cstate="print"/>
          <a:srcRect/>
          <a:stretch>
            <a:fillRect/>
          </a:stretch>
        </p:blipFill>
        <p:spPr bwMode="auto">
          <a:xfrm>
            <a:off x="6019800" y="3276600"/>
            <a:ext cx="2620477" cy="1371600"/>
          </a:xfrm>
          <a:prstGeom prst="roundRect">
            <a:avLst>
              <a:gd name="adj" fmla="val 22775"/>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a:t>Inner types</a:t>
            </a:r>
          </a:p>
          <a:p>
            <a:pPr lvl="1">
              <a:lnSpc>
                <a:spcPts val="36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019800" y="3048000"/>
            <a:ext cx="2479539"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76200"/>
            <a:ext cx="7315200" cy="914400"/>
          </a:xfrm>
        </p:spPr>
        <p:txBody>
          <a:bodyPr/>
          <a:lstStyle/>
          <a:p>
            <a:r>
              <a:rPr lang="en-US" sz="3600" noProof="1" smtClean="0">
                <a:latin typeface="Consolas" pitchFamily="49" charset="0"/>
                <a:cs typeface="Consolas" pitchFamily="49" charset="0"/>
              </a:rPr>
              <a:t>Dictionary&lt;TKey,TValue&gt;</a:t>
            </a:r>
            <a:r>
              <a:rPr lang="en-US" sz="3600" noProof="1" smtClean="0">
                <a:latin typeface="+mn-lt"/>
                <a:cs typeface="Consolas" pitchFamily="49" charset="0"/>
              </a:rPr>
              <a:t> </a:t>
            </a:r>
            <a:r>
              <a:rPr lang="en-US" sz="3600" dirty="0" smtClean="0"/>
              <a:t>Class</a:t>
            </a:r>
            <a:endParaRPr lang="bg-BG" sz="3600" dirty="0"/>
          </a:p>
        </p:txBody>
      </p:sp>
      <p:sp>
        <p:nvSpPr>
          <p:cNvPr id="708611" name="Rectangle 3"/>
          <p:cNvSpPr>
            <a:spLocks noGrp="1" noChangeArrowheads="1"/>
          </p:cNvSpPr>
          <p:nvPr>
            <p:ph type="body" idx="1"/>
          </p:nvPr>
        </p:nvSpPr>
        <p:spPr>
          <a:xfrm>
            <a:off x="228600" y="1066800"/>
            <a:ext cx="8686800" cy="5638800"/>
          </a:xfrm>
        </p:spPr>
        <p:txBody>
          <a:bodyPr/>
          <a:lstStyle/>
          <a:p>
            <a:pPr>
              <a:lnSpc>
                <a:spcPct val="100000"/>
              </a:lnSpc>
            </a:pPr>
            <a:r>
              <a:rPr lang="en-US" dirty="0"/>
              <a:t>Implements the </a:t>
            </a:r>
            <a:r>
              <a:rPr lang="en-US" dirty="0" smtClean="0"/>
              <a:t>abstract data type "</a:t>
            </a:r>
            <a:r>
              <a:rPr lang="en-US" dirty="0" smtClean="0">
                <a:solidFill>
                  <a:schemeClr val="accent5">
                    <a:lumMod val="20000"/>
                    <a:lumOff val="80000"/>
                  </a:schemeClr>
                </a:solidFill>
              </a:rPr>
              <a:t>Dictionary</a:t>
            </a:r>
            <a:r>
              <a:rPr lang="en-US" dirty="0" smtClean="0"/>
              <a:t>" </a:t>
            </a:r>
            <a:r>
              <a:rPr lang="en-US" dirty="0"/>
              <a:t>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noProof="1" smtClean="0">
                <a:solidFill>
                  <a:schemeClr val="accent5">
                    <a:lumMod val="20000"/>
                    <a:lumOff val="80000"/>
                  </a:schemeClr>
                </a:solidFill>
                <a:latin typeface="Consolas" pitchFamily="49" charset="0"/>
                <a:cs typeface="Consolas" pitchFamily="49" charset="0"/>
              </a:rPr>
              <a:t>Dictionary&lt;TKey,TValue&gt;</a:t>
            </a:r>
            <a:r>
              <a:rPr lang="en-US" dirty="0" smtClean="0"/>
              <a:t> class relies </a:t>
            </a:r>
            <a:r>
              <a:rPr lang="en-US" dirty="0"/>
              <a:t>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90</a:t>
            </a:fld>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(2)</a:t>
            </a:r>
            <a:endParaRPr lang="bg-BG" sz="3600" dirty="0"/>
          </a:p>
        </p:txBody>
      </p:sp>
      <p:sp>
        <p:nvSpPr>
          <p:cNvPr id="651267" name="Rectangle 3"/>
          <p:cNvSpPr>
            <a:spLocks noGrp="1" noChangeArrowheads="1"/>
          </p:cNvSpPr>
          <p:nvPr>
            <p:ph type="body" idx="1"/>
          </p:nvPr>
        </p:nvSpPr>
        <p:spPr>
          <a:xfrm>
            <a:off x="228600" y="990600"/>
            <a:ext cx="8686800" cy="5638800"/>
          </a:xfrm>
        </p:spPr>
        <p:txBody>
          <a:bodyPr/>
          <a:lstStyle/>
          <a:p>
            <a:pPr marL="781050" lvl="1" indent="-323850"/>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sz="2800" noProof="1">
                <a:latin typeface="Courier New" pitchFamily="49" charset="0"/>
              </a:rPr>
              <a:t> </a:t>
            </a:r>
            <a:endParaRPr lang="en-US" sz="2800" dirty="0">
              <a:latin typeface="Courier New" pitchFamily="49" charset="0"/>
            </a:endParaRPr>
          </a:p>
          <a:p>
            <a:r>
              <a:rPr lang="en-US" dirty="0"/>
              <a:t>Major operations:</a:t>
            </a:r>
          </a:p>
          <a:p>
            <a:pPr marL="781050" lvl="1" indent="-323850"/>
            <a:r>
              <a:rPr lang="en-US" noProof="1" smtClean="0">
                <a:solidFill>
                  <a:schemeClr val="accent5">
                    <a:lumMod val="20000"/>
                    <a:lumOff val="80000"/>
                  </a:schemeClr>
                </a:solidFill>
                <a:latin typeface="Consolas" pitchFamily="49" charset="0"/>
                <a:cs typeface="Consolas" pitchFamily="49" charset="0"/>
              </a:rPr>
              <a:t>Add(TKey,TValue)</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r>
              <a:rPr lang="en-US" noProof="1" smtClean="0">
                <a:solidFill>
                  <a:schemeClr val="accent5">
                    <a:lumMod val="20000"/>
                    <a:lumOff val="80000"/>
                  </a:schemeClr>
                </a:solidFill>
                <a:latin typeface="Consolas" pitchFamily="49" charset="0"/>
                <a:cs typeface="Consolas" pitchFamily="49" charset="0"/>
              </a:rPr>
              <a:t>Remove(TKey)</a:t>
            </a:r>
            <a:r>
              <a:rPr lang="en-US" dirty="0" smtClean="0"/>
              <a:t> </a:t>
            </a:r>
            <a:r>
              <a:rPr lang="en-US" dirty="0"/>
              <a:t>– removes the element with the specified key </a:t>
            </a:r>
          </a:p>
          <a:p>
            <a:pPr marL="781050" lvl="1" indent="-323850"/>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a:t>
            </a:r>
            <a:r>
              <a:rPr lang="en-US" dirty="0" smtClean="0"/>
              <a:t>elements</a:t>
            </a:r>
          </a:p>
          <a:p>
            <a:pPr marL="781050" lvl="1" indent="-323850"/>
            <a:r>
              <a:rPr lang="en-US" noProof="1" smtClean="0">
                <a:solidFill>
                  <a:schemeClr val="accent5">
                    <a:lumMod val="20000"/>
                    <a:lumOff val="80000"/>
                  </a:schemeClr>
                </a:solidFill>
                <a:latin typeface="Consolas" pitchFamily="49" charset="0"/>
                <a:cs typeface="Consolas" pitchFamily="49" charset="0"/>
              </a:rPr>
              <a:t>this[]</a:t>
            </a:r>
            <a:r>
              <a:rPr lang="en-US" dirty="0" smtClean="0"/>
              <a:t> – returns element by key</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91</a:t>
            </a:fld>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(3)</a:t>
            </a:r>
            <a:endParaRPr lang="bg-BG" sz="3600" dirty="0"/>
          </a:p>
        </p:txBody>
      </p:sp>
      <p:sp>
        <p:nvSpPr>
          <p:cNvPr id="652291" name="Rectangle 3"/>
          <p:cNvSpPr>
            <a:spLocks noGrp="1" noChangeArrowheads="1"/>
          </p:cNvSpPr>
          <p:nvPr>
            <p:ph type="body" idx="1"/>
          </p:nvPr>
        </p:nvSpPr>
        <p:spPr>
          <a:xfrm>
            <a:off x="228600" y="990600"/>
            <a:ext cx="8686800" cy="5715000"/>
          </a:xfrm>
        </p:spPr>
        <p:txBody>
          <a:bodyPr/>
          <a:lstStyle/>
          <a:p>
            <a:pPr marL="712788" lvl="1" indent="-350838"/>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12788" lvl="1" indent="-350838"/>
            <a:r>
              <a:rPr lang="en-US" noProof="1" smtClean="0">
                <a:solidFill>
                  <a:schemeClr val="accent5">
                    <a:lumMod val="20000"/>
                    <a:lumOff val="80000"/>
                  </a:schemeClr>
                </a:solidFill>
                <a:latin typeface="Consolas" pitchFamily="49" charset="0"/>
                <a:cs typeface="Consolas" pitchFamily="49" charset="0"/>
              </a:rPr>
              <a:t>ContainsKey(TKey)</a:t>
            </a:r>
            <a:r>
              <a:rPr lang="en-US" dirty="0" smtClean="0"/>
              <a:t> </a:t>
            </a:r>
            <a:r>
              <a:rPr lang="en-US" dirty="0"/>
              <a:t>– determines whether the dictionary contains given key</a:t>
            </a:r>
          </a:p>
          <a:p>
            <a:pPr marL="712788" lvl="1" indent="-350838"/>
            <a:r>
              <a:rPr lang="en-US" noProof="1" smtClean="0">
                <a:solidFill>
                  <a:schemeClr val="accent5">
                    <a:lumMod val="20000"/>
                    <a:lumOff val="80000"/>
                  </a:schemeClr>
                </a:solidFill>
                <a:latin typeface="Consolas" pitchFamily="49" charset="0"/>
                <a:cs typeface="Consolas" pitchFamily="49" charset="0"/>
              </a:rPr>
              <a:t>ContainsValue(TValue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12788" lvl="1" indent="-350838"/>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a:t>
            </a:r>
            <a:r>
              <a:rPr lang="en-US" dirty="0" smtClean="0"/>
              <a:t>keys</a:t>
            </a:r>
          </a:p>
          <a:p>
            <a:pPr marL="712788" lvl="1" indent="-350838"/>
            <a:r>
              <a:rPr lang="en-US" sz="2800" noProof="1" smtClean="0">
                <a:solidFill>
                  <a:schemeClr val="accent5">
                    <a:lumMod val="20000"/>
                    <a:lumOff val="80000"/>
                  </a:schemeClr>
                </a:solidFill>
                <a:latin typeface="Consolas" pitchFamily="49" charset="0"/>
                <a:cs typeface="Consolas" pitchFamily="49" charset="0"/>
              </a:rPr>
              <a:t>Values</a:t>
            </a:r>
            <a:r>
              <a:rPr lang="en-US" sz="2800" dirty="0" smtClean="0"/>
              <a:t> – returns a collection of the values</a:t>
            </a:r>
            <a:endParaRPr lang="en-US" sz="2800" dirty="0" smtClean="0">
              <a:latin typeface="Courier New" pitchFamily="49" charset="0"/>
            </a:endParaRPr>
          </a:p>
          <a:p>
            <a:pPr marL="712788" lvl="1" indent="-350838"/>
            <a:r>
              <a:rPr lang="en-US" sz="2800" noProof="1" smtClean="0">
                <a:solidFill>
                  <a:schemeClr val="accent5">
                    <a:lumMod val="20000"/>
                    <a:lumOff val="80000"/>
                  </a:schemeClr>
                </a:solidFill>
                <a:latin typeface="Consolas" pitchFamily="49" charset="0"/>
                <a:cs typeface="Consolas" pitchFamily="49" charset="0"/>
              </a:rPr>
              <a:t>TryGetValue(TKey,out TValue</a:t>
            </a:r>
            <a:r>
              <a:rPr lang="en-US" sz="2800" dirty="0" smtClean="0">
                <a:latin typeface="Courier New" pitchFamily="49" charset="0"/>
              </a:rPr>
              <a:t>)</a:t>
            </a:r>
            <a:r>
              <a:rPr lang="en-US" sz="2800" dirty="0" smtClean="0"/>
              <a:t> – if the key is found, returns it in the </a:t>
            </a:r>
            <a:r>
              <a:rPr lang="en-US" sz="2800" noProof="1" smtClean="0">
                <a:solidFill>
                  <a:schemeClr val="accent5">
                    <a:lumMod val="20000"/>
                    <a:lumOff val="80000"/>
                  </a:schemeClr>
                </a:solidFill>
                <a:latin typeface="Consolas" pitchFamily="49" charset="0"/>
                <a:cs typeface="Consolas" pitchFamily="49" charset="0"/>
              </a:rPr>
              <a:t>TValue</a:t>
            </a:r>
            <a:r>
              <a:rPr lang="en-US" sz="2800" dirty="0" smtClean="0"/>
              <a:t>, otherwise returns the default value for the </a:t>
            </a:r>
            <a:r>
              <a:rPr lang="en-US" sz="2800" noProof="1" smtClean="0">
                <a:solidFill>
                  <a:schemeClr val="accent5">
                    <a:lumMod val="20000"/>
                    <a:lumOff val="80000"/>
                  </a:schemeClr>
                </a:solidFill>
                <a:latin typeface="Consolas" pitchFamily="49" charset="0"/>
                <a:cs typeface="Consolas" pitchFamily="49" charset="0"/>
              </a:rPr>
              <a:t>TValue</a:t>
            </a:r>
            <a:r>
              <a:rPr lang="en-US" sz="2800" dirty="0" smtClean="0"/>
              <a:t> type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92</a:t>
            </a:fld>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  Example</a:t>
            </a:r>
            <a:endParaRPr lang="bg-BG" sz="3600" dirty="0"/>
          </a:p>
        </p:txBody>
      </p:sp>
      <p:sp>
        <p:nvSpPr>
          <p:cNvPr id="655364" name="Rectangle 4"/>
          <p:cNvSpPr>
            <a:spLocks noChangeArrowheads="1"/>
          </p:cNvSpPr>
          <p:nvPr/>
        </p:nvSpPr>
        <p:spPr bwMode="auto">
          <a:xfrm>
            <a:off x="631826" y="1219200"/>
            <a:ext cx="7902574" cy="52091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new 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studentsMarks.ContainsKey("Peter"));</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studentsMarks)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 pair.Key, pair.Value);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93</a:t>
            </a:fld>
            <a:endParaRPr lang="en-US" dirty="0"/>
          </a:p>
        </p:txBody>
      </p:sp>
      <p:pic>
        <p:nvPicPr>
          <p:cNvPr id="14338" name="Picture 2" descr="http://blog.christianitytoday.com/outofur/upload/2008/06/dictionary.jpg"/>
          <p:cNvPicPr>
            <a:picLocks noChangeAspect="1" noChangeArrowheads="1"/>
          </p:cNvPicPr>
          <p:nvPr/>
        </p:nvPicPr>
        <p:blipFill>
          <a:blip r:embed="rId2" cstate="print"/>
          <a:srcRect/>
          <a:stretch>
            <a:fillRect/>
          </a:stretch>
        </p:blipFill>
        <p:spPr bwMode="auto">
          <a:xfrm>
            <a:off x="6172200" y="1447800"/>
            <a:ext cx="2133894" cy="141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Counting Words in </a:t>
            </a:r>
            <a:r>
              <a:rPr lang="en-US" dirty="0" smtClean="0"/>
              <a:t>Given </a:t>
            </a:r>
            <a:r>
              <a:rPr lang="en-US" dirty="0"/>
              <a:t>Text</a:t>
            </a:r>
            <a:endParaRPr lang="bg-BG" dirty="0"/>
          </a:p>
        </p:txBody>
      </p:sp>
      <p:sp>
        <p:nvSpPr>
          <p:cNvPr id="711683" name="Rectangle 3"/>
          <p:cNvSpPr>
            <a:spLocks noChangeArrowheads="1"/>
          </p:cNvSpPr>
          <p:nvPr/>
        </p:nvSpPr>
        <p:spPr bwMode="auto">
          <a:xfrm>
            <a:off x="576264" y="1066800"/>
            <a:ext cx="7958136" cy="53630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94</a:t>
            </a:fld>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p:txBody>
          <a:bodyPr/>
          <a:lstStyle/>
          <a:p>
            <a:pPr>
              <a:lnSpc>
                <a:spcPts val="3600"/>
              </a:lnSpc>
            </a:pPr>
            <a:r>
              <a:rPr lang="en-US" dirty="0" smtClean="0"/>
              <a:t>Balanced Binary Search Trees</a:t>
            </a:r>
          </a:p>
          <a:p>
            <a:pPr lvl="1">
              <a:lnSpc>
                <a:spcPts val="36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ts val="36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comparisons</a:t>
            </a:r>
          </a:p>
          <a:p>
            <a:pPr>
              <a:lnSpc>
                <a:spcPts val="3600"/>
              </a:lnSpc>
            </a:pPr>
            <a:r>
              <a:rPr lang="en-US" dirty="0" smtClean="0"/>
              <a:t>.NET Framework has built-in implementations of balanced search trees, e.g.:</a:t>
            </a:r>
          </a:p>
          <a:p>
            <a:pPr lvl="1">
              <a:lnSpc>
                <a:spcPts val="36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ts val="3600"/>
              </a:lnSpc>
            </a:pPr>
            <a:r>
              <a:rPr lang="en-US" dirty="0" smtClean="0"/>
              <a:t>Red-black tree based map of key-value pairs</a:t>
            </a:r>
          </a:p>
          <a:p>
            <a:pPr>
              <a:lnSpc>
                <a:spcPts val="3600"/>
              </a:lnSpc>
            </a:pPr>
            <a:r>
              <a:rPr lang="en-US" dirty="0" smtClean="0"/>
              <a:t>External 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6" name="Rectangle 3"/>
          <p:cNvSpPr>
            <a:spLocks noChangeArrowheads="1"/>
          </p:cNvSpPr>
          <p:nvPr/>
        </p:nvSpPr>
        <p:spPr bwMode="auto">
          <a:xfrm>
            <a:off x="576264" y="1066800"/>
            <a:ext cx="7958136" cy="53630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SortedDictionary&lt;string,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p:txBody>
      </p:sp>
      <p:pic>
        <p:nvPicPr>
          <p:cNvPr id="11266" name="Picture 2" descr="http://brainhealth.army.mil/images/Dictionary.jpg"/>
          <p:cNvPicPr>
            <a:picLocks noChangeAspect="1" noChangeArrowheads="1"/>
          </p:cNvPicPr>
          <p:nvPr/>
        </p:nvPicPr>
        <p:blipFill>
          <a:blip r:embed="rId2" cstate="print"/>
          <a:srcRect/>
          <a:stretch>
            <a:fillRect/>
          </a:stretch>
        </p:blipFill>
        <p:spPr bwMode="auto">
          <a:xfrm>
            <a:off x="5867401" y="3863872"/>
            <a:ext cx="2276474" cy="1609414"/>
          </a:xfrm>
          <a:prstGeom prst="roundRect">
            <a:avLst>
              <a:gd name="adj" fmla="val 18749"/>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55207" y="4800600"/>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871032" y="5615075"/>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pic>
        <p:nvPicPr>
          <p:cNvPr id="4" name="Picture 3" descr="katerica"/>
          <p:cNvPicPr>
            <a:picLocks noChangeAspect="1" noChangeArrowheads="1"/>
          </p:cNvPicPr>
          <p:nvPr/>
        </p:nvPicPr>
        <p:blipFill>
          <a:blip r:embed="rId3" cstate="print"/>
          <a:srcRect/>
          <a:stretch>
            <a:fillRect/>
          </a:stretch>
        </p:blipFill>
        <p:spPr bwMode="auto">
          <a:xfrm>
            <a:off x="2742314" y="685800"/>
            <a:ext cx="3506086" cy="3792538"/>
          </a:xfrm>
          <a:prstGeom prst="roundRect">
            <a:avLst>
              <a:gd name="adj" fmla="val 5621"/>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a:t>What Are Attributes?</a:t>
            </a:r>
            <a:endParaRPr lang="bg-BG"/>
          </a:p>
        </p:txBody>
      </p:sp>
      <p:sp>
        <p:nvSpPr>
          <p:cNvPr id="546819" name="Rectangle 3"/>
          <p:cNvSpPr>
            <a:spLocks noGrp="1" noChangeArrowheads="1"/>
          </p:cNvSpPr>
          <p:nvPr>
            <p:ph type="body" idx="1"/>
          </p:nvPr>
        </p:nvSpPr>
        <p:spPr/>
        <p:txBody>
          <a:bodyPr/>
          <a:lstStyle/>
          <a:p>
            <a:pPr>
              <a:spcBef>
                <a:spcPct val="20000"/>
              </a:spcBef>
            </a:pPr>
            <a:r>
              <a:rPr lang="en-US" dirty="0"/>
              <a:t>Special declarative tags for attaching descriptive information</a:t>
            </a:r>
            <a:r>
              <a:rPr lang="bg-BG" dirty="0"/>
              <a:t> (</a:t>
            </a:r>
            <a:r>
              <a:rPr lang="en-US" dirty="0"/>
              <a:t>annotations</a:t>
            </a:r>
            <a:r>
              <a:rPr lang="bg-BG" dirty="0"/>
              <a:t>) </a:t>
            </a:r>
            <a:r>
              <a:rPr lang="en-US" dirty="0"/>
              <a:t>to the declarations in the code</a:t>
            </a:r>
            <a:endParaRPr lang="bg-BG" dirty="0"/>
          </a:p>
          <a:p>
            <a:pPr>
              <a:spcBef>
                <a:spcPct val="20000"/>
              </a:spcBef>
            </a:pPr>
            <a:r>
              <a:rPr lang="en-US" dirty="0"/>
              <a:t>At compile time </a:t>
            </a:r>
            <a:r>
              <a:rPr lang="en-US" dirty="0" smtClean="0"/>
              <a:t>attributes are </a:t>
            </a:r>
            <a:r>
              <a:rPr lang="en-US" dirty="0"/>
              <a:t>saved in the assembly's metadata</a:t>
            </a:r>
            <a:endParaRPr lang="bg-BG" dirty="0"/>
          </a:p>
          <a:p>
            <a:pPr>
              <a:spcBef>
                <a:spcPct val="20000"/>
              </a:spcBef>
            </a:pPr>
            <a:r>
              <a:rPr lang="en-US" dirty="0"/>
              <a:t>Can be extracted from the metadata </a:t>
            </a:r>
            <a:r>
              <a:rPr lang="en-US" dirty="0" smtClean="0"/>
              <a:t>and can </a:t>
            </a:r>
            <a:r>
              <a:rPr lang="en-US" dirty="0"/>
              <a:t>be manipulated by different tools</a:t>
            </a:r>
            <a:endParaRPr lang="bg-BG" dirty="0"/>
          </a:p>
          <a:p>
            <a:pPr>
              <a:spcBef>
                <a:spcPct val="20000"/>
              </a:spcBef>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98</a:t>
            </a:fld>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50825" y="1125538"/>
            <a:ext cx="8569325" cy="5543550"/>
          </a:xfrm>
          <a:noFill/>
          <a:ln/>
          <a:effectLst>
            <a:outerShdw dist="17961" dir="2700000" algn="ctr" rotWithShape="0">
              <a:schemeClr val="bg2"/>
            </a:outerShdw>
          </a:effectLst>
        </p:spPr>
        <p:txBody>
          <a:bodyPr/>
          <a:lstStyle/>
          <a:p>
            <a:pPr>
              <a:spcBef>
                <a:spcPts val="1800"/>
              </a:spcBef>
            </a:pPr>
            <a:r>
              <a:rPr lang="en-US" dirty="0"/>
              <a:t>Attribute's name is surrounded </a:t>
            </a:r>
            <a:r>
              <a:rPr lang="en-US" dirty="0" smtClean="0"/>
              <a:t>by square </a:t>
            </a:r>
            <a:r>
              <a:rPr lang="en-US" dirty="0"/>
              <a:t>brackets and is placed before </a:t>
            </a:r>
            <a:r>
              <a:rPr lang="en-US" dirty="0" smtClean="0"/>
              <a:t>the </a:t>
            </a:r>
            <a:r>
              <a:rPr lang="en-US" dirty="0"/>
              <a:t>declaration which it refers to:</a:t>
            </a:r>
          </a:p>
          <a:p>
            <a:pPr>
              <a:spcBef>
                <a:spcPts val="1800"/>
              </a:spcBef>
            </a:pPr>
            <a:endParaRPr lang="en-US" dirty="0"/>
          </a:p>
          <a:p>
            <a:pPr>
              <a:spcBef>
                <a:spcPts val="1800"/>
              </a:spcBef>
            </a:pPr>
            <a:endParaRPr lang="en-US" dirty="0"/>
          </a:p>
          <a:p>
            <a:pPr>
              <a:spcBef>
                <a:spcPts val="1800"/>
              </a:spcBef>
            </a:pPr>
            <a:endParaRPr lang="en-US" dirty="0"/>
          </a:p>
          <a:p>
            <a:pPr>
              <a:spcBef>
                <a:spcPts val="1800"/>
              </a:spcBef>
            </a:pPr>
            <a:r>
              <a:rPr lang="en-US" dirty="0" smtClean="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Flags</a:t>
            </a:r>
            <a:r>
              <a:rPr lang="en-US" dirty="0" smtClean="0">
                <a:solidFill>
                  <a:schemeClr val="accent5">
                    <a:lumMod val="20000"/>
                    <a:lumOff val="80000"/>
                  </a:schemeClr>
                </a:solidFill>
                <a:latin typeface="Consolas" pitchFamily="49" charset="0"/>
                <a:cs typeface="Consolas" pitchFamily="49" charset="0"/>
              </a:rPr>
              <a:t>]</a:t>
            </a:r>
            <a:r>
              <a:rPr lang="en-US" dirty="0" smtClean="0"/>
              <a:t> attribute </a:t>
            </a:r>
            <a:r>
              <a:rPr lang="en-US" dirty="0"/>
              <a:t>indicates that the </a:t>
            </a:r>
            <a:r>
              <a:rPr lang="en-US" noProof="1" smtClean="0">
                <a:solidFill>
                  <a:schemeClr val="accent5">
                    <a:lumMod val="20000"/>
                    <a:lumOff val="80000"/>
                  </a:schemeClr>
                </a:solidFill>
                <a:latin typeface="Consolas" pitchFamily="49" charset="0"/>
                <a:cs typeface="Consolas" pitchFamily="49" charset="0"/>
              </a:rPr>
              <a:t>enum</a:t>
            </a:r>
            <a:r>
              <a:rPr lang="en-US" dirty="0" smtClean="0"/>
              <a:t> </a:t>
            </a:r>
            <a:r>
              <a:rPr lang="en-US" dirty="0"/>
              <a:t>type can be treated</a:t>
            </a:r>
            <a:r>
              <a:rPr lang="bg-BG" dirty="0"/>
              <a:t> </a:t>
            </a:r>
            <a:r>
              <a:rPr lang="en-US" dirty="0"/>
              <a:t>like a set of bit flags</a:t>
            </a:r>
            <a:endParaRPr lang="bg-BG" dirty="0"/>
          </a:p>
        </p:txBody>
      </p:sp>
      <p:sp>
        <p:nvSpPr>
          <p:cNvPr id="548867" name="Rectangle 3"/>
          <p:cNvSpPr>
            <a:spLocks noGrp="1" noChangeArrowheads="1"/>
          </p:cNvSpPr>
          <p:nvPr>
            <p:ph type="title"/>
          </p:nvPr>
        </p:nvSpPr>
        <p:spPr/>
        <p:txBody>
          <a:bodyPr/>
          <a:lstStyle/>
          <a:p>
            <a:r>
              <a:rPr lang="en-US" sz="3600" dirty="0"/>
              <a:t>Attributes </a:t>
            </a:r>
            <a:r>
              <a:rPr lang="en-US" sz="3600"/>
              <a:t>Applying </a:t>
            </a:r>
            <a:r>
              <a:rPr lang="en-US" sz="3600" smtClean="0"/>
              <a:t>– Example</a:t>
            </a:r>
            <a:endParaRPr lang="bg-BG" sz="3600" dirty="0"/>
          </a:p>
        </p:txBody>
      </p:sp>
      <p:sp>
        <p:nvSpPr>
          <p:cNvPr id="548868" name="Rectangle 4"/>
          <p:cNvSpPr>
            <a:spLocks noChangeArrowheads="1"/>
          </p:cNvSpPr>
          <p:nvPr/>
        </p:nvSpPr>
        <p:spPr bwMode="auto">
          <a:xfrm>
            <a:off x="656720" y="2768863"/>
            <a:ext cx="7877680" cy="23365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[Flags] // System.FlagsAttribute</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FileAccess </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 = 1,</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Write = 2,</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ReadWrite = Read | Write</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99</a:t>
            </a:fld>
            <a:endParaRPr lang="en-US" dirty="0"/>
          </a:p>
        </p:txBody>
      </p:sp>
      <p:pic>
        <p:nvPicPr>
          <p:cNvPr id="6146" name="Picture 2" descr="http://www.califexsoftware.com/PFO/NBStokens.gif"/>
          <p:cNvPicPr>
            <a:picLocks noChangeAspect="1" noChangeArrowheads="1"/>
          </p:cNvPicPr>
          <p:nvPr/>
        </p:nvPicPr>
        <p:blipFill>
          <a:blip r:embed="rId3" cstate="print"/>
          <a:srcRect l="-4790" t="-9756" r="-5389" b="-7317"/>
          <a:stretch>
            <a:fillRect/>
          </a:stretch>
        </p:blipFill>
        <p:spPr bwMode="auto">
          <a:xfrm>
            <a:off x="6934200" y="2590800"/>
            <a:ext cx="1752600" cy="1828800"/>
          </a:xfrm>
          <a:prstGeom prst="roundRect">
            <a:avLst>
              <a:gd name="adj" fmla="val 9787"/>
            </a:avLst>
          </a:prstGeom>
          <a:solidFill>
            <a:srgbClr val="FFFFFF"/>
          </a:solidFill>
        </p:spPr>
      </p:pic>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1108</TotalTime>
  <Words>6322</Words>
  <Application>Microsoft Office PowerPoint</Application>
  <PresentationFormat>On-screen Show (4:3)</PresentationFormat>
  <Paragraphs>1334</Paragraphs>
  <Slides>101</Slides>
  <Notes>22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Dictionary&lt;TKey,TValue&gt; Class</vt:lpstr>
      <vt:lpstr>Dictionary&lt;TKey,TValue&gt; Class (2)</vt:lpstr>
      <vt:lpstr>Dictionary&lt;TKey,TValue&gt; Class (3)</vt:lpstr>
      <vt:lpstr>Dictionary&lt;TKey,Tvalue&gt; –  Example</vt:lpstr>
      <vt:lpstr>Counting Words in Given Text</vt:lpstr>
      <vt:lpstr>Balanced Trees in .NET</vt:lpstr>
      <vt:lpstr>Sorted Dictionary – Example </vt:lpstr>
      <vt:lpstr>Attributes</vt:lpstr>
      <vt:lpstr>What Are Attributes?</vt:lpstr>
      <vt:lpstr>Attributes Applying – Example</vt:lpstr>
      <vt:lpstr>Attributes With Parameters</vt:lpstr>
      <vt:lpstr>C# Language Overview (Part II)</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Svetlin Nakov</cp:lastModifiedBy>
  <cp:revision>271</cp:revision>
  <dcterms:created xsi:type="dcterms:W3CDTF">2007-12-08T16:03:35Z</dcterms:created>
  <dcterms:modified xsi:type="dcterms:W3CDTF">2010-03-01T15:35:42Z</dcterms:modified>
</cp:coreProperties>
</file>