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s/slide119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5"/>
  </p:notesMasterIdLst>
  <p:handoutMasterIdLst>
    <p:handoutMasterId r:id="rId126"/>
  </p:handoutMasterIdLst>
  <p:sldIdLst>
    <p:sldId id="320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52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3" r:id="rId28"/>
    <p:sldId id="354" r:id="rId29"/>
    <p:sldId id="355" r:id="rId30"/>
    <p:sldId id="357" r:id="rId31"/>
    <p:sldId id="358" r:id="rId32"/>
    <p:sldId id="421" r:id="rId33"/>
    <p:sldId id="361" r:id="rId34"/>
    <p:sldId id="362" r:id="rId35"/>
    <p:sldId id="422" r:id="rId36"/>
    <p:sldId id="365" r:id="rId37"/>
    <p:sldId id="366" r:id="rId38"/>
    <p:sldId id="367" r:id="rId39"/>
    <p:sldId id="423" r:id="rId40"/>
    <p:sldId id="371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2" r:id="rId50"/>
    <p:sldId id="384" r:id="rId51"/>
    <p:sldId id="385" r:id="rId52"/>
    <p:sldId id="386" r:id="rId53"/>
    <p:sldId id="387" r:id="rId54"/>
    <p:sldId id="388" r:id="rId55"/>
    <p:sldId id="389" r:id="rId56"/>
    <p:sldId id="424" r:id="rId57"/>
    <p:sldId id="392" r:id="rId58"/>
    <p:sldId id="393" r:id="rId59"/>
    <p:sldId id="394" r:id="rId60"/>
    <p:sldId id="395" r:id="rId61"/>
    <p:sldId id="396" r:id="rId62"/>
    <p:sldId id="397" r:id="rId63"/>
    <p:sldId id="399" r:id="rId64"/>
    <p:sldId id="425" r:id="rId65"/>
    <p:sldId id="402" r:id="rId66"/>
    <p:sldId id="403" r:id="rId67"/>
    <p:sldId id="404" r:id="rId68"/>
    <p:sldId id="406" r:id="rId69"/>
    <p:sldId id="407" r:id="rId70"/>
    <p:sldId id="408" r:id="rId71"/>
    <p:sldId id="409" r:id="rId72"/>
    <p:sldId id="411" r:id="rId73"/>
    <p:sldId id="412" r:id="rId74"/>
    <p:sldId id="426" r:id="rId75"/>
    <p:sldId id="416" r:id="rId76"/>
    <p:sldId id="417" r:id="rId77"/>
    <p:sldId id="419" r:id="rId78"/>
    <p:sldId id="457" r:id="rId79"/>
    <p:sldId id="427" r:id="rId80"/>
    <p:sldId id="428" r:id="rId81"/>
    <p:sldId id="429" r:id="rId82"/>
    <p:sldId id="430" r:id="rId83"/>
    <p:sldId id="432" r:id="rId84"/>
    <p:sldId id="433" r:id="rId85"/>
    <p:sldId id="434" r:id="rId86"/>
    <p:sldId id="435" r:id="rId87"/>
    <p:sldId id="437" r:id="rId88"/>
    <p:sldId id="439" r:id="rId89"/>
    <p:sldId id="440" r:id="rId90"/>
    <p:sldId id="458" r:id="rId91"/>
    <p:sldId id="443" r:id="rId92"/>
    <p:sldId id="444" r:id="rId93"/>
    <p:sldId id="459" r:id="rId94"/>
    <p:sldId id="446" r:id="rId95"/>
    <p:sldId id="447" r:id="rId96"/>
    <p:sldId id="448" r:id="rId97"/>
    <p:sldId id="449" r:id="rId98"/>
    <p:sldId id="450" r:id="rId99"/>
    <p:sldId id="451" r:id="rId100"/>
    <p:sldId id="452" r:id="rId101"/>
    <p:sldId id="453" r:id="rId102"/>
    <p:sldId id="454" r:id="rId103"/>
    <p:sldId id="455" r:id="rId104"/>
    <p:sldId id="461" r:id="rId105"/>
    <p:sldId id="470" r:id="rId106"/>
    <p:sldId id="465" r:id="rId107"/>
    <p:sldId id="471" r:id="rId108"/>
    <p:sldId id="466" r:id="rId109"/>
    <p:sldId id="467" r:id="rId110"/>
    <p:sldId id="468" r:id="rId111"/>
    <p:sldId id="472" r:id="rId112"/>
    <p:sldId id="473" r:id="rId113"/>
    <p:sldId id="474" r:id="rId114"/>
    <p:sldId id="475" r:id="rId115"/>
    <p:sldId id="476" r:id="rId116"/>
    <p:sldId id="477" r:id="rId117"/>
    <p:sldId id="479" r:id="rId118"/>
    <p:sldId id="480" r:id="rId119"/>
    <p:sldId id="482" r:id="rId120"/>
    <p:sldId id="483" r:id="rId121"/>
    <p:sldId id="484" r:id="rId122"/>
    <p:sldId id="486" r:id="rId123"/>
    <p:sldId id="460" r:id="rId12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 varScale="1">
        <p:scale>
          <a:sx n="66" d="100"/>
          <a:sy n="66" d="100"/>
        </p:scale>
        <p:origin x="-869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4.xml"/><Relationship Id="rId13" Type="http://schemas.openxmlformats.org/officeDocument/2006/relationships/slide" Target="slides/slide50.xml"/><Relationship Id="rId18" Type="http://schemas.openxmlformats.org/officeDocument/2006/relationships/slide" Target="slides/slide57.xml"/><Relationship Id="rId26" Type="http://schemas.openxmlformats.org/officeDocument/2006/relationships/slide" Target="slides/slide70.xml"/><Relationship Id="rId39" Type="http://schemas.openxmlformats.org/officeDocument/2006/relationships/slide" Target="slides/slide95.xml"/><Relationship Id="rId3" Type="http://schemas.openxmlformats.org/officeDocument/2006/relationships/slide" Target="slides/slide37.xml"/><Relationship Id="rId21" Type="http://schemas.openxmlformats.org/officeDocument/2006/relationships/slide" Target="slides/slide60.xml"/><Relationship Id="rId34" Type="http://schemas.openxmlformats.org/officeDocument/2006/relationships/slide" Target="slides/slide85.xml"/><Relationship Id="rId42" Type="http://schemas.openxmlformats.org/officeDocument/2006/relationships/slide" Target="slides/slide98.xml"/><Relationship Id="rId7" Type="http://schemas.openxmlformats.org/officeDocument/2006/relationships/slide" Target="slides/slide43.xml"/><Relationship Id="rId12" Type="http://schemas.openxmlformats.org/officeDocument/2006/relationships/slide" Target="slides/slide49.xml"/><Relationship Id="rId17" Type="http://schemas.openxmlformats.org/officeDocument/2006/relationships/slide" Target="slides/slide54.xml"/><Relationship Id="rId25" Type="http://schemas.openxmlformats.org/officeDocument/2006/relationships/slide" Target="slides/slide69.xml"/><Relationship Id="rId33" Type="http://schemas.openxmlformats.org/officeDocument/2006/relationships/slide" Target="slides/slide84.xml"/><Relationship Id="rId38" Type="http://schemas.openxmlformats.org/officeDocument/2006/relationships/slide" Target="slides/slide91.xml"/><Relationship Id="rId2" Type="http://schemas.openxmlformats.org/officeDocument/2006/relationships/slide" Target="slides/slide36.xml"/><Relationship Id="rId16" Type="http://schemas.openxmlformats.org/officeDocument/2006/relationships/slide" Target="slides/slide53.xml"/><Relationship Id="rId20" Type="http://schemas.openxmlformats.org/officeDocument/2006/relationships/slide" Target="slides/slide59.xml"/><Relationship Id="rId29" Type="http://schemas.openxmlformats.org/officeDocument/2006/relationships/slide" Target="slides/slide77.xml"/><Relationship Id="rId41" Type="http://schemas.openxmlformats.org/officeDocument/2006/relationships/slide" Target="slides/slide97.xml"/><Relationship Id="rId1" Type="http://schemas.openxmlformats.org/officeDocument/2006/relationships/slide" Target="slides/slide33.xml"/><Relationship Id="rId6" Type="http://schemas.openxmlformats.org/officeDocument/2006/relationships/slide" Target="slides/slide42.xml"/><Relationship Id="rId11" Type="http://schemas.openxmlformats.org/officeDocument/2006/relationships/slide" Target="slides/slide47.xml"/><Relationship Id="rId24" Type="http://schemas.openxmlformats.org/officeDocument/2006/relationships/slide" Target="slides/slide68.xml"/><Relationship Id="rId32" Type="http://schemas.openxmlformats.org/officeDocument/2006/relationships/slide" Target="slides/slide83.xml"/><Relationship Id="rId37" Type="http://schemas.openxmlformats.org/officeDocument/2006/relationships/slide" Target="slides/slide88.xml"/><Relationship Id="rId40" Type="http://schemas.openxmlformats.org/officeDocument/2006/relationships/slide" Target="slides/slide96.xml"/><Relationship Id="rId45" Type="http://schemas.openxmlformats.org/officeDocument/2006/relationships/slide" Target="slides/slide106.xml"/><Relationship Id="rId5" Type="http://schemas.openxmlformats.org/officeDocument/2006/relationships/slide" Target="slides/slide41.xml"/><Relationship Id="rId15" Type="http://schemas.openxmlformats.org/officeDocument/2006/relationships/slide" Target="slides/slide52.xml"/><Relationship Id="rId23" Type="http://schemas.openxmlformats.org/officeDocument/2006/relationships/slide" Target="slides/slide66.xml"/><Relationship Id="rId28" Type="http://schemas.openxmlformats.org/officeDocument/2006/relationships/slide" Target="slides/slide76.xml"/><Relationship Id="rId36" Type="http://schemas.openxmlformats.org/officeDocument/2006/relationships/slide" Target="slides/slide87.xml"/><Relationship Id="rId10" Type="http://schemas.openxmlformats.org/officeDocument/2006/relationships/slide" Target="slides/slide46.xml"/><Relationship Id="rId19" Type="http://schemas.openxmlformats.org/officeDocument/2006/relationships/slide" Target="slides/slide58.xml"/><Relationship Id="rId31" Type="http://schemas.openxmlformats.org/officeDocument/2006/relationships/slide" Target="slides/slide80.xml"/><Relationship Id="rId44" Type="http://schemas.openxmlformats.org/officeDocument/2006/relationships/slide" Target="slides/slide100.xml"/><Relationship Id="rId4" Type="http://schemas.openxmlformats.org/officeDocument/2006/relationships/slide" Target="slides/slide40.xml"/><Relationship Id="rId9" Type="http://schemas.openxmlformats.org/officeDocument/2006/relationships/slide" Target="slides/slide45.xml"/><Relationship Id="rId14" Type="http://schemas.openxmlformats.org/officeDocument/2006/relationships/slide" Target="slides/slide51.xml"/><Relationship Id="rId22" Type="http://schemas.openxmlformats.org/officeDocument/2006/relationships/slide" Target="slides/slide65.xml"/><Relationship Id="rId27" Type="http://schemas.openxmlformats.org/officeDocument/2006/relationships/slide" Target="slides/slide75.xml"/><Relationship Id="rId30" Type="http://schemas.openxmlformats.org/officeDocument/2006/relationships/slide" Target="slides/slide79.xml"/><Relationship Id="rId35" Type="http://schemas.openxmlformats.org/officeDocument/2006/relationships/slide" Target="slides/slide86.xml"/><Relationship Id="rId43" Type="http://schemas.openxmlformats.org/officeDocument/2006/relationships/slide" Target="slides/slide9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29.03.2010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29.03.2010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7E838-D0BC-4038-90B1-607AF9247E9C}" type="slidenum">
              <a:rPr lang="en-US" smtClean="0"/>
              <a:pPr/>
              <a:t>40</a:t>
            </a:fld>
            <a:r>
              <a:rPr lang="en-US" dirty="0" smtClean="0"/>
              <a:t>##</a:t>
            </a:r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43</a:t>
            </a:fld>
            <a:r>
              <a:rPr lang="en-US" dirty="0" smtClean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D163C-126C-4DC9-BA28-58DE8408799E}" type="slidenum">
              <a:rPr lang="en-US" smtClean="0"/>
              <a:pPr/>
              <a:t>44</a:t>
            </a:fld>
            <a:r>
              <a:rPr lang="en-US" dirty="0" smtClean="0"/>
              <a:t>##</a:t>
            </a: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51349-9DF7-4E6A-8600-A2F1DA387C55}" type="slidenum">
              <a:rPr lang="en-US" smtClean="0"/>
              <a:pPr/>
              <a:t>45</a:t>
            </a:fld>
            <a:r>
              <a:rPr lang="en-US" dirty="0" smtClean="0"/>
              <a:t>##</a:t>
            </a: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12365-36BE-4559-BAB2-C909EACB2139}" type="slidenum">
              <a:rPr lang="en-US" smtClean="0"/>
              <a:pPr/>
              <a:t>46</a:t>
            </a:fld>
            <a:r>
              <a:rPr lang="en-US" dirty="0" smtClean="0"/>
              <a:t>##</a:t>
            </a: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43D7E-AF9C-4BE7-A6A8-4D1B56F39BE2}" type="slidenum">
              <a:rPr lang="en-US" smtClean="0"/>
              <a:pPr/>
              <a:t>47</a:t>
            </a:fld>
            <a:r>
              <a:rPr lang="en-US" dirty="0" smtClean="0"/>
              <a:t>##</a:t>
            </a: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043C2-4D47-4DC4-9382-A0E92EC9EE87}" type="slidenum">
              <a:rPr lang="en-US" smtClean="0"/>
              <a:pPr/>
              <a:t>49</a:t>
            </a:fld>
            <a:r>
              <a:rPr lang="en-US" dirty="0" smtClean="0"/>
              <a:t>##</a:t>
            </a: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F3CAC-14D5-443C-B9F5-5AEC40A8DA58}" type="slidenum">
              <a:rPr lang="en-US" smtClean="0"/>
              <a:pPr/>
              <a:t>50</a:t>
            </a:fld>
            <a:r>
              <a:rPr lang="en-US" dirty="0" smtClean="0"/>
              <a:t>##</a:t>
            </a: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1EECB-A9CB-4FE9-AE24-0AACBF6066D2}" type="slidenum">
              <a:rPr lang="en-US" smtClean="0"/>
              <a:pPr/>
              <a:t>51</a:t>
            </a:fld>
            <a:r>
              <a:rPr lang="en-US" dirty="0" smtClean="0"/>
              <a:t>##</a:t>
            </a: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325D5C-A5E0-40AD-B692-B407044178D2}" type="slidenum">
              <a:rPr lang="en-US" smtClean="0"/>
              <a:pPr/>
              <a:t>52</a:t>
            </a:fld>
            <a:r>
              <a:rPr lang="en-US" dirty="0" smtClean="0"/>
              <a:t>##</a:t>
            </a:r>
          </a:p>
        </p:txBody>
      </p:sp>
      <p:sp>
        <p:nvSpPr>
          <p:cNvPr id="1105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9888D-0E8B-4B3D-B6EC-ABDF79EACAD2}" type="slidenum">
              <a:rPr lang="en-US" smtClean="0"/>
              <a:pPr/>
              <a:t>29</a:t>
            </a:fld>
            <a:r>
              <a:rPr lang="en-US" dirty="0" smtClean="0"/>
              <a:t>##</a:t>
            </a: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DAEB2E-777E-4584-A221-E86BD1463A42}" type="slidenum">
              <a:rPr lang="en-US" smtClean="0"/>
              <a:pPr/>
              <a:t>53</a:t>
            </a:fld>
            <a:r>
              <a:rPr lang="en-US" dirty="0" smtClean="0"/>
              <a:t>##</a:t>
            </a:r>
          </a:p>
        </p:txBody>
      </p:sp>
      <p:sp>
        <p:nvSpPr>
          <p:cNvPr id="111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54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55</a:t>
            </a:fld>
            <a:r>
              <a:rPr lang="en-US" dirty="0" smtClean="0"/>
              <a:t>##</a:t>
            </a: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56</a:t>
            </a:fld>
            <a:r>
              <a:rPr lang="en-US" dirty="0" smtClean="0"/>
              <a:t>##</a:t>
            </a: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AA7D0-3F1B-43FA-8D31-EDC895D9AB06}" type="slidenum">
              <a:rPr lang="en-US" smtClean="0"/>
              <a:pPr/>
              <a:t>57</a:t>
            </a:fld>
            <a:r>
              <a:rPr lang="en-US" dirty="0" smtClean="0"/>
              <a:t>##</a:t>
            </a: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B2E8C-884E-4A72-BE6E-4CFA2D6E772A}" type="slidenum">
              <a:rPr lang="en-US" smtClean="0"/>
              <a:pPr/>
              <a:t>58</a:t>
            </a:fld>
            <a:r>
              <a:rPr lang="en-US" dirty="0" smtClean="0"/>
              <a:t>##</a:t>
            </a: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24F6-72CD-4E17-B8CA-D587F41B34DB}" type="slidenum">
              <a:rPr lang="en-US" smtClean="0"/>
              <a:pPr/>
              <a:t>59</a:t>
            </a:fld>
            <a:r>
              <a:rPr lang="en-US" dirty="0" smtClean="0"/>
              <a:t>##</a:t>
            </a: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5AA08-3298-4D11-8DDA-824E3914C5C1}" type="slidenum">
              <a:rPr lang="en-US" smtClean="0"/>
              <a:pPr/>
              <a:t>65</a:t>
            </a:fld>
            <a:r>
              <a:rPr lang="en-US" dirty="0" smtClean="0"/>
              <a:t>##</a:t>
            </a: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82C32-6661-4CC0-8394-6FE49FB198E7}" type="slidenum">
              <a:rPr lang="en-US" smtClean="0"/>
              <a:pPr/>
              <a:t>66</a:t>
            </a:fld>
            <a:r>
              <a:rPr lang="en-US" dirty="0" smtClean="0"/>
              <a:t>##</a:t>
            </a: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68</a:t>
            </a:fld>
            <a:r>
              <a:rPr lang="en-US" dirty="0" smtClean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E8D3F-F49B-4293-B265-1CCF079F5190}" type="slidenum">
              <a:rPr lang="en-US" smtClean="0"/>
              <a:pPr/>
              <a:t>30</a:t>
            </a:fld>
            <a:r>
              <a:rPr lang="en-US" dirty="0" smtClean="0"/>
              <a:t>##</a:t>
            </a: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69</a:t>
            </a:fld>
            <a:r>
              <a:rPr lang="en-US" dirty="0" smtClean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1CE0C-B7E7-467F-96C9-97CCE9D6E43B}" type="slidenum">
              <a:rPr lang="en-US" smtClean="0"/>
              <a:pPr/>
              <a:t>72</a:t>
            </a:fld>
            <a:r>
              <a:rPr lang="en-US" dirty="0" smtClean="0"/>
              <a:t>##</a:t>
            </a: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76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77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79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86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7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7012F7-A59F-4664-8673-C7BF36E4AB50}" type="slidenum">
              <a:rPr lang="en-US"/>
              <a:pPr/>
              <a:t>87</a:t>
            </a:fld>
            <a:r>
              <a:rPr lang="en-US" dirty="0"/>
              <a:t>##</a:t>
            </a:r>
          </a:p>
        </p:txBody>
      </p:sp>
      <p:sp>
        <p:nvSpPr>
          <p:cNvPr id="47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88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89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90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31</a:t>
            </a:fld>
            <a:r>
              <a:rPr lang="en-US" dirty="0" smtClean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91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92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93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94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95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96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97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98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B5B959-1808-4DB1-9066-078AC5823A94}" type="slidenum">
              <a:rPr lang="en-US"/>
              <a:pPr/>
              <a:t>101</a:t>
            </a:fld>
            <a:r>
              <a:rPr lang="en-US" dirty="0"/>
              <a:t>##</a:t>
            </a: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E99E6-3C87-43A6-A64E-0A817FAF1526}" type="slidenum">
              <a:rPr lang="en-US"/>
              <a:pPr/>
              <a:t>102</a:t>
            </a:fld>
            <a:r>
              <a:rPr lang="en-US" dirty="0"/>
              <a:t>##</a:t>
            </a: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32</a:t>
            </a:fld>
            <a:r>
              <a:rPr lang="en-US" dirty="0" smtClean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103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104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33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34</a:t>
            </a:fld>
            <a:r>
              <a:rPr lang="en-US" dirty="0" smtClean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35</a:t>
            </a:fld>
            <a:r>
              <a:rPr lang="en-US" dirty="0" smtClean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37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  <p:sldLayoutId id="2147483704" r:id="rId7"/>
    <p:sldLayoutId id="2147483705" r:id="rId8"/>
    <p:sldLayoutId id="214748370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firebug.com/" TargetMode="External"/><Relationship Id="rId2" Type="http://schemas.openxmlformats.org/officeDocument/2006/relationships/hyperlink" Target="http://www.wireshark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QA/2002/04/Web-Qualit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reference.com/html/tools/colorizer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Web Technologies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240880"/>
            <a:ext cx="5943600" cy="569120"/>
          </a:xfrm>
        </p:spPr>
        <p:txBody>
          <a:bodyPr/>
          <a:lstStyle/>
          <a:p>
            <a:r>
              <a:rPr lang="en-US" dirty="0" smtClean="0"/>
              <a:t>HTTP, HTML, Text, Images, Tables, Forms, CSS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4495801"/>
            <a:ext cx="4114800" cy="1910443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Main Components of WWW: HTML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Hyper Text Markup Language (HTML)</a:t>
            </a:r>
          </a:p>
          <a:p>
            <a:pPr lvl="1"/>
            <a:r>
              <a:rPr lang="en-US" dirty="0"/>
              <a:t>Formatted text with images and hyperlinks</a:t>
            </a:r>
          </a:p>
          <a:p>
            <a:pPr lvl="1"/>
            <a:r>
              <a:rPr lang="en-US" dirty="0"/>
              <a:t>Interpreted and displayed by Web browsers</a:t>
            </a:r>
          </a:p>
          <a:p>
            <a:r>
              <a:rPr lang="en-US" dirty="0" smtClean="0"/>
              <a:t>A web (HTML) page consists of:</a:t>
            </a:r>
            <a:endParaRPr lang="en-US" dirty="0"/>
          </a:p>
          <a:p>
            <a:pPr lvl="1"/>
            <a:r>
              <a:rPr lang="en-US" dirty="0"/>
              <a:t>HTML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CSS styles file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Other </a:t>
            </a:r>
            <a:r>
              <a:rPr lang="en-US" dirty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Form Controls (3)</a:t>
            </a:r>
            <a:endParaRPr lang="bg-BG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Password input – acts like normal text field but hides the text with * signs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/>
              <a:t>Multiple select field – code is like drop down but displays list of items to select</a:t>
            </a:r>
            <a:endParaRPr lang="bg-BG" sz="3000" dirty="0" smtClean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2098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type="password" name="pass" value=""&gt;</a:t>
            </a:r>
          </a:p>
        </p:txBody>
      </p:sp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684213" y="4038600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name="products" multiple="multiple"&gt;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selected="selected"&gt;keyboard&lt;/option&gt;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2"&gt;mouse&lt;/option&gt;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3"&gt;speakers&lt;/option&gt;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HTML Forms – Example</a:t>
            </a:r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555626" y="1143000"/>
            <a:ext cx="805497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action="apply-now.php"&gt;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name="subject" type="hidden" value="Class"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&lt;p&gt;Degree: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&lt;select name="degree"&gt;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value="BA"&gt;Bachelor of Art&lt;/option&gt;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value="BS"&gt;Bachelor of Science&lt;/option&gt;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value="MBA" selected="true"&gt;Master of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Business Administration&lt;/option&gt;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&lt;/select&gt;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 Name: &lt;input type="text" name="firstname"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 Name: &lt;input type="text" name="lastname"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Student ID: &lt;input type="password" name="studentid"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649792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Forms – Example (2)</a:t>
            </a:r>
          </a:p>
        </p:txBody>
      </p:sp>
      <p:sp>
        <p:nvSpPr>
          <p:cNvPr id="967683" name="Rectangle 3"/>
          <p:cNvSpPr>
            <a:spLocks noChangeArrowheads="1"/>
          </p:cNvSpPr>
          <p:nvPr/>
        </p:nvSpPr>
        <p:spPr bwMode="auto">
          <a:xfrm>
            <a:off x="534988" y="1191089"/>
            <a:ext cx="80756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Gender: 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name="gender" type="radio" value="Male"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checked="true" /&gt; Male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name="gender" type="radio" value="Female" /&gt;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Female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E-mail: &lt;input type="text" name="email" value="" /&gt;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&lt;textarea name="terms" cols="30" rows="4"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readonly="true"&gt;TERMS AND CONDITIONS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clicking the Send Form button you agree to submit this form.&lt;/textarea&gt;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type="submit" name="button" value="Send Form" /&gt;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649792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 (continuation)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4988" y="1191089"/>
            <a:ext cx="80756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Gender: 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name="gender" type="radio" value="Male"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checked="true" /&gt; Male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name="gender" type="radio" value="Female" /&gt;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Female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E-mail: &lt;input type="text" name="email" value="" /&gt;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&lt;textarea name="terms" cols="30" rows="4"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readonly="true"&gt;TERMS AND CONDITIONS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clicking the Send Form button you agree to submit this form.&lt;/textarea&gt;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type="submit" name="button" value="Send Form" /&gt;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649792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 (continuation)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– Example (3)</a:t>
            </a:r>
          </a:p>
        </p:txBody>
      </p:sp>
      <p:pic>
        <p:nvPicPr>
          <p:cNvPr id="35845" name="Picture 5" descr="for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875" y="1268413"/>
            <a:ext cx="45529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566988"/>
            <a:ext cx="5761038" cy="6365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CSS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19250" y="3514737"/>
            <a:ext cx="576103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Styling with Cascading Stylesheets</a:t>
            </a:r>
          </a:p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Very Quick Introduction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800" dirty="0" smtClean="0"/>
              <a:t>CSS Introduction</a:t>
            </a:r>
            <a:endParaRPr lang="bg-BG" sz="4800" dirty="0" smtClean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5561013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Cascading Style Sheets (CSS)</a:t>
            </a:r>
          </a:p>
          <a:p>
            <a:pPr lvl="1">
              <a:defRPr/>
            </a:pPr>
            <a:r>
              <a:rPr lang="en-US" sz="2800" dirty="0" smtClean="0"/>
              <a:t>Markup language, used to describe the presentation of document</a:t>
            </a:r>
          </a:p>
          <a:p>
            <a:pPr lvl="1">
              <a:defRPr/>
            </a:pPr>
            <a:r>
              <a:rPr lang="en-US" sz="2800" dirty="0" smtClean="0"/>
              <a:t>Defines sizes, fonts, colors, layout, etc.</a:t>
            </a:r>
          </a:p>
          <a:p>
            <a:pPr lvl="1">
              <a:defRPr/>
            </a:pPr>
            <a:r>
              <a:rPr lang="en-US" sz="2800" dirty="0" smtClean="0"/>
              <a:t>Improves content accessibility</a:t>
            </a:r>
          </a:p>
          <a:p>
            <a:pPr lvl="1">
              <a:defRPr/>
            </a:pPr>
            <a:r>
              <a:rPr lang="en-US" sz="2800" dirty="0" smtClean="0"/>
              <a:t>Improves flexibility</a:t>
            </a:r>
          </a:p>
          <a:p>
            <a:pPr>
              <a:defRPr/>
            </a:pPr>
            <a:r>
              <a:rPr lang="en-US" sz="3000" dirty="0" smtClean="0"/>
              <a:t>Designed to separate presentation from content</a:t>
            </a:r>
          </a:p>
          <a:p>
            <a:pPr>
              <a:defRPr/>
            </a:pPr>
            <a:r>
              <a:rPr lang="en-US" sz="3000" dirty="0" smtClean="0"/>
              <a:t>Because of CSS all HTML presentation tags are deprecated, e.g.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&lt;font&gt; &lt;center&gt; &lt;b&gt;</a:t>
            </a:r>
            <a:r>
              <a:rPr lang="en-US" sz="3000" dirty="0" smtClean="0"/>
              <a:t> etc.</a:t>
            </a:r>
          </a:p>
        </p:txBody>
      </p:sp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Style Sheets Syntax</a:t>
            </a:r>
            <a:endParaRPr lang="bg-BG" dirty="0" smtClean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Simple syntax, based on English words</a:t>
            </a:r>
          </a:p>
          <a:p>
            <a:pPr>
              <a:defRPr/>
            </a:pPr>
            <a:r>
              <a:rPr lang="en-US" sz="3000" dirty="0" smtClean="0"/>
              <a:t>Contains of set of cascading rules</a:t>
            </a:r>
          </a:p>
          <a:p>
            <a:pPr>
              <a:defRPr/>
            </a:pPr>
            <a:r>
              <a:rPr lang="en-US" sz="3000" dirty="0" smtClean="0"/>
              <a:t>Rule consists of one or more selectors and declaration block</a:t>
            </a:r>
          </a:p>
          <a:p>
            <a:pPr>
              <a:defRPr/>
            </a:pPr>
            <a:r>
              <a:rPr lang="en-US" sz="3000" dirty="0" smtClean="0"/>
              <a:t>Declaration block consists of one or more semicolon-terminated declarations in curly braces</a:t>
            </a:r>
          </a:p>
          <a:p>
            <a:pPr>
              <a:defRPr/>
            </a:pPr>
            <a:r>
              <a:rPr lang="en-US" sz="3000" dirty="0" smtClean="0"/>
              <a:t>Declaration consists of property, a colon </a:t>
            </a:r>
            <a:r>
              <a:rPr lang="en-US" sz="3000" dirty="0" smtClean="0">
                <a:sym typeface="Wingdings" pitchFamily="2" charset="2"/>
              </a:rPr>
              <a:t>and value</a:t>
            </a:r>
            <a:endParaRPr lang="bg-BG" sz="3000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55650" y="57867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h1,h2,h3,h4,h5,h6 { color: green }</a:t>
            </a:r>
          </a:p>
        </p:txBody>
      </p: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Style Sheets Syntax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5000"/>
              </a:spcBef>
              <a:defRPr/>
            </a:pPr>
            <a:r>
              <a:rPr lang="en-US" dirty="0" smtClean="0"/>
              <a:t>Selectors determine which element the rule applies to: </a:t>
            </a:r>
          </a:p>
          <a:p>
            <a:pPr lvl="1">
              <a:spcBef>
                <a:spcPct val="35000"/>
              </a:spcBef>
              <a:defRPr/>
            </a:pPr>
            <a:r>
              <a:rPr lang="en-US" dirty="0" smtClean="0"/>
              <a:t>All elements of specific type</a:t>
            </a:r>
          </a:p>
          <a:p>
            <a:pPr lvl="1">
              <a:spcBef>
                <a:spcPct val="35000"/>
              </a:spcBef>
              <a:defRPr/>
            </a:pPr>
            <a:r>
              <a:rPr lang="en-US" dirty="0" smtClean="0"/>
              <a:t>Those that mach specific attribute</a:t>
            </a:r>
          </a:p>
          <a:p>
            <a:pPr lvl="1">
              <a:spcBef>
                <a:spcPct val="35000"/>
              </a:spcBef>
              <a:defRPr/>
            </a:pPr>
            <a:r>
              <a:rPr lang="en-US" dirty="0" smtClean="0"/>
              <a:t>Elements may be matched depending on how they are nested in the document (HTML)</a:t>
            </a:r>
          </a:p>
        </p:txBody>
      </p:sp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Style Sheets Syntax (3)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5000"/>
              </a:spcBef>
              <a:defRPr/>
            </a:pPr>
            <a:r>
              <a:rPr lang="en-US" dirty="0" smtClean="0"/>
              <a:t>Pseudo-classes define further behavior</a:t>
            </a:r>
          </a:p>
          <a:p>
            <a:pPr lvl="1">
              <a:spcBef>
                <a:spcPct val="35000"/>
              </a:spcBef>
              <a:defRPr/>
            </a:pPr>
            <a:r>
              <a:rPr lang="en-US" dirty="0" smtClean="0"/>
              <a:t>Appended to a selector </a:t>
            </a:r>
          </a:p>
          <a:p>
            <a:pPr lvl="1">
              <a:spcBef>
                <a:spcPct val="35000"/>
              </a:spcBef>
              <a:defRPr/>
            </a:pPr>
            <a:r>
              <a:rPr lang="en-US" dirty="0" smtClean="0"/>
              <a:t>Examples: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:hover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:first-letter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:visited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:before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:after</a:t>
            </a:r>
          </a:p>
          <a:p>
            <a:pPr lvl="1">
              <a:spcBef>
                <a:spcPct val="35000"/>
              </a:spcBef>
              <a:defRPr/>
            </a:pPr>
            <a:r>
              <a:rPr lang="en-US" dirty="0" smtClean="0"/>
              <a:t>Not all browser support them well</a:t>
            </a:r>
            <a:endParaRPr lang="bg-BG" dirty="0" smtClean="0"/>
          </a:p>
        </p:txBody>
      </p:sp>
    </p:spTree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Style Sheets Syntax (4)</a:t>
            </a:r>
            <a:endParaRPr lang="bg-BG" dirty="0" smtClean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5870575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Three primary types of selectors:</a:t>
            </a:r>
          </a:p>
          <a:p>
            <a:pPr lvl="1">
              <a:spcBef>
                <a:spcPts val="0"/>
              </a:spcBef>
              <a:defRPr/>
            </a:pPr>
            <a:r>
              <a:rPr lang="en-US" sz="2600" dirty="0" smtClean="0"/>
              <a:t>By tag: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 lvl="1">
              <a:spcBef>
                <a:spcPts val="300"/>
              </a:spcBef>
              <a:defRPr/>
            </a:pPr>
            <a:r>
              <a:rPr lang="en-US" sz="2600" dirty="0" smtClean="0"/>
              <a:t>By element id:</a:t>
            </a:r>
            <a:br>
              <a:rPr lang="en-US" sz="2600" dirty="0" smtClean="0"/>
            </a:br>
            <a:endParaRPr lang="en-US" sz="2600" noProof="1" smtClean="0">
              <a:latin typeface="Courier New" pitchFamily="49" charset="0"/>
            </a:endParaRPr>
          </a:p>
          <a:p>
            <a:pPr lvl="1">
              <a:spcBef>
                <a:spcPts val="300"/>
              </a:spcBef>
              <a:defRPr/>
            </a:pPr>
            <a:r>
              <a:rPr lang="en-US" sz="2600" dirty="0" smtClean="0"/>
              <a:t>By element class name (only for HTML): 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Selectors can be combined with commas:</a:t>
            </a:r>
          </a:p>
          <a:p>
            <a:pPr>
              <a:spcBef>
                <a:spcPts val="300"/>
              </a:spcBef>
              <a:buFontTx/>
              <a:buNone/>
              <a:defRPr/>
            </a:pPr>
            <a:r>
              <a:rPr lang="en-US" sz="2800" dirty="0" smtClean="0"/>
              <a:t>	</a:t>
            </a:r>
            <a:br>
              <a:rPr lang="en-US" sz="2800" dirty="0" smtClean="0"/>
            </a:br>
            <a:r>
              <a:rPr lang="en-US" sz="2800" dirty="0" smtClean="0"/>
              <a:t>will match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dirty="0" smtClean="0"/>
              <a:t> tags, elements with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dirty="0" smtClean="0"/>
              <a:t> and element with id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top-link</a:t>
            </a:r>
            <a:endParaRPr lang="bg-BG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{font-face: Verdana}</a:t>
            </a: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900113" y="30480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#element_id {color:#FF0000}</a:t>
            </a: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900113" y="4164687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.class_name {border: 1px solid red}</a:t>
            </a:r>
          </a:p>
        </p:txBody>
      </p:sp>
      <p:sp>
        <p:nvSpPr>
          <p:cNvPr id="1002503" name="Rectangle 7"/>
          <p:cNvSpPr>
            <a:spLocks noChangeArrowheads="1"/>
          </p:cNvSpPr>
          <p:nvPr/>
        </p:nvSpPr>
        <p:spPr bwMode="auto">
          <a:xfrm>
            <a:off x="900113" y="5231487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{font-weight: bold}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Main Components of WWW: HTML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HTML is straight-forward and easy to learn</a:t>
            </a:r>
          </a:p>
          <a:p>
            <a:pPr lvl="1"/>
            <a:r>
              <a:rPr lang="en-US" dirty="0" smtClean="0"/>
              <a:t>Simplest HTML documents are plain text files</a:t>
            </a:r>
          </a:p>
          <a:p>
            <a:pPr lvl="2"/>
            <a:r>
              <a:rPr lang="en-US" dirty="0" smtClean="0"/>
              <a:t>Easy to add formatting, references, bullets, etc.</a:t>
            </a:r>
          </a:p>
          <a:p>
            <a:pPr lvl="2"/>
            <a:r>
              <a:rPr lang="en-US" dirty="0" smtClean="0"/>
              <a:t>Images can be added as separate files</a:t>
            </a:r>
          </a:p>
          <a:p>
            <a:pPr lvl="1"/>
            <a:r>
              <a:rPr lang="en-US" dirty="0" smtClean="0"/>
              <a:t>Can be automatically generated by authoring programs</a:t>
            </a:r>
          </a:p>
          <a:p>
            <a:pPr lvl="2"/>
            <a:r>
              <a:rPr lang="en-US" dirty="0" smtClean="0"/>
              <a:t>Tools to aid users in creating HTML files</a:t>
            </a:r>
          </a:p>
          <a:p>
            <a:pPr lvl="2"/>
            <a:r>
              <a:rPr lang="en-US" dirty="0" smtClean="0"/>
              <a:t>E.g. FrontPage, Dreamweaver, 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Style Sheets Syntax (5)</a:t>
            </a:r>
            <a:endParaRPr lang="bg-BG" dirty="0" smtClean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1"/>
            <a:ext cx="8496300" cy="5678488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600" dirty="0" smtClean="0"/>
              <a:t>Match elements, relative to their placement in document:</a:t>
            </a:r>
          </a:p>
          <a:p>
            <a:pPr>
              <a:lnSpc>
                <a:spcPct val="85000"/>
              </a:lnSpc>
              <a:spcBef>
                <a:spcPct val="60000"/>
              </a:spcBef>
              <a:buFontTx/>
              <a:buNone/>
              <a:defRPr/>
            </a:pP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will match all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2600" dirty="0" smtClean="0"/>
              <a:t> tags that are descendants of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600" dirty="0" smtClean="0"/>
              <a:t> tag (may not be direct child!)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dirty="0" smtClean="0"/>
              <a:t> - universal selector:</a:t>
            </a:r>
          </a:p>
          <a:p>
            <a:pPr>
              <a:lnSpc>
                <a:spcPct val="85000"/>
              </a:lnSpc>
              <a:spcBef>
                <a:spcPct val="60000"/>
              </a:spcBef>
              <a:buFontTx/>
              <a:buNone/>
              <a:defRPr/>
            </a:pPr>
            <a:r>
              <a:rPr lang="en-US" sz="2600" dirty="0" smtClean="0">
                <a:latin typeface="Courier New" pitchFamily="49" charset="0"/>
              </a:rPr>
              <a:t/>
            </a:r>
            <a:br>
              <a:rPr lang="en-US" sz="2600" dirty="0" smtClean="0">
                <a:latin typeface="Courier New" pitchFamily="49" charset="0"/>
              </a:rPr>
            </a:br>
            <a:r>
              <a:rPr lang="en-US" sz="2600" dirty="0" smtClean="0"/>
              <a:t>will match all child nodes of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600" dirty="0" smtClean="0"/>
              <a:t> tag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dirty="0" smtClean="0"/>
              <a:t> selector – used to match “following” tag: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  <a:defRPr/>
            </a:pPr>
            <a:endParaRPr lang="en-US" sz="2600" dirty="0" smtClean="0"/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sz="2600" dirty="0" smtClean="0"/>
              <a:t>	will match all elements with class name </a:t>
            </a:r>
            <a:r>
              <a:rPr lang="en-US" sz="2600" dirty="0" smtClean="0">
                <a:latin typeface="Courier New" pitchFamily="49" charset="0"/>
              </a:rPr>
              <a:t>link</a:t>
            </a:r>
            <a:r>
              <a:rPr lang="en-US" sz="2600" dirty="0" smtClean="0"/>
              <a:t> that appear immediately after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dirty="0" smtClean="0"/>
              <a:t> tag</a:t>
            </a:r>
            <a:endParaRPr lang="bg-BG" sz="2600" dirty="0" smtClean="0"/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900113" y="17789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a {text-decoration: underline}</a:t>
            </a:r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900113" y="36576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* {color: black}</a:t>
            </a:r>
          </a:p>
        </p:txBody>
      </p:sp>
      <p:sp>
        <p:nvSpPr>
          <p:cNvPr id="1005574" name="Rectangle 6"/>
          <p:cNvSpPr>
            <a:spLocks noChangeArrowheads="1"/>
          </p:cNvSpPr>
          <p:nvPr/>
        </p:nvSpPr>
        <p:spPr bwMode="auto">
          <a:xfrm>
            <a:off x="900113" y="5267325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+ .link {float:right}</a:t>
            </a:r>
          </a:p>
        </p:txBody>
      </p: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Inline Styles</a:t>
            </a:r>
            <a:endParaRPr lang="bg-BG" smtClean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Inline styles</a:t>
            </a:r>
            <a:endParaRPr lang="en-US" i="1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defRPr/>
            </a:pPr>
            <a:r>
              <a:rPr lang="en-US" sz="2900" dirty="0" smtClean="0"/>
              <a:t>Individual element’s style defined using </a:t>
            </a:r>
            <a:r>
              <a:rPr lang="en-US" sz="2900" dirty="0" smtClean="0">
                <a:latin typeface="Courier New" pitchFamily="49" charset="0"/>
              </a:rPr>
              <a:t>style</a:t>
            </a:r>
            <a:r>
              <a:rPr lang="en-US" sz="2900" b="0" dirty="0" smtClean="0">
                <a:latin typeface="Courier New" pitchFamily="49" charset="0"/>
              </a:rPr>
              <a:t> </a:t>
            </a:r>
            <a:r>
              <a:rPr lang="en-US" sz="2900" dirty="0" smtClean="0"/>
              <a:t>attribute</a:t>
            </a:r>
          </a:p>
          <a:p>
            <a:pPr lvl="1">
              <a:defRPr/>
            </a:pPr>
            <a:r>
              <a:rPr lang="en-US" sz="2900" dirty="0" smtClean="0"/>
              <a:t>Contains only declaration, no selectors:</a:t>
            </a:r>
            <a:endParaRPr lang="en-US" sz="1900" dirty="0" smtClean="0">
              <a:latin typeface="Courier New" pitchFamily="49" charset="0"/>
            </a:endParaRPr>
          </a:p>
          <a:p>
            <a:pPr lvl="1">
              <a:buFontTx/>
              <a:buNone/>
              <a:defRPr/>
            </a:pPr>
            <a:endParaRPr lang="en-US" sz="1900" dirty="0" smtClean="0">
              <a:latin typeface="Courier New" pitchFamily="49" charset="0"/>
            </a:endParaRPr>
          </a:p>
          <a:p>
            <a:pPr lvl="1">
              <a:defRPr/>
            </a:pPr>
            <a:r>
              <a:rPr lang="en-US" sz="2900" dirty="0" smtClean="0"/>
              <a:t>Override any other styles</a:t>
            </a:r>
          </a:p>
          <a:p>
            <a:pPr lvl="1">
              <a:defRPr/>
            </a:pPr>
            <a:r>
              <a:rPr lang="en-US" sz="2900" dirty="0" smtClean="0"/>
              <a:t>Apply to all descendant elements</a:t>
            </a:r>
          </a:p>
          <a:p>
            <a:pPr lvl="1">
              <a:defRPr/>
            </a:pPr>
            <a:r>
              <a:rPr lang="en-US" sz="2900" dirty="0" smtClean="0"/>
              <a:t>Used for styles that are not needed anywhere else on site</a:t>
            </a:r>
            <a:endParaRPr lang="bg-BG" sz="2100" dirty="0" smtClean="0"/>
          </a:p>
        </p:txBody>
      </p:sp>
      <p:sp>
        <p:nvSpPr>
          <p:cNvPr id="985092" name="Rectangle 4"/>
          <p:cNvSpPr>
            <a:spLocks noChangeArrowheads="1"/>
          </p:cNvSpPr>
          <p:nvPr/>
        </p:nvSpPr>
        <p:spPr bwMode="auto">
          <a:xfrm>
            <a:off x="827088" y="3505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 = "font-size: 20 pt; color: #0000FF"&gt;</a:t>
            </a:r>
          </a:p>
        </p:txBody>
      </p: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Inline Styles: Example</a:t>
            </a:r>
            <a:endParaRPr lang="bg-BG" smtClean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0" y="1447800"/>
            <a:ext cx="7777163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lang="en" xml:lang="en"&gt;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84453" y="838200"/>
            <a:ext cx="28969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inline-styles.html</a:t>
            </a:r>
          </a:p>
        </p:txBody>
      </p:sp>
    </p:spTree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 (2)</a:t>
            </a:r>
            <a:endParaRPr lang="bg-BG" dirty="0" smtClean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0" y="1447800"/>
            <a:ext cx="7777163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lang="en" xml:lang="en"&gt;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84453" y="838200"/>
            <a:ext cx="28969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inline-styles.html</a:t>
            </a:r>
          </a:p>
        </p:txBody>
      </p:sp>
      <p:pic>
        <p:nvPicPr>
          <p:cNvPr id="5" name="Picture 4" descr="INL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133600"/>
            <a:ext cx="580707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Embedded Styles</a:t>
            </a:r>
            <a:endParaRPr lang="bg-BG" smtClean="0"/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5000"/>
              </a:spcBef>
              <a:defRPr/>
            </a:pPr>
            <a:r>
              <a:rPr lang="en-US" dirty="0" smtClean="0"/>
              <a:t>Embedded in the html in </a:t>
            </a:r>
            <a:r>
              <a:rPr lang="en-US" dirty="0" smtClean="0">
                <a:latin typeface="Courier New" pitchFamily="49" charset="0"/>
              </a:rPr>
              <a:t>&lt;style&gt;</a:t>
            </a:r>
            <a:r>
              <a:rPr lang="en-US" dirty="0" smtClean="0"/>
              <a:t> tag:</a:t>
            </a:r>
            <a:br>
              <a:rPr lang="en-US" dirty="0" smtClean="0"/>
            </a:br>
            <a:r>
              <a:rPr lang="en-US" noProof="1" smtClean="0"/>
              <a:t>	</a:t>
            </a:r>
            <a:endParaRPr lang="en-US" sz="2900" noProof="1" smtClean="0">
              <a:latin typeface="Courier New" pitchFamily="49" charset="0"/>
            </a:endParaRPr>
          </a:p>
          <a:p>
            <a:pPr lvl="1">
              <a:lnSpc>
                <a:spcPct val="85000"/>
              </a:lnSpc>
              <a:spcBef>
                <a:spcPct val="45000"/>
              </a:spcBef>
              <a:defRPr/>
            </a:pPr>
            <a:r>
              <a:rPr lang="en-US" sz="2900" dirty="0" smtClean="0"/>
              <a:t>Apply to the whole document</a:t>
            </a:r>
          </a:p>
          <a:p>
            <a:pPr lvl="1">
              <a:lnSpc>
                <a:spcPct val="85000"/>
              </a:lnSpc>
              <a:spcBef>
                <a:spcPct val="35000"/>
              </a:spcBef>
              <a:defRPr/>
            </a:pP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900" dirty="0" smtClean="0"/>
              <a:t> attribute specifies the MIME type</a:t>
            </a:r>
          </a:p>
          <a:p>
            <a:pPr lvl="2">
              <a:lnSpc>
                <a:spcPct val="85000"/>
              </a:lnSpc>
              <a:spcBef>
                <a:spcPct val="35000"/>
              </a:spcBef>
              <a:defRPr/>
            </a:pPr>
            <a:r>
              <a:rPr lang="en-US" dirty="0" smtClean="0"/>
              <a:t>MIME is a standard for specifying the format of content</a:t>
            </a:r>
          </a:p>
          <a:p>
            <a:pPr lvl="2">
              <a:lnSpc>
                <a:spcPct val="85000"/>
              </a:lnSpc>
              <a:spcBef>
                <a:spcPct val="35000"/>
              </a:spcBef>
              <a:defRPr/>
            </a:pPr>
            <a:r>
              <a:rPr lang="en-US" dirty="0" smtClean="0"/>
              <a:t>Other MIME types include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image/gif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text/javascript</a:t>
            </a:r>
          </a:p>
          <a:p>
            <a:pPr lvl="1">
              <a:lnSpc>
                <a:spcPct val="85000"/>
              </a:lnSpc>
              <a:spcBef>
                <a:spcPct val="35000"/>
              </a:spcBef>
              <a:defRPr/>
            </a:pPr>
            <a:r>
              <a:rPr lang="en-US" sz="2900" dirty="0" smtClean="0"/>
              <a:t>The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sz="2900" dirty="0" smtClean="0"/>
              <a:t> tag is placed in the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2900" dirty="0" smtClean="0"/>
              <a:t> section of the document</a:t>
            </a:r>
          </a:p>
          <a:p>
            <a:pPr>
              <a:lnSpc>
                <a:spcPct val="85000"/>
              </a:lnSpc>
              <a:defRPr/>
            </a:pPr>
            <a:r>
              <a:rPr lang="en-US" dirty="0" smtClean="0"/>
              <a:t>Used for document-specific style</a:t>
            </a:r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827088" y="1600200"/>
            <a:ext cx="7416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</p:txBody>
      </p:sp>
    </p:spTree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/>
              <a:t>Embedded Styles: Example</a:t>
            </a:r>
            <a:endParaRPr lang="bg-BG" sz="3600" smtClean="0"/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684213" y="1661785"/>
            <a:ext cx="7777162" cy="4662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lang="en" xml:lang="en"&gt;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&lt;title&gt;Style Sheets&lt;/title&gt;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type="text/css"&gt;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 {background-color: #8000FF;color: white}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h1 {font-family: Arial, sans-serif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 {font-size: 18pt}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.blue {color: blue}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609600" y="100078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embedded-stylesheets.html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Embedded Styles: Example (2)</a:t>
            </a:r>
            <a:endParaRPr lang="bg-BG" sz="3600" dirty="0" smtClean="0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55650" y="1484313"/>
            <a:ext cx="7632700" cy="41151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 class="blue"&gt;A Heading&lt;/h1&gt;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text. Here is some text. Here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is some text. Here is some text. Here is some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text.&lt;/p&gt;     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&lt;h1&gt;Another Heading&lt;/h1&gt;       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more text.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Here is some more text.&lt;/p&gt;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&lt;em&gt;more&lt;/em&gt;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 Here is some more text.&lt;/p&gt; 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Embedded Styles: Example (3)</a:t>
            </a:r>
            <a:endParaRPr lang="bg-BG" sz="3600" dirty="0" smtClean="0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55650" y="1484313"/>
            <a:ext cx="7632700" cy="41151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 class="blue"&gt;A Heading&lt;/h1&gt;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text. Here is some text. Here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is some text. Here is some text. Here is some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text.&lt;/p&gt;     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&lt;h1&gt;Another Heading&lt;/h1&gt;       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more text.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Here is some more text.&lt;/p&gt;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&lt;em&gt;more&lt;/em&gt;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 Here is some more text.&lt;/p&gt; 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4" name="Picture 3" descr="DECLA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57400" y="1676400"/>
            <a:ext cx="6551612" cy="47259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External linking</a:t>
            </a:r>
          </a:p>
          <a:p>
            <a:pPr lvl="1">
              <a:defRPr/>
            </a:pPr>
            <a:r>
              <a:rPr lang="en-US" sz="2800" dirty="0" smtClean="0"/>
              <a:t>Separate pages can all use same style sheet</a:t>
            </a:r>
          </a:p>
          <a:p>
            <a:pPr lvl="1">
              <a:defRPr/>
            </a:pPr>
            <a:r>
              <a:rPr lang="en-US" sz="2800" dirty="0" smtClean="0"/>
              <a:t>Only modify a single file to change styles across your site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tag (with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3000" dirty="0" smtClean="0"/>
              <a:t> attribute)</a:t>
            </a:r>
          </a:p>
          <a:p>
            <a:pPr lvl="1">
              <a:defRPr/>
            </a:pPr>
            <a:r>
              <a:rPr lang="en-US" sz="2800" dirty="0" smtClean="0"/>
              <a:t>Specifies a relationship between current document and another document</a:t>
            </a:r>
          </a:p>
          <a:p>
            <a:pPr lvl="1">
              <a:buFontTx/>
              <a:buNone/>
              <a:defRPr/>
            </a:pPr>
            <a:endParaRPr lang="en-US" sz="2800" dirty="0" smtClean="0">
              <a:latin typeface="Courier New" pitchFamily="49" charset="0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dirty="0" smtClean="0"/>
              <a:t> </a:t>
            </a:r>
            <a:r>
              <a:rPr lang="en-US" dirty="0" smtClean="0"/>
              <a:t>element </a:t>
            </a:r>
            <a:r>
              <a:rPr lang="en-US" dirty="0" smtClean="0"/>
              <a:t>can only be in the header</a:t>
            </a:r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900113" y="5105400"/>
            <a:ext cx="7416800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type="text/css"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href="styles.css"&gt;</a:t>
            </a:r>
          </a:p>
        </p:txBody>
      </p:sp>
    </p:spTree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8" y="71438"/>
            <a:ext cx="6607175" cy="9096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External Styles: Example</a:t>
            </a:r>
            <a:endParaRPr lang="bg-BG" sz="3600" dirty="0" smtClean="0">
              <a:latin typeface="Courier New" pitchFamily="49" charset="0"/>
            </a:endParaRPr>
          </a:p>
        </p:txBody>
      </p:sp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755650" y="1595438"/>
            <a:ext cx="7632700" cy="4724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CSS Document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	  { text-decoration: none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text-decoration: underline;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color: 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background-color: #CCFFCC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em   { color: red;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font-weight: bold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	  { margin-left: 2cm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 ul	  { text-decoration: underline;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margin-left: .5cm }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685800" y="1066800"/>
            <a:ext cx="16546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styles.css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Example</a:t>
            </a:r>
            <a:endParaRPr lang="bg-BG" dirty="0"/>
          </a:p>
        </p:txBody>
      </p:sp>
      <p:sp>
        <p:nvSpPr>
          <p:cNvPr id="472067" name="Rectangle 3"/>
          <p:cNvSpPr>
            <a:spLocks noChangeArrowheads="1"/>
          </p:cNvSpPr>
          <p:nvPr/>
        </p:nvSpPr>
        <p:spPr bwMode="auto">
          <a:xfrm>
            <a:off x="612775" y="1171689"/>
            <a:ext cx="7920038" cy="50767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&lt;head&gt;&lt;title&gt;HTML Example&lt;/title&gt;&lt;/head&gt;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align="center"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style="background:skyblue"&gt;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</a:t>
            </a:r>
            <a:r>
              <a:rPr lang="en-US" smtClean="0"/>
              <a:t>: Example (2)</a:t>
            </a:r>
            <a:endParaRPr lang="bg-BG" dirty="0" smtClean="0"/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684213" y="1523860"/>
            <a:ext cx="7777162" cy="4724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Transitional//EN"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xml:lang="en" lang="en"&gt;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&lt;title&gt;Importing style sheets&lt;/title&gt;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type="text/css" rel="stylesheet"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href="styles.css"  /&gt;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&lt;h1&gt;Shopping list for &lt;em&gt;Monday&lt;/em&gt;:&lt;/h1&gt;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&lt;li&gt;Milk&lt;/li&gt;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714374" y="1009510"/>
            <a:ext cx="3476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/>
              <a:t>external-styles.html</a:t>
            </a:r>
          </a:p>
        </p:txBody>
      </p:sp>
    </p:spTree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External Styles: Example (3)</a:t>
            </a:r>
            <a:endParaRPr lang="bg-BG" dirty="0" smtClean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755650" y="1203325"/>
            <a:ext cx="7777163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(4)</a:t>
            </a:r>
            <a:endParaRPr lang="bg-BG" dirty="0" smtClean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755650" y="1203325"/>
            <a:ext cx="7777163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4" name="Picture 4" descr="advancedho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447800"/>
            <a:ext cx="5326063" cy="49371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Web Technologies Basics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Main Components of WWW: HTTP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 Text Transfer Protocol (HTTP)</a:t>
            </a:r>
          </a:p>
          <a:p>
            <a:pPr lvl="1"/>
            <a:r>
              <a:rPr lang="en-US" dirty="0"/>
              <a:t>Client-server protocol for transferring Web resources</a:t>
            </a:r>
          </a:p>
          <a:p>
            <a:r>
              <a:rPr lang="en-US" dirty="0"/>
              <a:t>Important properties of HTTP</a:t>
            </a:r>
          </a:p>
          <a:p>
            <a:pPr lvl="1"/>
            <a:r>
              <a:rPr lang="en-US" dirty="0"/>
              <a:t>Request-response protocol</a:t>
            </a:r>
          </a:p>
          <a:p>
            <a:pPr lvl="1"/>
            <a:r>
              <a:rPr lang="en-US" dirty="0"/>
              <a:t>Reliance on a global URL</a:t>
            </a:r>
          </a:p>
          <a:p>
            <a:pPr lvl="1"/>
            <a:r>
              <a:rPr lang="en-US" dirty="0"/>
              <a:t>Resource metadata</a:t>
            </a:r>
          </a:p>
          <a:p>
            <a:pPr lvl="1"/>
            <a:r>
              <a:rPr lang="en-US" dirty="0"/>
              <a:t>Stateless</a:t>
            </a:r>
          </a:p>
          <a:p>
            <a:pPr lvl="1"/>
            <a:r>
              <a:rPr lang="en-US" dirty="0"/>
              <a:t>Text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566988"/>
            <a:ext cx="5761038" cy="636587"/>
          </a:xfrm>
        </p:spPr>
        <p:txBody>
          <a:bodyPr/>
          <a:lstStyle/>
          <a:p>
            <a:r>
              <a:rPr lang="en-US"/>
              <a:t>The HTTP Protocol</a:t>
            </a:r>
            <a:endParaRPr lang="bg-BG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1619250" y="3403600"/>
            <a:ext cx="57610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HTTP Works?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1438"/>
            <a:ext cx="7059613" cy="909637"/>
          </a:xfrm>
        </p:spPr>
        <p:txBody>
          <a:bodyPr anchor="ctr" anchorCtr="0"/>
          <a:lstStyle/>
          <a:p>
            <a:r>
              <a:rPr lang="en-US" sz="3600" dirty="0"/>
              <a:t>HTTP: Request-Response Protocol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4092575" cy="227171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Client program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Running on end host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Requests service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E.g., Web browser</a:t>
            </a:r>
            <a:endParaRPr lang="en-US" dirty="0"/>
          </a:p>
        </p:txBody>
      </p:sp>
      <p:sp>
        <p:nvSpPr>
          <p:cNvPr id="4761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9163" y="1219200"/>
            <a:ext cx="4110037" cy="227171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Server program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Running on end host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Provides service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E.g., Web server</a:t>
            </a:r>
          </a:p>
        </p:txBody>
      </p:sp>
      <p:pic>
        <p:nvPicPr>
          <p:cNvPr id="476165" name="Picture 5" descr="j02920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4059238"/>
            <a:ext cx="1868488" cy="1773237"/>
          </a:xfrm>
          <a:prstGeom prst="rect">
            <a:avLst/>
          </a:prstGeom>
          <a:noFill/>
        </p:spPr>
      </p:pic>
      <p:pic>
        <p:nvPicPr>
          <p:cNvPr id="476166" name="Picture 6" descr="j02857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6613" y="4335463"/>
            <a:ext cx="2497137" cy="1535112"/>
          </a:xfrm>
          <a:prstGeom prst="rect">
            <a:avLst/>
          </a:prstGeom>
          <a:noFill/>
        </p:spPr>
      </p:pic>
      <p:sp>
        <p:nvSpPr>
          <p:cNvPr id="476167" name="Freeform 7"/>
          <p:cNvSpPr>
            <a:spLocks/>
          </p:cNvSpPr>
          <p:nvPr/>
        </p:nvSpPr>
        <p:spPr bwMode="auto">
          <a:xfrm>
            <a:off x="2789257" y="38608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168" name="Freeform 8"/>
          <p:cNvSpPr>
            <a:spLocks/>
          </p:cNvSpPr>
          <p:nvPr/>
        </p:nvSpPr>
        <p:spPr bwMode="auto">
          <a:xfrm flipH="1" flipV="1">
            <a:off x="2789255" y="55181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169" name="Text Box 9"/>
          <p:cNvSpPr txBox="1">
            <a:spLocks noChangeArrowheads="1"/>
          </p:cNvSpPr>
          <p:nvPr/>
        </p:nvSpPr>
        <p:spPr bwMode="auto">
          <a:xfrm>
            <a:off x="3268239" y="4191000"/>
            <a:ext cx="230063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/index.html</a:t>
            </a:r>
          </a:p>
        </p:txBody>
      </p:sp>
      <p:sp>
        <p:nvSpPr>
          <p:cNvPr id="476170" name="Text Box 10"/>
          <p:cNvSpPr txBox="1">
            <a:spLocks noChangeArrowheads="1"/>
          </p:cNvSpPr>
          <p:nvPr/>
        </p:nvSpPr>
        <p:spPr bwMode="auto">
          <a:xfrm>
            <a:off x="3347073" y="5416550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"Welcome to out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646113" y="1600200"/>
            <a:ext cx="7886700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/courses/archive/spring06/cos461/ HTTP/1.1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www.cs.princeton.edu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Mozilla/4.03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/>
              <a:t>Example: Hyper Text Transfer Protocol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684213" y="3735455"/>
            <a:ext cx="7848600" cy="2665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Mon, 6 Feb 2006 13:09:03 GMT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Netscape-Enterprise/3.5.1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Last-Modified: Mon, 6 Feb  2006 11:12:23 GMT+2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601662" y="939225"/>
            <a:ext cx="3132138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HTTP request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810000" y="2656952"/>
            <a:ext cx="3289300" cy="1379101"/>
          </a:xfrm>
          <a:prstGeom prst="wedgeRoundRectCallout">
            <a:avLst>
              <a:gd name="adj1" fmla="val -113500"/>
              <a:gd name="adj2" fmla="val -416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empty line denotes the end of the request header</a:t>
            </a: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5029200" y="5171552"/>
            <a:ext cx="3297237" cy="1379101"/>
          </a:xfrm>
          <a:prstGeom prst="wedgeRoundRectCallout">
            <a:avLst>
              <a:gd name="adj1" fmla="val -149785"/>
              <a:gd name="adj2" fmla="val -235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empty line denotes the end of the response header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1662" y="3124200"/>
            <a:ext cx="3208338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HTTP </a:t>
            </a:r>
            <a:r>
              <a:rPr lang="en-US" sz="3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response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Request Message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1"/>
            <a:ext cx="8496300" cy="3803650"/>
          </a:xfrm>
        </p:spPr>
        <p:txBody>
          <a:bodyPr/>
          <a:lstStyle/>
          <a:p>
            <a:r>
              <a:rPr lang="en-US" dirty="0"/>
              <a:t>Request message sent by a client consists of</a:t>
            </a:r>
          </a:p>
          <a:p>
            <a:pPr lvl="1"/>
            <a:r>
              <a:rPr lang="en-US" sz="2800" dirty="0"/>
              <a:t>Request </a:t>
            </a:r>
            <a:r>
              <a:rPr lang="en-US" sz="2800" dirty="0" smtClean="0"/>
              <a:t>line – request </a:t>
            </a:r>
            <a:r>
              <a:rPr lang="en-US" sz="2800" dirty="0"/>
              <a:t>method (GET, </a:t>
            </a:r>
            <a:r>
              <a:rPr lang="en-US" sz="2800" dirty="0" smtClean="0"/>
              <a:t>POST, HEAD</a:t>
            </a:r>
            <a:r>
              <a:rPr lang="en-US" sz="2800" dirty="0"/>
              <a:t>, </a:t>
            </a:r>
            <a:r>
              <a:rPr lang="en-US" sz="2800" dirty="0" smtClean="0"/>
              <a:t>...), resource URI, </a:t>
            </a:r>
            <a:r>
              <a:rPr lang="en-US" sz="2800" dirty="0"/>
              <a:t>and protocol version</a:t>
            </a:r>
          </a:p>
          <a:p>
            <a:pPr lvl="1"/>
            <a:r>
              <a:rPr lang="en-US" sz="2800" dirty="0"/>
              <a:t>Request </a:t>
            </a:r>
            <a:r>
              <a:rPr lang="en-US" sz="2800" dirty="0" smtClean="0"/>
              <a:t>headers – additional parameters</a:t>
            </a:r>
            <a:endParaRPr lang="en-US" sz="2800" dirty="0"/>
          </a:p>
          <a:p>
            <a:pPr lvl="1"/>
            <a:r>
              <a:rPr lang="en-US" sz="2800" dirty="0" smtClean="0"/>
              <a:t>Body – optional data</a:t>
            </a:r>
          </a:p>
          <a:p>
            <a:pPr lvl="2"/>
            <a:r>
              <a:rPr lang="en-US" sz="2600" dirty="0" smtClean="0"/>
              <a:t>E.g. posted form data, files, etc.</a:t>
            </a:r>
            <a:endParaRPr lang="en-US" sz="2600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873126" y="4953000"/>
            <a:ext cx="7432674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&lt;request method&gt; &lt;resource&gt; HTTP/&lt;version&gt;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&lt;empty line&gt;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HTTP GET Request – Example</a:t>
            </a:r>
          </a:p>
        </p:txBody>
      </p:sp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722313" y="1929348"/>
            <a:ext cx="7659687" cy="41726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/academy/winter-2009-2010.aspx HTTP/1.1</a:t>
            </a:r>
          </a:p>
          <a:p>
            <a:pPr eaLnBrk="0" hangingPunct="0">
              <a:lnSpc>
                <a:spcPts val="3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www.telerik.com</a:t>
            </a:r>
          </a:p>
          <a:p>
            <a:pPr eaLnBrk="0" hangingPunct="0">
              <a:lnSpc>
                <a:spcPts val="3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lnSpc>
                <a:spcPts val="3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bg</a:t>
            </a:r>
          </a:p>
          <a:p>
            <a:pPr eaLnBrk="0" hangingPunct="0">
              <a:lnSpc>
                <a:spcPts val="3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lnSpc>
                <a:spcPts val="3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Mozilla/4.0(compatible;MSIE 6.0; Windows NT 5.0)</a:t>
            </a:r>
          </a:p>
          <a:p>
            <a:pPr eaLnBrk="0" hangingPunct="0">
              <a:lnSpc>
                <a:spcPts val="3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lnSpc>
                <a:spcPts val="3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lnSpc>
                <a:spcPts val="3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124485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GET request: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HTTP POST Request – Example</a:t>
            </a:r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646113" y="1600201"/>
            <a:ext cx="7742237" cy="4916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/webmail/login.phtml HTTP/1.1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www.abv.bg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bg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Mozilla/4.0(compatible;MSIE 6.0; Windows NT 5.0)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LOGIN_USER=mente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DOMAIN_NAME=abv.bg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LOGIN_PASS=taina-maina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914400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POST request: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WWW and the HTTP protocol</a:t>
            </a:r>
          </a:p>
          <a:p>
            <a:pPr lvl="1"/>
            <a:r>
              <a:rPr lang="en-US" dirty="0" smtClean="0"/>
              <a:t>Request-response model</a:t>
            </a:r>
          </a:p>
          <a:p>
            <a:pPr lvl="1"/>
            <a:r>
              <a:rPr lang="en-US" dirty="0" smtClean="0"/>
              <a:t>GET vs. POST</a:t>
            </a:r>
          </a:p>
          <a:p>
            <a:r>
              <a:rPr lang="en-US" dirty="0" smtClean="0"/>
              <a:t>HTML Basics</a:t>
            </a:r>
          </a:p>
          <a:p>
            <a:pPr lvl="1"/>
            <a:r>
              <a:rPr lang="en-US" dirty="0" smtClean="0"/>
              <a:t>Text, Images, Tables, Forms</a:t>
            </a:r>
          </a:p>
          <a:p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Styling Web content with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Conditional HTTP GET – </a:t>
            </a:r>
            <a:r>
              <a:rPr lang="en-US" sz="3700" dirty="0"/>
              <a:t>Example</a:t>
            </a:r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646113" y="1676400"/>
            <a:ext cx="7742237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/academy/join.aspx HTTP/1.1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www.telerik.com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If-Modified-Since: Tue, 9 Mar 2010 11:12:23 GMT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812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3505200"/>
            <a:ext cx="8496300" cy="2971800"/>
          </a:xfrm>
          <a:noFill/>
          <a:ln/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 smtClean="0"/>
              <a:t>Fetches the </a:t>
            </a:r>
            <a:r>
              <a:rPr lang="en-US" sz="3000" dirty="0"/>
              <a:t>resource only if it has been changed at the server</a:t>
            </a:r>
          </a:p>
          <a:p>
            <a:pPr>
              <a:lnSpc>
                <a:spcPct val="95000"/>
              </a:lnSpc>
            </a:pPr>
            <a:r>
              <a:rPr lang="en-US" sz="3000" dirty="0"/>
              <a:t>Server avoids wasting resources to send again</a:t>
            </a:r>
          </a:p>
          <a:p>
            <a:pPr lvl="1">
              <a:lnSpc>
                <a:spcPct val="95000"/>
              </a:lnSpc>
            </a:pPr>
            <a:r>
              <a:rPr lang="en-US" sz="2800" dirty="0"/>
              <a:t>Returns “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 if </a:t>
            </a:r>
            <a:r>
              <a:rPr lang="en-US" sz="2800" dirty="0" smtClean="0"/>
              <a:t>the resource </a:t>
            </a:r>
            <a:r>
              <a:rPr lang="en-US" sz="2800" dirty="0"/>
              <a:t>has </a:t>
            </a:r>
            <a:r>
              <a:rPr lang="en-US" sz="2800" dirty="0" smtClean="0"/>
              <a:t>not been </a:t>
            </a:r>
            <a:r>
              <a:rPr lang="en-US" sz="2800" dirty="0"/>
              <a:t>changed</a:t>
            </a:r>
          </a:p>
          <a:p>
            <a:pPr lvl="1">
              <a:lnSpc>
                <a:spcPct val="95000"/>
              </a:lnSpc>
            </a:pPr>
            <a:r>
              <a:rPr lang="en-US" sz="2800" dirty="0"/>
              <a:t>Or “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 with the latest version otherwise</a:t>
            </a:r>
            <a:endParaRPr lang="bg-BG" sz="2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990600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conditional GET request: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Response message sent by the server</a:t>
            </a:r>
          </a:p>
          <a:p>
            <a:pPr lvl="1"/>
            <a:r>
              <a:rPr lang="en-US" dirty="0"/>
              <a:t>Status line – protocol version, status code, status phrase</a:t>
            </a:r>
          </a:p>
          <a:p>
            <a:pPr lvl="1"/>
            <a:r>
              <a:rPr lang="en-US" dirty="0"/>
              <a:t>Response headers – provide some meta data</a:t>
            </a:r>
          </a:p>
          <a:p>
            <a:pPr lvl="1"/>
            <a:r>
              <a:rPr lang="en-US" dirty="0"/>
              <a:t>Body – the contents of the response (the requested resource)</a:t>
            </a:r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720726" y="4876800"/>
            <a:ext cx="7737474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response from the Web server: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646113" y="1915549"/>
            <a:ext cx="7742237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73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 &lt;title&gt; Test &lt;/title&gt;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Test HTML page.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646113" y="1703360"/>
            <a:ext cx="7742237" cy="46974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&lt;TITLE&gt;404 Not Found&lt;/TITLE&gt;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requested URL /img/telerik-logo.gif was not found on this server.&lt;P&gt;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&lt;HR&gt;&lt;ADDRESS&gt;Apache/2.2.14 Server at Port 80&lt;/ADDRESS&gt;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60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response with error 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HTTP request methods include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</a:t>
            </a:r>
            <a:r>
              <a:rPr lang="en-US" dirty="0"/>
              <a:t>current value of resource, run a program at the server, …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</a:t>
            </a:r>
            <a:r>
              <a:rPr lang="en-US" dirty="0"/>
              <a:t>the meta-data associated with a resource (headers only)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Update </a:t>
            </a:r>
            <a:r>
              <a:rPr lang="en-US" dirty="0"/>
              <a:t>a resource, provide input data to a program at the server,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HTTP Response Codes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/>
              <a:t>HTTP response code classes</a:t>
            </a:r>
          </a:p>
          <a:p>
            <a:pPr lvl="1"/>
            <a:r>
              <a:rPr lang="en-US" sz="2800" dirty="0">
                <a:latin typeface="Consolas" pitchFamily="49" charset="0"/>
                <a:cs typeface="Consolas" pitchFamily="49" charset="0"/>
              </a:rPr>
              <a:t>1xx</a:t>
            </a:r>
            <a:r>
              <a:rPr lang="en-US" sz="2800" dirty="0"/>
              <a:t>: informational (e.g., “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100 Continue</a:t>
            </a:r>
            <a:r>
              <a:rPr lang="en-US" sz="2800" dirty="0"/>
              <a:t>”)</a:t>
            </a:r>
          </a:p>
          <a:p>
            <a:pPr lvl="1"/>
            <a:r>
              <a:rPr lang="en-US" sz="2800" dirty="0">
                <a:latin typeface="Consolas" pitchFamily="49" charset="0"/>
                <a:cs typeface="Consolas" pitchFamily="49" charset="0"/>
              </a:rPr>
              <a:t>2xx</a:t>
            </a:r>
            <a:r>
              <a:rPr lang="en-US" sz="2800" dirty="0"/>
              <a:t>: success (e.g., “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”)</a:t>
            </a:r>
          </a:p>
          <a:p>
            <a:pPr lvl="1"/>
            <a:r>
              <a:rPr lang="en-US" sz="2800" dirty="0">
                <a:latin typeface="Consolas" pitchFamily="49" charset="0"/>
                <a:cs typeface="Consolas" pitchFamily="49" charset="0"/>
              </a:rPr>
              <a:t>3xx</a:t>
            </a:r>
            <a:r>
              <a:rPr lang="en-US" sz="2800" dirty="0"/>
              <a:t>: redirection (e.g., “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”, "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2800" dirty="0"/>
              <a:t>")</a:t>
            </a:r>
          </a:p>
          <a:p>
            <a:pPr lvl="1"/>
            <a:r>
              <a:rPr lang="en-US" sz="2800" dirty="0">
                <a:latin typeface="Consolas" pitchFamily="49" charset="0"/>
                <a:cs typeface="Consolas" pitchFamily="49" charset="0"/>
              </a:rPr>
              <a:t>4xx</a:t>
            </a:r>
            <a:r>
              <a:rPr lang="en-US" sz="2800" dirty="0"/>
              <a:t>: client error (e.g., “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404 Not Found</a:t>
            </a:r>
            <a:r>
              <a:rPr lang="en-US" sz="2800" dirty="0"/>
              <a:t>”)</a:t>
            </a:r>
          </a:p>
          <a:p>
            <a:pPr lvl="1"/>
            <a:r>
              <a:rPr lang="en-US" sz="2800" dirty="0">
                <a:latin typeface="Consolas" pitchFamily="49" charset="0"/>
                <a:cs typeface="Consolas" pitchFamily="49" charset="0"/>
              </a:rPr>
              <a:t>5xx</a:t>
            </a:r>
            <a:r>
              <a:rPr lang="en-US" sz="2800" dirty="0"/>
              <a:t>: server error (e.g., “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503</a:t>
            </a:r>
            <a:r>
              <a:rPr lang="en-US" sz="2600" dirty="0">
                <a:cs typeface="Consolas" pitchFamily="49" charset="0"/>
              </a:rPr>
              <a:t>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2600" dirty="0">
                <a:cs typeface="Consolas" pitchFamily="49" charset="0"/>
              </a:rPr>
              <a:t>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Unavailable</a:t>
            </a:r>
            <a:r>
              <a:rPr lang="en-US" sz="2800" dirty="0"/>
              <a:t>”)</a:t>
            </a:r>
          </a:p>
          <a:p>
            <a:r>
              <a:rPr lang="en-US" sz="3000" dirty="0"/>
              <a:t>"</a:t>
            </a:r>
            <a:r>
              <a:rPr lang="bg-BG" sz="2800" dirty="0"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3000" dirty="0"/>
              <a:t>"</a:t>
            </a:r>
            <a:r>
              <a:rPr lang="bg-BG" sz="3000" dirty="0"/>
              <a:t> </a:t>
            </a:r>
            <a:r>
              <a:rPr lang="en-US" sz="3000" dirty="0"/>
              <a:t>is used for redirecting the Web browser to another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Cookies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2362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/>
              <a:t>Cookie</a:t>
            </a:r>
          </a:p>
          <a:p>
            <a:pPr lvl="1">
              <a:lnSpc>
                <a:spcPts val="3600"/>
              </a:lnSpc>
            </a:pPr>
            <a:r>
              <a:rPr lang="en-US" sz="2800" dirty="0"/>
              <a:t>Small state </a:t>
            </a:r>
            <a:r>
              <a:rPr lang="en-US" sz="2800" dirty="0" smtClean="0"/>
              <a:t>stored </a:t>
            </a:r>
            <a:r>
              <a:rPr lang="en-US" sz="2800" dirty="0"/>
              <a:t>by </a:t>
            </a:r>
            <a:r>
              <a:rPr lang="en-US" sz="2800" dirty="0" smtClean="0"/>
              <a:t>the client </a:t>
            </a:r>
            <a:r>
              <a:rPr lang="en-US" sz="2800" dirty="0"/>
              <a:t>on behalf of </a:t>
            </a:r>
            <a:r>
              <a:rPr lang="en-US" sz="2800" dirty="0" smtClean="0"/>
              <a:t>the server</a:t>
            </a:r>
            <a:endParaRPr lang="en-US" sz="2800" dirty="0"/>
          </a:p>
          <a:p>
            <a:pPr lvl="1">
              <a:lnSpc>
                <a:spcPts val="3600"/>
              </a:lnSpc>
            </a:pPr>
            <a:r>
              <a:rPr lang="en-US" sz="2800" dirty="0"/>
              <a:t>Included in future </a:t>
            </a:r>
            <a:r>
              <a:rPr lang="en-US" sz="2800" dirty="0" smtClean="0"/>
              <a:t>HTTP requests </a:t>
            </a:r>
            <a:r>
              <a:rPr lang="en-US" sz="2800" dirty="0"/>
              <a:t>to the server</a:t>
            </a:r>
          </a:p>
        </p:txBody>
      </p:sp>
      <p:pic>
        <p:nvPicPr>
          <p:cNvPr id="487428" name="Picture 4" descr="j02920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910013"/>
            <a:ext cx="1868488" cy="1773237"/>
          </a:xfrm>
          <a:prstGeom prst="rect">
            <a:avLst/>
          </a:prstGeom>
          <a:noFill/>
        </p:spPr>
      </p:pic>
      <p:pic>
        <p:nvPicPr>
          <p:cNvPr id="487429" name="Picture 5" descr="j02857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7263" y="4186238"/>
            <a:ext cx="2497137" cy="1535112"/>
          </a:xfrm>
          <a:prstGeom prst="rect">
            <a:avLst/>
          </a:prstGeom>
          <a:noFill/>
        </p:spPr>
      </p:pic>
      <p:sp>
        <p:nvSpPr>
          <p:cNvPr id="487430" name="Freeform 6"/>
          <p:cNvSpPr>
            <a:spLocks/>
          </p:cNvSpPr>
          <p:nvPr/>
        </p:nvSpPr>
        <p:spPr bwMode="auto">
          <a:xfrm>
            <a:off x="2652713" y="3284538"/>
            <a:ext cx="3571875" cy="1201737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>
            <a:off x="3783842" y="3394391"/>
            <a:ext cx="127310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Request</a:t>
            </a:r>
          </a:p>
        </p:txBody>
      </p:sp>
      <p:sp>
        <p:nvSpPr>
          <p:cNvPr id="487432" name="Line 8"/>
          <p:cNvSpPr>
            <a:spLocks noChangeShapeType="1"/>
          </p:cNvSpPr>
          <p:nvPr/>
        </p:nvSpPr>
        <p:spPr bwMode="auto">
          <a:xfrm flipH="1">
            <a:off x="2690813" y="4781550"/>
            <a:ext cx="34940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3" name="Text Box 9"/>
          <p:cNvSpPr txBox="1">
            <a:spLocks noChangeArrowheads="1"/>
          </p:cNvSpPr>
          <p:nvPr/>
        </p:nvSpPr>
        <p:spPr bwMode="auto">
          <a:xfrm>
            <a:off x="3161876" y="3962400"/>
            <a:ext cx="2517035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Response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Set-Cookie: XYZ</a:t>
            </a:r>
          </a:p>
        </p:txBody>
      </p:sp>
      <p:sp>
        <p:nvSpPr>
          <p:cNvPr id="487434" name="Freeform 10"/>
          <p:cNvSpPr>
            <a:spLocks/>
          </p:cNvSpPr>
          <p:nvPr/>
        </p:nvSpPr>
        <p:spPr bwMode="auto">
          <a:xfrm>
            <a:off x="2728912" y="5435600"/>
            <a:ext cx="3249857" cy="958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4" y="387"/>
              </a:cxn>
              <a:cxn ang="0">
                <a:pos x="2008" y="24"/>
              </a:cxn>
            </a:cxnLst>
            <a:rect l="0" t="0" r="r" b="b"/>
            <a:pathLst>
              <a:path w="2008" h="391">
                <a:moveTo>
                  <a:pt x="0" y="0"/>
                </a:moveTo>
                <a:cubicBezTo>
                  <a:pt x="364" y="191"/>
                  <a:pt x="729" y="383"/>
                  <a:pt x="1064" y="387"/>
                </a:cubicBezTo>
                <a:cubicBezTo>
                  <a:pt x="1399" y="391"/>
                  <a:pt x="1703" y="207"/>
                  <a:pt x="2008" y="2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3396953" y="5318088"/>
            <a:ext cx="2050561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Next request</a:t>
            </a:r>
          </a:p>
          <a:p>
            <a:pPr algn="ctr" eaLnBrk="1" hangingPunct="1">
              <a:lnSpc>
                <a:spcPct val="100000"/>
              </a:lnSpc>
            </a:pPr>
            <a:r>
              <a:rPr kumimoji="0"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Cookie: XYZ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/>
              <a:t>Wireshark packet analyzer (sniffer)</a:t>
            </a:r>
          </a:p>
          <a:p>
            <a:pPr lvl="1"/>
            <a:r>
              <a:rPr lang="en-US" dirty="0" smtClean="0"/>
              <a:t>Intercepts the IP network traffic</a:t>
            </a:r>
          </a:p>
          <a:p>
            <a:pPr lvl="1"/>
            <a:r>
              <a:rPr lang="en-US" dirty="0" smtClean="0"/>
              <a:t>Can reconstruct the HTTP conversation</a:t>
            </a:r>
          </a:p>
          <a:p>
            <a:pPr lvl="1"/>
            <a:r>
              <a:rPr lang="en-US" dirty="0" smtClean="0"/>
              <a:t>Free, open-source project – </a:t>
            </a:r>
            <a:r>
              <a:rPr lang="en-US" dirty="0" smtClean="0">
                <a:hlinkClick r:id="rId2"/>
              </a:rPr>
              <a:t>www.wireshark.org</a:t>
            </a:r>
            <a:endParaRPr lang="en-US" dirty="0" smtClean="0"/>
          </a:p>
          <a:p>
            <a:pPr>
              <a:spcBef>
                <a:spcPts val="3600"/>
              </a:spcBef>
            </a:pPr>
            <a:r>
              <a:rPr lang="en-US" dirty="0" smtClean="0"/>
              <a:t>Firebug plug-in for Firefox</a:t>
            </a:r>
          </a:p>
          <a:p>
            <a:pPr lvl="1"/>
            <a:r>
              <a:rPr lang="en-US" dirty="0" smtClean="0"/>
              <a:t>The ultimate tool for monitoring, editing and debugging HTTP, HTML, CSS, JavaScript, etc.</a:t>
            </a:r>
          </a:p>
          <a:p>
            <a:pPr lvl="1"/>
            <a:r>
              <a:rPr lang="en-US" dirty="0" smtClean="0"/>
              <a:t>Free, open-source – </a:t>
            </a:r>
            <a:r>
              <a:rPr lang="en-US" dirty="0" smtClean="0">
                <a:hlinkClick r:id="rId3"/>
              </a:rPr>
              <a:t>www.getfirebug.com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3719546"/>
            <a:ext cx="1143000" cy="9292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 descr="http://www.security.org.my/uploads/wireshark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1219200"/>
            <a:ext cx="1909193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545680"/>
            <a:ext cx="8229600" cy="569120"/>
          </a:xfrm>
        </p:spPr>
        <p:txBody>
          <a:bodyPr/>
          <a:lstStyle/>
          <a:p>
            <a:r>
              <a:rPr lang="en-US" dirty="0" smtClean="0"/>
              <a:t>Text, Images, Tables, 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</a:t>
            </a:r>
            <a:endParaRPr lang="en-US" dirty="0" smtClean="0"/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541338" y="1628775"/>
            <a:ext cx="7991475" cy="33316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This is some text that will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appear on the web page.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45" name="Picture 8" descr="My-First-HTML-Page-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0663" y="4221163"/>
            <a:ext cx="555625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1020554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WWW and HTTP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545680"/>
            <a:ext cx="8229600" cy="569120"/>
          </a:xfrm>
        </p:spPr>
        <p:txBody>
          <a:bodyPr/>
          <a:lstStyle/>
          <a:p>
            <a:r>
              <a:rPr lang="en-US" dirty="0" smtClean="0"/>
              <a:t>HTTP Protocol: the Driving Engine of the WWW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539750" y="1628775"/>
            <a:ext cx="8207375" cy="37263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This is some text that will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appear on the web page.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Tags</a:t>
            </a:r>
            <a:endParaRPr lang="en-US" dirty="0" smtClean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133600" y="1447800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72200" y="3200400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628775"/>
            <a:ext cx="7994649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This is some text that will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appear on the web page.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2077496"/>
            <a:ext cx="7354345" cy="1259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Header</a:t>
            </a:r>
            <a:endParaRPr lang="en-US" dirty="0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4600" y="1219200"/>
            <a:ext cx="2362200" cy="527804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628775"/>
            <a:ext cx="7994649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This is some text that will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appear on the web page.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3282464"/>
            <a:ext cx="7354346" cy="1640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Body</a:t>
            </a:r>
            <a:endParaRPr lang="en-US" dirty="0" smtClean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743200" y="5257800"/>
            <a:ext cx="2209800" cy="527804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 smtClean="0"/>
              <a:t>Formatting tags</a:t>
            </a:r>
            <a:endParaRPr lang="en-US" dirty="0" smtClean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7526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www.telerik.com.org/"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Web site&lt;/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581400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50134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&lt;b&gt;This text is bold&lt;/b&gt;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this is &lt;u&gt;underlined&lt;/u&gt;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&lt;center&gt;Some centered text&lt;/center&gt;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Some Simple Tags </a:t>
            </a:r>
            <a:r>
              <a:rPr lang="en-US" dirty="0" smtClean="0"/>
              <a:t>– Example</a:t>
            </a:r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://www.devbg.org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"BASD"&gt;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a link to some URL&lt;/a&gt;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&lt;img src="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&lt;b&gt;This text is bold&lt;/b&gt;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And this is &lt;u&gt;underlined&lt;/u&gt;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&lt;center&gt;Some centered text&lt;/center&gt;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Some Simple Tags – Example (2)</a:t>
            </a:r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://www.devbg.org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"BASD"&gt;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a link to some URL&lt;/a&gt;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&lt;img src="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&lt;b&gt;This text is bold&lt;/b&gt;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And this is &lt;u&gt;underlined&lt;/u&gt;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&lt;center&gt;Some centered text&lt;/center&gt;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5" descr="some-tag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238" y="1844675"/>
            <a:ext cx="534035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Tags Attributes</a:t>
            </a:r>
            <a:endParaRPr lang="bg-BG" smtClean="0"/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en-US" dirty="0" smtClean="0"/>
              <a:t>Tags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>
              <a:spcBef>
                <a:spcPts val="300"/>
              </a:spcBef>
              <a:defRPr/>
            </a:pPr>
            <a:r>
              <a:rPr lang="en-US" dirty="0" smtClean="0"/>
              <a:t>Attributes specify their properties and behavior</a:t>
            </a:r>
          </a:p>
          <a:p>
            <a:pPr lvl="1">
              <a:spcBef>
                <a:spcPts val="300"/>
              </a:spcBef>
              <a:defRPr/>
            </a:pPr>
            <a:r>
              <a:rPr lang="en-US" dirty="0" smtClean="0"/>
              <a:t>Example:</a:t>
            </a:r>
          </a:p>
          <a:p>
            <a:pPr lvl="1">
              <a:spcBef>
                <a:spcPts val="300"/>
              </a:spcBef>
              <a:defRPr/>
            </a:pPr>
            <a:endParaRPr lang="en-US" dirty="0" smtClean="0"/>
          </a:p>
          <a:p>
            <a:pPr lvl="1">
              <a:spcBef>
                <a:spcPts val="300"/>
              </a:spcBef>
              <a:defRPr/>
            </a:pPr>
            <a:r>
              <a:rPr lang="en-US" dirty="0" smtClean="0"/>
              <a:t>Few attributes that apply to every element: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2">
              <a:spcBef>
                <a:spcPts val="3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 is unique in the document</a:t>
            </a:r>
          </a:p>
          <a:p>
            <a:pPr lvl="2">
              <a:spcBef>
                <a:spcPts val="300"/>
              </a:spcBef>
              <a:defRPr/>
            </a:pPr>
            <a:r>
              <a:rPr lang="en-US" dirty="0" smtClean="0"/>
              <a:t>Content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attribute is displayed as hint when element is hovered with mouse</a:t>
            </a:r>
          </a:p>
          <a:p>
            <a:pPr lvl="2">
              <a:spcBef>
                <a:spcPts val="300"/>
              </a:spcBef>
              <a:defRPr/>
            </a:pPr>
            <a:r>
              <a:rPr lang="en-US" dirty="0" smtClean="0"/>
              <a:t>Some elements have obligatory attributes</a:t>
            </a:r>
            <a:endParaRPr lang="bg-BG" dirty="0" smtClean="0"/>
          </a:p>
        </p:txBody>
      </p:sp>
      <p:sp>
        <p:nvSpPr>
          <p:cNvPr id="1064964" name="Rectangle 4"/>
          <p:cNvSpPr>
            <a:spLocks noChangeArrowheads="1"/>
          </p:cNvSpPr>
          <p:nvPr/>
        </p:nvSpPr>
        <p:spPr bwMode="auto">
          <a:xfrm>
            <a:off x="981076" y="2895600"/>
            <a:ext cx="7096124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962400" y="2209800"/>
            <a:ext cx="4800600" cy="527804"/>
          </a:xfrm>
          <a:prstGeom prst="wedgeRoundRectCallout">
            <a:avLst>
              <a:gd name="adj1" fmla="val -36497"/>
              <a:gd name="adj2" fmla="val 929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 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with value "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smtClean="0"/>
              <a:t>Headings and Paragraphs</a:t>
            </a:r>
            <a:endParaRPr lang="en-US" sz="380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17613"/>
            <a:ext cx="8496300" cy="53292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Heading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 smtClean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 smtClean="0"/>
              <a:t> and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 smtClean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9672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847671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5674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align="center" style=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"background: skyblue"&gt;This is a div&lt;/div&gt;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Headings and Paragraphs – Example </a:t>
            </a:r>
            <a:endParaRPr lang="bg-BG" sz="3800" dirty="0" smtClean="0"/>
          </a:p>
        </p:txBody>
      </p:sp>
      <p:sp>
        <p:nvSpPr>
          <p:cNvPr id="830468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paragraphs&lt;/title&gt;&lt;/head&gt;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align="center"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style="background:skyblue"&gt;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Headings and Paragraphs – Example (2)</a:t>
            </a:r>
            <a:endParaRPr lang="bg-BG" sz="3800" dirty="0" smtClean="0"/>
          </a:p>
        </p:txBody>
      </p:sp>
      <p:sp>
        <p:nvSpPr>
          <p:cNvPr id="830468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paragraphs&lt;/title&gt;&lt;/head&gt;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align="center"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style="background:skyblue"&gt;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5" descr="Headings-and-Paragparh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213" y="1822450"/>
            <a:ext cx="59055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WWW?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WWW =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World Wide Web</a:t>
            </a:r>
            <a:r>
              <a:rPr lang="en-US" dirty="0" smtClean="0"/>
              <a:t> = Web</a:t>
            </a:r>
            <a:endParaRPr lang="en-US" dirty="0"/>
          </a:p>
          <a:p>
            <a:pPr lvl="1"/>
            <a:r>
              <a:rPr lang="en-US" dirty="0" smtClean="0"/>
              <a:t>Global distributed information space </a:t>
            </a:r>
            <a:r>
              <a:rPr lang="en-US" dirty="0"/>
              <a:t>in Internet</a:t>
            </a:r>
          </a:p>
          <a:p>
            <a:pPr lvl="2"/>
            <a:r>
              <a:rPr lang="en-US" dirty="0"/>
              <a:t>A service in Internet (like E-mail, DNS, ...)</a:t>
            </a:r>
          </a:p>
          <a:p>
            <a:pPr lvl="1"/>
            <a:r>
              <a:rPr lang="en-US" dirty="0"/>
              <a:t>A set of documents (and other resources) located on different Internet servers</a:t>
            </a:r>
          </a:p>
          <a:p>
            <a:pPr lvl="2"/>
            <a:r>
              <a:rPr lang="en-US" dirty="0"/>
              <a:t>Accessed through standard protocols like HTTP, HTTPS and FTP by their URL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servers</a:t>
            </a:r>
            <a:r>
              <a:rPr lang="en-US" dirty="0"/>
              <a:t> provide Web content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browsers</a:t>
            </a:r>
            <a:r>
              <a:rPr lang="en-US" dirty="0"/>
              <a:t> display the </a:t>
            </a:r>
            <a:r>
              <a:rPr lang="en-US" dirty="0" smtClean="0"/>
              <a:t>Web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/>
              <a:t>The </a:t>
            </a:r>
            <a:r>
              <a:rPr lang="en-US" sz="3600" noProof="1" smtClean="0"/>
              <a:t>&lt;</a:t>
            </a:r>
            <a:r>
              <a:rPr lang="en-US" sz="3600" smtClean="0"/>
              <a:t>!</a:t>
            </a:r>
            <a:r>
              <a:rPr lang="en-US" sz="3600" noProof="1" smtClean="0"/>
              <a:t>doctype&gt;</a:t>
            </a:r>
            <a:r>
              <a:rPr lang="en-US" sz="3600" smtClean="0"/>
              <a:t> Declaration</a:t>
            </a:r>
            <a:endParaRPr lang="en-US" sz="3600" noProof="1" smtClean="0"/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Beginning of HTML document must have a document type declaration</a:t>
            </a:r>
          </a:p>
          <a:p>
            <a:pPr lvl="1">
              <a:defRPr/>
            </a:pPr>
            <a:r>
              <a:rPr lang="en-US" sz="2800" dirty="0" smtClean="0"/>
              <a:t>It tells Web browsers how to handle the version of HTML you are writing</a:t>
            </a:r>
          </a:p>
          <a:p>
            <a:pPr lvl="1">
              <a:defRPr/>
            </a:pPr>
            <a:r>
              <a:rPr lang="en-US" sz="2800" dirty="0" smtClean="0"/>
              <a:t>Possible versions: HTML 2.0, HTML 3.2, HTML 4.01, XHTML 1.0, XHTML 1.1, …</a:t>
            </a:r>
          </a:p>
          <a:p>
            <a:pPr>
              <a:defRPr/>
            </a:pPr>
            <a:r>
              <a:rPr lang="en-US" sz="3000" dirty="0" smtClean="0"/>
              <a:t>Example:</a:t>
            </a: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 smtClean="0"/>
              <a:t>See </a:t>
            </a:r>
            <a:r>
              <a:rPr lang="en-US" sz="2800" dirty="0" smtClean="0">
                <a:hlinkClick r:id="rId3"/>
              </a:rPr>
              <a:t>http://www.w3.org/QA/2002/04/Web-Quality</a:t>
            </a:r>
            <a:r>
              <a:rPr lang="en-US" sz="2800" dirty="0" smtClean="0"/>
              <a:t> for a list of possible </a:t>
            </a:r>
            <a:r>
              <a:rPr lang="en-US" sz="2800" noProof="1" smtClean="0"/>
              <a:t>doctypes</a:t>
            </a:r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auto">
          <a:xfrm>
            <a:off x="538164" y="4876800"/>
            <a:ext cx="7996236" cy="590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vs. XHTML</a:t>
            </a:r>
            <a:endParaRPr lang="bg-BG" dirty="0" smtClean="0"/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XHTML is more strict</a:t>
            </a:r>
          </a:p>
          <a:p>
            <a:pPr lvl="1">
              <a:defRPr/>
            </a:pPr>
            <a:r>
              <a:rPr lang="en-US" dirty="0" smtClean="0"/>
              <a:t>All tags must be properly nested (HTML allows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&lt;b&gt;&lt;i&gt;text&lt;/b&gt;&lt;/i&gt;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All tags and attribute names must be written in lower case, attribute values must be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"</a:t>
            </a:r>
            <a:r>
              <a:rPr lang="en-US" dirty="0" smtClean="0"/>
              <a:t> (HTML allows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 '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All tags must be closed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) while HTML allows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</a:p>
          <a:p>
            <a:pPr lvl="1">
              <a:defRPr/>
            </a:pPr>
            <a:r>
              <a:rPr lang="en-US" dirty="0" smtClean="0"/>
              <a:t>XHTML allows only one root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dirty="0" smtClean="0"/>
              <a:t> element (HTML allows more than one)</a:t>
            </a:r>
            <a:endParaRPr lang="bg-BG" dirty="0" smtClean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XHTML vs. HTML (2)</a:t>
            </a:r>
            <a:endParaRPr lang="bg-BG" dirty="0" smtClean="0"/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Many element attributes are deprecated in XHTML, most are moved to CSS </a:t>
            </a:r>
          </a:p>
          <a:p>
            <a:pPr>
              <a:defRPr/>
            </a:pPr>
            <a:r>
              <a:rPr lang="en-US" dirty="0" smtClean="0"/>
              <a:t>Attribute minimization is forbidden, e.g.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Browsers load XHTML faster than HTML and valid code faster than invalid</a:t>
            </a:r>
            <a:endParaRPr lang="bg-BG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4364" y="3048000"/>
            <a:ext cx="784383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checked&gt;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071068"/>
            <a:ext cx="784383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checked="checked"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344698" y="3771900"/>
            <a:ext cx="381000" cy="1588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Structure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HTML is comprised of elements called “tags”</a:t>
            </a:r>
            <a:endParaRPr lang="en-US" sz="30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Begins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2800" dirty="0" smtClean="0"/>
              <a:t> and ends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When writing XHTML, must define a namespace</a:t>
            </a:r>
            <a:endParaRPr lang="en-US" sz="28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Tags are nested one inside another:</a:t>
            </a: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Tags have attributes:</a:t>
            </a: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HTML describes structure using two main sections: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882692" name="Rectangle 4"/>
          <p:cNvSpPr>
            <a:spLocks noChangeArrowheads="1"/>
          </p:cNvSpPr>
          <p:nvPr/>
        </p:nvSpPr>
        <p:spPr bwMode="auto">
          <a:xfrm>
            <a:off x="615952" y="2775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auto">
          <a:xfrm>
            <a:off x="615952" y="39948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 &lt;head&gt;&lt;/head&gt; &lt;body&gt;&lt;/body&gt; &lt;/html&gt;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2694" name="Rectangle 6"/>
          <p:cNvSpPr>
            <a:spLocks noChangeArrowheads="1"/>
          </p:cNvSpPr>
          <p:nvPr/>
        </p:nvSpPr>
        <p:spPr bwMode="auto">
          <a:xfrm>
            <a:off x="615952" y="51378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alt="logo"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Contains information that doesn’t show directly on the viewable page</a:t>
            </a:r>
          </a:p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Starts after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 smtClean="0"/>
              <a:t> declaration</a:t>
            </a:r>
          </a:p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Begins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2800" dirty="0" smtClean="0"/>
              <a:t> and ends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Contains mandatory single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2800" dirty="0" smtClean="0"/>
              <a:t> tag</a:t>
            </a:r>
          </a:p>
          <a:p>
            <a:pPr>
              <a:spcBef>
                <a:spcPts val="300"/>
              </a:spcBef>
              <a:defRPr/>
            </a:pPr>
            <a:r>
              <a:rPr lang="en-US" sz="2800" dirty="0" smtClean="0"/>
              <a:t>Can contain multiple nested tags, e. g.:</a:t>
            </a:r>
          </a:p>
          <a:p>
            <a:pPr lvl="1">
              <a:spcBef>
                <a:spcPts val="0"/>
              </a:spcBef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&lt;meta&gt;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&lt;!– comments --&gt;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&lt;title&gt; tag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Title should be placed between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sz="3000" dirty="0" smtClean="0"/>
              <a:t> tags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Use to give a title to the Web page window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Search engines and people rely on titles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400425"/>
            <a:ext cx="5181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5952" y="2286000"/>
            <a:ext cx="7842248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&lt;title&gt;Telerik Academy – Winter Season 2009/2010&lt;/title&gt;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&lt;meta&gt;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Meta tags additionally describe the content contained within the page</a:t>
            </a:r>
            <a:endParaRPr lang="en-US" sz="2000" b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888836" name="Rectangle 4"/>
          <p:cNvSpPr>
            <a:spLocks noChangeArrowheads="1"/>
          </p:cNvSpPr>
          <p:nvPr/>
        </p:nvSpPr>
        <p:spPr bwMode="auto">
          <a:xfrm>
            <a:off x="609600" y="2420938"/>
            <a:ext cx="7924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name="description" content="HTML tutorial"&gt;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name="keywords" content="html, web design, styles"&gt;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name="author" content="Chris Brewer"&gt;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http-equiv="refresh" content="5; url=http://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&lt;head&gt; Section: &lt;script&gt;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&lt;/script&gt;</a:t>
            </a:r>
            <a:r>
              <a:rPr lang="en-US" dirty="0" smtClean="0"/>
              <a:t> tag is used to embed scripts into an HTML document</a:t>
            </a:r>
          </a:p>
          <a:p>
            <a:pPr>
              <a:defRPr/>
            </a:pPr>
            <a:r>
              <a:rPr lang="en-US" dirty="0" smtClean="0"/>
              <a:t>Script are executed in the client's Web browser</a:t>
            </a:r>
          </a:p>
          <a:p>
            <a:pPr>
              <a:defRPr/>
            </a:pPr>
            <a:r>
              <a:rPr lang="en-US" dirty="0" smtClean="0"/>
              <a:t>Supported client-side scripting languages:</a:t>
            </a:r>
          </a:p>
          <a:p>
            <a:pPr lvl="1">
              <a:defRPr/>
            </a:pPr>
            <a:r>
              <a:rPr lang="en-US" dirty="0" smtClean="0"/>
              <a:t>JavaScript (it is not Java!)</a:t>
            </a:r>
          </a:p>
          <a:p>
            <a:pPr lvl="1">
              <a:defRPr/>
            </a:pPr>
            <a:r>
              <a:rPr lang="en-US" dirty="0" smtClean="0"/>
              <a:t>VBScript</a:t>
            </a:r>
          </a:p>
          <a:p>
            <a:pPr lvl="1">
              <a:defRPr/>
            </a:pPr>
            <a:r>
              <a:rPr lang="en-US" dirty="0" smtClean="0"/>
              <a:t>JScript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&lt;script&gt; Tag – Example</a:t>
            </a:r>
            <a:endParaRPr lang="bg-BG" dirty="0" smtClean="0"/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611188" y="1143000"/>
            <a:ext cx="7850187" cy="527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title&gt;JavaScript Example&lt;/title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type="text/javascript"&gt;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function sayHello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document.write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"&lt;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p&gt;&lt;b&gt;Hello World!&lt;\/b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sayHello();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5844" name="Picture 5" descr="scripts-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733800"/>
            <a:ext cx="402365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724400" y="1096754"/>
            <a:ext cx="37338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scripts-example.html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&lt;head&gt; Section: &lt;style&gt;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1"/>
            <a:ext cx="8496300" cy="550545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&lt;/style&gt;</a:t>
            </a:r>
            <a:r>
              <a:rPr lang="en-US" sz="3000" dirty="0" smtClean="0"/>
              <a:t> tag embeds formatting information (CSS styles) into a HTML page</a:t>
            </a:r>
          </a:p>
        </p:txBody>
      </p:sp>
      <p:sp>
        <p:nvSpPr>
          <p:cNvPr id="892933" name="Rectangle 5"/>
          <p:cNvSpPr>
            <a:spLocks noChangeArrowheads="1"/>
          </p:cNvSpPr>
          <p:nvPr/>
        </p:nvSpPr>
        <p:spPr bwMode="auto">
          <a:xfrm>
            <a:off x="609600" y="2286000"/>
            <a:ext cx="7881936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&lt;style type="text/css"&gt;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12pt; line-height: 12pt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p:first-letter { font-size: 200%; float: left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text-transform: uppercase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&lt;p&gt;Styles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demo.&lt;/p&gt;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span&gt;Test uppercase&lt;/span&gt;.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7893" name="Picture 6" descr="style-examp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267200"/>
            <a:ext cx="3117273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800600" y="2209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style-example.html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1"/>
            <a:ext cx="8610600" cy="5754688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/>
              <a:t>Structural components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/>
              <a:t>Internet – provides data transfer based on TCP and HTTP protocols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/>
              <a:t>Clients (Web browsers) – display Web content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/>
              <a:t>Web servers – Apache, IIS, </a:t>
            </a:r>
            <a:r>
              <a:rPr lang="en-US" sz="2800" dirty="0" smtClean="0"/>
              <a:t>Tomcat, etc.</a:t>
            </a:r>
            <a:endParaRPr lang="en-US" sz="2800" dirty="0"/>
          </a:p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/>
              <a:t>Semantic components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/>
              <a:t>Hyper Text Transfer Protocol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</a:t>
            </a:r>
            <a:r>
              <a:rPr lang="en-US" sz="2800" dirty="0"/>
              <a:t>)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/>
              <a:t>Hyper Text Markup Language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sz="2800" dirty="0"/>
              <a:t>)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/>
              <a:t>Uniform Resource Locator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sz="2800" dirty="0"/>
              <a:t>) </a:t>
            </a:r>
          </a:p>
          <a:p>
            <a:pPr lvl="2">
              <a:lnSpc>
                <a:spcPts val="3700"/>
              </a:lnSpc>
              <a:spcBef>
                <a:spcPts val="300"/>
              </a:spcBef>
            </a:pPr>
            <a:r>
              <a:rPr lang="en-US" sz="2600" dirty="0"/>
              <a:t>Uniform Resource Identifiers (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URIs</a:t>
            </a:r>
            <a:r>
              <a:rPr lang="en-US" sz="2600" dirty="0"/>
              <a:t>)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Comments: &lt;!-- --&gt; Tag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Comments can exist anywhere between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&lt;html&gt;&lt;/html&gt;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tags</a:t>
            </a:r>
          </a:p>
          <a:p>
            <a:pPr>
              <a:defRPr/>
            </a:pPr>
            <a:r>
              <a:rPr lang="en-US" dirty="0" smtClean="0"/>
              <a:t>Comments start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&lt;!--</a:t>
            </a:r>
            <a:r>
              <a:rPr lang="en-US" dirty="0" smtClean="0"/>
              <a:t> and end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--&gt;</a:t>
            </a:r>
          </a:p>
        </p:txBody>
      </p:sp>
      <p:sp>
        <p:nvSpPr>
          <p:cNvPr id="894980" name="Rectangle 4"/>
          <p:cNvSpPr>
            <a:spLocks noChangeArrowheads="1"/>
          </p:cNvSpPr>
          <p:nvPr/>
        </p:nvSpPr>
        <p:spPr bwMode="auto">
          <a:xfrm>
            <a:off x="612775" y="2895600"/>
            <a:ext cx="7921625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BASD Logo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(it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GIF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 with transparent background)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alt="BASD Logo"&gt;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Hyperlink to BASD official Web site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href="http://www.devbg.org/"&gt;BASD Home&lt;/a&gt;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Show the news table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class="newstable"&gt;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&lt;body&gt; Section: Introduction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94738" cy="54863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section describes the viewable portion of the page</a:t>
            </a:r>
          </a:p>
          <a:p>
            <a:pPr>
              <a:defRPr/>
            </a:pPr>
            <a:r>
              <a:rPr lang="en-US" dirty="0" smtClean="0"/>
              <a:t>Starts after the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dirty="0" smtClean="0"/>
              <a:t> section</a:t>
            </a:r>
          </a:p>
          <a:p>
            <a:pPr>
              <a:defRPr/>
            </a:pPr>
            <a:r>
              <a:rPr lang="en-US" dirty="0" smtClean="0"/>
              <a:t>Begins with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and ends with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612775" y="3692256"/>
            <a:ext cx="7921625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 page&lt;/title&gt;&lt;/head&gt;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 is the Web page body!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&lt;body&gt; Section: Attributes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8716962" cy="52419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tag has the following attributes: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2400"/>
              </a:spcBef>
              <a:defRPr/>
            </a:pPr>
            <a:r>
              <a:rPr lang="en-US" dirty="0" smtClean="0"/>
              <a:t>Example:</a:t>
            </a:r>
          </a:p>
        </p:txBody>
      </p:sp>
      <p:graphicFrame>
        <p:nvGraphicFramePr>
          <p:cNvPr id="903213" name="Group 45"/>
          <p:cNvGraphicFramePr>
            <a:graphicFrameLocks noGrp="1"/>
          </p:cNvGraphicFramePr>
          <p:nvPr>
            <p:ph sz="half" idx="2"/>
          </p:nvPr>
        </p:nvGraphicFramePr>
        <p:xfrm>
          <a:off x="838200" y="1828799"/>
          <a:ext cx="7391400" cy="2438401"/>
        </p:xfrm>
        <a:graphic>
          <a:graphicData uri="http://schemas.openxmlformats.org/drawingml/2006/table">
            <a:tbl>
              <a:tblPr/>
              <a:tblGrid>
                <a:gridCol w="2027870"/>
                <a:gridCol w="3762766"/>
                <a:gridCol w="1600764"/>
              </a:tblGrid>
              <a:tr h="4672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background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Background image file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URL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9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bgcolor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Background color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color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4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text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Default text color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color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1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link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Hyperlink color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color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6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vlink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Visited hyperlink color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color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330200" y="5867400"/>
            <a:ext cx="7626350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* For color codes, see </a:t>
            </a:r>
            <a:r>
              <a:rPr kumimoji="0" lang="en-US" sz="2000" b="1" dirty="0">
                <a:solidFill>
                  <a:schemeClr val="tx1"/>
                </a:solidFill>
                <a:hlinkClick r:id="rId3"/>
              </a:rPr>
              <a:t>www.webreference.com/html/tools/colorizer/</a:t>
            </a:r>
            <a:r>
              <a:rPr kumimoji="0" lang="en-US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03207" name="Rectangle 39"/>
          <p:cNvSpPr>
            <a:spLocks noChangeArrowheads="1"/>
          </p:cNvSpPr>
          <p:nvPr/>
        </p:nvSpPr>
        <p:spPr bwMode="auto">
          <a:xfrm>
            <a:off x="539750" y="5181600"/>
            <a:ext cx="8070850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 background="texture.gif" text="#238E23"&gt;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Text Styling without CSS</a:t>
            </a: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4679950" cy="5486399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Text can be formatted as headings or regular paragraph text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Use these consistently!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&lt;p&gt;&lt;/p&gt;</a:t>
            </a:r>
            <a:r>
              <a:rPr lang="en-US" dirty="0" smtClean="0"/>
              <a:t> by default doubles the spaces after each paragraph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is weird: the trailing 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” makes it XHTML compliant</a:t>
            </a:r>
          </a:p>
        </p:txBody>
      </p:sp>
      <p:graphicFrame>
        <p:nvGraphicFramePr>
          <p:cNvPr id="907300" name="Group 36"/>
          <p:cNvGraphicFramePr>
            <a:graphicFrameLocks noGrp="1"/>
          </p:cNvGraphicFramePr>
          <p:nvPr>
            <p:ph sz="half" idx="2"/>
          </p:nvPr>
        </p:nvGraphicFramePr>
        <p:xfrm>
          <a:off x="5181600" y="2819400"/>
          <a:ext cx="3429000" cy="3531108"/>
        </p:xfrm>
        <a:graphic>
          <a:graphicData uri="http://schemas.openxmlformats.org/drawingml/2006/table">
            <a:tbl>
              <a:tblPr/>
              <a:tblGrid>
                <a:gridCol w="1600200"/>
                <a:gridCol w="1828800"/>
              </a:tblGrid>
              <a:tr h="5169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&lt;h1&gt;&lt;/h1&gt;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1</a:t>
                      </a:r>
                      <a:endParaRPr kumimoji="1" lang="en-US" sz="2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&lt;h2&gt;&lt;/h2&gt;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9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&lt;h3&gt;&lt;/h3&gt;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&lt;h4&gt;&lt;/h4&gt;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&lt;h5&gt;&lt;/h5&gt;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&lt;h6&gt;&lt;/h6&gt;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Heading 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&lt;p&gt;&lt;/p&gt;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Paragraph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&lt;br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/&gt;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Line break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953000" y="1066800"/>
            <a:ext cx="381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9088" lvl="0" indent="-319088" eaLnBrk="0" hangingPunct="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defRPr/>
            </a:pPr>
            <a:r>
              <a:rPr lang="en-US" sz="3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styles of heading are available:</a:t>
            </a:r>
            <a:endParaRPr lang="en-US" sz="3200" b="1" dirty="0" smtClean="0">
              <a:solidFill>
                <a:srgbClr val="CCFF66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57419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“Hello”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</p:nvPr>
        </p:nvGraphicFramePr>
        <p:xfrm>
          <a:off x="762000" y="2667000"/>
          <a:ext cx="7543800" cy="3810000"/>
        </p:xfrm>
        <a:graphic>
          <a:graphicData uri="http://schemas.openxmlformats.org/drawingml/2006/table">
            <a:tbl>
              <a:tblPr/>
              <a:tblGrid>
                <a:gridCol w="3886200"/>
                <a:gridCol w="36576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&lt;blockquote&gt;&lt;/blockquote&gt;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Quoted text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&lt;del&gt;&lt;/del&gt;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Deleted text – </a:t>
                      </a:r>
                      <a:r>
                        <a:rPr kumimoji="1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strike through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Formatting – Example</a:t>
            </a:r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5255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"-//W3C//DTD XHTML 1.0 Transitional//EN"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&lt;title&gt;Svetlin Nakov&lt;/title&gt;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 bgcolor="black" text="white" link="red" vlink="blue"&gt;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transitional.&lt;br&gt;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Formatting – Example (2)</a:t>
            </a:r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5255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"-//W3C//DTD XHTML 1.0 Transitional//EN"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&lt;title&gt;Svetlin Nakov&lt;/title&gt;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 bgcolor="black" text="white" link="red" vlink="blue"&gt;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transitional.&lt;br&gt;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5" descr="text-formatt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875" y="908050"/>
            <a:ext cx="5757863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Hyperlinks: &lt;a&gt; Tag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form.html</a:t>
            </a:r>
            <a:r>
              <a:rPr lang="en-US" dirty="0" smtClean="0"/>
              <a:t> on the same server in the same directory:</a:t>
            </a:r>
            <a:br>
              <a:rPr lang="en-US" dirty="0" smtClean="0"/>
            </a:b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parent.html</a:t>
            </a:r>
            <a:r>
              <a:rPr lang="en-US" dirty="0" smtClean="0"/>
              <a:t> on the same server in the parent directory:</a:t>
            </a:r>
            <a:br>
              <a:rPr lang="en-US" dirty="0" smtClean="0"/>
            </a:b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cat.html</a:t>
            </a:r>
            <a:r>
              <a:rPr lang="en-US" dirty="0" smtClean="0"/>
              <a:t> on the same server in the subdirectory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dirty="0" smtClean="0"/>
              <a:t>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913412" name="Rectangle 4"/>
          <p:cNvSpPr>
            <a:spLocks noChangeArrowheads="1"/>
          </p:cNvSpPr>
          <p:nvPr/>
        </p:nvSpPr>
        <p:spPr bwMode="auto">
          <a:xfrm>
            <a:off x="758825" y="2190779"/>
            <a:ext cx="755808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"&gt;Fill Our Form&lt;/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913413" name="Rectangle 5"/>
          <p:cNvSpPr>
            <a:spLocks noChangeArrowheads="1"/>
          </p:cNvSpPr>
          <p:nvPr/>
        </p:nvSpPr>
        <p:spPr bwMode="auto">
          <a:xfrm>
            <a:off x="758825" y="40386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3414" name="Rectangle 6"/>
          <p:cNvSpPr>
            <a:spLocks noChangeArrowheads="1"/>
          </p:cNvSpPr>
          <p:nvPr/>
        </p:nvSpPr>
        <p:spPr bwMode="auto">
          <a:xfrm>
            <a:off x="755650" y="58674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Hyperlinks: &lt;a&gt; Tag (2)</a:t>
            </a:r>
          </a:p>
        </p:txBody>
      </p:sp>
      <p:sp>
        <p:nvSpPr>
          <p:cNvPr id="915459" name="Text Box 3"/>
          <p:cNvSpPr txBox="1">
            <a:spLocks noGrp="1" noChangeArrowheads="1"/>
          </p:cNvSpPr>
          <p:nvPr>
            <p:ph type="body" idx="1"/>
          </p:nvPr>
        </p:nvSpPr>
        <p:spPr>
          <a:effectLst/>
        </p:spPr>
        <p:txBody>
          <a:bodyPr lIns="91436" tIns="45718" rIns="91436" bIns="45718"/>
          <a:lstStyle/>
          <a:p>
            <a:pPr>
              <a:defRPr/>
            </a:pPr>
            <a:r>
              <a:rPr lang="en-US" dirty="0" smtClean="0"/>
              <a:t>Link to an external Web site:</a:t>
            </a:r>
            <a:endParaRPr lang="en-US" sz="2800" dirty="0" smtClean="0">
              <a:latin typeface="Courier New" pitchFamily="49" charset="0"/>
            </a:endParaRPr>
          </a:p>
          <a:p>
            <a:pPr lvl="1">
              <a:defRPr/>
            </a:pPr>
            <a:endParaRPr lang="en-US" sz="2800" dirty="0" smtClean="0"/>
          </a:p>
          <a:p>
            <a:pPr lvl="1">
              <a:defRPr/>
            </a:pPr>
            <a:r>
              <a:rPr lang="en-US" dirty="0" smtClean="0"/>
              <a:t>Always use a full URL, including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</a:t>
            </a:r>
            <a:r>
              <a:rPr lang="en-US" dirty="0" smtClean="0"/>
              <a:t>", not just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www.somesite.com</a:t>
            </a:r>
            <a:r>
              <a:rPr lang="en-US" dirty="0" smtClean="0"/>
              <a:t>"</a:t>
            </a:r>
          </a:p>
          <a:p>
            <a:pPr lvl="1">
              <a:defRPr/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target="_blank"</a:t>
            </a:r>
            <a:r>
              <a:rPr lang="en-US" dirty="0" smtClean="0"/>
              <a:t> attribute opens the link in a new window</a:t>
            </a:r>
          </a:p>
          <a:p>
            <a:pPr>
              <a:defRPr/>
            </a:pPr>
            <a:r>
              <a:rPr lang="en-US" dirty="0" smtClean="0"/>
              <a:t>Link to an e-mail address:</a:t>
            </a:r>
          </a:p>
        </p:txBody>
      </p:sp>
      <p:sp>
        <p:nvSpPr>
          <p:cNvPr id="915461" name="Rectangle 5"/>
          <p:cNvSpPr>
            <a:spLocks noChangeArrowheads="1"/>
          </p:cNvSpPr>
          <p:nvPr/>
        </p:nvSpPr>
        <p:spPr bwMode="auto">
          <a:xfrm>
            <a:off x="463550" y="1752600"/>
            <a:ext cx="8223250" cy="4281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</a:t>
            </a:r>
          </a:p>
        </p:txBody>
      </p:sp>
      <p:sp>
        <p:nvSpPr>
          <p:cNvPr id="915462" name="Rectangle 6"/>
          <p:cNvSpPr>
            <a:spLocks noChangeArrowheads="1"/>
          </p:cNvSpPr>
          <p:nvPr/>
        </p:nvSpPr>
        <p:spPr bwMode="auto">
          <a:xfrm>
            <a:off x="463550" y="5312324"/>
            <a:ext cx="8223250" cy="783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mailto:bugs@example.com?subject=Bug+Report"&gt;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Please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bugs here (by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e-mail only)&lt;/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Hyperlinks: &lt;a&gt; Tag (3)</a:t>
            </a:r>
          </a:p>
        </p:txBody>
      </p:sp>
      <p:sp>
        <p:nvSpPr>
          <p:cNvPr id="95949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  <a:effectLst/>
        </p:spPr>
        <p:txBody>
          <a:bodyPr lIns="91436" tIns="45718" rIns="91436" bIns="45718"/>
          <a:lstStyle/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Link to a document called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apply-now.html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600" dirty="0" smtClean="0"/>
              <a:t>On the same server, in same directory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600" dirty="0" smtClean="0"/>
              <a:t>Using an image as a link button:</a:t>
            </a: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Link to a document called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600" dirty="0" smtClean="0"/>
              <a:t>On the same server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600" dirty="0" smtClean="0"/>
              <a:t>In the subdirectory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english</a:t>
            </a:r>
            <a:r>
              <a:rPr lang="en-US" sz="2600" dirty="0" smtClean="0"/>
              <a:t> of the parent directory:</a:t>
            </a:r>
          </a:p>
        </p:txBody>
      </p:sp>
      <p:sp>
        <p:nvSpPr>
          <p:cNvPr id="959493" name="Rectangle 5"/>
          <p:cNvSpPr>
            <a:spLocks noChangeArrowheads="1"/>
          </p:cNvSpPr>
          <p:nvPr/>
        </p:nvSpPr>
        <p:spPr bwMode="auto">
          <a:xfrm>
            <a:off x="685800" y="2743200"/>
            <a:ext cx="7773988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="apply-now.html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src="apply-now-button.jpg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/&gt;&lt;/a&gt;</a:t>
            </a:r>
          </a:p>
        </p:txBody>
      </p:sp>
      <p:sp>
        <p:nvSpPr>
          <p:cNvPr id="959496" name="Rectangle 8"/>
          <p:cNvSpPr>
            <a:spLocks noChangeArrowheads="1"/>
          </p:cNvSpPr>
          <p:nvPr/>
        </p:nvSpPr>
        <p:spPr bwMode="auto">
          <a:xfrm>
            <a:off x="685800" y="5572137"/>
            <a:ext cx="7773988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534025"/>
          </a:xfrm>
        </p:spPr>
        <p:txBody>
          <a:bodyPr/>
          <a:lstStyle/>
          <a:p>
            <a:r>
              <a:rPr lang="en-US" sz="3000" dirty="0"/>
              <a:t>Clients use Web browser application to request resources from the Web servers via HTTP</a:t>
            </a:r>
          </a:p>
          <a:p>
            <a:pPr lvl="1"/>
            <a:r>
              <a:rPr lang="en-US" sz="2800" dirty="0"/>
              <a:t>Resources have unique URL address</a:t>
            </a:r>
          </a:p>
          <a:p>
            <a:r>
              <a:rPr lang="en-US" sz="3000" dirty="0"/>
              <a:t>Servers </a:t>
            </a:r>
            <a:r>
              <a:rPr lang="en-US" sz="3000" dirty="0" smtClean="0"/>
              <a:t>send the requested resource as a response</a:t>
            </a:r>
            <a:endParaRPr lang="en-US" sz="3000" dirty="0"/>
          </a:p>
          <a:p>
            <a:pPr lvl="1"/>
            <a:r>
              <a:rPr lang="en-US" sz="2800" dirty="0"/>
              <a:t>Or </a:t>
            </a:r>
            <a:r>
              <a:rPr lang="en-US" sz="2800" dirty="0" smtClean="0"/>
              <a:t>reply with an </a:t>
            </a:r>
            <a:r>
              <a:rPr lang="en-US" sz="2800" dirty="0"/>
              <a:t>error message</a:t>
            </a:r>
          </a:p>
          <a:p>
            <a:r>
              <a:rPr lang="en-US" sz="3000" dirty="0"/>
              <a:t>Web pages are resources in WWW</a:t>
            </a:r>
          </a:p>
          <a:p>
            <a:pPr lvl="1"/>
            <a:r>
              <a:rPr lang="en-US" sz="2800" dirty="0" smtClean="0"/>
              <a:t>HTML </a:t>
            </a:r>
            <a:r>
              <a:rPr lang="en-US" sz="2800" dirty="0"/>
              <a:t>text, graphics, </a:t>
            </a:r>
            <a:r>
              <a:rPr lang="en-US" sz="2800" dirty="0" smtClean="0"/>
              <a:t>animations </a:t>
            </a:r>
            <a:r>
              <a:rPr lang="en-US" sz="2800" dirty="0"/>
              <a:t>and other files</a:t>
            </a:r>
          </a:p>
          <a:p>
            <a:r>
              <a:rPr lang="en-US" sz="3000" dirty="0"/>
              <a:t>Web sites</a:t>
            </a:r>
          </a:p>
          <a:p>
            <a:pPr lvl="1"/>
            <a:r>
              <a:rPr lang="en-US" sz="2800" dirty="0"/>
              <a:t>Web sites are sets of Web pages in WWW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Infrastructure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Hyperlinks and Sections</a:t>
            </a:r>
            <a:endParaRPr lang="bg-BG" smtClean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Link to another location in the same document: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 smtClean="0"/>
              <a:t>Link to a specific location in another document:</a:t>
            </a:r>
            <a:endParaRPr lang="bg-BG" sz="3000" dirty="0" smtClean="0"/>
          </a:p>
        </p:txBody>
      </p:sp>
      <p:sp>
        <p:nvSpPr>
          <p:cNvPr id="971780" name="Rectangle 4"/>
          <p:cNvSpPr>
            <a:spLocks noChangeArrowheads="1"/>
          </p:cNvSpPr>
          <p:nvPr/>
        </p:nvSpPr>
        <p:spPr bwMode="auto">
          <a:xfrm>
            <a:off x="614363" y="1752600"/>
            <a:ext cx="784383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href="#section1"&gt;Go to Introduction&lt;/a&gt;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name="section1"&gt;Introduction&lt;/a&gt;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1781" name="Rectangle 5"/>
          <p:cNvSpPr>
            <a:spLocks noChangeArrowheads="1"/>
          </p:cNvSpPr>
          <p:nvPr/>
        </p:nvSpPr>
        <p:spPr bwMode="auto">
          <a:xfrm>
            <a:off x="614363" y="3733800"/>
            <a:ext cx="7843838" cy="2616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href="chapter3.html#section3.1.1"&gt;Go to Section 3.1.1&lt;/a&gt;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In chapter3.html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name="section3.1.1"&gt;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&lt;h3&gt;3.1.1. Technical Background&lt;/h3&gt;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Hyperlinks – Example</a:t>
            </a:r>
            <a:endParaRPr lang="bg-BG" smtClean="0"/>
          </a:p>
        </p:txBody>
      </p:sp>
      <p:sp>
        <p:nvSpPr>
          <p:cNvPr id="961541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mailto:bugs@example.com?subject=Bug Report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"&gt;Please report bugs here (by e-mail only)&lt;/a&gt; 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src="apply-now-button.jpg"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border="0"/&gt;&lt;/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 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&lt;br/&gt;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mailto:bugs@example.com?subject=Bug Report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"&gt;Please report bugs here (by e-mail only)&lt;/a&gt; 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src="apply-now-button.jpg"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border="0"/&gt;&lt;/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 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&lt;br/&gt;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Hyperlinks – Example (2)</a:t>
            </a:r>
            <a:endParaRPr lang="bg-BG" dirty="0" smtClean="0"/>
          </a:p>
        </p:txBody>
      </p:sp>
      <p:pic>
        <p:nvPicPr>
          <p:cNvPr id="53253" name="Picture 4" descr="hyperlink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28775"/>
            <a:ext cx="52578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Links to the Same Document – Example </a:t>
            </a:r>
            <a:endParaRPr lang="bg-BG" sz="3800" dirty="0" smtClean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&lt;h2&gt;&lt;a name="section1"&gt;Introduction&lt;/a&gt;&lt;/h2&gt;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&lt;h2&gt;&lt;a name="section2"&gt;Some background&lt;/a&gt;&lt;/h2&gt;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&lt;h3&gt;&lt;a name="section2.1"&gt;Project History&lt;/a&gt;&lt;/h3&gt;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Links to the Same Document – Example (2) </a:t>
            </a:r>
            <a:endParaRPr lang="bg-BG" sz="3800" dirty="0" smtClean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&lt;h2&gt;&lt;a name="section1"&gt;Introduction&lt;/a&gt;&lt;/h2&gt;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&lt;h2&gt;&lt;a name="section2"&gt;Some background&lt;/a&gt;&lt;/h2&gt;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&lt;h3&gt;&lt;a name="section2.1"&gt;Project History&lt;/a&gt;&lt;/h3&gt;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5" descr="links-to-same-docu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1844675"/>
            <a:ext cx="6027738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100" dirty="0" smtClean="0"/>
              <a:t>Images: </a:t>
            </a:r>
            <a:r>
              <a:rPr lang="en-US" sz="4100" noProof="1" smtClean="0"/>
              <a:t>&lt;img&gt;</a:t>
            </a:r>
            <a:r>
              <a:rPr lang="en-US" sz="4100" dirty="0" smtClean="0"/>
              <a:t> tag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1" y="838200"/>
            <a:ext cx="8678862" cy="57150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Add an image: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There are a number of attributes: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Example:</a:t>
            </a:r>
          </a:p>
        </p:txBody>
      </p:sp>
      <p:graphicFrame>
        <p:nvGraphicFramePr>
          <p:cNvPr id="917538" name="Group 34"/>
          <p:cNvGraphicFramePr>
            <a:graphicFrameLocks noGrp="1"/>
          </p:cNvGraphicFramePr>
          <p:nvPr>
            <p:ph sz="half" idx="2"/>
          </p:nvPr>
        </p:nvGraphicFramePr>
        <p:xfrm>
          <a:off x="457200" y="2798064"/>
          <a:ext cx="8229600" cy="2459736"/>
        </p:xfrm>
        <a:graphic>
          <a:graphicData uri="http://schemas.openxmlformats.org/drawingml/2006/table">
            <a:tbl>
              <a:tblPr/>
              <a:tblGrid>
                <a:gridCol w="1443345"/>
                <a:gridCol w="678625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src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Location of image file</a:t>
                      </a:r>
                      <a:r>
                        <a:rPr kumimoji="1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(relative or absolute)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Substitute text for display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(e.g. in text mode)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align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Text alignment: 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bottom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, 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middle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, 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height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height</a:t>
                      </a:r>
                      <a:endParaRPr kumimoji="1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width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width</a:t>
                      </a:r>
                      <a:endParaRPr kumimoji="1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border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Size of border, 0 for no border</a:t>
                      </a:r>
                      <a:endParaRPr kumimoji="1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7533" name="Rectangle 29"/>
          <p:cNvSpPr>
            <a:spLocks noChangeArrowheads="1"/>
          </p:cNvSpPr>
          <p:nvPr/>
        </p:nvSpPr>
        <p:spPr bwMode="auto">
          <a:xfrm>
            <a:off x="457200" y="1516457"/>
            <a:ext cx="82296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src="/img/basd-logo.png"&gt;</a:t>
            </a:r>
          </a:p>
        </p:txBody>
      </p:sp>
      <p:sp>
        <p:nvSpPr>
          <p:cNvPr id="917536" name="Rectangle 32"/>
          <p:cNvSpPr>
            <a:spLocks noChangeArrowheads="1"/>
          </p:cNvSpPr>
          <p:nvPr/>
        </p:nvSpPr>
        <p:spPr bwMode="auto">
          <a:xfrm>
            <a:off x="457200" y="6012257"/>
            <a:ext cx="82296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src="./php-logo.png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alt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="PHP logo" border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Miscellaneous Tags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: Draws a horizontal rule (line):</a:t>
            </a: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&lt;center&gt;&lt;/center&gt;</a:t>
            </a:r>
            <a:r>
              <a:rPr lang="en-US" dirty="0" smtClean="0"/>
              <a:t>: Deprecated!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&lt;font&gt;</a:t>
            </a:r>
            <a:r>
              <a:rPr lang="en-US" dirty="0" smtClean="0"/>
              <a:t>: Changes font style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 With CSS, there is no reason to use this tag</a:t>
            </a: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19557" name="Rectangle 5"/>
          <p:cNvSpPr>
            <a:spLocks noChangeArrowheads="1"/>
          </p:cNvSpPr>
          <p:nvPr/>
        </p:nvSpPr>
        <p:spPr bwMode="auto">
          <a:xfrm>
            <a:off x="609600" y="1821257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 size="5" width="70%"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9558" name="Rectangle 6"/>
          <p:cNvSpPr>
            <a:spLocks noChangeArrowheads="1"/>
          </p:cNvSpPr>
          <p:nvPr/>
        </p:nvSpPr>
        <p:spPr bwMode="auto">
          <a:xfrm>
            <a:off x="609600" y="3048000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&lt;center&gt;Hello World!&lt;/center&gt;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9560" name="Rectangle 8"/>
          <p:cNvSpPr>
            <a:spLocks noChangeArrowheads="1"/>
          </p:cNvSpPr>
          <p:nvPr/>
        </p:nvSpPr>
        <p:spPr bwMode="auto">
          <a:xfrm>
            <a:off x="609600" y="4343400"/>
            <a:ext cx="7853364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&lt;font size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="3" color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"&gt;Font3&lt;/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 size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="+4"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color="blue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"&gt;Font+4&lt;/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Miscellaneous Tags – Example</a:t>
            </a:r>
            <a:endParaRPr lang="bg-BG" dirty="0" smtClean="0"/>
          </a:p>
        </p:txBody>
      </p:sp>
      <p:sp>
        <p:nvSpPr>
          <p:cNvPr id="963588" name="Rectangle 4"/>
          <p:cNvSpPr>
            <a:spLocks noChangeArrowheads="1"/>
          </p:cNvSpPr>
          <p:nvPr/>
        </p:nvSpPr>
        <p:spPr bwMode="auto">
          <a:xfrm>
            <a:off x="608013" y="2019437"/>
            <a:ext cx="7926388" cy="42911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&lt;title&gt;Miscellaneous Tags Example&lt;/title&gt;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&lt;hr size="5" width="70%"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&lt;center&gt;Hello World!&lt;/center&gt;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size="3" color="blue"&gt;Font3&lt;/font&gt;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size="+4" color="blue"&gt;Font+4&lt;/font&gt;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0420" name="Picture 5" descr="mis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143000"/>
            <a:ext cx="3569029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80911" y="1447800"/>
            <a:ext cx="5391378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misc.html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Ordered Lists: </a:t>
            </a:r>
            <a:r>
              <a:rPr lang="en-US" noProof="1" smtClean="0"/>
              <a:t>&lt;ol&gt;</a:t>
            </a:r>
            <a:r>
              <a:rPr lang="en-US" smtClean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Create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000" dirty="0" smtClean="0"/>
              <a:t>rdered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sz="3000" dirty="0" smtClean="0"/>
              <a:t>ist 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 smtClean="0"/>
              <a:t>: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 smtClean="0">
              <a:latin typeface="Courier New" pitchFamily="49" charset="0"/>
            </a:endParaRPr>
          </a:p>
          <a:p>
            <a:pPr>
              <a:defRPr/>
            </a:pPr>
            <a:endParaRPr lang="en-US" sz="3000" dirty="0" smtClean="0">
              <a:latin typeface="Courier New" pitchFamily="49" charset="0"/>
            </a:endParaRPr>
          </a:p>
          <a:p>
            <a:pPr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 smtClean="0"/>
              <a:t>Attribute values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 smtClean="0"/>
              <a:t> are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 smtClean="0"/>
              <a:t>, 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32385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7088188" y="4217988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793820" y="3886199"/>
            <a:ext cx="4540180" cy="98725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232298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4" y="3886201"/>
            <a:ext cx="2303585" cy="1158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380288" y="3886201"/>
            <a:ext cx="163512" cy="330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984440" y="4225926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smtClean="0"/>
              <a:t>Unordered Lists: </a:t>
            </a:r>
            <a:r>
              <a:rPr lang="en-US" sz="3900" noProof="1" smtClean="0"/>
              <a:t>&lt;</a:t>
            </a:r>
            <a:r>
              <a:rPr lang="en-US" sz="3900" smtClean="0"/>
              <a:t>u</a:t>
            </a:r>
            <a:r>
              <a:rPr lang="en-US" sz="3900" noProof="1" smtClean="0"/>
              <a:t>l&gt;</a:t>
            </a:r>
            <a:r>
              <a:rPr lang="en-US" sz="3900" smtClean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dirty="0" smtClean="0"/>
              <a:t>nordered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dirty="0" smtClean="0"/>
              <a:t>ist 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 smtClean="0"/>
              <a:t>:</a:t>
            </a:r>
            <a:endParaRPr lang="en-US" noProof="1" smtClean="0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noProof="1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/>
          </a:p>
          <a:p>
            <a:pPr>
              <a:lnSpc>
                <a:spcPts val="3600"/>
              </a:lnSpc>
              <a:defRPr/>
            </a:pPr>
            <a:r>
              <a:rPr lang="en-US" dirty="0" smtClean="0"/>
              <a:t>Attribute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780504" y="4277248"/>
            <a:ext cx="1447800" cy="762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type="disk"&gt;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66799"/>
            <a:ext cx="8610600" cy="5505451"/>
          </a:xfrm>
        </p:spPr>
        <p:txBody>
          <a:bodyPr/>
          <a:lstStyle/>
          <a:p>
            <a:r>
              <a:rPr lang="en-US" sz="3000" dirty="0"/>
              <a:t>Client’s browser renders Web pages returned by the Web servers</a:t>
            </a:r>
          </a:p>
          <a:p>
            <a:pPr lvl="1"/>
            <a:r>
              <a:rPr lang="en-US" sz="2800" dirty="0"/>
              <a:t>Pages are </a:t>
            </a:r>
            <a:r>
              <a:rPr lang="en-US" sz="2800" dirty="0" smtClean="0"/>
              <a:t>in HTML </a:t>
            </a:r>
            <a:r>
              <a:rPr lang="en-US" sz="2800" dirty="0"/>
              <a:t>(Hyper Text Markup Language)</a:t>
            </a:r>
          </a:p>
          <a:p>
            <a:pPr lvl="1"/>
            <a:r>
              <a:rPr lang="en-US" sz="2800" dirty="0"/>
              <a:t>Browsers shows the text, graphics and sounds</a:t>
            </a:r>
          </a:p>
          <a:p>
            <a:pPr lvl="1"/>
            <a:r>
              <a:rPr lang="en-US" sz="2800" dirty="0"/>
              <a:t>HTML pages contain hyperlinks </a:t>
            </a:r>
            <a:r>
              <a:rPr lang="en-US" sz="2800" dirty="0" smtClean="0"/>
              <a:t>to other </a:t>
            </a:r>
            <a:r>
              <a:rPr lang="en-US" sz="2800" dirty="0"/>
              <a:t>pages</a:t>
            </a:r>
          </a:p>
          <a:p>
            <a:r>
              <a:rPr lang="en-US" sz="3000" dirty="0"/>
              <a:t>The entire WWW system runs over standard networking protocols</a:t>
            </a:r>
          </a:p>
          <a:p>
            <a:pPr lvl="1"/>
            <a:r>
              <a:rPr lang="en-US" sz="2800" dirty="0"/>
              <a:t>TCP/IP, DNS, HTTP, …</a:t>
            </a:r>
          </a:p>
          <a:p>
            <a:r>
              <a:rPr lang="en-US" sz="3000" dirty="0"/>
              <a:t>HTTP protocol is fundamental for WWW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Infrastructure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Definition lists: &lt;dl&gt; tag</a:t>
            </a:r>
            <a:endParaRPr lang="bg-BG" smtClean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definition lists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/>
              <a:t>Pairs of text and associated definition; text is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/>
              <a:t> tag, definition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/>
              <a:t> tag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Renders without bullets</a:t>
            </a:r>
          </a:p>
          <a:p>
            <a:pPr lvl="1">
              <a:defRPr/>
            </a:pPr>
            <a:r>
              <a:rPr lang="en-US" dirty="0" smtClean="0"/>
              <a:t>Definition is indented</a:t>
            </a:r>
            <a:endParaRPr lang="bg-BG" dirty="0" smtClean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55650" y="2895600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Lists – Example</a:t>
            </a:r>
            <a:endParaRPr lang="bg-BG" dirty="0" smtClean="0"/>
          </a:p>
        </p:txBody>
      </p:sp>
      <p:sp>
        <p:nvSpPr>
          <p:cNvPr id="964612" name="Rectangle 4"/>
          <p:cNvSpPr>
            <a:spLocks noChangeArrowheads="1"/>
          </p:cNvSpPr>
          <p:nvPr/>
        </p:nvSpPr>
        <p:spPr bwMode="auto">
          <a:xfrm>
            <a:off x="538163" y="990600"/>
            <a:ext cx="8066087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&lt;ol type="1"&gt;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&lt;/ol&gt;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 type="disc"&gt;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&lt;dt&gt;HTML&lt;/dt&gt;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&lt;dd&gt;A markup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lang…&lt;/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&lt;/dl&gt;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6554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8587" y="1524000"/>
            <a:ext cx="3628213" cy="4876800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</p:spPr>
      </p:pic>
      <p:sp>
        <p:nvSpPr>
          <p:cNvPr id="6" name="Rectangle 5"/>
          <p:cNvSpPr/>
          <p:nvPr/>
        </p:nvSpPr>
        <p:spPr>
          <a:xfrm>
            <a:off x="6324600" y="971413"/>
            <a:ext cx="2238489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lists.html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HTML Special Characters</a:t>
            </a:r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533400" y="1066800"/>
            <a:ext cx="8077200" cy="5334000"/>
            <a:chOff x="518" y="984"/>
            <a:chExt cx="4721" cy="2990"/>
          </a:xfrm>
        </p:grpSpPr>
        <p:sp>
          <p:nvSpPr>
            <p:cNvPr id="925700" name="Rectangle 4"/>
            <p:cNvSpPr>
              <a:spLocks noChangeArrowheads="1"/>
            </p:cNvSpPr>
            <p:nvPr/>
          </p:nvSpPr>
          <p:spPr bwMode="auto">
            <a:xfrm>
              <a:off x="4151" y="35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£</a:t>
              </a:r>
            </a:p>
          </p:txBody>
        </p:sp>
        <p:sp>
          <p:nvSpPr>
            <p:cNvPr id="925701" name="Rectangle 5"/>
            <p:cNvSpPr>
              <a:spLocks noChangeArrowheads="1"/>
            </p:cNvSpPr>
            <p:nvPr/>
          </p:nvSpPr>
          <p:spPr bwMode="auto">
            <a:xfrm>
              <a:off x="2881" y="35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&amp;pound;</a:t>
              </a:r>
            </a:p>
          </p:txBody>
        </p:sp>
        <p:sp>
          <p:nvSpPr>
            <p:cNvPr id="925702" name="Rectangle 6"/>
            <p:cNvSpPr>
              <a:spLocks noChangeArrowheads="1"/>
            </p:cNvSpPr>
            <p:nvPr/>
          </p:nvSpPr>
          <p:spPr bwMode="auto">
            <a:xfrm>
              <a:off x="518" y="35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British Pound</a:t>
              </a:r>
            </a:p>
          </p:txBody>
        </p:sp>
        <p:sp>
          <p:nvSpPr>
            <p:cNvPr id="925703" name="Rectangle 7"/>
            <p:cNvSpPr>
              <a:spLocks noChangeArrowheads="1"/>
            </p:cNvSpPr>
            <p:nvPr/>
          </p:nvSpPr>
          <p:spPr bwMode="auto">
            <a:xfrm>
              <a:off x="4151" y="328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€</a:t>
              </a:r>
            </a:p>
          </p:txBody>
        </p:sp>
        <p:sp>
          <p:nvSpPr>
            <p:cNvPr id="925704" name="Rectangle 8"/>
            <p:cNvSpPr>
              <a:spLocks noChangeArrowheads="1"/>
            </p:cNvSpPr>
            <p:nvPr/>
          </p:nvSpPr>
          <p:spPr bwMode="auto">
            <a:xfrm>
              <a:off x="2881" y="328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&amp;#8364;</a:t>
              </a:r>
            </a:p>
          </p:txBody>
        </p:sp>
        <p:sp>
          <p:nvSpPr>
            <p:cNvPr id="925705" name="Rectangle 9"/>
            <p:cNvSpPr>
              <a:spLocks noChangeArrowheads="1"/>
            </p:cNvSpPr>
            <p:nvPr/>
          </p:nvSpPr>
          <p:spPr bwMode="auto">
            <a:xfrm>
              <a:off x="518" y="328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Euro</a:t>
              </a:r>
            </a:p>
          </p:txBody>
        </p:sp>
        <p:sp>
          <p:nvSpPr>
            <p:cNvPr id="925706" name="Rectangle 10"/>
            <p:cNvSpPr>
              <a:spLocks noChangeArrowheads="1"/>
            </p:cNvSpPr>
            <p:nvPr/>
          </p:nvSpPr>
          <p:spPr bwMode="auto">
            <a:xfrm>
              <a:off x="4151" y="305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</a:t>
              </a:r>
              <a:endPara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707" name="Rectangle 11"/>
            <p:cNvSpPr>
              <a:spLocks noChangeArrowheads="1"/>
            </p:cNvSpPr>
            <p:nvPr/>
          </p:nvSpPr>
          <p:spPr bwMode="auto">
            <a:xfrm>
              <a:off x="2881" y="305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&amp;quot;</a:t>
              </a:r>
            </a:p>
          </p:txBody>
        </p:sp>
        <p:sp>
          <p:nvSpPr>
            <p:cNvPr id="925708" name="Rectangle 12"/>
            <p:cNvSpPr>
              <a:spLocks noChangeArrowheads="1"/>
            </p:cNvSpPr>
            <p:nvPr/>
          </p:nvSpPr>
          <p:spPr bwMode="auto">
            <a:xfrm>
              <a:off x="518" y="305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Quotation Mark</a:t>
              </a:r>
            </a:p>
          </p:txBody>
        </p:sp>
        <p:sp>
          <p:nvSpPr>
            <p:cNvPr id="925709" name="Rectangle 13"/>
            <p:cNvSpPr>
              <a:spLocks noChangeArrowheads="1"/>
            </p:cNvSpPr>
            <p:nvPr/>
          </p:nvSpPr>
          <p:spPr bwMode="auto">
            <a:xfrm>
              <a:off x="4151" y="374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¥</a:t>
              </a:r>
            </a:p>
          </p:txBody>
        </p:sp>
        <p:sp>
          <p:nvSpPr>
            <p:cNvPr id="925710" name="Rectangle 14"/>
            <p:cNvSpPr>
              <a:spLocks noChangeArrowheads="1"/>
            </p:cNvSpPr>
            <p:nvPr/>
          </p:nvSpPr>
          <p:spPr bwMode="auto">
            <a:xfrm>
              <a:off x="2881" y="374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&amp;yen;</a:t>
              </a:r>
            </a:p>
          </p:txBody>
        </p:sp>
        <p:sp>
          <p:nvSpPr>
            <p:cNvPr id="925711" name="Rectangle 15"/>
            <p:cNvSpPr>
              <a:spLocks noChangeArrowheads="1"/>
            </p:cNvSpPr>
            <p:nvPr/>
          </p:nvSpPr>
          <p:spPr bwMode="auto">
            <a:xfrm>
              <a:off x="518" y="374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Japanese Yen</a:t>
              </a:r>
            </a:p>
          </p:txBody>
        </p:sp>
        <p:sp>
          <p:nvSpPr>
            <p:cNvPr id="925712" name="Rectangle 16"/>
            <p:cNvSpPr>
              <a:spLocks noChangeArrowheads="1"/>
            </p:cNvSpPr>
            <p:nvPr/>
          </p:nvSpPr>
          <p:spPr bwMode="auto">
            <a:xfrm>
              <a:off x="4151" y="282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—</a:t>
              </a:r>
            </a:p>
          </p:txBody>
        </p:sp>
        <p:sp>
          <p:nvSpPr>
            <p:cNvPr id="925713" name="Rectangle 17"/>
            <p:cNvSpPr>
              <a:spLocks noChangeArrowheads="1"/>
            </p:cNvSpPr>
            <p:nvPr/>
          </p:nvSpPr>
          <p:spPr bwMode="auto">
            <a:xfrm>
              <a:off x="2881" y="282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&amp;mdash;</a:t>
              </a:r>
            </a:p>
          </p:txBody>
        </p:sp>
        <p:sp>
          <p:nvSpPr>
            <p:cNvPr id="925714" name="Rectangle 18"/>
            <p:cNvSpPr>
              <a:spLocks noChangeArrowheads="1"/>
            </p:cNvSpPr>
            <p:nvPr/>
          </p:nvSpPr>
          <p:spPr bwMode="auto">
            <a:xfrm>
              <a:off x="518" y="282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Em Dash</a:t>
              </a:r>
            </a:p>
          </p:txBody>
        </p:sp>
        <p:sp>
          <p:nvSpPr>
            <p:cNvPr id="925715" name="Rectangle 19"/>
            <p:cNvSpPr>
              <a:spLocks noChangeArrowheads="1"/>
            </p:cNvSpPr>
            <p:nvPr/>
          </p:nvSpPr>
          <p:spPr bwMode="auto">
            <a:xfrm>
              <a:off x="4151" y="259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endParaRPr lang="en-US" sz="19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925716" name="Rectangle 20"/>
            <p:cNvSpPr>
              <a:spLocks noChangeArrowheads="1"/>
            </p:cNvSpPr>
            <p:nvPr/>
          </p:nvSpPr>
          <p:spPr bwMode="auto">
            <a:xfrm>
              <a:off x="2881" y="259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&amp;nbsp;</a:t>
              </a:r>
            </a:p>
          </p:txBody>
        </p:sp>
        <p:sp>
          <p:nvSpPr>
            <p:cNvPr id="925717" name="Rectangle 21"/>
            <p:cNvSpPr>
              <a:spLocks noChangeArrowheads="1"/>
            </p:cNvSpPr>
            <p:nvPr/>
          </p:nvSpPr>
          <p:spPr bwMode="auto">
            <a:xfrm>
              <a:off x="518" y="259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Non-breaking Space</a:t>
              </a:r>
            </a:p>
          </p:txBody>
        </p:sp>
        <p:sp>
          <p:nvSpPr>
            <p:cNvPr id="925718" name="Rectangle 22"/>
            <p:cNvSpPr>
              <a:spLocks noChangeArrowheads="1"/>
            </p:cNvSpPr>
            <p:nvPr/>
          </p:nvSpPr>
          <p:spPr bwMode="auto">
            <a:xfrm>
              <a:off x="4151" y="236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</a:p>
          </p:txBody>
        </p:sp>
        <p:sp>
          <p:nvSpPr>
            <p:cNvPr id="925719" name="Rectangle 23"/>
            <p:cNvSpPr>
              <a:spLocks noChangeArrowheads="1"/>
            </p:cNvSpPr>
            <p:nvPr/>
          </p:nvSpPr>
          <p:spPr bwMode="auto">
            <a:xfrm>
              <a:off x="2881" y="236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&amp;amp;</a:t>
              </a:r>
            </a:p>
          </p:txBody>
        </p:sp>
        <p:sp>
          <p:nvSpPr>
            <p:cNvPr id="925720" name="Rectangle 24"/>
            <p:cNvSpPr>
              <a:spLocks noChangeArrowheads="1"/>
            </p:cNvSpPr>
            <p:nvPr/>
          </p:nvSpPr>
          <p:spPr bwMode="auto">
            <a:xfrm>
              <a:off x="518" y="236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Ampersand</a:t>
              </a:r>
            </a:p>
          </p:txBody>
        </p:sp>
        <p:sp>
          <p:nvSpPr>
            <p:cNvPr id="925721" name="Rectangle 25"/>
            <p:cNvSpPr>
              <a:spLocks noChangeArrowheads="1"/>
            </p:cNvSpPr>
            <p:nvPr/>
          </p:nvSpPr>
          <p:spPr bwMode="auto">
            <a:xfrm>
              <a:off x="4151" y="213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sp>
          <p:nvSpPr>
            <p:cNvPr id="925722" name="Rectangle 26"/>
            <p:cNvSpPr>
              <a:spLocks noChangeArrowheads="1"/>
            </p:cNvSpPr>
            <p:nvPr/>
          </p:nvSpPr>
          <p:spPr bwMode="auto">
            <a:xfrm>
              <a:off x="2881" y="213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&amp;gt;</a:t>
              </a:r>
            </a:p>
          </p:txBody>
        </p:sp>
        <p:sp>
          <p:nvSpPr>
            <p:cNvPr id="925723" name="Rectangle 27"/>
            <p:cNvSpPr>
              <a:spLocks noChangeArrowheads="1"/>
            </p:cNvSpPr>
            <p:nvPr/>
          </p:nvSpPr>
          <p:spPr bwMode="auto">
            <a:xfrm>
              <a:off x="518" y="213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Greater Than</a:t>
              </a:r>
            </a:p>
          </p:txBody>
        </p:sp>
        <p:sp>
          <p:nvSpPr>
            <p:cNvPr id="925724" name="Rectangle 28"/>
            <p:cNvSpPr>
              <a:spLocks noChangeArrowheads="1"/>
            </p:cNvSpPr>
            <p:nvPr/>
          </p:nvSpPr>
          <p:spPr bwMode="auto">
            <a:xfrm>
              <a:off x="4151" y="190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</a:t>
              </a:r>
            </a:p>
          </p:txBody>
        </p:sp>
        <p:sp>
          <p:nvSpPr>
            <p:cNvPr id="925725" name="Rectangle 29"/>
            <p:cNvSpPr>
              <a:spLocks noChangeArrowheads="1"/>
            </p:cNvSpPr>
            <p:nvPr/>
          </p:nvSpPr>
          <p:spPr bwMode="auto">
            <a:xfrm>
              <a:off x="2881" y="190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&amp;lt;</a:t>
              </a:r>
            </a:p>
          </p:txBody>
        </p:sp>
        <p:sp>
          <p:nvSpPr>
            <p:cNvPr id="925726" name="Rectangle 30"/>
            <p:cNvSpPr>
              <a:spLocks noChangeArrowheads="1"/>
            </p:cNvSpPr>
            <p:nvPr/>
          </p:nvSpPr>
          <p:spPr bwMode="auto">
            <a:xfrm>
              <a:off x="518" y="190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 Than</a:t>
              </a:r>
            </a:p>
          </p:txBody>
        </p:sp>
        <p:sp>
          <p:nvSpPr>
            <p:cNvPr id="925727" name="Rectangle 31"/>
            <p:cNvSpPr>
              <a:spLocks noChangeArrowheads="1"/>
            </p:cNvSpPr>
            <p:nvPr/>
          </p:nvSpPr>
          <p:spPr bwMode="auto">
            <a:xfrm>
              <a:off x="4151" y="167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™</a:t>
              </a:r>
            </a:p>
          </p:txBody>
        </p:sp>
        <p:sp>
          <p:nvSpPr>
            <p:cNvPr id="925728" name="Rectangle 32"/>
            <p:cNvSpPr>
              <a:spLocks noChangeArrowheads="1"/>
            </p:cNvSpPr>
            <p:nvPr/>
          </p:nvSpPr>
          <p:spPr bwMode="auto">
            <a:xfrm>
              <a:off x="2881" y="167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&amp;trade;</a:t>
              </a:r>
            </a:p>
          </p:txBody>
        </p:sp>
        <p:sp>
          <p:nvSpPr>
            <p:cNvPr id="925729" name="Rectangle 33"/>
            <p:cNvSpPr>
              <a:spLocks noChangeArrowheads="1"/>
            </p:cNvSpPr>
            <p:nvPr/>
          </p:nvSpPr>
          <p:spPr bwMode="auto">
            <a:xfrm>
              <a:off x="518" y="167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Trademark Sign</a:t>
              </a:r>
            </a:p>
          </p:txBody>
        </p:sp>
        <p:sp>
          <p:nvSpPr>
            <p:cNvPr id="925730" name="Rectangle 34"/>
            <p:cNvSpPr>
              <a:spLocks noChangeArrowheads="1"/>
            </p:cNvSpPr>
            <p:nvPr/>
          </p:nvSpPr>
          <p:spPr bwMode="auto">
            <a:xfrm>
              <a:off x="4151" y="144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®</a:t>
              </a:r>
            </a:p>
          </p:txBody>
        </p:sp>
        <p:sp>
          <p:nvSpPr>
            <p:cNvPr id="925731" name="Rectangle 35"/>
            <p:cNvSpPr>
              <a:spLocks noChangeArrowheads="1"/>
            </p:cNvSpPr>
            <p:nvPr/>
          </p:nvSpPr>
          <p:spPr bwMode="auto">
            <a:xfrm>
              <a:off x="2881" y="144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&amp;reg;</a:t>
              </a:r>
            </a:p>
          </p:txBody>
        </p:sp>
        <p:sp>
          <p:nvSpPr>
            <p:cNvPr id="925732" name="Rectangle 36"/>
            <p:cNvSpPr>
              <a:spLocks noChangeArrowheads="1"/>
            </p:cNvSpPr>
            <p:nvPr/>
          </p:nvSpPr>
          <p:spPr bwMode="auto">
            <a:xfrm>
              <a:off x="518" y="144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Registered Trademark Sign</a:t>
              </a:r>
            </a:p>
          </p:txBody>
        </p:sp>
        <p:sp>
          <p:nvSpPr>
            <p:cNvPr id="925733" name="Rectangle 37"/>
            <p:cNvSpPr>
              <a:spLocks noChangeArrowheads="1"/>
            </p:cNvSpPr>
            <p:nvPr/>
          </p:nvSpPr>
          <p:spPr bwMode="auto">
            <a:xfrm>
              <a:off x="4151" y="12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©</a:t>
              </a:r>
            </a:p>
          </p:txBody>
        </p:sp>
        <p:sp>
          <p:nvSpPr>
            <p:cNvPr id="925734" name="Rectangle 38"/>
            <p:cNvSpPr>
              <a:spLocks noChangeArrowheads="1"/>
            </p:cNvSpPr>
            <p:nvPr/>
          </p:nvSpPr>
          <p:spPr bwMode="auto">
            <a:xfrm>
              <a:off x="2881" y="12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&amp;copy;</a:t>
              </a:r>
            </a:p>
          </p:txBody>
        </p:sp>
        <p:sp>
          <p:nvSpPr>
            <p:cNvPr id="925735" name="Rectangle 39"/>
            <p:cNvSpPr>
              <a:spLocks noChangeArrowheads="1"/>
            </p:cNvSpPr>
            <p:nvPr/>
          </p:nvSpPr>
          <p:spPr bwMode="auto">
            <a:xfrm>
              <a:off x="518" y="12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Copyright Sign</a:t>
              </a:r>
            </a:p>
          </p:txBody>
        </p:sp>
        <p:sp>
          <p:nvSpPr>
            <p:cNvPr id="925736" name="Rectangle 40"/>
            <p:cNvSpPr>
              <a:spLocks noChangeArrowheads="1"/>
            </p:cNvSpPr>
            <p:nvPr/>
          </p:nvSpPr>
          <p:spPr bwMode="auto">
            <a:xfrm>
              <a:off x="4151" y="984"/>
              <a:ext cx="1088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</a:t>
              </a:r>
            </a:p>
          </p:txBody>
        </p:sp>
        <p:sp>
          <p:nvSpPr>
            <p:cNvPr id="925737" name="Rectangle 41"/>
            <p:cNvSpPr>
              <a:spLocks noChangeArrowheads="1"/>
            </p:cNvSpPr>
            <p:nvPr/>
          </p:nvSpPr>
          <p:spPr bwMode="auto">
            <a:xfrm>
              <a:off x="2881" y="984"/>
              <a:ext cx="1270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Entity</a:t>
              </a:r>
            </a:p>
          </p:txBody>
        </p:sp>
        <p:sp>
          <p:nvSpPr>
            <p:cNvPr id="925738" name="Rectangle 42"/>
            <p:cNvSpPr>
              <a:spLocks noChangeArrowheads="1"/>
            </p:cNvSpPr>
            <p:nvPr/>
          </p:nvSpPr>
          <p:spPr bwMode="auto">
            <a:xfrm>
              <a:off x="518" y="984"/>
              <a:ext cx="2363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 Name</a:t>
              </a:r>
            </a:p>
          </p:txBody>
        </p:sp>
        <p:sp>
          <p:nvSpPr>
            <p:cNvPr id="925739" name="Line 43"/>
            <p:cNvSpPr>
              <a:spLocks noChangeShapeType="1"/>
            </p:cNvSpPr>
            <p:nvPr/>
          </p:nvSpPr>
          <p:spPr bwMode="auto">
            <a:xfrm>
              <a:off x="518" y="98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0" name="Line 44"/>
            <p:cNvSpPr>
              <a:spLocks noChangeShapeType="1"/>
            </p:cNvSpPr>
            <p:nvPr/>
          </p:nvSpPr>
          <p:spPr bwMode="auto">
            <a:xfrm>
              <a:off x="518" y="397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1" name="Line 45"/>
            <p:cNvSpPr>
              <a:spLocks noChangeShapeType="1"/>
            </p:cNvSpPr>
            <p:nvPr/>
          </p:nvSpPr>
          <p:spPr bwMode="auto">
            <a:xfrm>
              <a:off x="518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2" name="Line 46"/>
            <p:cNvSpPr>
              <a:spLocks noChangeShapeType="1"/>
            </p:cNvSpPr>
            <p:nvPr/>
          </p:nvSpPr>
          <p:spPr bwMode="auto">
            <a:xfrm>
              <a:off x="5239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3" name="Line 67"/>
            <p:cNvSpPr>
              <a:spLocks noChangeShapeType="1"/>
            </p:cNvSpPr>
            <p:nvPr/>
          </p:nvSpPr>
          <p:spPr bwMode="auto">
            <a:xfrm>
              <a:off x="288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4" name="Line 68"/>
            <p:cNvSpPr>
              <a:spLocks noChangeShapeType="1"/>
            </p:cNvSpPr>
            <p:nvPr/>
          </p:nvSpPr>
          <p:spPr bwMode="auto">
            <a:xfrm>
              <a:off x="415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5" name="Line 69"/>
            <p:cNvSpPr>
              <a:spLocks noChangeShapeType="1"/>
            </p:cNvSpPr>
            <p:nvPr/>
          </p:nvSpPr>
          <p:spPr bwMode="auto">
            <a:xfrm>
              <a:off x="518" y="12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0" name="Line 74"/>
            <p:cNvSpPr>
              <a:spLocks noChangeShapeType="1"/>
            </p:cNvSpPr>
            <p:nvPr/>
          </p:nvSpPr>
          <p:spPr bwMode="auto">
            <a:xfrm>
              <a:off x="518" y="14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5" name="Line 79"/>
            <p:cNvSpPr>
              <a:spLocks noChangeShapeType="1"/>
            </p:cNvSpPr>
            <p:nvPr/>
          </p:nvSpPr>
          <p:spPr bwMode="auto">
            <a:xfrm>
              <a:off x="518" y="167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0" name="Line 84"/>
            <p:cNvSpPr>
              <a:spLocks noChangeShapeType="1"/>
            </p:cNvSpPr>
            <p:nvPr/>
          </p:nvSpPr>
          <p:spPr bwMode="auto">
            <a:xfrm>
              <a:off x="518" y="190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5" name="Line 89"/>
            <p:cNvSpPr>
              <a:spLocks noChangeShapeType="1"/>
            </p:cNvSpPr>
            <p:nvPr/>
          </p:nvSpPr>
          <p:spPr bwMode="auto">
            <a:xfrm>
              <a:off x="518" y="213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0" name="Line 94"/>
            <p:cNvSpPr>
              <a:spLocks noChangeShapeType="1"/>
            </p:cNvSpPr>
            <p:nvPr/>
          </p:nvSpPr>
          <p:spPr bwMode="auto">
            <a:xfrm>
              <a:off x="518" y="236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5" name="Line 99"/>
            <p:cNvSpPr>
              <a:spLocks noChangeShapeType="1"/>
            </p:cNvSpPr>
            <p:nvPr/>
          </p:nvSpPr>
          <p:spPr bwMode="auto">
            <a:xfrm>
              <a:off x="518" y="259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0" name="Line 104"/>
            <p:cNvSpPr>
              <a:spLocks noChangeShapeType="1"/>
            </p:cNvSpPr>
            <p:nvPr/>
          </p:nvSpPr>
          <p:spPr bwMode="auto">
            <a:xfrm>
              <a:off x="518" y="282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2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5" name="Line 109"/>
            <p:cNvSpPr>
              <a:spLocks noChangeShapeType="1"/>
            </p:cNvSpPr>
            <p:nvPr/>
          </p:nvSpPr>
          <p:spPr bwMode="auto">
            <a:xfrm>
              <a:off x="518" y="305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2" name="Line 116"/>
            <p:cNvSpPr>
              <a:spLocks noChangeShapeType="1"/>
            </p:cNvSpPr>
            <p:nvPr/>
          </p:nvSpPr>
          <p:spPr bwMode="auto">
            <a:xfrm>
              <a:off x="518" y="328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9" name="Line 123"/>
            <p:cNvSpPr>
              <a:spLocks noChangeShapeType="1"/>
            </p:cNvSpPr>
            <p:nvPr/>
          </p:nvSpPr>
          <p:spPr bwMode="auto">
            <a:xfrm>
              <a:off x="518" y="35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26" name="Line 130"/>
            <p:cNvSpPr>
              <a:spLocks noChangeShapeType="1"/>
            </p:cNvSpPr>
            <p:nvPr/>
          </p:nvSpPr>
          <p:spPr bwMode="auto">
            <a:xfrm>
              <a:off x="518" y="37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Special Chars – Example</a:t>
            </a:r>
            <a:endParaRPr lang="bg-BG" dirty="0" smtClean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&lt;title&gt;Special HTML Characters Example&lt;/title&gt;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&lt;p&gt;© 2006 by Svetlin Nakov &amp;amp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his team&lt;/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&lt;p&gt;Telerik Academy™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Special Chars </a:t>
            </a:r>
            <a:r>
              <a:rPr lang="en-US" smtClean="0"/>
              <a:t>– Example (2)</a:t>
            </a:r>
            <a:endParaRPr lang="bg-BG" dirty="0" smtClean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&lt;title&gt;Special HTML Characters Example&lt;/title&gt;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&lt;p&gt;© 2006 by Svetlin Nakov &amp;amp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his team&lt;/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&lt;p&gt;Telerik Academy™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7623" y="1828800"/>
            <a:ext cx="650135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Block And Inline Elements</a:t>
            </a:r>
            <a:endParaRPr lang="bg-BG" dirty="0" smtClean="0"/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 elements </a:t>
            </a:r>
            <a:r>
              <a:rPr lang="en-US" dirty="0" smtClean="0"/>
              <a:t>act as if there is a break before and after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is a block element</a:t>
            </a:r>
          </a:p>
          <a:p>
            <a:pPr lvl="1">
              <a:defRPr/>
            </a:pPr>
            <a:r>
              <a:rPr lang="en-US" dirty="0" smtClean="0"/>
              <a:t>Other block elements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&lt;hr&gt;</a:t>
            </a:r>
            <a:r>
              <a:rPr lang="en-US" dirty="0" smtClean="0"/>
              <a:t>, headings, lists,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&lt;center&gt;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dirty="0" smtClean="0"/>
              <a:t> and etc.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elements </a:t>
            </a:r>
            <a:r>
              <a:rPr lang="en-US" dirty="0" smtClean="0"/>
              <a:t>don’t break the text before and after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 is inline element</a:t>
            </a:r>
          </a:p>
          <a:p>
            <a:pPr lvl="1">
              <a:defRPr/>
            </a:pPr>
            <a:r>
              <a:rPr lang="en-US" dirty="0" smtClean="0"/>
              <a:t>Most HTML elements are inline,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Block style element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Used with CSS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80060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align="center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style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="font-size:24; color:red"&gt;DIV example&lt;/div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2739" y="1882775"/>
            <a:ext cx="4251325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0911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div-and-span.html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Don't create a separate area			 (paragraph) in the document</a:t>
            </a:r>
          </a:p>
          <a:p>
            <a:pPr>
              <a:defRPr/>
            </a:pPr>
            <a:r>
              <a:rPr lang="en-US" dirty="0" smtClean="0"/>
              <a:t>Very useful with CSS</a:t>
            </a:r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6725" y="4800362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0814" y="2362200"/>
            <a:ext cx="2621170" cy="2383660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</p:spPr>
      </p:pic>
      <p:sp>
        <p:nvSpPr>
          <p:cNvPr id="7" name="Rectangle 6"/>
          <p:cNvSpPr/>
          <p:nvPr/>
        </p:nvSpPr>
        <p:spPr>
          <a:xfrm>
            <a:off x="381000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4000"/>
              </a:lnSpc>
              <a:defRPr/>
            </a:pPr>
            <a:r>
              <a:rPr lang="en-US" dirty="0" smtClean="0"/>
              <a:t>Tables represent tabular data</a:t>
            </a:r>
          </a:p>
          <a:p>
            <a:pPr lvl="1">
              <a:lnSpc>
                <a:spcPts val="4000"/>
              </a:lnSpc>
              <a:defRPr/>
            </a:pPr>
            <a:r>
              <a:rPr lang="en-US" dirty="0" smtClean="0"/>
              <a:t>A table consists of one or several rows</a:t>
            </a:r>
          </a:p>
          <a:p>
            <a:pPr lvl="1">
              <a:lnSpc>
                <a:spcPts val="4000"/>
              </a:lnSpc>
              <a:defRPr/>
            </a:pPr>
            <a:r>
              <a:rPr lang="en-US" dirty="0" smtClean="0"/>
              <a:t>Each row has one or more columns</a:t>
            </a:r>
          </a:p>
          <a:p>
            <a:pPr>
              <a:lnSpc>
                <a:spcPts val="4000"/>
              </a:lnSpc>
              <a:defRPr/>
            </a:pPr>
            <a:r>
              <a:rPr lang="en-US" dirty="0" smtClean="0"/>
              <a:t>Tables comprised of several core tags: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 smtClean="0"/>
              <a:t>: begin / end the table</a:t>
            </a:r>
            <a:br>
              <a:rPr lang="en-US" dirty="0" smtClean="0"/>
            </a:b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 smtClean="0"/>
              <a:t>: </a:t>
            </a:r>
            <a:r>
              <a:rPr lang="en-US" dirty="0" smtClean="0"/>
              <a:t>create a table row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 smtClean="0"/>
              <a:t>: create tabular data (cell)</a:t>
            </a:r>
          </a:p>
          <a:p>
            <a:pPr>
              <a:lnSpc>
                <a:spcPts val="4000"/>
              </a:lnSpc>
              <a:defRPr/>
            </a:pPr>
            <a:r>
              <a:rPr lang="en-US" dirty="0" smtClean="0"/>
              <a:t>Tables are losing favor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, with the CSS revolution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Main Components of WWW: URL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/>
              <a:t>Uniform Resource Locator (URL)</a:t>
            </a:r>
          </a:p>
          <a:p>
            <a:pPr lvl="1">
              <a:lnSpc>
                <a:spcPts val="3600"/>
              </a:lnSpc>
            </a:pPr>
            <a:r>
              <a:rPr lang="en-US" sz="2800" dirty="0"/>
              <a:t>Unique resource location in WWW, e.g.</a:t>
            </a:r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</a:pPr>
            <a:r>
              <a:rPr lang="en-US" sz="3000" dirty="0"/>
              <a:t>It is just a formatted string</a:t>
            </a:r>
          </a:p>
          <a:p>
            <a:pPr lvl="1">
              <a:lnSpc>
                <a:spcPts val="3600"/>
              </a:lnSpc>
            </a:pPr>
            <a:r>
              <a:rPr lang="en-US" sz="2800" dirty="0"/>
              <a:t>Protocol for communicating with server (e.g.,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, ...)</a:t>
            </a:r>
          </a:p>
          <a:p>
            <a:pPr lvl="1">
              <a:lnSpc>
                <a:spcPts val="3600"/>
              </a:lnSpc>
            </a:pPr>
            <a:r>
              <a:rPr lang="en-US" sz="2800" dirty="0"/>
              <a:t>Name of the server or IP address (e.g., 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www.telerik.com</a:t>
            </a:r>
            <a:r>
              <a:rPr lang="en-US" sz="2800" dirty="0" smtClean="0"/>
              <a:t>)</a:t>
            </a:r>
            <a:endParaRPr lang="en-US" sz="2800" dirty="0"/>
          </a:p>
          <a:p>
            <a:pPr lvl="1">
              <a:lnSpc>
                <a:spcPts val="3600"/>
              </a:lnSpc>
            </a:pPr>
            <a:r>
              <a:rPr lang="en-US" sz="2800" dirty="0"/>
              <a:t>Path and name of the resource (e.g.,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>
              <a:lnSpc>
                <a:spcPts val="3600"/>
              </a:lnSpc>
            </a:pPr>
            <a:r>
              <a:rPr lang="en-US" sz="2800" dirty="0"/>
              <a:t>Parameters (optional, e.g.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?id=27&amp;lang=en</a:t>
            </a:r>
            <a:r>
              <a:rPr lang="en-US" sz="2800" dirty="0"/>
              <a:t>)</a:t>
            </a:r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763588" y="2209800"/>
            <a:ext cx="761841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http://www.telerik.com/academy/winter-2009-2010.aspx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 (2)</a:t>
            </a:r>
            <a:endParaRPr lang="bg-BG" smtClean="0"/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table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row</a:t>
            </a:r>
            <a:endParaRPr lang="en-ZA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cell in a row</a:t>
            </a:r>
          </a:p>
        </p:txBody>
      </p:sp>
      <p:sp>
        <p:nvSpPr>
          <p:cNvPr id="1010692" name="Rectangle 4"/>
          <p:cNvSpPr>
            <a:spLocks noChangeArrowheads="1"/>
          </p:cNvSpPr>
          <p:nvPr/>
        </p:nvSpPr>
        <p:spPr bwMode="auto">
          <a:xfrm>
            <a:off x="755651" y="1905000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 ... &lt;/table&gt;</a:t>
            </a:r>
          </a:p>
        </p:txBody>
      </p:sp>
      <p:sp>
        <p:nvSpPr>
          <p:cNvPr id="1010693" name="Rectangle 5"/>
          <p:cNvSpPr>
            <a:spLocks noChangeArrowheads="1"/>
          </p:cNvSpPr>
          <p:nvPr/>
        </p:nvSpPr>
        <p:spPr bwMode="auto">
          <a:xfrm>
            <a:off x="755651" y="3500438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 ... &lt;/tr&gt;</a:t>
            </a:r>
          </a:p>
        </p:txBody>
      </p:sp>
      <p:sp>
        <p:nvSpPr>
          <p:cNvPr id="1010694" name="Rectangle 6"/>
          <p:cNvSpPr>
            <a:spLocks noChangeArrowheads="1"/>
          </p:cNvSpPr>
          <p:nvPr/>
        </p:nvSpPr>
        <p:spPr bwMode="auto">
          <a:xfrm>
            <a:off x="755651" y="5100935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 ... &lt;/td&gt;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border="1" cellspacing="0"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border="1" cellspacing="0"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Simple HTML Tables – Example (2)</a:t>
            </a:r>
            <a:endParaRPr lang="bg-BG" sz="3600" dirty="0" smtClean="0"/>
          </a:p>
        </p:txBody>
      </p:sp>
      <p:pic>
        <p:nvPicPr>
          <p:cNvPr id="10244" name="Picture 4" descr="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2422525"/>
            <a:ext cx="4999037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Complete HTML Tables</a:t>
            </a:r>
            <a:endParaRPr lang="bg-BG" dirty="0" smtClean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Tables rows split into three sections: heading, body and footer, each containing table rows</a:t>
            </a:r>
          </a:p>
          <a:p>
            <a:pPr>
              <a:defRPr/>
            </a:pPr>
            <a:r>
              <a:rPr lang="en-US" dirty="0" smtClean="0"/>
              <a:t>Divides the table into semantic sections</a:t>
            </a:r>
            <a:endParaRPr lang="bg-BG" dirty="0" smtClean="0"/>
          </a:p>
          <a:p>
            <a:pPr>
              <a:defRPr/>
            </a:pPr>
            <a:r>
              <a:rPr lang="en-US" dirty="0" smtClean="0"/>
              <a:t>Table sections: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 smtClean="0"/>
              <a:t> denotes table heading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denotes collection of table rows that contain the very data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 smtClean="0"/>
              <a:t> denotes table footer but comes BEFORE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tag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 Example</a:t>
            </a:r>
            <a:endParaRPr lang="bg-BG" sz="3800" dirty="0" smtClean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smtClean="0"/>
              <a:t> </a:t>
            </a:r>
            <a:endParaRPr lang="bg-BG" smtClean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11188" y="1219200"/>
            <a:ext cx="7847012" cy="51021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tr&gt;&lt;td&gt;Column heading&lt;/td&gt;&lt;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td&gt;Column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heading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tr&gt;&lt;td&gt;Column footer&lt;/td&gt;&lt;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td&gt;Column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footer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1&lt;/td&gt;&lt;td&gt;Cell 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3&lt;/td&gt;&lt;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td&gt;Cell 4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2800" y="1143000"/>
            <a:ext cx="38862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First comes the header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810000" y="2626808"/>
            <a:ext cx="3886200" cy="527804"/>
          </a:xfrm>
          <a:prstGeom prst="wedgeRoundRectCallout">
            <a:avLst>
              <a:gd name="adj1" fmla="val -100547"/>
              <a:gd name="adj2" fmla="val 626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Then comes the 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581400" y="4124848"/>
            <a:ext cx="4419600" cy="527804"/>
          </a:xfrm>
          <a:prstGeom prst="wedgeRoundRectCallout">
            <a:avLst>
              <a:gd name="adj1" fmla="val -89406"/>
              <a:gd name="adj2" fmla="val 474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Last comes the body (data)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188" y="1219200"/>
            <a:ext cx="7847012" cy="51021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tr&gt;&lt;td&gt;Column heading&lt;/td&gt;&lt;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td&gt;Column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heading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tr&gt;&lt;td&gt;Column footer&lt;/td&gt;&lt;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td&gt;Column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footer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1&lt;/td&gt;&lt;td&gt;Cell 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3&lt;/td&gt;&lt;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td&gt;Cell 4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 Example</a:t>
            </a:r>
            <a:endParaRPr lang="bg-BG" sz="3800" dirty="0" smtClean="0"/>
          </a:p>
        </p:txBody>
      </p:sp>
      <p:sp>
        <p:nvSpPr>
          <p:cNvPr id="1058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bg-BG" dirty="0" smtClean="0"/>
          </a:p>
        </p:txBody>
      </p:sp>
      <p:pic>
        <p:nvPicPr>
          <p:cNvPr id="14341" name="Picture 7"/>
          <p:cNvPicPr>
            <a:picLocks noChangeAspect="1" noChangeArrowheads="1"/>
          </p:cNvPicPr>
          <p:nvPr/>
        </p:nvPicPr>
        <p:blipFill>
          <a:blip r:embed="rId2" cstate="print"/>
          <a:srcRect t="888"/>
          <a:stretch>
            <a:fillRect/>
          </a:stretch>
        </p:blipFill>
        <p:spPr bwMode="auto">
          <a:xfrm>
            <a:off x="3742623" y="1828800"/>
            <a:ext cx="4429827" cy="3934262"/>
          </a:xfrm>
          <a:prstGeom prst="roundRect">
            <a:avLst>
              <a:gd name="adj" fmla="val 2011"/>
            </a:avLst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</p:spPr>
      </p:pic>
      <p:sp>
        <p:nvSpPr>
          <p:cNvPr id="11" name="Rectangle 10"/>
          <p:cNvSpPr/>
          <p:nvPr/>
        </p:nvSpPr>
        <p:spPr>
          <a:xfrm>
            <a:off x="5105400" y="11306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table-full.html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648200" y="4869299"/>
            <a:ext cx="4038600" cy="1379101"/>
          </a:xfrm>
          <a:prstGeom prst="wedgeRoundRectCallout">
            <a:avLst>
              <a:gd name="adj1" fmla="val -52332"/>
              <a:gd name="adj2" fmla="val -956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Although the footer is before the data in the code, it is displayed last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 data “cells”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 smtClean="0"/>
              <a:t>) can contain nested tables (tables within tables):</a:t>
            </a:r>
            <a:endParaRPr lang="en-US" sz="3000" dirty="0" smtClean="0">
              <a:latin typeface="Courier New" pitchFamily="49" charset="0"/>
            </a:endParaRPr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border="1"&gt;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 border="1"&gt;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701095"/>
            <a:ext cx="3489325" cy="3104394"/>
          </a:xfrm>
          <a:prstGeom prst="roundRect">
            <a:avLst>
              <a:gd name="adj" fmla="val 2782"/>
            </a:avLst>
          </a:prstGeom>
          <a:noFill/>
          <a:ln w="12700" cap="sq" algn="ctr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Cells Width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Tables and cells can have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3000" dirty="0" smtClean="0"/>
              <a:t> attribute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 smtClean="0"/>
              <a:t>Width can be given in pixels or percentages</a:t>
            </a:r>
          </a:p>
        </p:txBody>
      </p:sp>
      <p:sp>
        <p:nvSpPr>
          <p:cNvPr id="965636" name="Rectangle 4"/>
          <p:cNvSpPr>
            <a:spLocks noChangeArrowheads="1"/>
          </p:cNvSpPr>
          <p:nvPr/>
        </p:nvSpPr>
        <p:spPr bwMode="auto">
          <a:xfrm>
            <a:off x="536576" y="2776538"/>
            <a:ext cx="7997824" cy="24263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border="1" width="100%" cellspacing="0"&gt;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&lt;td&gt;Left&lt;/td&gt;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 width="100%" align="center"&gt;Center&lt;/td&gt;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&lt;td&gt;Right&lt;/td&gt;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pic>
        <p:nvPicPr>
          <p:cNvPr id="17413" name="Picture 6" descr="table-wid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175" y="4229100"/>
            <a:ext cx="463374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5639" name="Rectangle 7"/>
          <p:cNvSpPr>
            <a:spLocks noChangeArrowheads="1"/>
          </p:cNvSpPr>
          <p:nvPr/>
        </p:nvSpPr>
        <p:spPr bwMode="auto">
          <a:xfrm>
            <a:off x="477322" y="2209800"/>
            <a:ext cx="2646878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table-width.html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the cells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smtClean="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two important attributes: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– Example</a:t>
            </a:r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bgcolor="red"&gt;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 bgcolor="yellow"&gt;First&lt;/td&gt;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 bgcolor="yellow"&gt;Second&lt;/td&gt;&lt;/tr&gt;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bgcolor="yellow" border="1"&gt;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URLs are encoded according RFC 1738: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ct val="70000"/>
              </a:spcBef>
            </a:pPr>
            <a:r>
              <a:rPr lang="en-US" dirty="0"/>
              <a:t>All other characters are escaped with the </a:t>
            </a:r>
            <a:r>
              <a:rPr lang="en-US" dirty="0" smtClean="0"/>
              <a:t>formula:</a:t>
            </a:r>
          </a:p>
          <a:p>
            <a:pPr lvl="1">
              <a:spcBef>
                <a:spcPts val="4800"/>
              </a:spcBef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space </a:t>
            </a:r>
            <a:r>
              <a:rPr lang="en-US" dirty="0"/>
              <a:t>has decimal code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dirty="0"/>
              <a:t>, in hex –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/>
              <a:t>, so space in URL becomes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%20</a:t>
            </a:r>
          </a:p>
          <a:p>
            <a:pPr lvl="1"/>
            <a:r>
              <a:rPr lang="en-US" dirty="0"/>
              <a:t>Space can also be encoded as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533401" y="1752600"/>
            <a:ext cx="8077200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“... Only alphanumeric [0-9a-zA-Z], the special characters $-_.+!*'() and reserved characters used for their reserved purposes may be used unencoded within an URL.”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6576" y="4369814"/>
            <a:ext cx="8074024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%[hex code of character in ISO-Latin character set]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</a:t>
            </a:r>
            <a:r>
              <a:rPr lang="en-US" sz="3600" smtClean="0"/>
              <a:t>– Example (2)</a:t>
            </a:r>
            <a:endParaRPr lang="en-US" sz="3600" dirty="0" smtClean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bgcolor="red"&gt;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 bgcolor="yellow"&gt;First&lt;/td&gt;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 bgcolor="yellow"&gt;Second&lt;/td&gt;&lt;/tr&gt;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bgcolor="yellow" border="1"&gt;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938" y="2078038"/>
            <a:ext cx="4824412" cy="4087812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 cells have two important attributes:</a:t>
            </a:r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11275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Example</a:t>
            </a:r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371600"/>
            <a:ext cx="7993063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&lt;head&gt;&lt;title&gt;Colspan and Rowspan&lt;/title&gt;&lt;/head&gt;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border="1"&gt;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 bgcolor="yellow"&gt;&lt;td&gt;Cell[1,1]&lt;/td&gt;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 bgcolor="#FFCC66"&gt;&lt;td&gt;Cell[1,2]&lt;/td&gt;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 bgcolor="#CCCCFF"&gt;&lt;td&gt;Cell[1,3]&lt;/td&gt;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371600"/>
            <a:ext cx="7993063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&lt;head&gt;&lt;title&gt;Colspan and Rowspan&lt;/title&gt;&lt;/head&gt;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border="1"&gt;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 bgcolor="yellow"&gt;&lt;td&gt;Cell[1,1]&lt;/td&gt;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 bgcolor="#FFCC66"&gt;&lt;td&gt;Cell[1,2]&lt;/td&gt;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 bgcolor="#CCCCFF"&gt;&lt;td&gt;Cell[1,3]&lt;/td&gt;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Example (2)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566988"/>
            <a:ext cx="5761038" cy="6365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19250" y="3380020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Entering User Data from a Web Page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Forms are the primary method for gathering data from site visitors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Create a form block with</a:t>
            </a:r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755650" y="310509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&lt;form&gt;&lt;/form&gt;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755650" y="44958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name="myForm" method="post" action="path/to/some-script.php"&gt;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1981200" y="5562600"/>
            <a:ext cx="5513388" cy="953453"/>
          </a:xfrm>
          <a:prstGeom prst="wedgeRoundRectCallout">
            <a:avLst>
              <a:gd name="adj1" fmla="val -43068"/>
              <a:gd name="adj2" fmla="val -904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"action"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3581400" y="2819400"/>
            <a:ext cx="5065712" cy="1379101"/>
          </a:xfrm>
          <a:prstGeom prst="wedgeRoundRectCallout">
            <a:avLst>
              <a:gd name="adj1" fmla="val -37849"/>
              <a:gd name="adj2" fmla="val 7708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“method" attribute tells how the form data should be sent – via GET or POST 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Text fields are single-line entry fields: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Text areas can contain multiple lines of text: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Hidden fields contain data not shown to user: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800" dirty="0" smtClean="0"/>
              <a:t>Often used by JavaScript code</a:t>
            </a:r>
            <a:endParaRPr lang="en-US" sz="28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7305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value="This is a text field"&gt;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55650" y="32766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&lt;textarea name="Comments"&gt;This is a multi-line text field&lt;/textarea&gt;</a:t>
            </a:r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755650" y="49309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type="hidden" name="Account" value="This is a hidden text field"&gt;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 Input Controls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Create a checkbox: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Create a radio button: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/>
              <a:t>Radio buttons can be grouped, allowing only one to be selected from a group:</a:t>
            </a:r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755650" y="18067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name="fruit" value="apple"&gt;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755650" y="348609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name="title" value="Mr."&gt;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762000" y="5445125"/>
            <a:ext cx="7467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name="town" value="Sofia"&gt;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name="town" value="Varna"&gt;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Form Controls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Pull down menu (drop-down list):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sz="28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3000"/>
              </a:spcBef>
              <a:defRPr/>
            </a:pPr>
            <a:r>
              <a:rPr lang="en-US" dirty="0" smtClean="0"/>
              <a:t>Submit button:</a:t>
            </a:r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611188" y="1752600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2"&gt;Female&lt;/option&gt;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3"&gt;Other&lt;/option&gt;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611188" y="5036403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 name="submitBtn" value="Apply Now"&gt;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Form Controls (2)</a:t>
            </a:r>
            <a:endParaRPr lang="bg-BG" smtClean="0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/>
              <a:t>Reset button – clears the form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/>
              <a:t>Image button – acts like submit but image is displayed instead of button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/>
              <a:t>Ordinary button – used for JavaScript, no default action</a:t>
            </a:r>
            <a:endParaRPr lang="bg-BG" sz="3000" dirty="0" smtClean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55650" y="17526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type="reset" name="resetBtn" value="Clear the form"&gt;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55650" y="3808413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type="image" src="submit.gif" name="submitBtn" alt="Submit"&gt;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55650" y="58629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value="simple button"&gt;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</TotalTime>
  <Words>10896</Words>
  <Application>Microsoft Office PowerPoint</Application>
  <PresentationFormat>On-screen Show (4:3)</PresentationFormat>
  <Paragraphs>1804</Paragraphs>
  <Slides>123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24" baseType="lpstr">
      <vt:lpstr>Telerik Master Template</vt:lpstr>
      <vt:lpstr>Web Technologies Basics</vt:lpstr>
      <vt:lpstr>Table of Contents</vt:lpstr>
      <vt:lpstr>WWW and HTTP</vt:lpstr>
      <vt:lpstr>What is WWW?</vt:lpstr>
      <vt:lpstr>WWW Components</vt:lpstr>
      <vt:lpstr>WWW Infrastructure</vt:lpstr>
      <vt:lpstr>WWW Infrastructure (2)</vt:lpstr>
      <vt:lpstr>Main Components of WWW: URL</vt:lpstr>
      <vt:lpstr>URL Encoding</vt:lpstr>
      <vt:lpstr>Main Components of WWW: HTML</vt:lpstr>
      <vt:lpstr>Main Components of WWW: HTML</vt:lpstr>
      <vt:lpstr>HTML – Example</vt:lpstr>
      <vt:lpstr>Main Components of WWW: HTTP</vt:lpstr>
      <vt:lpstr>The HTTP Protocol</vt:lpstr>
      <vt:lpstr>HTTP: Request-Response Protocol</vt:lpstr>
      <vt:lpstr>Example: Hyper Text Transfer Protocol</vt:lpstr>
      <vt:lpstr>HTTP Request Message</vt:lpstr>
      <vt:lpstr>HTTP GET Request – Example</vt:lpstr>
      <vt:lpstr>HTTP POST Request – Example</vt:lpstr>
      <vt:lpstr>Conditional HTTP GET – Example</vt:lpstr>
      <vt:lpstr>HTTP Response Message</vt:lpstr>
      <vt:lpstr>HTTP Response – Example</vt:lpstr>
      <vt:lpstr>HTTP Response – Example</vt:lpstr>
      <vt:lpstr>HTTP Request Methods</vt:lpstr>
      <vt:lpstr>HTTP Response Codes</vt:lpstr>
      <vt:lpstr>Cookies</vt:lpstr>
      <vt:lpstr>HTTP Developer Tools</vt:lpstr>
      <vt:lpstr>HTML Basics</vt:lpstr>
      <vt:lpstr>First HTML Page</vt:lpstr>
      <vt:lpstr>First HTML Page: Tags</vt:lpstr>
      <vt:lpstr>First HTML Page: Header</vt:lpstr>
      <vt:lpstr>First HTML Page: Body</vt:lpstr>
      <vt:lpstr>Some Simple Tags</vt:lpstr>
      <vt:lpstr>Some Simple Tags – Example</vt:lpstr>
      <vt:lpstr>Some Simple Tags – Example (2)</vt:lpstr>
      <vt:lpstr>Tags Attributes</vt:lpstr>
      <vt:lpstr>Headings and Paragraphs</vt:lpstr>
      <vt:lpstr>Headings and Paragraphs – Example </vt:lpstr>
      <vt:lpstr>Headings and Paragraphs – Example (2)</vt:lpstr>
      <vt:lpstr>The &lt;!doctype&gt; Declaration</vt:lpstr>
      <vt:lpstr>HTML vs. XHTML</vt:lpstr>
      <vt:lpstr>XHTML vs. HTML (2)</vt:lpstr>
      <vt:lpstr>HTML Structure</vt:lpstr>
      <vt:lpstr>The &lt;head&gt; Section</vt:lpstr>
      <vt:lpstr>&lt;head&gt; Section: &lt;title&gt; tag</vt:lpstr>
      <vt:lpstr>&lt;head&gt; Section: &lt;meta&gt;</vt:lpstr>
      <vt:lpstr>&lt;head&gt; Section: &lt;script&gt;</vt:lpstr>
      <vt:lpstr>The &lt;script&gt; Tag – Example</vt:lpstr>
      <vt:lpstr>&lt;head&gt; Section: &lt;style&gt;</vt:lpstr>
      <vt:lpstr>Comments: &lt;!-- --&gt; Tag</vt:lpstr>
      <vt:lpstr>&lt;body&gt; Section: Introduction</vt:lpstr>
      <vt:lpstr>&lt;body&gt; Section: Attributes</vt:lpstr>
      <vt:lpstr>Text Styling without CSS</vt:lpstr>
      <vt:lpstr>Text Formatting</vt:lpstr>
      <vt:lpstr>Text Formatting – Example</vt:lpstr>
      <vt:lpstr>Text Formatting – Example (2)</vt:lpstr>
      <vt:lpstr>Hyperlinks: &lt;a&gt; Tag</vt:lpstr>
      <vt:lpstr>Hyperlinks: &lt;a&gt; Tag (2)</vt:lpstr>
      <vt:lpstr>Hyperlinks: &lt;a&gt; Tag (3)</vt:lpstr>
      <vt:lpstr>Hyperlinks and Sections</vt:lpstr>
      <vt:lpstr>Hyperlinks – Example</vt:lpstr>
      <vt:lpstr>Hyperlinks – Example (2)</vt:lpstr>
      <vt:lpstr>Links to the Same Document – Example </vt:lpstr>
      <vt:lpstr>Links to the Same Document – Example (2) </vt:lpstr>
      <vt:lpstr>Images: &lt;img&gt; tag</vt:lpstr>
      <vt:lpstr>Miscellaneous Tags</vt:lpstr>
      <vt:lpstr>Miscellaneous Tags – Example</vt:lpstr>
      <vt:lpstr>Ordered Lists: &lt;ol&gt; Tag</vt:lpstr>
      <vt:lpstr>Unordered Lists: &lt;ul&gt; Tag</vt:lpstr>
      <vt:lpstr>Definition lists: &lt;dl&gt; tag</vt:lpstr>
      <vt:lpstr>Lists – Example</vt:lpstr>
      <vt:lpstr>HTML Special Characters</vt:lpstr>
      <vt:lpstr>Special Chars – Example</vt:lpstr>
      <vt:lpstr>Special Chars – Example (2)</vt:lpstr>
      <vt:lpstr>Block And Inline Elements</vt:lpstr>
      <vt:lpstr>The &lt;div&gt; Tag</vt:lpstr>
      <vt:lpstr>The &lt;span&gt; Tag</vt:lpstr>
      <vt:lpstr>HTML Tables</vt:lpstr>
      <vt:lpstr>HTML Tables</vt:lpstr>
      <vt:lpstr>HTML Tables (2)</vt:lpstr>
      <vt:lpstr>Simple HTML Tables – Example</vt:lpstr>
      <vt:lpstr>Simple HTML Tables – Example (2)</vt:lpstr>
      <vt:lpstr>Complete HTML Tables</vt:lpstr>
      <vt:lpstr>Complete HTML Table: Example</vt:lpstr>
      <vt:lpstr>Complete HTML Table: Example</vt:lpstr>
      <vt:lpstr>Nested Tables</vt:lpstr>
      <vt:lpstr>Cells Width</vt:lpstr>
      <vt:lpstr>Cell Spacing and Padding</vt:lpstr>
      <vt:lpstr>Cell Spacing and Padding – Example</vt:lpstr>
      <vt:lpstr>Cell Spacing and Padding – Example (2)</vt:lpstr>
      <vt:lpstr>Column and Row Span</vt:lpstr>
      <vt:lpstr>Column and Row Span – Example</vt:lpstr>
      <vt:lpstr>Column and Row Span – Example (2)</vt:lpstr>
      <vt:lpstr>HTML Forms</vt:lpstr>
      <vt:lpstr>HTML Forms</vt:lpstr>
      <vt:lpstr>Form Fields</vt:lpstr>
      <vt:lpstr>Form Input Controls</vt:lpstr>
      <vt:lpstr>Other Form Controls</vt:lpstr>
      <vt:lpstr>Other Form Controls (2)</vt:lpstr>
      <vt:lpstr>Other Form Controls (3)</vt:lpstr>
      <vt:lpstr>HTML Forms – Example</vt:lpstr>
      <vt:lpstr>HTML Forms – Example (2)</vt:lpstr>
      <vt:lpstr>HTML Forms – Example (3)</vt:lpstr>
      <vt:lpstr>CSS</vt:lpstr>
      <vt:lpstr>CSS Introduction</vt:lpstr>
      <vt:lpstr>Style Sheets Syntax</vt:lpstr>
      <vt:lpstr>Style Sheets Syntax (2)</vt:lpstr>
      <vt:lpstr>Style Sheets Syntax (3)</vt:lpstr>
      <vt:lpstr>Style Sheets Syntax (4)</vt:lpstr>
      <vt:lpstr>Style Sheets Syntax (5)</vt:lpstr>
      <vt:lpstr>Inline Styles</vt:lpstr>
      <vt:lpstr>Inline Styles: Example</vt:lpstr>
      <vt:lpstr>Inline Styles: Example (2)</vt:lpstr>
      <vt:lpstr>Embedded Styles</vt:lpstr>
      <vt:lpstr>Embedded Styles: Example</vt:lpstr>
      <vt:lpstr>Embedded Styles: Example (2)</vt:lpstr>
      <vt:lpstr>Embedded Styles: Example (3)</vt:lpstr>
      <vt:lpstr>External CSS Styles</vt:lpstr>
      <vt:lpstr>External Styles: Example</vt:lpstr>
      <vt:lpstr>External Styles: Example (2)</vt:lpstr>
      <vt:lpstr>External Styles: Example (3)</vt:lpstr>
      <vt:lpstr>External Styles: Example (4)</vt:lpstr>
      <vt:lpstr>Web Technologies Basics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Svetlin Nakov</cp:lastModifiedBy>
  <cp:revision>352</cp:revision>
  <dcterms:created xsi:type="dcterms:W3CDTF">2007-12-08T16:03:35Z</dcterms:created>
  <dcterms:modified xsi:type="dcterms:W3CDTF">2010-03-29T18:40:51Z</dcterms:modified>
</cp:coreProperties>
</file>