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22" r:id="rId3"/>
    <p:sldId id="323" r:id="rId4"/>
    <p:sldId id="351" r:id="rId5"/>
    <p:sldId id="324" r:id="rId6"/>
    <p:sldId id="325" r:id="rId7"/>
    <p:sldId id="347" r:id="rId8"/>
    <p:sldId id="348" r:id="rId9"/>
    <p:sldId id="34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9" r:id="rId19"/>
    <p:sldId id="340" r:id="rId20"/>
    <p:sldId id="350" r:id="rId21"/>
    <p:sldId id="343" r:id="rId22"/>
    <p:sldId id="344" r:id="rId23"/>
    <p:sldId id="345" r:id="rId24"/>
    <p:sldId id="346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EA"/>
    <a:srgbClr val="FFC3BD"/>
    <a:srgbClr val="FFF0CD"/>
    <a:srgbClr val="FFF5CD"/>
    <a:srgbClr val="FFFAD6"/>
    <a:srgbClr val="E8FFC8"/>
    <a:srgbClr val="FAF7C8"/>
    <a:srgbClr val="FAF8C8"/>
    <a:srgbClr val="F5FFC2"/>
    <a:srgbClr val="EBF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hail.stoynov.com/blog/" TargetMode="External"/><Relationship Id="rId2" Type="http://schemas.openxmlformats.org/officeDocument/2006/relationships/hyperlink" Target="http://www.mater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badjimarinov.net/" TargetMode="External"/><Relationship Id="rId2" Type="http://schemas.openxmlformats.org/officeDocument/2006/relationships/hyperlink" Target="http://www.propeople.d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lerik.com/ivaylobratoev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alch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vaylo-hristov.net/" TargetMode="External"/><Relationship Id="rId2" Type="http://schemas.openxmlformats.org/officeDocument/2006/relationships/hyperlink" Target="http://www.komfo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vk4Q0" TargetMode="External"/><Relationship Id="rId2" Type="http://schemas.openxmlformats.org/officeDocument/2006/relationships/hyperlink" Target="http://www.devbg.org/dotnet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r="2250" b="3019"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Nakov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ts val="4000"/>
              </a:lnSpc>
            </a:pPr>
            <a:r>
              <a:rPr lang="en-US" dirty="0" smtClean="0"/>
              <a:t>15 years software development experience</a:t>
            </a:r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1622425" cy="19812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5720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Mihail Stoynov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Technical Lead</a:t>
            </a:r>
            <a:r>
              <a:rPr lang="en-US" dirty="0" smtClean="0"/>
              <a:t>,	 </a:t>
            </a:r>
            <a:r>
              <a:rPr lang="en-US" dirty="0" smtClean="0"/>
              <a:t>	         </a:t>
            </a:r>
            <a:r>
              <a:rPr lang="en-US" dirty="0" smtClean="0"/>
              <a:t>Materna Bulgaria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www.materna.com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mihail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stoynov.com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mihail.stoynov.com/blog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Mihail-Stoynov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6829426" y="1219199"/>
            <a:ext cx="1476374" cy="1970981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Branislav Abadjimarinov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Senior .NET Developer</a:t>
            </a:r>
            <a:r>
              <a:rPr lang="en-US" dirty="0" smtClean="0"/>
              <a:t>, </a:t>
            </a:r>
            <a:r>
              <a:rPr lang="en-US" dirty="0" smtClean="0"/>
              <a:t>	         </a:t>
            </a:r>
            <a:r>
              <a:rPr lang="en-US" dirty="0" smtClean="0"/>
              <a:t>ProPeople, </a:t>
            </a:r>
            <a:r>
              <a:rPr lang="en-US" dirty="0" smtClean="0">
                <a:hlinkClick r:id="rId2"/>
              </a:rPr>
              <a:t>www.propeople.dk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brannislav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gmail.com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://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abadjimarinov.net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6818041" y="1219200"/>
            <a:ext cx="1597292" cy="196691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Ventsislav Popov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Developer,		 </a:t>
            </a:r>
            <a:r>
              <a:rPr lang="en-US" dirty="0" smtClean="0"/>
              <a:t>	         </a:t>
            </a:r>
            <a:r>
              <a:rPr lang="en-US" dirty="0" smtClean="0"/>
              <a:t>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7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gmail.com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C:\Users\9680\Desktop\VentsislavPopov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10588" t="1272" r="14643" b="17346"/>
          <a:stretch>
            <a:fillRect/>
          </a:stretch>
        </p:blipFill>
        <p:spPr bwMode="auto">
          <a:xfrm>
            <a:off x="6827520" y="1219200"/>
            <a:ext cx="1554480" cy="195072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Ivaylo Bratoev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Software engineer, 	         Telerik Corporation, </a:t>
            </a:r>
            <a:r>
              <a:rPr lang="en-US" dirty="0" smtClean="0">
                <a:hlinkClick r:id="rId2"/>
              </a:rPr>
              <a:t>www.telerik.com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ivaylo.bratoev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http://blogs.telerik.com/ivaylobratoev/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6626" name="Picture 2" descr="http://corporate.telerik.com/Images/CorporateDirectory/Ivaylo%20Bratoev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 r="1923" b="962"/>
          <a:stretch>
            <a:fillRect/>
          </a:stretch>
        </p:blipFill>
        <p:spPr bwMode="auto">
          <a:xfrm>
            <a:off x="6819900" y="1219200"/>
            <a:ext cx="1485900" cy="2000624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Ralchev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Software engineer, 	         Telerik Corporation, </a:t>
            </a:r>
            <a:r>
              <a:rPr lang="en-US" dirty="0" smtClean="0">
                <a:hlinkClick r:id="rId2"/>
              </a:rPr>
              <a:t>www.telerik.com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svetlin.ralchev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://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blog.ralch.com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C:\Users\9680\Desktop\SvetlinRalchev.jpg"/>
          <p:cNvPicPr>
            <a:picLocks noChangeAspect="1" noChangeArrowheads="1"/>
          </p:cNvPicPr>
          <p:nvPr/>
        </p:nvPicPr>
        <p:blipFill>
          <a:blip r:embed="rId4" cstate="print">
            <a:lum bright="20000" contrast="30000"/>
          </a:blip>
          <a:srcRect/>
          <a:stretch>
            <a:fillRect/>
          </a:stretch>
        </p:blipFill>
        <p:spPr bwMode="auto">
          <a:xfrm>
            <a:off x="6826100" y="1219199"/>
            <a:ext cx="1499193" cy="200707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Ivaylo Hristov</a:t>
            </a:r>
            <a:endParaRPr lang="en-US" dirty="0" smtClean="0"/>
          </a:p>
          <a:p>
            <a:pPr lvl="1">
              <a:lnSpc>
                <a:spcPts val="4000"/>
              </a:lnSpc>
            </a:pPr>
            <a:r>
              <a:rPr lang="en-US" dirty="0" smtClean="0"/>
              <a:t>Managing partner, </a:t>
            </a: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Komfo Bulgaria</a:t>
            </a:r>
            <a:r>
              <a:rPr lang="en-US" dirty="0" smtClean="0"/>
              <a:t>,		 </a:t>
            </a:r>
            <a:r>
              <a:rPr lang="en-US" dirty="0" smtClean="0">
                <a:hlinkClick r:id="rId2"/>
              </a:rPr>
              <a:t>www.komfo.bg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mail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ivaylo-hristov.net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://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ivaylo-hristov.net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Ivaylo-Hristov"/>
          <p:cNvPicPr>
            <a:picLocks noChangeAspect="1" noChangeArrowheads="1"/>
          </p:cNvPicPr>
          <p:nvPr/>
        </p:nvPicPr>
        <p:blipFill>
          <a:blip r:embed="rId4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6814658" y="1219200"/>
            <a:ext cx="1619250" cy="203676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/>
              <a:t>Practical project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Dynamic </a:t>
            </a:r>
            <a:r>
              <a:rPr lang="en-US" dirty="0" smtClean="0"/>
              <a:t>Web </a:t>
            </a:r>
            <a:r>
              <a:rPr lang="en-US" dirty="0" smtClean="0"/>
              <a:t>application – developed at home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Based </a:t>
            </a:r>
            <a:r>
              <a:rPr lang="en-US" dirty="0" smtClean="0"/>
              <a:t>on .NET Framework, ASP.NET </a:t>
            </a:r>
            <a:r>
              <a:rPr lang="en-US" dirty="0" smtClean="0"/>
              <a:t>Web Forms</a:t>
            </a:r>
            <a:r>
              <a:rPr lang="en-US" dirty="0" smtClean="0"/>
              <a:t>, SQL Server and </a:t>
            </a:r>
            <a:r>
              <a:rPr lang="en-US" dirty="0" smtClean="0"/>
              <a:t>LINQ-to-SQL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Photo album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CMS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Blog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Dating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240" y="3846007"/>
            <a:ext cx="3671160" cy="2441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Web Applications Development with .NET Framework and ASP.NET </a:t>
            </a:r>
            <a:r>
              <a:rPr lang="en-US" sz="3000" dirty="0" smtClean="0"/>
              <a:t>objectives</a:t>
            </a:r>
          </a:p>
          <a:p>
            <a:pPr lvl="1"/>
            <a:r>
              <a:rPr lang="en-US" sz="2800" dirty="0" smtClean="0"/>
              <a:t>Provides basic skills for development of dynamic data-driven ASP.NET Web applications</a:t>
            </a:r>
          </a:p>
          <a:p>
            <a:pPr lvl="1"/>
            <a:r>
              <a:rPr lang="en-US" sz="2800" dirty="0" smtClean="0"/>
              <a:t>C# language fundamentals</a:t>
            </a:r>
          </a:p>
          <a:p>
            <a:pPr lvl="1"/>
            <a:r>
              <a:rPr lang="en-US" sz="2800" dirty="0" smtClean="0"/>
              <a:t>Databases and SQL Server</a:t>
            </a:r>
          </a:p>
          <a:p>
            <a:pPr lvl="1"/>
            <a:r>
              <a:rPr lang="en-US" sz="2800" dirty="0" smtClean="0"/>
              <a:t>LINQ and LINQ-to-SQL</a:t>
            </a:r>
          </a:p>
          <a:p>
            <a:pPr lvl="1"/>
            <a:r>
              <a:rPr lang="en-US" sz="2800" dirty="0" smtClean="0"/>
              <a:t>ASP.NET, AJAX</a:t>
            </a:r>
          </a:p>
          <a:p>
            <a:pPr lvl="1"/>
            <a:r>
              <a:rPr lang="en-US" sz="2800" dirty="0" smtClean="0"/>
              <a:t>Silverlight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print"/>
          <a:srcRect t="5517" b="3448"/>
          <a:stretch>
            <a:fillRect/>
          </a:stretch>
        </p:blipFill>
        <p:spPr bwMode="auto">
          <a:xfrm>
            <a:off x="5715000" y="40386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Will be asked to extend </a:t>
            </a:r>
            <a:r>
              <a:rPr lang="en-US" sz="2800" dirty="0" smtClean="0"/>
              <a:t>the existing functionality</a:t>
            </a:r>
            <a:endParaRPr lang="en-US" sz="2800" dirty="0" smtClean="0"/>
          </a:p>
          <a:p>
            <a:pPr lvl="1">
              <a:lnSpc>
                <a:spcPts val="3600"/>
              </a:lnSpc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Each project gets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0…60</a:t>
            </a:r>
            <a:r>
              <a:rPr lang="en-US" sz="2800" dirty="0" smtClean="0"/>
              <a:t> </a:t>
            </a:r>
            <a:r>
              <a:rPr lang="en-US" sz="2800" dirty="0" smtClean="0"/>
              <a:t>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362200" y="42062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49242">
            <a:off x="7254693" y="3470739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ts val="36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</a:t>
            </a:r>
            <a:endParaRPr lang="en-US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Issued by Telerik Academy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00600" y="4267200"/>
            <a:ext cx="4038600" cy="226695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8914" name="Picture 2" descr="C:\NAKOV\Telerik-templates\Telerik-Logos\Telerik-logo-large-with-text.png"/>
          <p:cNvPicPr>
            <a:picLocks noChangeAspect="1" noChangeArrowheads="1"/>
          </p:cNvPicPr>
          <p:nvPr/>
        </p:nvPicPr>
        <p:blipFill>
          <a:blip r:embed="rId2" cstate="print"/>
          <a:srcRect l="-4348" t="-12756" r="-4348" b="-8419"/>
          <a:stretch>
            <a:fillRect/>
          </a:stretch>
        </p:blipFill>
        <p:spPr bwMode="auto">
          <a:xfrm>
            <a:off x="5019675" y="4953000"/>
            <a:ext cx="3609474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</p:spPr>
      </p:pic>
      <p:sp>
        <p:nvSpPr>
          <p:cNvPr id="6" name="Rectangle 5"/>
          <p:cNvSpPr/>
          <p:nvPr/>
        </p:nvSpPr>
        <p:spPr>
          <a:xfrm>
            <a:off x="6113693" y="4343400"/>
            <a:ext cx="14205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Sponsor:</a:t>
            </a:r>
            <a:endParaRPr lang="en-US" b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/>
              <a:t>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/>
              <a:t>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MacDonald M., Beginning ASP.NET 3.5 in C# 2008 </a:t>
            </a:r>
            <a:r>
              <a:rPr lang="en-US" dirty="0" smtClean="0"/>
              <a:t>– From </a:t>
            </a:r>
            <a:r>
              <a:rPr lang="en-US" dirty="0" smtClean="0"/>
              <a:t>Novice </a:t>
            </a:r>
            <a:r>
              <a:rPr lang="en-US" dirty="0" smtClean="0"/>
              <a:t>to Professional</a:t>
            </a:r>
            <a:r>
              <a:rPr lang="en-US" dirty="0" smtClean="0"/>
              <a:t>, </a:t>
            </a:r>
            <a:r>
              <a:rPr lang="en-US" dirty="0" smtClean="0"/>
              <a:t>APress, </a:t>
            </a:r>
            <a:r>
              <a:rPr lang="en-US" dirty="0" smtClean="0"/>
              <a:t>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978-1-59059-891-7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http://tiny.cc/vk4Q0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10207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28956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304800" y="4771623"/>
            <a:ext cx="1234225" cy="1629177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</a:t>
            </a:r>
            <a:r>
              <a:rPr lang="en-US" sz="3500" dirty="0" smtClean="0"/>
              <a:t>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Computer programming skills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of the following languages:</a:t>
            </a:r>
          </a:p>
          <a:p>
            <a:pPr lvl="2"/>
            <a:r>
              <a:rPr lang="en-US" dirty="0" smtClean="0"/>
              <a:t>C#, Java or C++</a:t>
            </a:r>
          </a:p>
          <a:p>
            <a:pPr lvl="0"/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Abstraction, encapsulation, inheritance, polymorphism, exceptions handling</a:t>
            </a:r>
          </a:p>
          <a:p>
            <a:pPr lvl="0"/>
            <a:r>
              <a:rPr lang="en-US" dirty="0" smtClean="0"/>
              <a:t>English language</a:t>
            </a:r>
          </a:p>
          <a:p>
            <a:pPr lvl="1"/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Technical University – Sofia</a:t>
            </a:r>
          </a:p>
          <a:p>
            <a:pPr lvl="1"/>
            <a:r>
              <a:rPr lang="en-US" dirty="0" smtClean="0"/>
              <a:t>Every </a:t>
            </a:r>
            <a:r>
              <a:rPr lang="en-US" dirty="0" smtClean="0"/>
              <a:t>Monday, </a:t>
            </a:r>
            <a:r>
              <a:rPr lang="en-US" dirty="0" smtClean="0"/>
              <a:t>18:00-21:00, hall 1154</a:t>
            </a:r>
          </a:p>
          <a:p>
            <a:pPr lvl="1"/>
            <a:r>
              <a:rPr lang="en-US" dirty="0" smtClean="0"/>
              <a:t>Start: 15 February </a:t>
            </a:r>
            <a:r>
              <a:rPr lang="en-US" dirty="0" smtClean="0"/>
              <a:t>2010</a:t>
            </a:r>
            <a:endParaRPr lang="en-US" dirty="0" smtClean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/>
          <a:srcRect l="1415" t="1563" r="1415" b="2083"/>
          <a:stretch>
            <a:fillRect/>
          </a:stretch>
        </p:blipFill>
        <p:spPr bwMode="auto">
          <a:xfrm>
            <a:off x="2209800" y="3352800"/>
            <a:ext cx="4724400" cy="2789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.NET Framework Overview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.NET, CLR</a:t>
            </a:r>
            <a:r>
              <a:rPr lang="en-US" sz="2600" dirty="0" smtClean="0"/>
              <a:t>, MSIL, Assemblies, CTS, .NET languages 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 </a:t>
            </a:r>
            <a:r>
              <a:rPr lang="en-US" sz="2600" dirty="0" smtClean="0"/>
              <a:t>Types, Operators, Expressions, Statements, Console I/O, </a:t>
            </a:r>
            <a:r>
              <a:rPr lang="en-US" sz="2600" dirty="0" smtClean="0"/>
              <a:t>if / switch / case, </a:t>
            </a:r>
            <a:r>
              <a:rPr lang="en-US" sz="2600" dirty="0" smtClean="0"/>
              <a:t>Loops, Arrays, Methods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</a:t>
            </a:r>
            <a:r>
              <a:rPr lang="en-US" sz="2800" dirty="0" smtClean="0"/>
              <a:t>Overview – </a:t>
            </a:r>
            <a:r>
              <a:rPr lang="en-US" sz="2800" dirty="0" smtClean="0"/>
              <a:t>Part </a:t>
            </a:r>
            <a:r>
              <a:rPr lang="en-US" sz="2800" dirty="0" smtClean="0"/>
              <a:t>II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</a:t>
            </a:r>
            <a:r>
              <a:rPr lang="en-US" sz="2600" dirty="0" smtClean="0"/>
              <a:t>and Using Objects, Exceptions, Strings, Generics, Collections, Attributes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with C</a:t>
            </a:r>
            <a:r>
              <a:rPr lang="en-US" sz="2800" dirty="0" smtClean="0"/>
              <a:t>#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Defining </a:t>
            </a:r>
            <a:r>
              <a:rPr lang="en-US" sz="2600" dirty="0" smtClean="0"/>
              <a:t>Classes, Constructors, Properties, Methods, </a:t>
            </a:r>
            <a:r>
              <a:rPr lang="en-US" sz="2600" dirty="0" smtClean="0"/>
              <a:t>Events</a:t>
            </a:r>
            <a:r>
              <a:rPr lang="en-US" sz="2600" dirty="0" smtClean="0"/>
              <a:t>, </a:t>
            </a:r>
            <a:r>
              <a:rPr lang="en-US" sz="2600" dirty="0" smtClean="0"/>
              <a:t>Interfaces</a:t>
            </a:r>
            <a:r>
              <a:rPr lang="en-US" sz="2600" dirty="0" smtClean="0"/>
              <a:t>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Databases, SQL and MS SQL Server</a:t>
            </a:r>
            <a:endParaRPr lang="en-US" sz="2800" dirty="0" smtClean="0"/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RDBMS, SQL Language, SQL SELECT, Joins, </a:t>
            </a:r>
            <a:r>
              <a:rPr lang="en-US" sz="2600" dirty="0" smtClean="0"/>
              <a:t>Grouping</a:t>
            </a:r>
            <a:r>
              <a:rPr lang="en-US" sz="2600" dirty="0" smtClean="0"/>
              <a:t>, SQL INSERT, SQL UPDATE, SQL DELETE, MS SQL Server, SQL Server Management Studio 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LINQ and LINQ-to-SQL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LINQ Operators and Expressions, Projections, Conversions, Aggregations, LINQ-to-SQL</a:t>
            </a:r>
            <a:r>
              <a:rPr lang="en-US" sz="2600" dirty="0" smtClean="0"/>
              <a:t>, </a:t>
            </a:r>
            <a:r>
              <a:rPr lang="en-US" sz="2600" dirty="0" smtClean="0"/>
              <a:t>Using </a:t>
            </a:r>
            <a:r>
              <a:rPr lang="en-US" sz="2600" dirty="0" smtClean="0"/>
              <a:t>DataContext to </a:t>
            </a:r>
            <a:r>
              <a:rPr lang="en-US" sz="2600" dirty="0" smtClean="0"/>
              <a:t>Read / Create / Update / Delete Data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Web Technologies Basics</a:t>
            </a:r>
            <a:endParaRPr lang="en-US" sz="2800" dirty="0" smtClean="0"/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HTTP, HTML, Text, Images, Tables, Forms, CSS, </a:t>
            </a:r>
            <a:r>
              <a:rPr lang="en-US" sz="2600" dirty="0" smtClean="0"/>
              <a:t>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</a:t>
            </a:r>
            <a:endParaRPr lang="en-US" sz="28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ASP.NET Web Forms, </a:t>
            </a:r>
            <a:r>
              <a:rPr lang="en-US" sz="2600" dirty="0" smtClean="0"/>
              <a:t>Web </a:t>
            </a:r>
            <a:r>
              <a:rPr lang="en-US" sz="2600" dirty="0" smtClean="0"/>
              <a:t>Server Controls, HTML Server Controls, Creating Simple Web Applications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II</a:t>
            </a:r>
            <a:endParaRPr lang="en-US" sz="28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Data-Bound </a:t>
            </a:r>
            <a:r>
              <a:rPr lang="en-US" sz="2600" dirty="0" smtClean="0"/>
              <a:t>Controls: Data </a:t>
            </a:r>
            <a:r>
              <a:rPr lang="en-US" sz="2600" dirty="0" smtClean="0"/>
              <a:t>Sources, </a:t>
            </a:r>
            <a:r>
              <a:rPr lang="en-US" sz="2600" noProof="1" smtClean="0"/>
              <a:t>GridView</a:t>
            </a:r>
            <a:r>
              <a:rPr lang="en-US" sz="2600" noProof="1" smtClean="0"/>
              <a:t>, </a:t>
            </a:r>
            <a:r>
              <a:rPr lang="en-US" sz="2600" noProof="1" smtClean="0"/>
              <a:t>FormView</a:t>
            </a:r>
            <a:r>
              <a:rPr lang="en-US" sz="2600" noProof="1" smtClean="0"/>
              <a:t>, </a:t>
            </a:r>
            <a:r>
              <a:rPr lang="en-US" sz="2600" noProof="1" smtClean="0"/>
              <a:t>DetailsView</a:t>
            </a:r>
            <a:r>
              <a:rPr lang="en-US" sz="2600" noProof="1" smtClean="0"/>
              <a:t>, </a:t>
            </a:r>
            <a:r>
              <a:rPr lang="en-US" sz="2600" noProof="1" smtClean="0"/>
              <a:t>DataList</a:t>
            </a:r>
            <a:r>
              <a:rPr lang="en-US" sz="2600" noProof="1" smtClean="0"/>
              <a:t>, </a:t>
            </a:r>
            <a:r>
              <a:rPr lang="en-US" sz="2600" noProof="1" smtClean="0"/>
              <a:t>Repeater</a:t>
            </a:r>
            <a:r>
              <a:rPr lang="en-US" sz="2600" noProof="1" smtClean="0"/>
              <a:t>, </a:t>
            </a:r>
            <a:r>
              <a:rPr lang="en-US" sz="2600" noProof="1" smtClean="0"/>
              <a:t>ListView</a:t>
            </a:r>
            <a:endParaRPr lang="en-US" sz="2600" noProof="1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</a:t>
            </a:r>
            <a:r>
              <a:rPr lang="en-US" sz="2800" dirty="0" smtClean="0"/>
              <a:t>– Part </a:t>
            </a:r>
            <a:r>
              <a:rPr lang="en-US" sz="2800" dirty="0" smtClean="0"/>
              <a:t>III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Session </a:t>
            </a:r>
            <a:r>
              <a:rPr lang="en-US" sz="2600" dirty="0" smtClean="0"/>
              <a:t>and State Management, Master Pages and Navigation, User Controls, </a:t>
            </a:r>
            <a:r>
              <a:rPr lang="en-US" sz="2600" noProof="1" smtClean="0"/>
              <a:t>Web.config</a:t>
            </a:r>
            <a:r>
              <a:rPr lang="en-US" sz="2600" dirty="0" smtClean="0"/>
              <a:t>, IIS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AJAX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noProof="1" smtClean="0"/>
              <a:t>ScriptManager</a:t>
            </a:r>
            <a:r>
              <a:rPr lang="en-US" sz="2600" noProof="1" smtClean="0"/>
              <a:t>, </a:t>
            </a:r>
            <a:r>
              <a:rPr lang="en-US" sz="2600" noProof="1" smtClean="0"/>
              <a:t>UpdatePanel</a:t>
            </a:r>
            <a:r>
              <a:rPr lang="en-US" sz="2600" dirty="0" smtClean="0"/>
              <a:t>, </a:t>
            </a:r>
            <a:r>
              <a:rPr lang="en-US" sz="2600" dirty="0" smtClean="0"/>
              <a:t>AJAX Control Toolkit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Silverlight and RIA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XAML, Text, Images, Graphics, Shapes, Creating Silverlight Applications, Text Controls, Buttons, List Controls, Data Binding and Data-Bound Controls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Practical </a:t>
            </a:r>
            <a:r>
              <a:rPr lang="en-US" sz="2800" dirty="0" smtClean="0"/>
              <a:t>Project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Dynamic Rich-Data ASP.NET Web </a:t>
            </a:r>
            <a:r>
              <a:rPr lang="en-US" sz="2600" dirty="0" smtClean="0"/>
              <a:t>Application: Step-by-Step </a:t>
            </a:r>
            <a:r>
              <a:rPr lang="en-US" sz="2600" dirty="0" smtClean="0"/>
              <a:t>Live Demo</a:t>
            </a:r>
            <a:endParaRPr lang="en-US" sz="2600" noProof="1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Additional Topic #1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Student will Suggest Interesting Topics</a:t>
            </a:r>
            <a:endParaRPr lang="en-US" sz="2600" dirty="0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Additional Topic #</a:t>
            </a:r>
            <a:r>
              <a:rPr lang="en-US" sz="2800" dirty="0" smtClean="0"/>
              <a:t>1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Certification Exam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11869</TotalTime>
  <Words>834</Words>
  <Application>Microsoft Office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Master Template</vt:lpstr>
      <vt:lpstr>Web Applications Development with .NET Framework and ASP.NET</vt:lpstr>
      <vt:lpstr>About the Course</vt:lpstr>
      <vt:lpstr>Requirements to the Students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885</cp:revision>
  <dcterms:created xsi:type="dcterms:W3CDTF">2007-12-08T16:03:35Z</dcterms:created>
  <dcterms:modified xsi:type="dcterms:W3CDTF">2010-02-03T17:04:48Z</dcterms:modified>
</cp:coreProperties>
</file>