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5"/>
  </p:notesMasterIdLst>
  <p:handoutMasterIdLst>
    <p:handoutMasterId r:id="rId86"/>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6" r:id="rId80"/>
    <p:sldId id="405" r:id="rId81"/>
    <p:sldId id="407" r:id="rId82"/>
    <p:sldId id="408" r:id="rId83"/>
    <p:sldId id="325" r:id="rId84"/>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95" d="100"/>
          <a:sy n="95" d="100"/>
        </p:scale>
        <p:origin x="-26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2/22/2010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2/22/2010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 Overview</a:t>
            </a:r>
            <a:br>
              <a:rPr lang="en-US" dirty="0" smtClean="0"/>
            </a:br>
            <a:r>
              <a:rPr lang="en-US" dirty="0" smtClean="0"/>
              <a:t>(Part II)</a:t>
            </a:r>
            <a:endParaRPr lang="en-US" dirty="0"/>
          </a:p>
        </p:txBody>
      </p:sp>
      <p:sp>
        <p:nvSpPr>
          <p:cNvPr id="3" name="Subtitle 2"/>
          <p:cNvSpPr>
            <a:spLocks noGrp="1"/>
          </p:cNvSpPr>
          <p:nvPr>
            <p:ph type="subTitle" idx="1"/>
          </p:nvPr>
        </p:nvSpPr>
        <p:spPr>
          <a:xfrm>
            <a:off x="1447800" y="3048000"/>
            <a:ext cx="7239000" cy="954880"/>
          </a:xfrm>
        </p:spPr>
        <p:txBody>
          <a:bodyPr/>
          <a:lstStyle/>
          <a:p>
            <a:r>
              <a:rPr lang="en-US" dirty="0" smtClean="0"/>
              <a:t>Creating and Using Objects, Exceptions, Strings, Generics, Collections, Attributes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ts val="4000"/>
              </a:lnSpc>
            </a:pPr>
            <a:r>
              <a:rPr lang="en-US" dirty="0"/>
              <a:t>Fields are data members of a class</a:t>
            </a:r>
          </a:p>
          <a:p>
            <a:pPr>
              <a:lnSpc>
                <a:spcPts val="4000"/>
              </a:lnSpc>
            </a:pPr>
            <a:r>
              <a:rPr lang="en-US" dirty="0"/>
              <a:t>Can be variables and constants</a:t>
            </a:r>
          </a:p>
          <a:p>
            <a:pPr>
              <a:lnSpc>
                <a:spcPts val="4000"/>
              </a:lnSpc>
            </a:pPr>
            <a:r>
              <a:rPr lang="en-US" dirty="0"/>
              <a:t>Accessing a field doesn’t </a:t>
            </a:r>
            <a:r>
              <a:rPr lang="en-US" dirty="0" smtClean="0"/>
              <a:t>invoke any </a:t>
            </a:r>
            <a:r>
              <a:rPr lang="en-US" dirty="0"/>
              <a:t>actions of the object</a:t>
            </a:r>
          </a:p>
          <a:p>
            <a:pPr>
              <a:lnSpc>
                <a:spcPts val="4000"/>
              </a:lnSpc>
            </a:pPr>
            <a:r>
              <a:rPr lang="en-US" dirty="0"/>
              <a:t>Example:</a:t>
            </a:r>
          </a:p>
          <a:p>
            <a:pPr lvl="1">
              <a:lnSpc>
                <a:spcPts val="4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705600" y="4419600"/>
            <a:ext cx="2057400" cy="2057400"/>
          </a:xfrm>
          <a:prstGeom prst="roundRect">
            <a:avLst>
              <a:gd name="adj" fmla="val 39524"/>
            </a:avLst>
          </a:prstGeom>
          <a:noFill/>
          <a:effectLst>
            <a:softEdge rad="127000"/>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r>
              <a:rPr lang="en-US" dirty="0"/>
              <a:t>Constant fields can be only read</a:t>
            </a:r>
          </a:p>
          <a:p>
            <a:r>
              <a:rPr lang="en-US" dirty="0"/>
              <a:t>Variable fields can be read and modified</a:t>
            </a:r>
          </a:p>
          <a:p>
            <a:r>
              <a:rPr lang="en-US" dirty="0"/>
              <a:t>Usually properties are used instead of </a:t>
            </a:r>
            <a:r>
              <a:rPr lang="en-US" dirty="0" smtClean="0"/>
              <a:t>directly accessing variable </a:t>
            </a:r>
            <a:r>
              <a:rPr lang="en-US" dirty="0"/>
              <a:t>fields</a:t>
            </a:r>
          </a:p>
          <a:p>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(have name and type), but they can contain code, executed when they are accessed </a:t>
            </a:r>
          </a:p>
          <a:p>
            <a:r>
              <a:rPr lang="en-US" dirty="0"/>
              <a:t>Usually used to control access to data </a:t>
            </a:r>
            <a:br>
              <a:rPr lang="en-US" dirty="0"/>
            </a:br>
            <a:r>
              <a:rPr lang="en-US" dirty="0"/>
              <a:t>fields (wrappers), but can </a:t>
            </a:r>
            <a:r>
              <a:rPr lang="en-US" dirty="0" smtClean="0"/>
              <a:t>contain more </a:t>
            </a:r>
            <a:r>
              <a:rPr lang="en-US" dirty="0"/>
              <a:t>complex logic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7286625" y="4400550"/>
            <a:ext cx="1400175" cy="2000250"/>
          </a:xfrm>
          <a:prstGeom prst="roundRect">
            <a:avLst>
              <a:gd name="adj" fmla="val 10208"/>
            </a:avLst>
          </a:prstGeom>
          <a:noFill/>
          <a:effectLst>
            <a:softEdge rad="12700"/>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buFont typeface="+mj-lt"/>
              <a:buAutoNum type="arabicPeriod"/>
              <a:tabLst/>
            </a:pPr>
            <a:r>
              <a:rPr lang="en-US" dirty="0" smtClean="0"/>
              <a:t>Creating and Using Objects</a:t>
            </a:r>
            <a:endParaRPr lang="en-US" sz="3000" dirty="0" smtClean="0"/>
          </a:p>
          <a:p>
            <a:pPr marL="361950" indent="-361950">
              <a:buFont typeface="+mj-lt"/>
              <a:buAutoNum type="arabicPeriod"/>
              <a:tabLst/>
            </a:pPr>
            <a:r>
              <a:rPr lang="en-US" dirty="0" smtClean="0"/>
              <a:t>Exceptions Handling</a:t>
            </a:r>
          </a:p>
          <a:p>
            <a:pPr marL="361950" indent="-361950">
              <a:buFont typeface="+mj-lt"/>
              <a:buAutoNum type="arabicPeriod"/>
              <a:tabLst/>
            </a:pPr>
            <a:r>
              <a:rPr lang="en-US" dirty="0" smtClean="0"/>
              <a:t>Strings and Text Processing</a:t>
            </a:r>
          </a:p>
          <a:p>
            <a:pPr marL="361950" indent="-361950">
              <a:buFont typeface="+mj-lt"/>
              <a:buAutoNum type="arabicPeriod"/>
              <a:tabLst/>
            </a:pPr>
            <a:r>
              <a:rPr lang="en-US" dirty="0" smtClean="0"/>
              <a:t>Generics</a:t>
            </a:r>
          </a:p>
          <a:p>
            <a:pPr marL="361950" indent="-361950">
              <a:buFont typeface="+mj-lt"/>
              <a:buAutoNum type="arabicPeriod"/>
              <a:tabLst/>
            </a:pPr>
            <a:r>
              <a:rPr lang="en-US" dirty="0" smtClean="0"/>
              <a:t>Collection Classes</a:t>
            </a:r>
          </a:p>
          <a:p>
            <a:pPr marL="361950" indent="-361950">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r>
              <a:rPr lang="en-US" dirty="0"/>
              <a:t>Executed </a:t>
            </a:r>
            <a:r>
              <a:rPr lang="en-US" dirty="0" smtClean="0"/>
              <a:t>when </a:t>
            </a:r>
            <a:r>
              <a:rPr lang="en-US" dirty="0"/>
              <a:t>an object of a given type is </a:t>
            </a:r>
            <a:r>
              <a:rPr lang="en-US" dirty="0" smtClean="0"/>
              <a:t>being created</a:t>
            </a:r>
            <a:endParaRPr lang="en-US" dirty="0"/>
          </a:p>
          <a:p>
            <a:pPr lvl="1"/>
            <a:r>
              <a:rPr lang="en-US" dirty="0"/>
              <a:t>Have the same name as the </a:t>
            </a:r>
            <a:r>
              <a:rPr lang="en-US" dirty="0" smtClean="0"/>
              <a:t>class that holds them</a:t>
            </a:r>
            <a:endParaRPr lang="en-US" dirty="0"/>
          </a:p>
          <a:p>
            <a:pPr lvl="1"/>
            <a:r>
              <a:rPr lang="en-US" dirty="0" smtClean="0"/>
              <a:t>Do not </a:t>
            </a:r>
            <a:r>
              <a:rPr lang="en-US" dirty="0"/>
              <a:t>return a value</a:t>
            </a:r>
          </a:p>
          <a:p>
            <a:r>
              <a:rPr lang="en-US" dirty="0"/>
              <a:t>A class may have several constructors with different </a:t>
            </a:r>
            <a:r>
              <a:rPr lang="en-US" dirty="0" smtClean="0"/>
              <a:t>set of parameters</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9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90000"/>
              </a:lnSpc>
            </a:pPr>
            <a:endParaRPr lang="en-US" dirty="0"/>
          </a:p>
          <a:p>
            <a:pPr>
              <a:lnSpc>
                <a:spcPct val="90000"/>
              </a:lnSpc>
              <a:spcBef>
                <a:spcPts val="1200"/>
              </a:spcBef>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r>
              <a:rPr lang="en-US" dirty="0"/>
              <a:t>Structures are similar to classes</a:t>
            </a:r>
          </a:p>
          <a:p>
            <a:r>
              <a:rPr lang="en-US" dirty="0" smtClean="0"/>
              <a:t>Structures </a:t>
            </a:r>
            <a:r>
              <a:rPr lang="en-US" dirty="0"/>
              <a:t>are usually used for storing data structures, without any other </a:t>
            </a:r>
            <a:r>
              <a:rPr lang="en-US" dirty="0" smtClean="0"/>
              <a:t>functionality</a:t>
            </a:r>
          </a:p>
          <a:p>
            <a:r>
              <a:rPr lang="en-US" dirty="0" smtClean="0"/>
              <a:t>Structures can have fields, properties, etc.</a:t>
            </a:r>
          </a:p>
          <a:p>
            <a:pPr lvl="1"/>
            <a:r>
              <a:rPr lang="en-US" dirty="0" smtClean="0"/>
              <a:t>Using methods is not recommended</a:t>
            </a:r>
          </a:p>
          <a:p>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r>
              <a:rPr lang="en-US" dirty="0"/>
              <a:t>Example of structure</a:t>
            </a:r>
          </a:p>
          <a:p>
            <a:pPr lvl="1"/>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90600"/>
            <a:ext cx="8686800" cy="5715000"/>
          </a:xfrm>
        </p:spPr>
        <p:txBody>
          <a:bodyPr/>
          <a:lstStyle/>
          <a:p>
            <a:pPr>
              <a:lnSpc>
                <a:spcPts val="3600"/>
              </a:lnSpc>
            </a:pPr>
            <a:r>
              <a:rPr lang="en-US" dirty="0"/>
              <a:t>Namespaces are used to organize the source </a:t>
            </a:r>
            <a:r>
              <a:rPr lang="en-US" dirty="0" smtClean="0"/>
              <a:t>code into more logical and manageable way</a:t>
            </a:r>
            <a:endParaRPr lang="en-US" dirty="0"/>
          </a:p>
          <a:p>
            <a:pPr>
              <a:lnSpc>
                <a:spcPts val="3600"/>
              </a:lnSpc>
            </a:pPr>
            <a:r>
              <a:rPr lang="en-US" dirty="0"/>
              <a:t>Namespaces </a:t>
            </a:r>
            <a:r>
              <a:rPr lang="en-US" dirty="0" smtClean="0"/>
              <a:t>can contain</a:t>
            </a:r>
            <a:endParaRPr lang="en-US" dirty="0"/>
          </a:p>
          <a:p>
            <a:pPr lvl="1">
              <a:lnSpc>
                <a:spcPts val="3600"/>
              </a:lnSpc>
            </a:pPr>
            <a:r>
              <a:rPr lang="en-US" dirty="0"/>
              <a:t>Definitions of classes, </a:t>
            </a:r>
            <a:r>
              <a:rPr lang="en-US" dirty="0" smtClean="0"/>
              <a:t>structures, interfaces </a:t>
            </a:r>
            <a:r>
              <a:rPr lang="en-US" dirty="0"/>
              <a:t>and other </a:t>
            </a:r>
            <a:r>
              <a:rPr lang="en-US" dirty="0" smtClean="0"/>
              <a:t>types and other namespaces</a:t>
            </a:r>
          </a:p>
          <a:p>
            <a:pPr>
              <a:lnSpc>
                <a:spcPts val="3600"/>
              </a:lnSpc>
            </a:pPr>
            <a:r>
              <a:rPr lang="en-US" dirty="0" smtClean="0"/>
              <a:t>Namespaces can contain other namespaces</a:t>
            </a:r>
          </a:p>
          <a:p>
            <a:pPr>
              <a:lnSpc>
                <a:spcPts val="3600"/>
              </a:lnSpc>
            </a:pPr>
            <a:r>
              <a:rPr lang="en-US" dirty="0" smtClean="0"/>
              <a:t>For example:</a:t>
            </a:r>
          </a:p>
          <a:p>
            <a:pPr lvl="1">
              <a:lnSpc>
                <a:spcPts val="36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ts val="36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r>
              <a:rPr lang="en-US" dirty="0"/>
              <a:t>A full name of a class is the name of the class preceded by the name of </a:t>
            </a:r>
            <a:r>
              <a:rPr lang="en-US" dirty="0" smtClean="0"/>
              <a:t>its namespace</a:t>
            </a:r>
            <a:endParaRPr lang="en-US" dirty="0"/>
          </a:p>
          <a:p>
            <a:pPr>
              <a:buFontTx/>
              <a:buNone/>
            </a:pPr>
            <a:endParaRPr lang="en-US" dirty="0"/>
          </a:p>
          <a:p>
            <a:pPr>
              <a:spcBef>
                <a:spcPts val="1200"/>
              </a:spcBef>
            </a:pPr>
            <a:r>
              <a:rPr lang="en-US" dirty="0" smtClean="0"/>
              <a:t>Example:</a:t>
            </a:r>
            <a:endParaRPr lang="en-US" dirty="0"/>
          </a:p>
          <a:p>
            <a:pPr lvl="1"/>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effectLst>
                  <a:outerShdw blurRad="38100" dist="38100" dir="2700000" algn="tl">
                    <a:srgbClr val="000000"/>
                  </a:outerShdw>
                </a:effectLst>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softEdge rad="3175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r>
              <a:rPr lang="en-US" dirty="0"/>
              <a:t>Etc</a:t>
            </a:r>
            <a:r>
              <a:rPr lang="en-US" dirty="0" smtClean="0"/>
              <a:t>.</a:t>
            </a:r>
            <a:endParaRPr lang="en-US" dirty="0"/>
          </a:p>
          <a:p>
            <a:r>
              <a:rPr lang="en-US" dirty="0" smtClean="0"/>
              <a:t>Object-oriented by design</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r>
              <a:rPr lang="en-US" dirty="0"/>
              <a:t>CTS is common for all .NET languages</a:t>
            </a:r>
          </a:p>
          <a:p>
            <a:pPr lvl="1"/>
            <a:r>
              <a:rPr lang="en-US" dirty="0"/>
              <a:t>C#, VB.NET, J#, </a:t>
            </a:r>
            <a:r>
              <a:rPr lang="en-US" noProof="1"/>
              <a:t>JScript.NET</a:t>
            </a:r>
            <a:r>
              <a:rPr lang="en-US" dirty="0"/>
              <a:t>, ...</a:t>
            </a:r>
          </a:p>
          <a:p>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r>
              <a:rPr lang="en-US" dirty="0"/>
              <a:t>In CTS there are two categories of types</a:t>
            </a:r>
          </a:p>
          <a:p>
            <a:pPr lvl="1"/>
            <a:r>
              <a:rPr lang="en-US" dirty="0">
                <a:solidFill>
                  <a:schemeClr val="accent5">
                    <a:lumMod val="20000"/>
                    <a:lumOff val="80000"/>
                  </a:schemeClr>
                </a:solidFill>
                <a:effectLst>
                  <a:outerShdw blurRad="38100" dist="38100" dir="2700000" algn="tl">
                    <a:srgbClr val="000000"/>
                  </a:outerShdw>
                </a:effectLst>
              </a:rPr>
              <a:t>Value</a:t>
            </a:r>
            <a:r>
              <a:rPr lang="en-US" i="1"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rPr>
              <a:t>types</a:t>
            </a:r>
          </a:p>
          <a:p>
            <a:pPr lvl="1"/>
            <a:r>
              <a:rPr lang="en-US" dirty="0">
                <a:solidFill>
                  <a:schemeClr val="accent5">
                    <a:lumMod val="20000"/>
                    <a:lumOff val="80000"/>
                  </a:schemeClr>
                </a:solidFill>
                <a:effectLst>
                  <a:outerShdw blurRad="38100" dist="38100" dir="2700000" algn="tl">
                    <a:srgbClr val="000000"/>
                  </a:outerShdw>
                </a:effectLst>
              </a:rPr>
              <a:t>Reference </a:t>
            </a:r>
            <a:r>
              <a:rPr lang="en-US" dirty="0">
                <a:solidFill>
                  <a:schemeClr val="accent5">
                    <a:lumMod val="20000"/>
                    <a:lumOff val="80000"/>
                  </a:schemeClr>
                </a:solidFill>
              </a:rPr>
              <a:t>types</a:t>
            </a:r>
          </a:p>
          <a:p>
            <a:r>
              <a:rPr lang="en-US" dirty="0"/>
              <a:t>Placed in different areas of memory</a:t>
            </a:r>
          </a:p>
          <a:p>
            <a:pPr lvl="1"/>
            <a:r>
              <a:rPr lang="en-US" dirty="0"/>
              <a:t>Value types live in the </a:t>
            </a:r>
            <a:r>
              <a:rPr lang="en-US" dirty="0">
                <a:solidFill>
                  <a:schemeClr val="accent5">
                    <a:lumMod val="20000"/>
                    <a:lumOff val="80000"/>
                  </a:schemeClr>
                </a:solidFill>
                <a:effectLst>
                  <a:outerShdw blurRad="38100" dist="38100" dir="2700000" algn="tl">
                    <a:srgbClr val="000000"/>
                  </a:outerShdw>
                </a:effectLst>
              </a:rPr>
              <a:t>execution stack</a:t>
            </a:r>
          </a:p>
          <a:p>
            <a:pPr lvl="2"/>
            <a:r>
              <a:rPr lang="en-US" dirty="0"/>
              <a:t>Freed when become out of scope</a:t>
            </a:r>
          </a:p>
          <a:p>
            <a:pPr lvl="1"/>
            <a:r>
              <a:rPr lang="en-US" dirty="0"/>
              <a:t>Reference types live in the </a:t>
            </a:r>
            <a:r>
              <a:rPr lang="en-US" dirty="0">
                <a:solidFill>
                  <a:schemeClr val="accent5">
                    <a:lumMod val="20000"/>
                    <a:lumOff val="80000"/>
                  </a:schemeClr>
                </a:solidFill>
                <a:effectLst>
                  <a:outerShdw blurRad="38100" dist="38100" dir="2700000" algn="tl">
                    <a:srgbClr val="000000"/>
                  </a:outerShdw>
                </a:effectLst>
              </a:rPr>
              <a:t>managed heap</a:t>
            </a:r>
            <a:r>
              <a:rPr lang="en-US" dirty="0">
                <a:solidFill>
                  <a:schemeClr val="accent5">
                    <a:lumMod val="20000"/>
                    <a:lumOff val="80000"/>
                  </a:schemeClr>
                </a:solidFill>
              </a:rPr>
              <a:t> </a:t>
            </a:r>
            <a:r>
              <a:rPr lang="en-US" dirty="0"/>
              <a:t>(dynamic memory)</a:t>
            </a:r>
          </a:p>
          <a:p>
            <a:pPr lvl="2"/>
            <a:r>
              <a:rPr lang="en-US" dirty="0"/>
              <a:t>Freed by the </a:t>
            </a:r>
            <a:r>
              <a:rPr lang="en-US" dirty="0">
                <a:solidFill>
                  <a:schemeClr val="accent5">
                    <a:lumMod val="20000"/>
                    <a:lumOff val="80000"/>
                  </a:schemeClr>
                </a:solidFill>
                <a:effectLst>
                  <a:outerShdw blurRad="38100" dist="38100" dir="2700000" algn="tl">
                    <a:srgbClr val="000000"/>
                  </a:outerShdw>
                </a:effectLst>
              </a:rPr>
              <a:t>garbage collector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143001"/>
            <a:ext cx="8686800" cy="5486400"/>
          </a:xfrm>
        </p:spPr>
        <p:txBody>
          <a:bodyPr/>
          <a:lstStyle/>
          <a:p>
            <a:pPr>
              <a:lnSpc>
                <a:spcPts val="3600"/>
              </a:lnSpc>
            </a:pPr>
            <a:r>
              <a:rPr lang="en-US" dirty="0"/>
              <a:t>Value types</a:t>
            </a:r>
          </a:p>
          <a:p>
            <a:pPr lvl="1">
              <a:lnSpc>
                <a:spcPts val="3600"/>
              </a:lnSpc>
            </a:pPr>
            <a:r>
              <a:rPr lang="en-US" dirty="0"/>
              <a:t>Most of the primitive types</a:t>
            </a:r>
          </a:p>
          <a:p>
            <a:pPr lvl="1">
              <a:lnSpc>
                <a:spcPts val="3600"/>
              </a:lnSpc>
            </a:pPr>
            <a:r>
              <a:rPr lang="en-US" dirty="0"/>
              <a:t>Structures</a:t>
            </a:r>
          </a:p>
          <a:p>
            <a:pPr lvl="1">
              <a:lnSpc>
                <a:spcPts val="36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ts val="3600"/>
              </a:lnSpc>
            </a:pPr>
            <a:r>
              <a:rPr lang="en-US" dirty="0"/>
              <a:t>Reference types</a:t>
            </a:r>
          </a:p>
          <a:p>
            <a:pPr lvl="1">
              <a:lnSpc>
                <a:spcPts val="3600"/>
              </a:lnSpc>
            </a:pPr>
            <a:r>
              <a:rPr lang="en-US" dirty="0"/>
              <a:t>Classes and </a:t>
            </a:r>
            <a:r>
              <a:rPr lang="en-US" dirty="0" smtClean="0"/>
              <a:t>interfaces</a:t>
            </a:r>
            <a:endParaRPr lang="en-US" dirty="0"/>
          </a:p>
          <a:p>
            <a:pPr lvl="1">
              <a:lnSpc>
                <a:spcPts val="3600"/>
              </a:lnSpc>
            </a:pPr>
            <a:r>
              <a:rPr lang="en-US" dirty="0"/>
              <a:t>Strings</a:t>
            </a:r>
          </a:p>
          <a:p>
            <a:pPr lvl="1">
              <a:lnSpc>
                <a:spcPts val="3600"/>
              </a:lnSpc>
            </a:pPr>
            <a:r>
              <a:rPr lang="en-US" dirty="0"/>
              <a:t>Arrays</a:t>
            </a:r>
          </a:p>
          <a:p>
            <a:pPr lvl="1">
              <a:lnSpc>
                <a:spcPts val="36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ts val="4000"/>
              </a:lnSpc>
            </a:pPr>
            <a:r>
              <a:rPr lang="en-US" dirty="0"/>
              <a:t>The exceptions in .NET </a:t>
            </a:r>
            <a:r>
              <a:rPr lang="en-US" dirty="0" smtClean="0"/>
              <a:t>Framework are </a:t>
            </a:r>
            <a:r>
              <a:rPr lang="en-US" dirty="0"/>
              <a:t>classic implementation of the OOP exception model</a:t>
            </a:r>
          </a:p>
          <a:p>
            <a:pPr>
              <a:lnSpc>
                <a:spcPts val="4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ts val="4000"/>
              </a:lnSpc>
            </a:pPr>
            <a:r>
              <a:rPr lang="en-US" dirty="0"/>
              <a:t>Substitute procedure-oriented approach, </a:t>
            </a:r>
            <a:br>
              <a:rPr lang="en-US" dirty="0"/>
            </a:br>
            <a:r>
              <a:rPr lang="en-US" dirty="0"/>
              <a:t>in which each function returns error </a:t>
            </a:r>
            <a:r>
              <a:rPr lang="en-US" dirty="0" smtClean="0"/>
              <a:t>code</a:t>
            </a:r>
          </a:p>
          <a:p>
            <a:pPr>
              <a:lnSpc>
                <a:spcPts val="4000"/>
              </a:lnSpc>
            </a:pPr>
            <a:r>
              <a:rPr lang="en-US" dirty="0" smtClean="0"/>
              <a:t>Simplify code construction and maintenance</a:t>
            </a:r>
            <a:endParaRPr lang="bg-BG" dirty="0" smtClean="0"/>
          </a:p>
          <a:p>
            <a:pPr>
              <a:lnSpc>
                <a:spcPts val="4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ts val="4400"/>
              </a:lnSpc>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288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90000"/>
              </a:lnSpc>
              <a:spcBef>
                <a:spcPct val="35000"/>
              </a:spcBef>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90000"/>
              </a:lnSpc>
              <a:spcBef>
                <a:spcPct val="35000"/>
              </a:spcBef>
            </a:pPr>
            <a:r>
              <a:rPr lang="en-US" sz="3000" dirty="0"/>
              <a:t>Unmanaged code can throw other exceptions</a:t>
            </a:r>
          </a:p>
          <a:p>
            <a:pPr>
              <a:lnSpc>
                <a:spcPct val="90000"/>
              </a:lnSpc>
              <a:spcBef>
                <a:spcPct val="35000"/>
              </a:spcBef>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13197"/>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01650" y="1066800"/>
            <a:ext cx="8158163"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990600"/>
            <a:ext cx="8686800" cy="5638800"/>
          </a:xfrm>
        </p:spPr>
        <p:txBody>
          <a:bodyPr/>
          <a:lstStyle/>
          <a:p>
            <a:pPr>
              <a:lnSpc>
                <a:spcPts val="3400"/>
              </a:lnSpc>
            </a:pPr>
            <a:r>
              <a:rPr kumimoji="0" lang="en-US" dirty="0"/>
              <a:t>Classes provide the structure for objects</a:t>
            </a:r>
          </a:p>
          <a:p>
            <a:pPr lvl="1">
              <a:lnSpc>
                <a:spcPts val="3400"/>
              </a:lnSpc>
            </a:pPr>
            <a:r>
              <a:rPr kumimoji="0" lang="en-US" dirty="0"/>
              <a:t>Define their </a:t>
            </a:r>
            <a:r>
              <a:rPr kumimoji="0" lang="en-US" dirty="0" smtClean="0"/>
              <a:t>prototype, act as template</a:t>
            </a:r>
            <a:endParaRPr kumimoji="0" lang="en-US" dirty="0"/>
          </a:p>
          <a:p>
            <a:pPr>
              <a:lnSpc>
                <a:spcPts val="3400"/>
              </a:lnSpc>
            </a:pPr>
            <a:r>
              <a:rPr kumimoji="0" lang="en-US" dirty="0"/>
              <a:t>Classes define:</a:t>
            </a:r>
          </a:p>
          <a:p>
            <a:pPr lvl="1">
              <a:lnSpc>
                <a:spcPts val="3400"/>
              </a:lnSpc>
            </a:pPr>
            <a:r>
              <a:rPr kumimoji="0" lang="en-US" dirty="0"/>
              <a:t>Set of </a:t>
            </a:r>
            <a:r>
              <a:rPr kumimoji="0" lang="en-US" dirty="0">
                <a:solidFill>
                  <a:schemeClr val="accent5">
                    <a:lumMod val="20000"/>
                    <a:lumOff val="80000"/>
                  </a:schemeClr>
                </a:solidFill>
                <a:effectLst>
                  <a:outerShdw blurRad="38100" dist="38100" dir="2700000" algn="tl">
                    <a:srgbClr val="000000"/>
                  </a:outerShdw>
                </a:effectLst>
              </a:rPr>
              <a:t>attributes</a:t>
            </a:r>
          </a:p>
          <a:p>
            <a:pPr lvl="2">
              <a:lnSpc>
                <a:spcPts val="3400"/>
              </a:lnSpc>
            </a:pPr>
            <a:r>
              <a:rPr lang="en-US" dirty="0" smtClean="0"/>
              <a:t>Represented by variables and properties</a:t>
            </a:r>
            <a:endParaRPr kumimoji="0" lang="en-US" dirty="0" smtClean="0"/>
          </a:p>
          <a:p>
            <a:pPr lvl="2">
              <a:lnSpc>
                <a:spcPts val="3400"/>
              </a:lnSpc>
            </a:pPr>
            <a:r>
              <a:rPr kumimoji="0" lang="en-US" dirty="0" smtClean="0"/>
              <a:t>Hold their </a:t>
            </a:r>
            <a:r>
              <a:rPr kumimoji="0" lang="en-US" dirty="0">
                <a:solidFill>
                  <a:schemeClr val="accent5">
                    <a:lumMod val="20000"/>
                    <a:lumOff val="80000"/>
                  </a:schemeClr>
                </a:solidFill>
                <a:effectLst>
                  <a:outerShdw blurRad="38100" dist="38100" dir="2700000" algn="tl">
                    <a:srgbClr val="000000"/>
                  </a:outerShdw>
                </a:effectLst>
              </a:rPr>
              <a:t>state</a:t>
            </a:r>
          </a:p>
          <a:p>
            <a:pPr lvl="1">
              <a:lnSpc>
                <a:spcPts val="3400"/>
              </a:lnSpc>
            </a:pPr>
            <a:r>
              <a:rPr kumimoji="0" lang="en-US" dirty="0" smtClean="0"/>
              <a:t>Set of actions (</a:t>
            </a:r>
            <a:r>
              <a:rPr kumimoji="0" lang="en-US" dirty="0" smtClean="0">
                <a:solidFill>
                  <a:schemeClr val="accent5">
                    <a:lumMod val="20000"/>
                    <a:lumOff val="80000"/>
                  </a:schemeClr>
                </a:solidFill>
                <a:effectLst>
                  <a:outerShdw blurRad="38100" dist="38100" dir="2700000" algn="tl">
                    <a:srgbClr val="000000"/>
                  </a:outerShdw>
                </a:effectLst>
              </a:rPr>
              <a:t>behavior</a:t>
            </a:r>
            <a:r>
              <a:rPr lang="en-US" dirty="0" smtClean="0"/>
              <a:t>)</a:t>
            </a:r>
            <a:endParaRPr kumimoji="0" lang="en-US" dirty="0">
              <a:solidFill>
                <a:schemeClr val="accent5">
                  <a:lumMod val="20000"/>
                  <a:lumOff val="80000"/>
                </a:schemeClr>
              </a:solidFill>
              <a:effectLst>
                <a:outerShdw blurRad="38100" dist="38100" dir="2700000" algn="tl">
                  <a:srgbClr val="000000"/>
                </a:outerShdw>
              </a:effectLst>
            </a:endParaRPr>
          </a:p>
          <a:p>
            <a:pPr lvl="2">
              <a:lnSpc>
                <a:spcPts val="3400"/>
              </a:lnSpc>
            </a:pPr>
            <a:r>
              <a:rPr kumimoji="0" lang="en-US" dirty="0"/>
              <a:t>Represented by methods</a:t>
            </a:r>
          </a:p>
          <a:p>
            <a:pPr>
              <a:lnSpc>
                <a:spcPts val="3400"/>
              </a:lnSpc>
            </a:pPr>
            <a:r>
              <a:rPr kumimoji="0" lang="en-US" dirty="0"/>
              <a:t>A class defines the methods and types of data associated with an object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r>
              <a:rPr lang="en-US" dirty="0" smtClean="0"/>
              <a:t>Strings are sequences </a:t>
            </a:r>
            <a:r>
              <a:rPr lang="en-US" dirty="0"/>
              <a:t>of characters</a:t>
            </a:r>
          </a:p>
          <a:p>
            <a:r>
              <a:rPr lang="en-US" dirty="0"/>
              <a:t>Each character is a Unicode </a:t>
            </a:r>
            <a:r>
              <a:rPr lang="en-US" dirty="0" smtClean="0"/>
              <a:t>symbol</a:t>
            </a:r>
            <a:endParaRPr lang="bg-BG" dirty="0"/>
          </a:p>
          <a:p>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spcBef>
                <a:spcPct val="35000"/>
              </a:spcBef>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spcBef>
                <a:spcPct val="35000"/>
              </a:spcBef>
            </a:pPr>
            <a:r>
              <a:rPr lang="en-US" dirty="0"/>
              <a:t>String objects contain an immutable (read-only) sequence of characters</a:t>
            </a:r>
          </a:p>
          <a:p>
            <a:pPr lvl="1">
              <a:spcBef>
                <a:spcPct val="35000"/>
              </a:spcBef>
            </a:pPr>
            <a:r>
              <a:rPr lang="en-US" dirty="0" smtClean="0"/>
              <a:t>Strings use Unicode </a:t>
            </a:r>
            <a:r>
              <a:rPr lang="en-US" dirty="0"/>
              <a:t>in </a:t>
            </a:r>
            <a:r>
              <a:rPr lang="en-US" dirty="0" smtClean="0"/>
              <a:t>to </a:t>
            </a:r>
            <a:r>
              <a:rPr lang="en-US" dirty="0"/>
              <a:t>support multiple languages and alphabets</a:t>
            </a:r>
          </a:p>
          <a:p>
            <a:pPr>
              <a:spcBef>
                <a:spcPct val="35000"/>
              </a:spcBef>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r>
              <a:rPr lang="en-US" dirty="0"/>
              <a:t>Elements can be accessed </a:t>
            </a:r>
            <a:r>
              <a:rPr lang="en-US" dirty="0" smtClean="0"/>
              <a:t>directly by </a:t>
            </a:r>
            <a:r>
              <a:rPr lang="en-US" dirty="0"/>
              <a:t>index</a:t>
            </a:r>
          </a:p>
          <a:p>
            <a:pPr lvl="2"/>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238043" y="5488719"/>
            <a:ext cx="2562225" cy="1066800"/>
          </a:xfrm>
          <a:prstGeom prst="rect">
            <a:avLst/>
          </a:prstGeom>
          <a:noFill/>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 First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type="body" idx="1"/>
          </p:nvPr>
        </p:nvSpPr>
        <p:spPr>
          <a:noFill/>
          <a:ln/>
        </p:spPr>
        <p:txBody>
          <a:bodyPr/>
          <a:lstStyle/>
          <a:p>
            <a:r>
              <a:rPr lang="en-US" dirty="0"/>
              <a:t>There are two ways of declaring string variables:</a:t>
            </a:r>
          </a:p>
          <a:p>
            <a:pPr lvl="1"/>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endParaRPr lang="en-US" u="sng" dirty="0"/>
          </a:p>
          <a:p>
            <a:pPr lvl="1"/>
            <a:endParaRPr lang="en-US" u="sng" dirty="0"/>
          </a:p>
          <a:p>
            <a:pPr lvl="1">
              <a:spcBef>
                <a:spcPct val="60000"/>
              </a:spcBef>
            </a:pPr>
            <a:r>
              <a:rPr lang="en-US" dirty="0"/>
              <a:t>The above </a:t>
            </a:r>
            <a:r>
              <a:rPr lang="en-US" dirty="0" smtClean="0"/>
              <a:t>three </a:t>
            </a:r>
            <a:r>
              <a:rPr lang="en-US" dirty="0"/>
              <a:t>declarations are equivalent</a:t>
            </a:r>
          </a:p>
        </p:txBody>
      </p:sp>
      <p:sp>
        <p:nvSpPr>
          <p:cNvPr id="443396" name="Rectangle 4"/>
          <p:cNvSpPr>
            <a:spLocks noChangeArrowheads="1"/>
          </p:cNvSpPr>
          <p:nvPr/>
        </p:nvSpPr>
        <p:spPr bwMode="auto">
          <a:xfrm>
            <a:off x="970504" y="4058696"/>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2" cstate="print"/>
          <a:srcRect/>
          <a:stretch>
            <a:fillRect/>
          </a:stretch>
        </p:blipFill>
        <p:spPr bwMode="auto">
          <a:xfrm>
            <a:off x="7543800" y="3640988"/>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type="body"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pic>
        <p:nvPicPr>
          <p:cNvPr id="64513" name="Picture 1"/>
          <p:cNvPicPr>
            <a:picLocks noChangeAspect="1" noChangeArrowheads="1"/>
          </p:cNvPicPr>
          <p:nvPr/>
        </p:nvPicPr>
        <p:blipFill>
          <a:blip r:embed="rId2"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type="body" idx="1"/>
          </p:nvPr>
        </p:nvSpPr>
        <p:spPr/>
        <p:txBody>
          <a:bodyPr/>
          <a:lstStyle/>
          <a:p>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endParaRPr lang="en-US" sz="3000" dirty="0"/>
          </a:p>
          <a:p>
            <a:r>
              <a:rPr lang="en-US" sz="3000" dirty="0"/>
              <a:t>Assigning a </a:t>
            </a:r>
            <a:r>
              <a:rPr lang="en-US" sz="3000" dirty="0" smtClean="0"/>
              <a:t>string </a:t>
            </a:r>
            <a:r>
              <a:rPr lang="en-US" sz="3000" dirty="0"/>
              <a:t>literal</a:t>
            </a:r>
          </a:p>
          <a:p>
            <a:endParaRPr lang="en-US" sz="3000" dirty="0"/>
          </a:p>
          <a:p>
            <a:r>
              <a:rPr lang="en-US" sz="3000" dirty="0"/>
              <a:t>Assigning </a:t>
            </a:r>
            <a:r>
              <a:rPr lang="en-US" sz="3000" dirty="0" smtClean="0"/>
              <a:t>from another </a:t>
            </a:r>
            <a:r>
              <a:rPr lang="en-US" sz="3000" dirty="0"/>
              <a:t>string variable</a:t>
            </a:r>
          </a:p>
          <a:p>
            <a:endParaRPr lang="en-US" sz="3000" dirty="0"/>
          </a:p>
          <a:p>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620548" name="Rectangle 4"/>
          <p:cNvSpPr>
            <a:spLocks noChangeArrowheads="1"/>
          </p:cNvSpPr>
          <p:nvPr/>
        </p:nvSpPr>
        <p:spPr bwMode="auto">
          <a:xfrm>
            <a:off x="755650" y="175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30480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324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56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r>
              <a:rPr lang="en-US" dirty="0"/>
              <a:t>Reading strings from the console</a:t>
            </a:r>
          </a:p>
          <a:p>
            <a:pPr lvl="1"/>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Printing strings to the console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Use the methods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a:t>
            </a:r>
            <a:r>
              <a:rPr lang="en-US" sz="3000" b="1" dirty="0" smtClean="0">
                <a:solidFill>
                  <a:srgbClr val="EBFFD2"/>
                </a:solidFill>
                <a:effectLst>
                  <a:outerShdw blurRad="38100" dist="38100" dir="2700000" algn="tl">
                    <a:srgbClr val="000000">
                      <a:alpha val="43137"/>
                    </a:srgbClr>
                  </a:outerShdw>
                </a:effectLst>
                <a:latin typeface="+mn-lt"/>
              </a:rPr>
              <a:t> and </a:t>
            </a: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WriteLine()</a:t>
            </a:r>
            <a:endParaRPr kumimoji="0" lang="en-US" sz="30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r>
              <a:rPr lang="en-US" dirty="0" smtClean="0"/>
              <a:t>A number of ways exist to compare </a:t>
            </a:r>
            <a:r>
              <a:rPr lang="en-US" dirty="0"/>
              <a:t>two strings:</a:t>
            </a:r>
          </a:p>
          <a:p>
            <a:pPr lvl="1"/>
            <a:r>
              <a:rPr lang="en-US" dirty="0" smtClean="0"/>
              <a:t>Dictionary-based string comparison</a:t>
            </a:r>
            <a:endParaRPr lang="en-US" dirty="0"/>
          </a:p>
          <a:p>
            <a:pPr lvl="2"/>
            <a:r>
              <a:rPr lang="en-US" dirty="0" smtClean="0"/>
              <a:t>Case-insensitive</a:t>
            </a:r>
            <a:endParaRPr lang="en-US" dirty="0"/>
          </a:p>
          <a:p>
            <a:pPr lvl="2"/>
            <a:endParaRPr lang="en-US" dirty="0"/>
          </a:p>
          <a:p>
            <a:pPr lvl="2"/>
            <a:endParaRPr lang="en-US" dirty="0"/>
          </a:p>
          <a:p>
            <a:pPr lvl="2">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491805"/>
            <a:ext cx="734377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ts val="4000"/>
              </a:lnSpc>
            </a:pPr>
            <a:r>
              <a:rPr lang="en-US" sz="3000" dirty="0" smtClean="0"/>
              <a:t>There are two ways to combine strings:</a:t>
            </a:r>
            <a:endParaRPr lang="en-US" sz="3000" dirty="0"/>
          </a:p>
          <a:p>
            <a:pPr lvl="1">
              <a:lnSpc>
                <a:spcPts val="4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ts val="4000"/>
              </a:lnSpc>
            </a:pPr>
            <a:endParaRPr lang="en-US" sz="2800" dirty="0"/>
          </a:p>
          <a:p>
            <a:pPr lvl="1">
              <a:lnSpc>
                <a:spcPts val="4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ts val="4000"/>
              </a:lnSpc>
            </a:pPr>
            <a:endParaRPr lang="en-US" sz="2800" dirty="0"/>
          </a:p>
          <a:p>
            <a:pPr>
              <a:lnSpc>
                <a:spcPts val="4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5146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747722"/>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5344945"/>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r>
              <a:rPr lang="en-US" sz="3000" dirty="0" smtClean="0"/>
              <a:t>Finding a character or </a:t>
            </a:r>
            <a:r>
              <a:rPr lang="en-US" sz="3000" dirty="0"/>
              <a:t>substring </a:t>
            </a:r>
            <a:r>
              <a:rPr lang="en-US" sz="3000" dirty="0" smtClean="0"/>
              <a:t>within given string</a:t>
            </a:r>
            <a:endParaRPr lang="en-US" sz="3000" dirty="0"/>
          </a:p>
          <a:p>
            <a:pPr lvl="1"/>
            <a:r>
              <a:rPr lang="en-US" sz="2800" dirty="0" smtClean="0"/>
              <a:t>First occurrence</a:t>
            </a:r>
          </a:p>
          <a:p>
            <a:pPr lvl="1"/>
            <a:endParaRPr lang="en-US" sz="2800" dirty="0"/>
          </a:p>
          <a:p>
            <a:pPr lvl="1"/>
            <a:r>
              <a:rPr lang="en-US" sz="2800" dirty="0" smtClean="0"/>
              <a:t>First occurrence </a:t>
            </a:r>
            <a:r>
              <a:rPr lang="en-US" sz="2800" dirty="0"/>
              <a:t>starting at given </a:t>
            </a:r>
            <a:r>
              <a:rPr lang="en-US" sz="2800" dirty="0" smtClean="0"/>
              <a:t>position</a:t>
            </a:r>
          </a:p>
          <a:p>
            <a:pPr lvl="1"/>
            <a:endParaRPr lang="en-US" sz="2800" dirty="0" smtClean="0">
              <a:latin typeface="Courier New" pitchFamily="49" charset="0"/>
            </a:endParaRPr>
          </a:p>
          <a:p>
            <a:pPr lvl="1"/>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383592"/>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33001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ts val="3600"/>
              </a:lnSpc>
            </a:pPr>
            <a:r>
              <a:rPr lang="en-US" dirty="0"/>
              <a:t>Extracting substrings</a:t>
            </a:r>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ts val="3600"/>
              </a:lnSpc>
            </a:pPr>
            <a:endParaRPr lang="en-US" noProof="1"/>
          </a:p>
          <a:p>
            <a:pPr lvl="1">
              <a:lnSpc>
                <a:spcPts val="3600"/>
              </a:lnSpc>
            </a:pPr>
            <a:endParaRPr lang="en-US" noProof="1"/>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r>
              <a:rPr lang="en-US" sz="3000" dirty="0"/>
              <a:t>To split a string by given separator(s) use the following method:</a:t>
            </a:r>
          </a:p>
          <a:p>
            <a:endParaRPr lang="en-US" sz="3000" dirty="0"/>
          </a:p>
          <a:p>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7106696" y="2941656"/>
            <a:ext cx="1495424" cy="1342234"/>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r>
              <a:rPr lang="en-US" sz="2600" dirty="0"/>
              <a:t>The result is new string (strings are immutable</a:t>
            </a:r>
            <a:r>
              <a:rPr lang="en-US" sz="2600" dirty="0" smtClean="0"/>
              <a:t>)</a:t>
            </a:r>
          </a:p>
          <a:p>
            <a:pPr lvl="1"/>
            <a:endParaRPr lang="en-US" sz="2600" dirty="0" smtClean="0"/>
          </a:p>
          <a:p>
            <a:pPr lvl="1"/>
            <a:endParaRPr lang="en-US" sz="2600" dirty="0"/>
          </a:p>
          <a:p>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906545"/>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spcBef>
                <a:spcPts val="1200"/>
              </a:spcBef>
            </a:pPr>
            <a:endParaRPr lang="en-US" sz="3000" dirty="0"/>
          </a:p>
          <a:p>
            <a:pPr>
              <a:spcBef>
                <a:spcPts val="1200"/>
              </a:spcBef>
            </a:pPr>
            <a:endParaRPr lang="en-US" sz="3000" dirty="0"/>
          </a:p>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endParaRPr lang="en-US" sz="3000" dirty="0"/>
          </a:p>
          <a:p>
            <a:endParaRPr lang="en-US" sz="3000" dirty="0"/>
          </a:p>
          <a:p>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endParaRPr lang="en-US" sz="3000" dirty="0">
              <a:latin typeface="Courier New" pitchFamily="49" charset="0"/>
            </a:endParaRPr>
          </a:p>
          <a:p>
            <a:endParaRPr lang="en-US" sz="3000" dirty="0">
              <a:latin typeface="Courier New" pitchFamily="49" charset="0"/>
            </a:endParaRPr>
          </a:p>
          <a:p>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716338"/>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89588"/>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r>
              <a:rPr lang="en-US" dirty="0"/>
              <a:t>Strings are immutable</a:t>
            </a:r>
          </a:p>
          <a:p>
            <a:pPr lvl="1"/>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r>
              <a:rPr lang="en-US" dirty="0"/>
              <a:t>It runs </a:t>
            </a:r>
            <a:r>
              <a:rPr lang="en-US" dirty="0" smtClean="0"/>
              <a:t>very, very </a:t>
            </a:r>
            <a:r>
              <a:rPr lang="en-US" dirty="0"/>
              <a:t>inefficiently!</a:t>
            </a:r>
            <a:endParaRPr lang="bg-BG" dirty="0"/>
          </a:p>
        </p:txBody>
      </p:sp>
      <p:sp>
        <p:nvSpPr>
          <p:cNvPr id="670724" name="Rectangle 4"/>
          <p:cNvSpPr>
            <a:spLocks noChangeArrowheads="1"/>
          </p:cNvSpPr>
          <p:nvPr/>
        </p:nvSpPr>
        <p:spPr bwMode="auto">
          <a:xfrm>
            <a:off x="755650" y="4185553"/>
            <a:ext cx="76327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a:t>Objects have state</a:t>
            </a:r>
          </a:p>
          <a:p>
            <a:pPr lvl="1">
              <a:lnSpc>
                <a:spcPct val="90000"/>
              </a:lnSpc>
              <a:spcBef>
                <a:spcPct val="35000"/>
              </a:spcBef>
            </a:pPr>
            <a:r>
              <a:rPr kumimoji="0" lang="en-US" dirty="0"/>
              <a:t>Set of values associated to their attributes</a:t>
            </a:r>
          </a:p>
          <a:p>
            <a:pPr>
              <a:lnSpc>
                <a:spcPct val="90000"/>
              </a:lnSpc>
              <a:spcBef>
                <a:spcPct val="35000"/>
              </a:spcBef>
            </a:pPr>
            <a:r>
              <a:rPr kumimoji="0" lang="en-US" dirty="0"/>
              <a:t>Example:</a:t>
            </a:r>
          </a:p>
          <a:p>
            <a:pPr lvl="1">
              <a:lnSpc>
                <a:spcPct val="90000"/>
              </a:lnSpc>
              <a:spcBef>
                <a:spcPct val="35000"/>
              </a:spcBef>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z="3600" dirty="0"/>
              <a:t>Changing the Contents of a String – </a:t>
            </a:r>
            <a:r>
              <a:rPr lang="en-US" sz="3600" noProof="1">
                <a:latin typeface="Courier New" pitchFamily="49" charset="0"/>
              </a:rPr>
              <a:t>StringBuilder</a:t>
            </a:r>
          </a:p>
        </p:txBody>
      </p:sp>
      <p:sp>
        <p:nvSpPr>
          <p:cNvPr id="671747" name="Rectangle 3"/>
          <p:cNvSpPr>
            <a:spLocks noGrp="1" noChangeArrowheads="1"/>
          </p:cNvSpPr>
          <p:nvPr>
            <p:ph type="body" idx="1"/>
          </p:nvPr>
        </p:nvSpPr>
        <p:spPr>
          <a:xfrm>
            <a:off x="250825" y="1196975"/>
            <a:ext cx="8642350" cy="5329238"/>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479675"/>
            <a:ext cx="7731126" cy="2549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effectLst>
                  <a:outerShdw blurRad="38100" dist="38100" dir="2700000" algn="tl">
                    <a:srgbClr val="000000">
                      <a:alpha val="43137"/>
                    </a:srgbClr>
                  </a:outerShdw>
                </a:effectLst>
              </a:rPr>
              <a:t>:</a:t>
            </a:r>
          </a:p>
          <a:p>
            <a:pPr lvl="1">
              <a:spcBef>
                <a:spcPts val="1200"/>
              </a:spcBef>
            </a:pPr>
            <a:r>
              <a:rPr lang="en-US" sz="2200" b="1" dirty="0" smtClean="0">
                <a:effectLst>
                  <a:outerShdw blurRad="38100" dist="38100" dir="2700000" algn="tl">
                    <a:srgbClr val="000000">
                      <a:alpha val="43137"/>
                    </a:srgbClr>
                  </a:outerShdw>
                </a:effectLst>
              </a:rPr>
              <a:t>Length=9</a:t>
            </a:r>
          </a:p>
          <a:p>
            <a:pPr lvl="1"/>
            <a:r>
              <a:rPr lang="en-US" sz="2200" b="1" dirty="0" smtClean="0">
                <a:effectLst>
                  <a:outerShdw blurRad="38100" dist="38100" dir="2700000" algn="tl">
                    <a:srgbClr val="000000">
                      <a:alpha val="43137"/>
                    </a:srgbClr>
                  </a:outerShdw>
                </a:effectLst>
              </a:rPr>
              <a:t>Capacity=15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(Length)</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t>StringBuilder</a:t>
            </a:r>
            <a:r>
              <a:rPr lang="en-US" dirty="0"/>
              <a:t> – Example</a:t>
            </a:r>
            <a:endParaRPr lang="bg-BG" dirty="0"/>
          </a:p>
        </p:txBody>
      </p:sp>
      <p:sp>
        <p:nvSpPr>
          <p:cNvPr id="676867" name="Rectangle 3"/>
          <p:cNvSpPr>
            <a:spLocks noGrp="1" noChangeArrowheads="1"/>
          </p:cNvSpPr>
          <p:nvPr>
            <p:ph type="body" idx="1"/>
          </p:nvPr>
        </p:nvSpPr>
        <p:spPr/>
        <p:txBody>
          <a:bodyPr/>
          <a:lstStyle/>
          <a:p>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42243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r>
              <a:rPr lang="en-US" dirty="0" smtClean="0"/>
              <a:t>Returns </a:t>
            </a:r>
            <a:r>
              <a:rPr lang="en-US" dirty="0"/>
              <a:t>a human-readable, culture-sensitive string representing the object</a:t>
            </a:r>
          </a:p>
          <a:p>
            <a:pPr lvl="1"/>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r>
              <a:rPr lang="en-US" dirty="0"/>
              <a:t>We can apply specific formatting when converting objects to string</a:t>
            </a:r>
          </a:p>
          <a:p>
            <a:pPr marL="869950" lvl="1" indent="-412750"/>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lnSpc>
                <a:spcPct val="100000"/>
              </a:lnSpc>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Formatting Strings</a:t>
            </a:r>
            <a:endParaRPr lang="bg-BG"/>
          </a:p>
        </p:txBody>
      </p:sp>
      <p:sp>
        <p:nvSpPr>
          <p:cNvPr id="642051" name="Rectangle 3"/>
          <p:cNvSpPr>
            <a:spLocks noGrp="1" noChangeArrowheads="1"/>
          </p:cNvSpPr>
          <p:nvPr>
            <p:ph type="body" idx="1"/>
          </p:nvPr>
        </p:nvSpPr>
        <p:spPr/>
        <p:txBody>
          <a:bodyPr/>
          <a:lstStyle/>
          <a:p>
            <a:r>
              <a:rPr lang="en-US" sz="3000" dirty="0"/>
              <a:t>The formatting strings are different for the different types</a:t>
            </a:r>
          </a:p>
          <a:p>
            <a:r>
              <a:rPr lang="en-US" sz="3000" dirty="0"/>
              <a:t>Some formatting strings for numbers:</a:t>
            </a:r>
          </a:p>
          <a:p>
            <a:pPr lvl="1"/>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spcBef>
                <a:spcPts val="0"/>
              </a:spcBef>
            </a:pPr>
            <a:r>
              <a:rPr lang="en-US" dirty="0"/>
              <a:t>Placeholders are used for dynamic text</a:t>
            </a:r>
          </a:p>
          <a:p>
            <a:pPr lvl="1">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a:t>Composite Formatting</a:t>
            </a:r>
            <a:endParaRPr lang="bg-BG"/>
          </a:p>
        </p:txBody>
      </p:sp>
      <p:sp>
        <p:nvSpPr>
          <p:cNvPr id="638979" name="Rectangle 3"/>
          <p:cNvSpPr>
            <a:spLocks noGrp="1" noChangeArrowheads="1"/>
          </p:cNvSpPr>
          <p:nvPr>
            <p:ph type="body" idx="1"/>
          </p:nvPr>
        </p:nvSpPr>
        <p:spPr/>
        <p:txBody>
          <a:bodyPr/>
          <a:lstStyle/>
          <a:p>
            <a:r>
              <a:rPr lang="en-US" sz="3000"/>
              <a:t>The placeholders in the composite formatting strings are specified as follows:</a:t>
            </a:r>
          </a:p>
          <a:p>
            <a:endParaRPr lang="en-US" sz="3000"/>
          </a:p>
          <a:p>
            <a:r>
              <a:rPr lang="en-US" sz="3000"/>
              <a:t>Examples:</a:t>
            </a:r>
            <a:endParaRPr lang="bg-BG" sz="300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Formatting Dates</a:t>
            </a:r>
            <a:endParaRPr lang="bg-BG"/>
          </a:p>
        </p:txBody>
      </p:sp>
      <p:sp>
        <p:nvSpPr>
          <p:cNvPr id="643075" name="Rectangle 3"/>
          <p:cNvSpPr>
            <a:spLocks noGrp="1" noChangeArrowheads="1"/>
          </p:cNvSpPr>
          <p:nvPr>
            <p:ph type="body" idx="1"/>
          </p:nvPr>
        </p:nvSpPr>
        <p:spPr/>
        <p:txBody>
          <a:bodyPr/>
          <a:lstStyle/>
          <a:p>
            <a:pPr>
              <a:spcBef>
                <a:spcPct val="35000"/>
              </a:spcBef>
            </a:pPr>
            <a:r>
              <a:rPr lang="en-US" dirty="0"/>
              <a:t>Dates have their own formatting strings</a:t>
            </a:r>
          </a:p>
          <a:p>
            <a:pPr lvl="1">
              <a:spcBef>
                <a:spcPct val="35000"/>
              </a:spcBef>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797425"/>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type="body" idx="1"/>
          </p:nvPr>
        </p:nvSpPr>
        <p:spPr>
          <a:xfrm>
            <a:off x="228600" y="990600"/>
            <a:ext cx="8682038" cy="5715000"/>
          </a:xfrm>
        </p:spPr>
        <p:txBody>
          <a:bodyPr/>
          <a:lstStyle/>
          <a:p>
            <a:pPr>
              <a:lnSpc>
                <a:spcPts val="3700"/>
              </a:lnSpc>
            </a:pPr>
            <a:r>
              <a:rPr lang="en-US" dirty="0" smtClean="0"/>
              <a:t>Generics allow defining parameterized classes that process data of unknown (generic) type</a:t>
            </a:r>
            <a:endParaRPr lang="en-US" dirty="0"/>
          </a:p>
          <a:p>
            <a:pPr lvl="1">
              <a:lnSpc>
                <a:spcPts val="3700"/>
              </a:lnSpc>
            </a:pPr>
            <a:r>
              <a:rPr lang="en-US" dirty="0" smtClean="0"/>
              <a:t>The class can be instantiated with several different particular types</a:t>
            </a:r>
          </a:p>
          <a:p>
            <a:pPr lvl="1">
              <a:lnSpc>
                <a:spcPts val="37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ts val="37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ts val="3700"/>
              </a:lnSpc>
            </a:pPr>
            <a:r>
              <a:rPr lang="en-US" dirty="0"/>
              <a:t>Similar to the templates in C++</a:t>
            </a:r>
          </a:p>
          <a:p>
            <a:pPr lvl="1">
              <a:lnSpc>
                <a:spcPts val="3700"/>
              </a:lnSpc>
            </a:pPr>
            <a:r>
              <a:rPr lang="en-US" dirty="0"/>
              <a:t>Similar to the generics in </a:t>
            </a:r>
            <a:r>
              <a:rPr lang="en-US" dirty="0" smtClean="0"/>
              <a:t>Java</a:t>
            </a:r>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type="body" idx="1"/>
          </p:nvPr>
        </p:nvSpPr>
        <p:spPr/>
        <p:txBody>
          <a:bodyPr/>
          <a:lstStyle/>
          <a:p>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r>
              <a:rPr lang="en-US" dirty="0"/>
              <a:t>Size is dynamically increased as needed</a:t>
            </a:r>
          </a:p>
          <a:p>
            <a:r>
              <a:rPr lang="en-US" dirty="0" smtClean="0"/>
              <a:t>Basic functionality:</a:t>
            </a:r>
            <a:endParaRPr lang="en-US" dirty="0"/>
          </a:p>
          <a:p>
            <a:pPr lvl="1"/>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228600"/>
            <a:ext cx="7086600" cy="914400"/>
          </a:xfrm>
        </p:spPr>
        <p:txBody>
          <a:bodyPr/>
          <a:lstStyle/>
          <a:p>
            <a:r>
              <a:rPr lang="en-US" dirty="0" smtClean="0"/>
              <a:t>C# Language Overview</a:t>
            </a:r>
            <a:br>
              <a:rPr lang="en-US" dirty="0" smtClean="0"/>
            </a:br>
            <a:r>
              <a:rPr lang="en-US" dirty="0" smtClean="0"/>
              <a:t>(Part II)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ts val="3600"/>
              </a:lnSpc>
            </a:pPr>
            <a:r>
              <a:rPr lang="en-US" dirty="0"/>
              <a:t>Basic units </a:t>
            </a:r>
            <a:r>
              <a:rPr lang="en-US" dirty="0" smtClean="0"/>
              <a:t>that compose programs</a:t>
            </a:r>
            <a:endParaRPr lang="en-US" dirty="0"/>
          </a:p>
          <a:p>
            <a:pPr>
              <a:lnSpc>
                <a:spcPts val="3600"/>
              </a:lnSpc>
            </a:pPr>
            <a:r>
              <a:rPr lang="en-US" dirty="0"/>
              <a:t>Implementation is </a:t>
            </a:r>
            <a:r>
              <a:rPr lang="en-US" dirty="0">
                <a:solidFill>
                  <a:schemeClr val="accent5">
                    <a:lumMod val="20000"/>
                    <a:lumOff val="80000"/>
                  </a:schemeClr>
                </a:solidFill>
                <a:effectLst>
                  <a:outerShdw blurRad="38100" dist="38100" dir="2700000" algn="tl">
                    <a:srgbClr val="000000"/>
                  </a:outerShdw>
                </a:effectLst>
              </a:rPr>
              <a:t>encapsulated</a:t>
            </a:r>
            <a:r>
              <a:rPr lang="en-US" dirty="0"/>
              <a:t> (hidden) </a:t>
            </a:r>
          </a:p>
          <a:p>
            <a:pPr>
              <a:lnSpc>
                <a:spcPts val="3600"/>
              </a:lnSpc>
            </a:pPr>
            <a:r>
              <a:rPr lang="en-US" dirty="0"/>
              <a:t>Classes in C# can contain:</a:t>
            </a:r>
          </a:p>
          <a:p>
            <a:pPr lvl="1">
              <a:lnSpc>
                <a:spcPts val="3600"/>
              </a:lnSpc>
            </a:pPr>
            <a:r>
              <a:rPr lang="en-US" dirty="0"/>
              <a:t>Fields (member variables)</a:t>
            </a:r>
          </a:p>
          <a:p>
            <a:pPr lvl="1">
              <a:lnSpc>
                <a:spcPts val="3600"/>
              </a:lnSpc>
            </a:pPr>
            <a:r>
              <a:rPr lang="en-US" dirty="0"/>
              <a:t>Properties</a:t>
            </a:r>
          </a:p>
          <a:p>
            <a:pPr lvl="1">
              <a:lnSpc>
                <a:spcPts val="3600"/>
              </a:lnSpc>
            </a:pPr>
            <a:r>
              <a:rPr lang="en-US" dirty="0"/>
              <a:t>Methods</a:t>
            </a:r>
          </a:p>
          <a:p>
            <a:pPr lvl="1">
              <a:lnSpc>
                <a:spcPts val="3600"/>
              </a:lnSpc>
            </a:pPr>
            <a:r>
              <a:rPr lang="en-US" dirty="0"/>
              <a:t>Constructors</a:t>
            </a:r>
          </a:p>
          <a:p>
            <a:pPr lvl="1">
              <a:lnSpc>
                <a:spcPts val="3600"/>
              </a:lnSpc>
            </a:pPr>
            <a:r>
              <a:rPr lang="en-US" dirty="0"/>
              <a:t>Inner types</a:t>
            </a:r>
          </a:p>
          <a:p>
            <a:pPr lvl="1">
              <a:lnSpc>
                <a:spcPts val="36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4770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867</TotalTime>
  <Words>5047</Words>
  <Application>Microsoft Office PowerPoint</Application>
  <PresentationFormat>On-screen Show (4:3)</PresentationFormat>
  <Paragraphs>1042</Paragraphs>
  <Slides>83</Slides>
  <Notes>18</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Telerik Master Template</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First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C# Language Overview (Part II)</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Svetlin Nakov</cp:lastModifiedBy>
  <cp:revision>213</cp:revision>
  <dcterms:created xsi:type="dcterms:W3CDTF">2007-12-08T16:03:35Z</dcterms:created>
  <dcterms:modified xsi:type="dcterms:W3CDTF">2010-02-22T15:49:35Z</dcterms:modified>
</cp:coreProperties>
</file>