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63"/>
  </p:notesMasterIdLst>
  <p:handoutMasterIdLst>
    <p:handoutMasterId r:id="rId64"/>
  </p:handoutMasterIdLst>
  <p:sldIdLst>
    <p:sldId id="332" r:id="rId2"/>
    <p:sldId id="333" r:id="rId3"/>
    <p:sldId id="334" r:id="rId4"/>
    <p:sldId id="335" r:id="rId5"/>
    <p:sldId id="336" r:id="rId6"/>
    <p:sldId id="337" r:id="rId7"/>
    <p:sldId id="388" r:id="rId8"/>
    <p:sldId id="338" r:id="rId9"/>
    <p:sldId id="339" r:id="rId10"/>
    <p:sldId id="340" r:id="rId11"/>
    <p:sldId id="341" r:id="rId12"/>
    <p:sldId id="342" r:id="rId13"/>
    <p:sldId id="345" r:id="rId14"/>
    <p:sldId id="346" r:id="rId15"/>
    <p:sldId id="344" r:id="rId16"/>
    <p:sldId id="347" r:id="rId17"/>
    <p:sldId id="348" r:id="rId18"/>
    <p:sldId id="349" r:id="rId19"/>
    <p:sldId id="350" r:id="rId20"/>
    <p:sldId id="351" r:id="rId21"/>
    <p:sldId id="352" r:id="rId22"/>
    <p:sldId id="353" r:id="rId23"/>
    <p:sldId id="354" r:id="rId24"/>
    <p:sldId id="390" r:id="rId25"/>
    <p:sldId id="355" r:id="rId26"/>
    <p:sldId id="356" r:id="rId27"/>
    <p:sldId id="391" r:id="rId28"/>
    <p:sldId id="357" r:id="rId29"/>
    <p:sldId id="358" r:id="rId30"/>
    <p:sldId id="359" r:id="rId31"/>
    <p:sldId id="360" r:id="rId32"/>
    <p:sldId id="361" r:id="rId33"/>
    <p:sldId id="362" r:id="rId34"/>
    <p:sldId id="363" r:id="rId35"/>
    <p:sldId id="364" r:id="rId36"/>
    <p:sldId id="365" r:id="rId37"/>
    <p:sldId id="366" r:id="rId38"/>
    <p:sldId id="367" r:id="rId39"/>
    <p:sldId id="368" r:id="rId40"/>
    <p:sldId id="369" r:id="rId41"/>
    <p:sldId id="370" r:id="rId42"/>
    <p:sldId id="371" r:id="rId43"/>
    <p:sldId id="392" r:id="rId44"/>
    <p:sldId id="372" r:id="rId45"/>
    <p:sldId id="373" r:id="rId46"/>
    <p:sldId id="393" r:id="rId47"/>
    <p:sldId id="374" r:id="rId48"/>
    <p:sldId id="375" r:id="rId49"/>
    <p:sldId id="376" r:id="rId50"/>
    <p:sldId id="378" r:id="rId51"/>
    <p:sldId id="377" r:id="rId52"/>
    <p:sldId id="379" r:id="rId53"/>
    <p:sldId id="380" r:id="rId54"/>
    <p:sldId id="381" r:id="rId55"/>
    <p:sldId id="382" r:id="rId56"/>
    <p:sldId id="383" r:id="rId57"/>
    <p:sldId id="384" r:id="rId58"/>
    <p:sldId id="385" r:id="rId59"/>
    <p:sldId id="386" r:id="rId60"/>
    <p:sldId id="387" r:id="rId61"/>
    <p:sldId id="389" r:id="rId62"/>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BFFD2"/>
    <a:srgbClr val="E8FFC8"/>
    <a:srgbClr val="FAF7C8"/>
    <a:srgbClr val="FAF8C8"/>
    <a:srgbClr val="F5FFC2"/>
    <a:srgbClr val="EBFFDC"/>
    <a:srgbClr val="FAF8BE"/>
    <a:srgbClr val="FAF8D2"/>
    <a:srgbClr val="8CF4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82" autoAdjust="0"/>
    <p:restoredTop sz="95146" autoAdjust="0"/>
  </p:normalViewPr>
  <p:slideViewPr>
    <p:cSldViewPr>
      <p:cViewPr>
        <p:scale>
          <a:sx n="90" d="100"/>
          <a:sy n="90" d="100"/>
        </p:scale>
        <p:origin x="-426" y="-3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1980" y="-90"/>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4.xml"/><Relationship Id="rId1" Type="http://schemas.openxmlformats.org/officeDocument/2006/relationships/slide" Target="slides/slide6.xml"/><Relationship Id="rId6" Type="http://schemas.openxmlformats.org/officeDocument/2006/relationships/slide" Target="slides/slide28.xml"/><Relationship Id="rId5" Type="http://schemas.openxmlformats.org/officeDocument/2006/relationships/slide" Target="slides/slide27.xml"/><Relationship Id="rId4"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26-Jul-10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3525501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26-Jul-10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6841806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DD1050D5-889B-4F63-B44C-0DEF8EE80489}" type="slidenum">
              <a:rPr lang="en-US"/>
              <a:pPr/>
              <a:t>1</a:t>
            </a:fld>
            <a:r>
              <a:rPr lang="en-US" dirty="0"/>
              <a:t>##</a:t>
            </a:r>
            <a:endParaRPr lang="en-US" sz="1100" dirty="0"/>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bg-BG"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19</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smtClean="0">
                <a:latin typeface="Courier New" pitchFamily="49" charset="0"/>
              </a:rPr>
              <a:t>Employees</a:t>
            </a:r>
            <a:r>
              <a:rPr lang="en-US" dirty="0" smtClean="0"/>
              <a:t> </a:t>
            </a:r>
            <a:r>
              <a:rPr lang="en-US" dirty="0"/>
              <a:t>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20</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a:t>Column Aliases</a:t>
            </a:r>
            <a:endParaRPr lang="en-US" b="1">
              <a:latin typeface="Times" pitchFamily="18" charset="0"/>
            </a:endParaRPr>
          </a:p>
          <a:p>
            <a:pPr lvl="1"/>
            <a:r>
              <a:rPr lang="en-US"/>
              <a:t>When displaying the result of a query, </a:t>
            </a:r>
            <a:r>
              <a:rPr lang="en-US" i="1"/>
              <a:t>SQL Query Analyzer </a:t>
            </a:r>
            <a:r>
              <a:rPr lang="en-US"/>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a:t>Specify the alias after the column in the </a:t>
            </a:r>
            <a:r>
              <a:rPr lang="en-US">
                <a:latin typeface="Courier New" pitchFamily="49" charset="0"/>
              </a:rPr>
              <a:t>SELECT</a:t>
            </a:r>
            <a:r>
              <a:rPr lang="en-US"/>
              <a:t> list using a space as a separator. If the alias contains spaces or special characters (such as # or $), enclose the alias in double quotation marks ("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21</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a:t>Concatenation Operator</a:t>
            </a:r>
          </a:p>
          <a:p>
            <a:pPr lvl="1"/>
            <a:r>
              <a:rPr lang="en-US"/>
              <a:t>You can link columns to other columns, arithmetic expressions, or constant values to create a character expression by using the </a:t>
            </a:r>
            <a:r>
              <a:rPr lang="en-US">
                <a:solidFill>
                  <a:srgbClr val="FC0128"/>
                </a:solidFill>
              </a:rPr>
              <a:t>concatenation operator</a:t>
            </a:r>
            <a:r>
              <a:rPr lang="en-US"/>
              <a:t> (+). Columns on either side of the operator are combined to make a single output column.</a:t>
            </a:r>
          </a:p>
          <a:p>
            <a:pPr lvl="1"/>
            <a:r>
              <a:rPr lang="en-US"/>
              <a:t>In the example, </a:t>
            </a:r>
            <a:r>
              <a:rPr lang="en-US">
                <a:latin typeface="Courier New" pitchFamily="49" charset="0"/>
              </a:rPr>
              <a:t>FirstName</a:t>
            </a:r>
            <a:r>
              <a:rPr lang="en-US"/>
              <a:t> and </a:t>
            </a:r>
            <a:r>
              <a:rPr lang="en-US">
                <a:latin typeface="Courier New" pitchFamily="49" charset="0"/>
              </a:rPr>
              <a:t>LastName</a:t>
            </a:r>
            <a:r>
              <a:rPr lang="en-US"/>
              <a:t> are concatenated, and they are given the alias </a:t>
            </a:r>
            <a:r>
              <a:rPr lang="en-US">
                <a:latin typeface="Courier New" pitchFamily="49" charset="0"/>
              </a:rPr>
              <a:t>FullName</a:t>
            </a:r>
            <a:r>
              <a:rPr lang="en-US"/>
              <a:t>. Notice that the employee first name and last name are combined to make a single output column.</a:t>
            </a:r>
          </a:p>
          <a:p>
            <a:pPr lvl="1"/>
            <a:r>
              <a:rPr lang="en-US"/>
              <a:t>The </a:t>
            </a:r>
            <a:r>
              <a:rPr lang="en-US">
                <a:latin typeface="Courier New" pitchFamily="49" charset="0"/>
              </a:rPr>
              <a:t>AS</a:t>
            </a:r>
            <a:r>
              <a:rPr lang="en-US"/>
              <a:t> keyword before the alias name makes the </a:t>
            </a:r>
            <a:r>
              <a:rPr lang="en-US">
                <a:latin typeface="Courier New" pitchFamily="49" charset="0"/>
              </a:rPr>
              <a:t>SELECT</a:t>
            </a:r>
            <a:r>
              <a:rPr lang="en-US"/>
              <a:t> clause easier to read.</a:t>
            </a: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F95DDA-FC4B-4C6A-8754-990937BD6B3D}" type="slidenum">
              <a:rPr lang="en-US"/>
              <a:pPr/>
              <a:t>22</a:t>
            </a:fld>
            <a:r>
              <a:rPr lang="en-US" dirty="0"/>
              <a:t>##</a:t>
            </a:r>
            <a:endParaRPr lang="en-US" sz="1100" dirty="0"/>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a:xfrm>
            <a:off x="688481" y="4416099"/>
            <a:ext cx="5504853" cy="4182457"/>
          </a:xfrm>
        </p:spPr>
        <p:txBody>
          <a:bodyPr/>
          <a:lstStyle/>
          <a:p>
            <a:r>
              <a:rPr lang="en-US" b="1"/>
              <a:t>Literal Character Strings</a:t>
            </a:r>
          </a:p>
          <a:p>
            <a:pPr lvl="1"/>
            <a:r>
              <a:rPr lang="en-US"/>
              <a:t>A </a:t>
            </a:r>
            <a:r>
              <a:rPr lang="en-US">
                <a:solidFill>
                  <a:srgbClr val="FC0128"/>
                </a:solidFill>
              </a:rPr>
              <a:t>literal </a:t>
            </a:r>
            <a:r>
              <a:rPr lang="en-US"/>
              <a:t>is a character, a number, or a date that is included in the </a:t>
            </a:r>
            <a:r>
              <a:rPr lang="en-US">
                <a:latin typeface="Courier New" pitchFamily="49" charset="0"/>
              </a:rPr>
              <a:t>SELECT</a:t>
            </a:r>
            <a:r>
              <a:rPr lang="en-US"/>
              <a:t> list and that is not a column name or a column alias. It is printed for each row returned. Literal strings of free-format text can be included in the query result and are treated the same as a column in the </a:t>
            </a:r>
            <a:r>
              <a:rPr lang="en-US">
                <a:latin typeface="Courier New" pitchFamily="49" charset="0"/>
              </a:rPr>
              <a:t>SELECT</a:t>
            </a:r>
            <a:r>
              <a:rPr lang="en-US"/>
              <a:t> list.</a:t>
            </a:r>
            <a:r>
              <a:rPr lang="en-US" b="1"/>
              <a:t> </a:t>
            </a:r>
            <a:endParaRPr lang="en-US"/>
          </a:p>
          <a:p>
            <a:pPr lvl="1"/>
            <a:r>
              <a:rPr lang="en-US"/>
              <a:t>Date and character literals </a:t>
            </a:r>
            <a:r>
              <a:rPr lang="en-US" i="1"/>
              <a:t>must </a:t>
            </a:r>
            <a:r>
              <a:rPr lang="en-US"/>
              <a:t>be enclosed within single quotation marks (</a:t>
            </a:r>
            <a:r>
              <a:rPr lang="en-US">
                <a:latin typeface="Courier New" pitchFamily="49" charset="0"/>
              </a:rPr>
              <a:t>'</a:t>
            </a:r>
            <a:r>
              <a:rPr lang="en-US"/>
              <a:t> </a:t>
            </a:r>
            <a:r>
              <a:rPr lang="en-US">
                <a:latin typeface="Courier New" pitchFamily="49" charset="0"/>
              </a:rPr>
              <a:t>'</a:t>
            </a:r>
            <a:r>
              <a:rPr lang="en-US"/>
              <a:t>); number literals need not.</a:t>
            </a:r>
            <a:endParaRPr lang="en-US" i="1"/>
          </a:p>
          <a:p>
            <a:pPr lvl="1"/>
            <a:r>
              <a:rPr lang="en-US"/>
              <a:t>The example on the slide displays matching last names for employees’ first names. The column has the heading Employees.</a:t>
            </a:r>
            <a:endParaRPr lang="en-US" b="1" i="1"/>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5492A95-8C44-4B61-81FB-2909CB3A7C03}" type="slidenum">
              <a:rPr lang="en-US"/>
              <a:pPr/>
              <a:t>23</a:t>
            </a:fld>
            <a:r>
              <a:rPr lang="en-US" dirty="0"/>
              <a:t>##</a:t>
            </a:r>
            <a:endParaRPr lang="en-US" sz="1100" dirty="0"/>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a:xfrm>
            <a:off x="688481" y="4416099"/>
            <a:ext cx="5504853" cy="4182457"/>
          </a:xfrm>
        </p:spPr>
        <p:txBody>
          <a:bodyPr/>
          <a:lstStyle/>
          <a:p>
            <a:pPr lvl="1"/>
            <a:r>
              <a:rPr lang="en-US" dirty="0"/>
              <a:t>To eliminate duplicate rows in the result, include the </a:t>
            </a:r>
            <a:r>
              <a:rPr lang="en-US" dirty="0">
                <a:solidFill>
                  <a:srgbClr val="FC0128"/>
                </a:solidFill>
                <a:latin typeface="Courier New" pitchFamily="49" charset="0"/>
              </a:rPr>
              <a:t>DISTINCT</a:t>
            </a:r>
            <a:r>
              <a:rPr lang="en-US" dirty="0">
                <a:solidFill>
                  <a:srgbClr val="FC0128"/>
                </a:solidFill>
              </a:rPr>
              <a:t> </a:t>
            </a:r>
            <a:r>
              <a:rPr lang="en-US" dirty="0"/>
              <a:t>keyword in the </a:t>
            </a:r>
            <a:r>
              <a:rPr lang="en-US" dirty="0">
                <a:latin typeface="Courier New" pitchFamily="49" charset="0"/>
              </a:rPr>
              <a:t>SELECT</a:t>
            </a:r>
            <a:r>
              <a:rPr lang="en-US" dirty="0"/>
              <a:t> clause immediately after the </a:t>
            </a:r>
            <a:r>
              <a:rPr lang="en-US" dirty="0">
                <a:latin typeface="Courier New" pitchFamily="49" charset="0"/>
              </a:rPr>
              <a:t>SELECT</a:t>
            </a:r>
            <a:r>
              <a:rPr lang="en-US" dirty="0"/>
              <a:t> keyword. In the example on the slide, the </a:t>
            </a:r>
            <a:r>
              <a:rPr lang="en-US" dirty="0" smtClean="0">
                <a:latin typeface="Courier New" pitchFamily="49" charset="0"/>
              </a:rPr>
              <a:t>Employees</a:t>
            </a:r>
            <a:r>
              <a:rPr lang="en-US" dirty="0" smtClean="0"/>
              <a:t> </a:t>
            </a:r>
            <a:r>
              <a:rPr lang="en-US" dirty="0"/>
              <a:t>table actually contains 290</a:t>
            </a:r>
            <a:r>
              <a:rPr lang="en-US" i="1" dirty="0"/>
              <a:t> </a:t>
            </a:r>
            <a:r>
              <a:rPr lang="en-US" dirty="0"/>
              <a:t>rows but there are only 16 unique department numbers in the table. </a:t>
            </a:r>
          </a:p>
          <a:p>
            <a:pPr lvl="1"/>
            <a:r>
              <a:rPr lang="en-US" dirty="0"/>
              <a:t>You can specify multiple columns after the </a:t>
            </a:r>
            <a:r>
              <a:rPr lang="en-US" dirty="0">
                <a:latin typeface="Courier New" pitchFamily="49" charset="0"/>
              </a:rPr>
              <a:t>DISTINCT</a:t>
            </a:r>
            <a:r>
              <a:rPr lang="en-US" dirty="0"/>
              <a:t> qualifier. The </a:t>
            </a:r>
            <a:r>
              <a:rPr lang="en-US" dirty="0">
                <a:latin typeface="Courier New" pitchFamily="49" charset="0"/>
              </a:rPr>
              <a:t>DISTINCT</a:t>
            </a:r>
            <a:r>
              <a:rPr lang="en-US" dirty="0"/>
              <a:t> qualifier affects all the selected columns, and the result is every distinct combination of the columns.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25</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26</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smtClean="0">
                <a:latin typeface="Courier New" pitchFamily="49" charset="0"/>
              </a:rPr>
              <a:t>Employees</a:t>
            </a:r>
            <a:r>
              <a:rPr lang="en-US" dirty="0" smtClean="0"/>
              <a:t> </a:t>
            </a:r>
            <a:r>
              <a:rPr lang="en-US" dirty="0"/>
              <a:t>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4B7AFB3F-D2CA-4272-B746-6EDC57B45790}" type="slidenum">
              <a:rPr lang="en-US"/>
              <a:pPr/>
              <a:t>27</a:t>
            </a:fld>
            <a:r>
              <a:rPr lang="en-US" dirty="0"/>
              <a:t>##</a:t>
            </a:r>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a:xfrm>
            <a:off x="687874" y="4415321"/>
            <a:ext cx="5506066" cy="4183164"/>
          </a:xfrm>
        </p:spPr>
        <p:txBody>
          <a:bodyPr/>
          <a:lstStyle/>
          <a:p>
            <a:r>
              <a:rPr lang="en-US" b="1"/>
              <a:t>Checking for NULL</a:t>
            </a:r>
          </a:p>
          <a:p>
            <a:r>
              <a:rPr lang="en-US"/>
              <a:t>	Comparing NULL with any other value is always false!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25C9ABB-134A-4402-A444-C3836DC667CE}" type="slidenum">
              <a:rPr lang="en-US"/>
              <a:pPr/>
              <a:t>28</a:t>
            </a:fld>
            <a:r>
              <a:rPr lang="en-US" dirty="0"/>
              <a:t>##</a:t>
            </a:r>
            <a:endParaRPr lang="en-US" sz="1100" dirty="0"/>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a:xfrm>
            <a:off x="688481" y="4416099"/>
            <a:ext cx="5504853" cy="4182457"/>
          </a:xfrm>
        </p:spPr>
        <p:txBody>
          <a:bodyPr/>
          <a:lstStyle/>
          <a:p>
            <a:r>
              <a:rPr lang="en-US" b="1"/>
              <a:t>Logical Conditions</a:t>
            </a:r>
          </a:p>
          <a:p>
            <a:pPr lvl="1"/>
            <a:r>
              <a:rPr lang="en-US"/>
              <a:t>A </a:t>
            </a:r>
            <a:r>
              <a:rPr lang="en-US">
                <a:solidFill>
                  <a:srgbClr val="FC0128"/>
                </a:solidFill>
              </a:rPr>
              <a:t>logical condition</a:t>
            </a:r>
            <a:r>
              <a:rPr lang="en-US"/>
              <a:t> combines the result of two component conditions to produce a single result based on them or inverts the result of a single condition. A row is returned only if the overall result of the condition is true. Three logical operators are available in SQL:</a:t>
            </a:r>
          </a:p>
          <a:p>
            <a:pPr lvl="2"/>
            <a:r>
              <a:rPr lang="en-US">
                <a:latin typeface="Courier New" pitchFamily="49" charset="0"/>
              </a:rPr>
              <a:t>AND</a:t>
            </a:r>
          </a:p>
          <a:p>
            <a:pPr lvl="2"/>
            <a:r>
              <a:rPr lang="en-US">
                <a:latin typeface="Courier New" pitchFamily="49" charset="0"/>
              </a:rPr>
              <a:t>OR</a:t>
            </a:r>
          </a:p>
          <a:p>
            <a:pPr lvl="2"/>
            <a:r>
              <a:rPr lang="en-US">
                <a:latin typeface="Courier New" pitchFamily="49" charset="0"/>
              </a:rPr>
              <a:t>NOT</a:t>
            </a:r>
          </a:p>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29</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2BD6745-D2F2-4811-94BF-C86938ADF9BE}" type="slidenum">
              <a:rPr lang="en-US"/>
              <a:pPr/>
              <a:t>5</a:t>
            </a:fld>
            <a:r>
              <a:rPr lang="en-US" dirty="0"/>
              <a:t>##</a:t>
            </a:r>
            <a:endParaRPr lang="en-US" sz="1100" dirty="0"/>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a:xfrm>
            <a:off x="688481" y="4416099"/>
            <a:ext cx="5504853" cy="4182457"/>
          </a:xfrm>
        </p:spPr>
        <p:txBody>
          <a:bodyPr/>
          <a:lstStyle/>
          <a:p>
            <a:endParaRPr lang="bg-BG"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30</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31</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access data from both of them.</a:t>
            </a: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34</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9AE05A0-9C6D-4E8B-B462-CE12EEF9605C}" type="slidenum">
              <a:rPr lang="en-US"/>
              <a:pPr/>
              <a:t>35</a:t>
            </a:fld>
            <a:r>
              <a:rPr lang="en-US" dirty="0"/>
              <a:t>##</a:t>
            </a:r>
            <a:endParaRPr lang="en-US" sz="1100" dirty="0"/>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B9CEAB4-A9FB-4753-BA40-6F58C2A73A33}" type="slidenum">
              <a:rPr lang="en-US"/>
              <a:pPr/>
              <a:t>36</a:t>
            </a:fld>
            <a:r>
              <a:rPr lang="en-US" dirty="0"/>
              <a:t>##</a:t>
            </a:r>
            <a:endParaRPr lang="en-US" sz="1100" dirty="0"/>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8F15FAA-5707-4561-ABC8-B51E27831921}" type="slidenum">
              <a:rPr lang="en-US"/>
              <a:pPr/>
              <a:t>38</a:t>
            </a:fld>
            <a:r>
              <a:rPr lang="en-US" dirty="0"/>
              <a:t>##</a:t>
            </a:r>
            <a:endParaRPr lang="en-US" sz="1100" dirty="0"/>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EA99F90-3862-4A9A-9952-ADAA5537D378}" type="slidenum">
              <a:rPr lang="en-US"/>
              <a:pPr/>
              <a:t>39</a:t>
            </a:fld>
            <a:r>
              <a:rPr lang="en-US" dirty="0"/>
              <a:t>##</a:t>
            </a:r>
            <a:endParaRPr lang="en-US" sz="1100" dirty="0"/>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endParaRPr lang="en-US" dirty="0"/>
          </a:p>
          <a:p>
            <a:pPr>
              <a:buFontTx/>
              <a:buChar char="•"/>
            </a:pPr>
            <a:endParaRPr lang="en-US" dirty="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6D59B63-17A5-4FED-A6C2-2A10393AAC1F}" type="slidenum">
              <a:rPr lang="en-US"/>
              <a:pPr/>
              <a:t>40</a:t>
            </a:fld>
            <a:r>
              <a:rPr lang="en-US" dirty="0"/>
              <a:t>##</a:t>
            </a:r>
            <a:endParaRPr lang="en-US" sz="1100" dirty="0"/>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9B8B4E-C865-4E72-A30E-66A786C202DA}" type="slidenum">
              <a:rPr lang="en-US"/>
              <a:pPr/>
              <a:t>41</a:t>
            </a:fld>
            <a:r>
              <a:rPr lang="en-US" dirty="0"/>
              <a:t>##</a:t>
            </a:r>
            <a:endParaRPr lang="en-US" sz="1100" dirty="0"/>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42</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smtClean="0">
                <a:latin typeface="Courier New" pitchFamily="49" charset="0"/>
              </a:rPr>
              <a:t>Employees</a:t>
            </a:r>
            <a:r>
              <a:rPr lang="en-US" dirty="0" smtClean="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smtClean="0">
                <a:latin typeface="Courier New" pitchFamily="49" charset="0"/>
              </a:rPr>
              <a:t>Employees</a:t>
            </a:r>
            <a:r>
              <a:rPr lang="en-US" dirty="0" smtClean="0"/>
              <a:t> </a:t>
            </a:r>
            <a:r>
              <a:rPr lang="en-US" dirty="0"/>
              <a:t>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6FF006C-0FA7-406A-AD4A-8B4C8CFAB6CA}" type="slidenum">
              <a:rPr lang="en-US"/>
              <a:pPr/>
              <a:t>6</a:t>
            </a:fld>
            <a:r>
              <a:rPr lang="en-US" dirty="0"/>
              <a:t>##</a:t>
            </a:r>
            <a:endParaRPr lang="en-US" sz="1100" dirty="0"/>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a:xfrm>
            <a:off x="688481" y="4416099"/>
            <a:ext cx="5504853" cy="4182457"/>
          </a:xfrm>
        </p:spPr>
        <p:txBody>
          <a:bodyPr/>
          <a:lstStyle/>
          <a:p>
            <a:endParaRPr lang="bg-BG"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43</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799B9FA-0A3D-446C-8467-32663EA29608}" type="slidenum">
              <a:rPr lang="en-US"/>
              <a:pPr/>
              <a:t>44</a:t>
            </a:fld>
            <a:r>
              <a:rPr lang="en-US" dirty="0"/>
              <a:t>##</a:t>
            </a:r>
            <a:endParaRPr lang="en-US" sz="1100" dirty="0"/>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a:xfrm>
            <a:off x="688481" y="4416099"/>
            <a:ext cx="5504853" cy="4182457"/>
          </a:xfrm>
        </p:spPr>
        <p:txBody>
          <a:bodyPr/>
          <a:lstStyle/>
          <a:p>
            <a:r>
              <a:rPr lang="en-US" b="1"/>
              <a:t>Creating Cross Joins</a:t>
            </a:r>
          </a:p>
          <a:p>
            <a:pPr lvl="1"/>
            <a:r>
              <a:rPr lang="en-US"/>
              <a:t>  The example on the slide gives the same results as the following:</a:t>
            </a:r>
          </a:p>
          <a:p>
            <a:pPr lvl="1"/>
            <a:endParaRPr lang="en-US">
              <a:latin typeface="Courier New" pitchFamily="49" charset="0"/>
            </a:endParaRPr>
          </a:p>
          <a:p>
            <a:pPr lvl="1"/>
            <a:r>
              <a:rPr lang="en-US">
                <a:latin typeface="Courier New" pitchFamily="49" charset="0"/>
              </a:rPr>
              <a:t>  SELECT LastName, Name DepartmentName</a:t>
            </a:r>
          </a:p>
          <a:p>
            <a:pPr lvl="1">
              <a:spcBef>
                <a:spcPct val="0"/>
              </a:spcBef>
            </a:pPr>
            <a:r>
              <a:rPr lang="en-US">
                <a:latin typeface="Courier New" pitchFamily="49" charset="0"/>
              </a:rPr>
              <a:t>  FROM   employee, department;</a:t>
            </a:r>
          </a:p>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45</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in addition, displays only employees within the Sales </a:t>
            </a:r>
            <a:r>
              <a:rPr lang="en-US" dirty="0" err="1"/>
              <a:t>depatment</a:t>
            </a:r>
            <a:r>
              <a:rPr lang="en-US" dirty="0"/>
              <a:t>.</a:t>
            </a:r>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46</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47</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05F5279-5D12-45F8-BFA1-EF44A35A9C3F}" type="slidenum">
              <a:rPr lang="en-US"/>
              <a:pPr/>
              <a:t>49</a:t>
            </a:fld>
            <a:r>
              <a:rPr lang="en-US" dirty="0"/>
              <a:t>##</a:t>
            </a:r>
            <a:endParaRPr lang="en-US" sz="1100" dirty="0"/>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xfrm>
            <a:off x="688481" y="4416099"/>
            <a:ext cx="5504853" cy="4182457"/>
          </a:xfrm>
        </p:spPr>
        <p:txBody>
          <a:bodyPr/>
          <a:lstStyle/>
          <a:p>
            <a:endParaRPr lang="bg-BG"/>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1A42CD1-C010-4A80-80A6-EF4B105C3BF8}" type="slidenum">
              <a:rPr lang="en-US"/>
              <a:pPr/>
              <a:t>52</a:t>
            </a:fld>
            <a:r>
              <a:rPr lang="en-US" dirty="0"/>
              <a:t>##</a:t>
            </a:r>
            <a:endParaRPr lang="en-US" sz="1100" dirty="0"/>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688481" y="4416099"/>
            <a:ext cx="5504853" cy="4182457"/>
          </a:xfrm>
        </p:spPr>
        <p:txBody>
          <a:bodyPr/>
          <a:lstStyle/>
          <a:p>
            <a:endParaRPr lang="bg-BG"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240E57A-41D8-4752-A01C-90911D3C97B3}" type="slidenum">
              <a:rPr lang="en-US"/>
              <a:pPr/>
              <a:t>56</a:t>
            </a:fld>
            <a:r>
              <a:rPr lang="en-US" dirty="0"/>
              <a:t>##</a:t>
            </a:r>
            <a:endParaRPr lang="en-US" sz="1100" dirty="0"/>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373AA70-8770-4416-AA2B-A9EDBBF78C92}" type="slidenum">
              <a:rPr lang="en-US"/>
              <a:pPr/>
              <a:t>57</a:t>
            </a:fld>
            <a:r>
              <a:rPr lang="en-US" dirty="0"/>
              <a:t>##</a:t>
            </a:r>
            <a:endParaRPr lang="en-US" sz="1100" dirty="0"/>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E8C76DC-A7C2-486D-B00A-DF0E0650BC7B}" type="slidenum">
              <a:rPr lang="en-US"/>
              <a:pPr/>
              <a:t>58</a:t>
            </a:fld>
            <a:r>
              <a:rPr lang="en-US" dirty="0"/>
              <a:t>##</a:t>
            </a:r>
            <a:endParaRPr lang="en-US" sz="1100" dirty="0"/>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21BD25A-778E-47F2-A4E2-79C381F9B86F}" type="slidenum">
              <a:rPr lang="en-US"/>
              <a:pPr/>
              <a:t>8</a:t>
            </a:fld>
            <a:r>
              <a:rPr lang="en-US" dirty="0"/>
              <a:t>##</a:t>
            </a:r>
            <a:endParaRPr lang="en-US" sz="1100" dirty="0"/>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a:xfrm>
            <a:off x="688481" y="4416099"/>
            <a:ext cx="5504853" cy="4182457"/>
          </a:xfrm>
        </p:spPr>
        <p:txBody>
          <a:bodyPr/>
          <a:lstStyle/>
          <a:p>
            <a:endParaRPr lang="bg-BG"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CEF2AB8-64D0-40F4-8D95-2C9DE186FB49}" type="slidenum">
              <a:rPr lang="en-US"/>
              <a:pPr/>
              <a:t>59</a:t>
            </a:fld>
            <a:r>
              <a:rPr lang="en-US" dirty="0"/>
              <a:t>##</a:t>
            </a:r>
            <a:endParaRPr lang="en-US" sz="1100" dirty="0"/>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178D81-8951-4077-8229-3C1DE903C9AE}" type="slidenum">
              <a:rPr lang="en-US"/>
              <a:pPr/>
              <a:t>60</a:t>
            </a:fld>
            <a:r>
              <a:rPr lang="en-US" dirty="0"/>
              <a:t>##</a:t>
            </a:r>
            <a:endParaRPr lang="en-US" sz="1100" dirty="0"/>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BF7CF37-F910-49D4-942A-077AB087D21D}" type="slidenum">
              <a:rPr lang="en-US"/>
              <a:pPr/>
              <a:t>13</a:t>
            </a:fld>
            <a:r>
              <a:rPr lang="en-US" dirty="0"/>
              <a:t>##</a:t>
            </a:r>
            <a:endParaRPr lang="en-US" sz="1100" dirty="0"/>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a:xfrm>
            <a:off x="688481" y="4416099"/>
            <a:ext cx="5504853" cy="4182457"/>
          </a:xfrm>
        </p:spPr>
        <p:txBody>
          <a:bodyPr/>
          <a:lstStyle/>
          <a:p>
            <a:endParaRPr lang="bg-BG"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14</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2336F2-3134-4A66-B32C-CF76B8AA0A0B}" type="slidenum">
              <a:rPr lang="en-US"/>
              <a:pPr/>
              <a:t>16</a:t>
            </a:fld>
            <a:r>
              <a:rPr lang="en-US" dirty="0"/>
              <a:t>##</a:t>
            </a:r>
            <a:endParaRPr lang="en-US" sz="1100" dirty="0"/>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a:xfrm>
            <a:off x="688481" y="4416099"/>
            <a:ext cx="5504853" cy="4182457"/>
          </a:xfrm>
        </p:spPr>
        <p:txBody>
          <a:bodyPr/>
          <a:lstStyle/>
          <a:p>
            <a:r>
              <a:rPr lang="en-US" b="1" dirty="0"/>
              <a:t>Basic </a:t>
            </a:r>
            <a:r>
              <a:rPr lang="en-US" b="1" dirty="0">
                <a:latin typeface="Courier New" pitchFamily="49" charset="0"/>
              </a:rPr>
              <a:t>SELECT </a:t>
            </a:r>
            <a:r>
              <a:rPr lang="en-US" b="1" dirty="0"/>
              <a:t>Statement</a:t>
            </a:r>
          </a:p>
          <a:p>
            <a:pPr lvl="1"/>
            <a:r>
              <a:rPr lang="en-US" dirty="0"/>
              <a:t>In its simplest form, a </a:t>
            </a:r>
            <a:r>
              <a:rPr lang="en-US" dirty="0">
                <a:latin typeface="Courier New" pitchFamily="49" charset="0"/>
              </a:rPr>
              <a:t>SELECT</a:t>
            </a:r>
            <a:r>
              <a:rPr lang="en-US" dirty="0"/>
              <a:t> statement must include the following:</a:t>
            </a:r>
          </a:p>
          <a:p>
            <a:pPr lvl="2"/>
            <a:r>
              <a:rPr lang="en-US" dirty="0"/>
              <a:t>A </a:t>
            </a:r>
            <a:r>
              <a:rPr lang="en-US" dirty="0">
                <a:solidFill>
                  <a:srgbClr val="FC0128"/>
                </a:solidFill>
                <a:latin typeface="Courier New" pitchFamily="49" charset="0"/>
              </a:rPr>
              <a:t>SELECT</a:t>
            </a:r>
            <a:r>
              <a:rPr lang="en-US" dirty="0">
                <a:solidFill>
                  <a:srgbClr val="FC0128"/>
                </a:solidFill>
              </a:rPr>
              <a:t> clause</a:t>
            </a:r>
            <a:r>
              <a:rPr lang="en-US" dirty="0"/>
              <a:t>, which specifies the columns to be displayed</a:t>
            </a:r>
          </a:p>
          <a:p>
            <a:pPr lvl="2"/>
            <a:r>
              <a:rPr lang="en-US" dirty="0"/>
              <a:t>A </a:t>
            </a:r>
            <a:r>
              <a:rPr lang="en-US" dirty="0">
                <a:solidFill>
                  <a:srgbClr val="FC0128"/>
                </a:solidFill>
                <a:latin typeface="Courier New" pitchFamily="49" charset="0"/>
              </a:rPr>
              <a:t>FROM</a:t>
            </a:r>
            <a:r>
              <a:rPr lang="en-US" dirty="0">
                <a:solidFill>
                  <a:srgbClr val="FC0128"/>
                </a:solidFill>
              </a:rPr>
              <a:t> </a:t>
            </a:r>
            <a:r>
              <a:rPr lang="en-US" dirty="0"/>
              <a:t>clause, which specifies the table containing the columns listed in the </a:t>
            </a:r>
            <a:r>
              <a:rPr lang="en-US" dirty="0">
                <a:latin typeface="Courier New" pitchFamily="49" charset="0"/>
              </a:rPr>
              <a:t>SELECT</a:t>
            </a:r>
            <a:r>
              <a:rPr lang="en-US" dirty="0"/>
              <a:t> clause</a:t>
            </a:r>
            <a:endParaRPr lang="en-US" b="1" dirty="0"/>
          </a:p>
          <a:p>
            <a:pPr lvl="1"/>
            <a:r>
              <a:rPr lang="en-US" dirty="0"/>
              <a:t>In the syntax:</a:t>
            </a:r>
          </a:p>
          <a:p>
            <a:pPr lvl="1"/>
            <a:r>
              <a:rPr lang="en-US" dirty="0">
                <a:solidFill>
                  <a:srgbClr val="000000"/>
                </a:solidFill>
              </a:rPr>
              <a:t>	</a:t>
            </a:r>
            <a:r>
              <a:rPr lang="en-US" dirty="0">
                <a:solidFill>
                  <a:srgbClr val="000000"/>
                </a:solidFill>
                <a:latin typeface="Courier New" pitchFamily="49" charset="0"/>
              </a:rPr>
              <a:t>SELECT</a:t>
            </a:r>
            <a:r>
              <a:rPr lang="en-US" dirty="0">
                <a:solidFill>
                  <a:srgbClr val="000000"/>
                </a:solidFill>
              </a:rPr>
              <a:t>			is a list of one or more columns</a:t>
            </a:r>
            <a:endParaRPr lang="en-US" i="1" dirty="0">
              <a:solidFill>
                <a:srgbClr val="000000"/>
              </a:solidFill>
            </a:endParaRPr>
          </a:p>
          <a:p>
            <a:pPr lvl="2"/>
            <a:r>
              <a:rPr lang="en-US" dirty="0">
                <a:solidFill>
                  <a:srgbClr val="000000"/>
                </a:solidFill>
              </a:rPr>
              <a:t>	</a:t>
            </a:r>
            <a:r>
              <a:rPr lang="en-US" dirty="0">
                <a:solidFill>
                  <a:srgbClr val="000000"/>
                </a:solidFill>
                <a:latin typeface="Courier New" pitchFamily="49" charset="0"/>
              </a:rPr>
              <a:t>*</a:t>
            </a:r>
            <a:r>
              <a:rPr lang="en-US" i="1" dirty="0">
                <a:solidFill>
                  <a:srgbClr val="000000"/>
                </a:solidFill>
                <a:latin typeface="Courier New" pitchFamily="49" charset="0"/>
              </a:rPr>
              <a:t> </a:t>
            </a:r>
            <a:r>
              <a:rPr lang="en-US" i="1" dirty="0">
                <a:solidFill>
                  <a:srgbClr val="000000"/>
                </a:solidFill>
              </a:rPr>
              <a:t> 				</a:t>
            </a:r>
            <a:r>
              <a:rPr lang="en-US" dirty="0">
                <a:solidFill>
                  <a:srgbClr val="000000"/>
                </a:solidFill>
              </a:rPr>
              <a:t>selects all columns</a:t>
            </a:r>
          </a:p>
          <a:p>
            <a:pPr lvl="2"/>
            <a:r>
              <a:rPr lang="en-US" dirty="0">
                <a:solidFill>
                  <a:srgbClr val="000000"/>
                </a:solidFill>
              </a:rPr>
              <a:t>	</a:t>
            </a:r>
            <a:r>
              <a:rPr lang="en-US" dirty="0">
                <a:solidFill>
                  <a:srgbClr val="FC0128"/>
                </a:solidFill>
                <a:latin typeface="Courier New" pitchFamily="49" charset="0"/>
              </a:rPr>
              <a:t>DISTINCT</a:t>
            </a:r>
            <a:r>
              <a:rPr lang="en-US" dirty="0">
                <a:solidFill>
                  <a:srgbClr val="000000"/>
                </a:solidFill>
              </a:rPr>
              <a:t>			suppresses duplicates</a:t>
            </a:r>
          </a:p>
          <a:p>
            <a:pPr lvl="2"/>
            <a:r>
              <a:rPr lang="en-US" i="1" dirty="0">
                <a:solidFill>
                  <a:srgbClr val="000000"/>
                </a:solidFill>
              </a:rPr>
              <a:t>	</a:t>
            </a:r>
            <a:r>
              <a:rPr lang="en-US" i="1" dirty="0" err="1">
                <a:solidFill>
                  <a:srgbClr val="000000"/>
                </a:solidFill>
                <a:latin typeface="Courier New" pitchFamily="49" charset="0"/>
              </a:rPr>
              <a:t>column|expression</a:t>
            </a:r>
            <a:r>
              <a:rPr lang="en-US">
                <a:solidFill>
                  <a:srgbClr val="000000"/>
                </a:solidFill>
              </a:rPr>
              <a:t>	selects the named column or the expression</a:t>
            </a:r>
          </a:p>
          <a:p>
            <a:pPr lvl="2"/>
            <a:r>
              <a:rPr lang="en-US" i="1">
                <a:solidFill>
                  <a:srgbClr val="000000"/>
                </a:solidFill>
              </a:rPr>
              <a:t>	</a:t>
            </a:r>
            <a:r>
              <a:rPr lang="en-US" i="1">
                <a:solidFill>
                  <a:srgbClr val="FC0128"/>
                </a:solidFill>
                <a:latin typeface="Courier New" pitchFamily="49" charset="0"/>
              </a:rPr>
              <a:t>alias</a:t>
            </a:r>
            <a:r>
              <a:rPr lang="en-US" i="1">
                <a:solidFill>
                  <a:srgbClr val="000000"/>
                </a:solidFill>
                <a:latin typeface="Courier New" pitchFamily="49" charset="0"/>
              </a:rPr>
              <a:t>			</a:t>
            </a:r>
            <a:r>
              <a:rPr lang="en-US">
                <a:solidFill>
                  <a:srgbClr val="000000"/>
                </a:solidFill>
              </a:rPr>
              <a:t>gives selected columns different headings</a:t>
            </a:r>
          </a:p>
          <a:p>
            <a:pPr lvl="2"/>
            <a:r>
              <a:rPr lang="en-US">
                <a:solidFill>
                  <a:srgbClr val="000000"/>
                </a:solidFill>
              </a:rPr>
              <a:t>	</a:t>
            </a:r>
            <a:r>
              <a:rPr lang="en-US">
                <a:solidFill>
                  <a:srgbClr val="000000"/>
                </a:solidFill>
                <a:latin typeface="Courier New" pitchFamily="49" charset="0"/>
              </a:rPr>
              <a:t>FROM</a:t>
            </a:r>
            <a:r>
              <a:rPr lang="en-US" i="1">
                <a:solidFill>
                  <a:srgbClr val="000000"/>
                </a:solidFill>
                <a:latin typeface="Courier New" pitchFamily="49" charset="0"/>
              </a:rPr>
              <a:t> table</a:t>
            </a:r>
            <a:r>
              <a:rPr lang="en-US" i="1">
                <a:solidFill>
                  <a:srgbClr val="000000"/>
                </a:solidFill>
              </a:rPr>
              <a:t> 		</a:t>
            </a:r>
            <a:r>
              <a:rPr lang="en-US">
                <a:solidFill>
                  <a:srgbClr val="000000"/>
                </a:solidFill>
              </a:rPr>
              <a:t>specifies the table containing the columns</a:t>
            </a:r>
          </a:p>
          <a:p>
            <a:pPr lvl="1"/>
            <a:r>
              <a:rPr lang="en-US" b="1"/>
              <a:t>Note: </a:t>
            </a:r>
            <a:r>
              <a:rPr lang="en-US"/>
              <a:t>Throughout this course, the words </a:t>
            </a:r>
            <a:r>
              <a:rPr lang="en-US" i="1"/>
              <a:t>keyword</a:t>
            </a:r>
            <a:r>
              <a:rPr lang="en-US"/>
              <a:t>, </a:t>
            </a:r>
            <a:r>
              <a:rPr lang="en-US" i="1"/>
              <a:t>clause</a:t>
            </a:r>
            <a:r>
              <a:rPr lang="en-US"/>
              <a:t>, and </a:t>
            </a:r>
            <a:r>
              <a:rPr lang="en-US" i="1"/>
              <a:t>statement</a:t>
            </a:r>
            <a:r>
              <a:rPr lang="en-US"/>
              <a:t> are used as follows:</a:t>
            </a:r>
          </a:p>
          <a:p>
            <a:pPr lvl="2"/>
            <a:r>
              <a:rPr lang="en-US"/>
              <a:t>A </a:t>
            </a:r>
            <a:r>
              <a:rPr lang="en-US" i="1">
                <a:solidFill>
                  <a:srgbClr val="FC0128"/>
                </a:solidFill>
              </a:rPr>
              <a:t>keyword</a:t>
            </a:r>
            <a:r>
              <a:rPr lang="en-US"/>
              <a:t> refers to an individual SQL element.</a:t>
            </a:r>
            <a:br>
              <a:rPr lang="en-US"/>
            </a:br>
            <a:r>
              <a:rPr lang="en-US"/>
              <a:t>For example, </a:t>
            </a:r>
            <a:r>
              <a:rPr lang="en-US">
                <a:latin typeface="Courier New" pitchFamily="49" charset="0"/>
              </a:rPr>
              <a:t>SELECT</a:t>
            </a:r>
            <a:r>
              <a:rPr lang="en-US"/>
              <a:t> and </a:t>
            </a:r>
            <a:r>
              <a:rPr lang="en-US">
                <a:latin typeface="Courier New" pitchFamily="49" charset="0"/>
              </a:rPr>
              <a:t>FROM</a:t>
            </a:r>
            <a:r>
              <a:rPr lang="en-US"/>
              <a:t> are keywords.</a:t>
            </a:r>
          </a:p>
          <a:p>
            <a:pPr lvl="2"/>
            <a:r>
              <a:rPr lang="en-US"/>
              <a:t>A </a:t>
            </a:r>
            <a:r>
              <a:rPr lang="en-US" i="1">
                <a:solidFill>
                  <a:srgbClr val="FC0128"/>
                </a:solidFill>
              </a:rPr>
              <a:t>clause</a:t>
            </a:r>
            <a:r>
              <a:rPr lang="en-US"/>
              <a:t> is a part of a SQL statement.</a:t>
            </a:r>
            <a:br>
              <a:rPr lang="en-US"/>
            </a:br>
            <a:r>
              <a:rPr lang="en-US"/>
              <a:t>For example, </a:t>
            </a:r>
            <a:r>
              <a:rPr lang="en-US">
                <a:latin typeface="Courier New" pitchFamily="49" charset="0"/>
              </a:rPr>
              <a:t>SELECT EmployeeId, LastName, ...</a:t>
            </a:r>
            <a:r>
              <a:rPr lang="en-US"/>
              <a:t> is a clause.</a:t>
            </a:r>
          </a:p>
          <a:p>
            <a:pPr lvl="2"/>
            <a:r>
              <a:rPr lang="en-US"/>
              <a:t>A </a:t>
            </a:r>
            <a:r>
              <a:rPr lang="en-US" i="1">
                <a:solidFill>
                  <a:srgbClr val="FC0128"/>
                </a:solidFill>
              </a:rPr>
              <a:t>statement</a:t>
            </a:r>
            <a:r>
              <a:rPr lang="en-US" b="1" i="1"/>
              <a:t> </a:t>
            </a:r>
            <a:r>
              <a:rPr lang="en-US"/>
              <a:t>is a combination of two or more clauses.</a:t>
            </a:r>
            <a:br>
              <a:rPr lang="en-US"/>
            </a:br>
            <a:r>
              <a:rPr lang="en-US"/>
              <a:t>For example, </a:t>
            </a:r>
            <a:r>
              <a:rPr lang="en-US">
                <a:latin typeface="Courier New" pitchFamily="49" charset="0"/>
              </a:rPr>
              <a:t>SELECT * FROM employee</a:t>
            </a:r>
            <a:r>
              <a:rPr lang="en-US"/>
              <a:t> is a SQL statement.</a:t>
            </a:r>
          </a:p>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17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smtClean="0">
                <a:solidFill>
                  <a:srgbClr val="000000"/>
                </a:solidFill>
                <a:latin typeface="Courier New" pitchFamily="49" charset="0"/>
              </a:rPr>
              <a:t>Departments</a:t>
            </a:r>
            <a:r>
              <a:rPr lang="en-US" dirty="0" smtClean="0">
                <a:solidFill>
                  <a:srgbClr val="000000"/>
                </a:solidFill>
              </a:rPr>
              <a:t> </a:t>
            </a:r>
            <a:r>
              <a:rPr lang="en-US" dirty="0">
                <a:solidFill>
                  <a:srgbClr val="000000"/>
                </a:solidFill>
              </a:rPr>
              <a:t>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smtClean="0">
                <a:latin typeface="Courier New" pitchFamily="49" charset="0"/>
              </a:rPr>
              <a:t>Departments</a:t>
            </a:r>
            <a:r>
              <a:rPr lang="en-US" dirty="0" smtClean="0"/>
              <a:t> </a:t>
            </a:r>
            <a:r>
              <a:rPr lang="en-US" dirty="0"/>
              <a:t>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a:t>
            </a:r>
            <a:r>
              <a:rPr lang="en-US" b="1" dirty="0" smtClean="0">
                <a:latin typeface="Courier New" pitchFamily="49" charset="0"/>
              </a:rPr>
              <a:t>Departments</a:t>
            </a:r>
            <a:endParaRPr lang="en-US" b="1" dirty="0">
              <a:latin typeface="Courier New" pitchFamily="49" charset="0"/>
            </a:endParaRPr>
          </a:p>
          <a:p>
            <a:endParaRPr lang="bg-BG"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9DE2481-BEF6-4D58-AAF1-13C8F5B01AFA}" type="slidenum">
              <a:rPr lang="en-US"/>
              <a:pPr/>
              <a:t>18</a:t>
            </a:fld>
            <a:r>
              <a:rPr lang="en-US" dirty="0"/>
              <a:t>##</a:t>
            </a:r>
            <a:endParaRPr lang="en-US" sz="1100" dirty="0"/>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a:xfrm>
            <a:off x="688481" y="4416099"/>
            <a:ext cx="5504853" cy="4182457"/>
          </a:xfrm>
        </p:spPr>
        <p:txBody>
          <a:bodyPr/>
          <a:lstStyle/>
          <a:p>
            <a:r>
              <a:rPr lang="en-US" b="1" dirty="0"/>
              <a:t>Using Arithmetic Operators</a:t>
            </a:r>
          </a:p>
          <a:p>
            <a:pPr lvl="1"/>
            <a:r>
              <a:rPr lang="en-US" dirty="0">
                <a:solidFill>
                  <a:srgbClr val="000000"/>
                </a:solidFill>
              </a:rPr>
              <a:t>The example in the slide uses the addition operator to increase the salary for all employees by 300 and displays a new column in the output. </a:t>
            </a:r>
          </a:p>
          <a:p>
            <a:pPr lvl="1"/>
            <a:r>
              <a:rPr lang="en-US" dirty="0">
                <a:solidFill>
                  <a:srgbClr val="000000"/>
                </a:solidFill>
              </a:rPr>
              <a:t>Note that the resultant calculated column for </a:t>
            </a:r>
            <a:r>
              <a:rPr lang="en-US" dirty="0">
                <a:solidFill>
                  <a:srgbClr val="000000"/>
                </a:solidFill>
                <a:latin typeface="Courier New" pitchFamily="49" charset="0"/>
              </a:rPr>
              <a:t>Salary+300</a:t>
            </a:r>
            <a:r>
              <a:rPr lang="en-US" dirty="0">
                <a:solidFill>
                  <a:srgbClr val="000000"/>
                </a:solidFill>
              </a:rPr>
              <a:t> is not a new column in the </a:t>
            </a:r>
            <a:r>
              <a:rPr lang="en-US" dirty="0" smtClean="0">
                <a:solidFill>
                  <a:srgbClr val="000000"/>
                </a:solidFill>
                <a:latin typeface="Courier New" pitchFamily="49" charset="0"/>
              </a:rPr>
              <a:t>Employees</a:t>
            </a:r>
            <a:r>
              <a:rPr lang="en-US" dirty="0" smtClean="0">
                <a:solidFill>
                  <a:srgbClr val="000000"/>
                </a:solidFill>
              </a:rPr>
              <a:t> </a:t>
            </a:r>
            <a:r>
              <a:rPr lang="en-US" dirty="0">
                <a:solidFill>
                  <a:srgbClr val="000000"/>
                </a:solidFill>
              </a:rPr>
              <a:t>table; it is for display only.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11"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
        <p:nvSpPr>
          <p:cNvPr id="6"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9"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 name="Picture 10" descr="telerik_logo_new-(white).png"/>
          <p:cNvPicPr>
            <a:picLocks noChangeAspect="1"/>
          </p:cNvPicPr>
          <p:nvPr userDrawn="1"/>
        </p:nvPicPr>
        <p:blipFill>
          <a:blip r:embed="rId11" cstate="screen">
            <a:lum bright="-20000"/>
          </a:blip>
          <a:srcRect/>
          <a:stretch>
            <a:fillRect/>
          </a:stretch>
        </p:blipFill>
        <p:spPr bwMode="auto">
          <a:xfrm>
            <a:off x="152400" y="304800"/>
            <a:ext cx="1600200" cy="389382"/>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01" r:id="rId7"/>
    <p:sldLayoutId id="2147483703" r:id="rId8"/>
    <p:sldLayoutId id="2147483702" r:id="rId9"/>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elerik.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25.jpeg"/><Relationship Id="rId4" Type="http://schemas.openxmlformats.org/officeDocument/2006/relationships/image" Target="../media/image24.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9.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ctrTitle"/>
          </p:nvPr>
        </p:nvSpPr>
        <p:spPr>
          <a:xfrm>
            <a:off x="381000" y="2209800"/>
            <a:ext cx="8324850" cy="838200"/>
          </a:xfrm>
        </p:spPr>
        <p:txBody>
          <a:bodyPr/>
          <a:lstStyle/>
          <a:p>
            <a:pPr>
              <a:lnSpc>
                <a:spcPct val="100000"/>
              </a:lnSpc>
            </a:pPr>
            <a:r>
              <a:rPr lang="en-US" dirty="0">
                <a:effectLst>
                  <a:outerShdw blurRad="38100" dist="38100" dir="2700000" algn="tl">
                    <a:srgbClr val="000000">
                      <a:alpha val="43137"/>
                    </a:srgbClr>
                  </a:outerShdw>
                  <a:reflection blurRad="12000" stA="25000" endPos="49000" dist="5000" dir="5400000" sy="-100000" algn="bl" rotWithShape="0"/>
                </a:effectLst>
              </a:rPr>
              <a:t>Introduction to </a:t>
            </a:r>
            <a:r>
              <a:rPr lang="en-US" dirty="0" smtClean="0">
                <a:effectLst>
                  <a:outerShdw blurRad="38100" dist="38100" dir="2700000" algn="tl">
                    <a:srgbClr val="000000">
                      <a:alpha val="43137"/>
                    </a:srgbClr>
                  </a:outerShdw>
                  <a:reflection blurRad="12000" stA="25000" endPos="49000" dist="5000" dir="5400000" sy="-100000" algn="bl" rotWithShape="0"/>
                </a:effectLst>
              </a:rPr>
              <a:t>SQL</a:t>
            </a:r>
            <a:r>
              <a:rPr lang="en-US" smtClean="0">
                <a:effectLst>
                  <a:outerShdw blurRad="38100" dist="38100" dir="2700000" algn="tl">
                    <a:srgbClr val="000000">
                      <a:alpha val="43137"/>
                    </a:srgbClr>
                  </a:outerShdw>
                  <a:reflection blurRad="12000" stA="25000" endPos="49000" dist="5000" dir="5400000" sy="-100000" algn="bl" rotWithShape="0"/>
                </a:effectLst>
              </a:rPr>
              <a:t>, Part </a:t>
            </a:r>
            <a:r>
              <a:rPr lang="en-US" dirty="0" smtClean="0">
                <a:effectLst>
                  <a:outerShdw blurRad="38100" dist="38100" dir="2700000" algn="tl">
                    <a:srgbClr val="000000">
                      <a:alpha val="43137"/>
                    </a:srgbClr>
                  </a:outerShdw>
                  <a:reflection blurRad="12000" stA="25000" endPos="49000" dist="5000" dir="5400000" sy="-100000" algn="bl" rotWithShape="0"/>
                </a:effectLst>
              </a:rPr>
              <a:t>I</a:t>
            </a:r>
            <a:endParaRPr lang="bg-BG" dirty="0">
              <a:effectLst>
                <a:outerShdw blurRad="38100" dist="38100" dir="2700000" algn="tl">
                  <a:srgbClr val="000000">
                    <a:alpha val="43137"/>
                  </a:srgbClr>
                </a:outerShdw>
                <a:reflection blurRad="12000" stA="25000" endPos="49000" dist="5000" dir="5400000" sy="-100000" algn="bl" rotWithShape="0"/>
              </a:effectLst>
            </a:endParaRPr>
          </a:p>
        </p:txBody>
      </p:sp>
      <p:sp>
        <p:nvSpPr>
          <p:cNvPr id="12" name="Subtitle 11"/>
          <p:cNvSpPr>
            <a:spLocks noGrp="1"/>
          </p:cNvSpPr>
          <p:nvPr>
            <p:ph type="subTitle" idx="1"/>
          </p:nvPr>
        </p:nvSpPr>
        <p:spPr>
          <a:xfrm>
            <a:off x="571500" y="3240880"/>
            <a:ext cx="8115300" cy="569120"/>
          </a:xfrm>
        </p:spPr>
        <p:txBody>
          <a:bodyPr/>
          <a:lstStyle/>
          <a:p>
            <a:r>
              <a:rPr lang="en-US" dirty="0" smtClean="0"/>
              <a:t>(with Microsoft SQL Server)</a:t>
            </a:r>
            <a:endParaRPr lang="bg-BG" dirty="0"/>
          </a:p>
        </p:txBody>
      </p:sp>
      <p:sp>
        <p:nvSpPr>
          <p:cNvPr id="24" name="Text Placeholder 3"/>
          <p:cNvSpPr>
            <a:spLocks noGrp="1"/>
          </p:cNvSpPr>
          <p:nvPr>
            <p:ph type="body" sz="quarter" idx="10"/>
          </p:nvPr>
        </p:nvSpPr>
        <p:spPr>
          <a:xfrm>
            <a:off x="457200" y="5224047"/>
            <a:ext cx="3352800" cy="490954"/>
          </a:xfrm>
        </p:spPr>
        <p:txBody>
          <a:bodyPr/>
          <a:lstStyle/>
          <a:p>
            <a:r>
              <a:rPr lang="en-US" dirty="0"/>
              <a:t>Svetlin Nakov</a:t>
            </a:r>
          </a:p>
          <a:p>
            <a:endParaRPr lang="en-US" dirty="0"/>
          </a:p>
        </p:txBody>
      </p:sp>
      <p:sp>
        <p:nvSpPr>
          <p:cNvPr id="25" name="Text Placeholder 4"/>
          <p:cNvSpPr>
            <a:spLocks noGrp="1"/>
          </p:cNvSpPr>
          <p:nvPr>
            <p:ph type="body" sz="quarter" idx="11"/>
          </p:nvPr>
        </p:nvSpPr>
        <p:spPr>
          <a:xfrm>
            <a:off x="457200" y="5757447"/>
            <a:ext cx="2090957" cy="338554"/>
          </a:xfrm>
        </p:spPr>
        <p:txBody>
          <a:bodyPr/>
          <a:lstStyle/>
          <a:p>
            <a:r>
              <a:rPr lang="en-US" dirty="0"/>
              <a:t>Telerik Corporation</a:t>
            </a:r>
          </a:p>
          <a:p>
            <a:endParaRPr lang="en-US" dirty="0"/>
          </a:p>
        </p:txBody>
      </p:sp>
      <p:sp>
        <p:nvSpPr>
          <p:cNvPr id="26" name="Text Placeholder 5"/>
          <p:cNvSpPr>
            <a:spLocks noGrp="1"/>
          </p:cNvSpPr>
          <p:nvPr>
            <p:ph type="body" sz="quarter" idx="12"/>
          </p:nvPr>
        </p:nvSpPr>
        <p:spPr/>
        <p:txBody>
          <a:bodyPr/>
          <a:lstStyle/>
          <a:p>
            <a:r>
              <a:rPr lang="en-US" dirty="0" smtClean="0">
                <a:hlinkClick r:id="rId3"/>
              </a:rPr>
              <a:t>www.telerik.com</a:t>
            </a:r>
            <a:endParaRPr lang="en-US" dirty="0"/>
          </a:p>
        </p:txBody>
      </p:sp>
      <p:pic>
        <p:nvPicPr>
          <p:cNvPr id="98306" name="Picture 2" descr="http://hafizeaslan.com/sql.gif"/>
          <p:cNvPicPr>
            <a:picLocks noChangeAspect="1" noChangeArrowheads="1"/>
          </p:cNvPicPr>
          <p:nvPr/>
        </p:nvPicPr>
        <p:blipFill>
          <a:blip r:embed="rId4" cstate="screen"/>
          <a:stretch>
            <a:fillRect/>
          </a:stretch>
        </p:blipFill>
        <p:spPr bwMode="auto">
          <a:xfrm>
            <a:off x="5422794" y="304800"/>
            <a:ext cx="3246894" cy="1828800"/>
          </a:xfrm>
          <a:prstGeom prst="ellipse">
            <a:avLst/>
          </a:prstGeom>
          <a:noFill/>
          <a:ln>
            <a:noFill/>
          </a:ln>
          <a:effectLst>
            <a:softEdge rad="63500"/>
          </a:effectLst>
        </p:spPr>
      </p:pic>
      <p:pic>
        <p:nvPicPr>
          <p:cNvPr id="98308" name="Picture 4" descr="http://r2d2mon82.files.wordpress.com/2008/04/sql_logo_128.jpg"/>
          <p:cNvPicPr>
            <a:picLocks noChangeAspect="1" noChangeArrowheads="1"/>
          </p:cNvPicPr>
          <p:nvPr/>
        </p:nvPicPr>
        <p:blipFill>
          <a:blip r:embed="rId5" cstate="screen"/>
          <a:srcRect/>
          <a:stretch>
            <a:fillRect/>
          </a:stretch>
        </p:blipFill>
        <p:spPr bwMode="auto">
          <a:xfrm rot="21318939">
            <a:off x="2409948" y="504948"/>
            <a:ext cx="1219200"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8310" name="Picture 6" descr="http://azerdark.files.wordpress.com/2009/11/sql_server_2008_logo.png"/>
          <p:cNvPicPr>
            <a:picLocks noChangeAspect="1" noChangeArrowheads="1"/>
          </p:cNvPicPr>
          <p:nvPr/>
        </p:nvPicPr>
        <p:blipFill>
          <a:blip r:embed="rId6" cstate="screen"/>
          <a:srcRect/>
          <a:stretch>
            <a:fillRect/>
          </a:stretch>
        </p:blipFill>
        <p:spPr bwMode="auto">
          <a:xfrm>
            <a:off x="5715000" y="4619655"/>
            <a:ext cx="2895600" cy="1810900"/>
          </a:xfrm>
          <a:prstGeom prst="roundRect">
            <a:avLst>
              <a:gd name="adj" fmla="val 3505"/>
            </a:avLst>
          </a:prstGeom>
          <a:solidFill>
            <a:srgbClr val="FFFFFF"/>
          </a:solid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a:t>
            </a:r>
            <a:r>
              <a:rPr lang="en-US"/>
              <a:t>– </a:t>
            </a:r>
            <a:r>
              <a:rPr lang="en-US" smtClean="0"/>
              <a:t>Few Examples</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484355" name="Rectangle 3"/>
          <p:cNvSpPr>
            <a:spLocks noChangeArrowheads="1"/>
          </p:cNvSpPr>
          <p:nvPr/>
        </p:nvSpPr>
        <p:spPr bwMode="auto">
          <a:xfrm>
            <a:off x="688975" y="1460500"/>
            <a:ext cx="7693026"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FirstName,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JobTitle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6" name="Rectangle 4"/>
          <p:cNvSpPr>
            <a:spLocks noChangeArrowheads="1"/>
          </p:cNvSpPr>
          <p:nvPr/>
        </p:nvSpPr>
        <p:spPr bwMode="auto">
          <a:xfrm>
            <a:off x="688975" y="2949714"/>
            <a:ext cx="7693026"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('Introduction to SQL Course', '1/1/2006')</a:t>
            </a:r>
          </a:p>
        </p:txBody>
      </p:sp>
      <p:sp>
        <p:nvSpPr>
          <p:cNvPr id="484357" name="Rectangle 5"/>
          <p:cNvSpPr>
            <a:spLocks noChangeArrowheads="1"/>
          </p:cNvSpPr>
          <p:nvPr/>
        </p:nvSpPr>
        <p:spPr bwMode="auto">
          <a:xfrm>
            <a:off x="687389" y="2209800"/>
            <a:ext cx="769302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StartDate = '1/1/2006'</a:t>
            </a:r>
          </a:p>
        </p:txBody>
      </p:sp>
      <p:sp>
        <p:nvSpPr>
          <p:cNvPr id="484358" name="Rectangle 6"/>
          <p:cNvSpPr>
            <a:spLocks noChangeArrowheads="1"/>
          </p:cNvSpPr>
          <p:nvPr/>
        </p:nvSpPr>
        <p:spPr bwMode="auto">
          <a:xfrm>
            <a:off x="687389" y="4038600"/>
            <a:ext cx="769302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EndDate = '8/31/2006'</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9" name="Rectangle 7"/>
          <p:cNvSpPr>
            <a:spLocks noChangeArrowheads="1"/>
          </p:cNvSpPr>
          <p:nvPr/>
        </p:nvSpPr>
        <p:spPr bwMode="auto">
          <a:xfrm>
            <a:off x="687389" y="5410200"/>
            <a:ext cx="769302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What is T-SQL?</a:t>
            </a:r>
            <a:endParaRPr lang="bg-BG" dirty="0"/>
          </a:p>
        </p:txBody>
      </p:sp>
      <p:sp>
        <p:nvSpPr>
          <p:cNvPr id="485379" name="Rectangle 3"/>
          <p:cNvSpPr>
            <a:spLocks noGrp="1" noChangeArrowheads="1"/>
          </p:cNvSpPr>
          <p:nvPr>
            <p:ph idx="1"/>
          </p:nvPr>
        </p:nvSpPr>
        <p:spPr/>
        <p:txBody>
          <a:bodyPr/>
          <a:lstStyle/>
          <a:p>
            <a:r>
              <a:rPr lang="en-US" dirty="0">
                <a:solidFill>
                  <a:schemeClr val="accent5">
                    <a:lumMod val="20000"/>
                    <a:lumOff val="80000"/>
                  </a:schemeClr>
                </a:solidFill>
              </a:rPr>
              <a:t>T-SQL</a:t>
            </a:r>
            <a:r>
              <a:rPr lang="en-US" dirty="0"/>
              <a:t> </a:t>
            </a:r>
            <a:r>
              <a:rPr lang="en-US" dirty="0" smtClean="0"/>
              <a:t>(Transact SQL) is </a:t>
            </a:r>
            <a:r>
              <a:rPr lang="en-US" dirty="0"/>
              <a:t>an extension to the standard SQL language</a:t>
            </a:r>
          </a:p>
          <a:p>
            <a:pPr lvl="1"/>
            <a:r>
              <a:rPr lang="en-US" dirty="0" smtClean="0"/>
              <a:t>T-SQL is the </a:t>
            </a:r>
            <a:r>
              <a:rPr lang="en-US" dirty="0"/>
              <a:t>standard language </a:t>
            </a:r>
            <a:r>
              <a:rPr lang="en-US" dirty="0" smtClean="0"/>
              <a:t>used in </a:t>
            </a:r>
            <a:r>
              <a:rPr lang="en-US" dirty="0"/>
              <a:t>MS SQL </a:t>
            </a:r>
            <a:r>
              <a:rPr lang="en-US" dirty="0" smtClean="0"/>
              <a:t>Server</a:t>
            </a:r>
            <a:endParaRPr lang="en-US" dirty="0"/>
          </a:p>
          <a:p>
            <a:pPr lvl="1"/>
            <a:r>
              <a:rPr lang="en-US" dirty="0"/>
              <a:t>Supports </a:t>
            </a:r>
            <a:r>
              <a:rPr lang="en-US" dirty="0">
                <a:solidFill>
                  <a:schemeClr val="accent5">
                    <a:lumMod val="20000"/>
                    <a:lumOff val="80000"/>
                  </a:schemeClr>
                </a:solidFill>
                <a:latin typeface="Consolas" pitchFamily="49" charset="0"/>
                <a:cs typeface="Consolas" pitchFamily="49" charset="0"/>
              </a:rPr>
              <a:t>if</a:t>
            </a:r>
            <a:r>
              <a:rPr lang="en-US" dirty="0"/>
              <a:t> statements, loops, exceptions</a:t>
            </a:r>
          </a:p>
          <a:p>
            <a:pPr marL="1265238" lvl="2" indent="-350838"/>
            <a:r>
              <a:rPr lang="en-US" dirty="0" smtClean="0"/>
              <a:t>Constructions used in the </a:t>
            </a:r>
            <a:r>
              <a:rPr lang="en-US" dirty="0"/>
              <a:t>high-level procedural programming languages</a:t>
            </a:r>
          </a:p>
          <a:p>
            <a:pPr lvl="1"/>
            <a:r>
              <a:rPr lang="en-US" dirty="0" smtClean="0"/>
              <a:t>T-SQL is used </a:t>
            </a:r>
            <a:r>
              <a:rPr lang="en-US" dirty="0"/>
              <a:t>for writing </a:t>
            </a:r>
            <a:r>
              <a:rPr lang="en-US" dirty="0" smtClean="0"/>
              <a:t>stored procedures</a:t>
            </a:r>
            <a:r>
              <a:rPr lang="en-US" dirty="0"/>
              <a:t>, functions, triggers, etc.</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486403" name="Rectangle 3"/>
          <p:cNvSpPr>
            <a:spLocks noChangeArrowheads="1"/>
          </p:cNvSpPr>
          <p:nvPr/>
        </p:nvSpPr>
        <p:spPr bwMode="auto">
          <a:xfrm>
            <a:off x="611188" y="1219200"/>
            <a:ext cx="7923212" cy="50730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CREATE PROCEDURE</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EmpDump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lnSpc>
                <a:spcPts val="2600"/>
              </a:lnSpc>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EmpId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@EmpFName </a:t>
            </a:r>
            <a:r>
              <a:rPr lang="en-US" sz="19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EmpLName </a:t>
            </a:r>
            <a:r>
              <a:rPr lang="en-US" sz="19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CURSOR</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FOR</a:t>
            </a:r>
          </a:p>
          <a:p>
            <a:pPr eaLnBrk="0" hangingPunct="0">
              <a:lnSpc>
                <a:spcPts val="2600"/>
              </a:lnSpc>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EmployeeID, FirstName, LastName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OPEN</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lnSpc>
                <a:spcPts val="2600"/>
              </a:lnSpc>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@EmpId, @EmpFName, @EmpLName</a:t>
            </a:r>
          </a:p>
          <a:p>
            <a:pPr eaLnBrk="0" hangingPunct="0">
              <a:lnSpc>
                <a:spcPts val="2600"/>
              </a:lnSpc>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WHILE</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(@@FETCH_STATUS = 0)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lnSpc>
                <a:spcPts val="2600"/>
              </a:lnSpc>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CAST</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(@EmpId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VARCHAR</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(10)) +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600"/>
              </a:lnSpc>
              <a:spcBef>
                <a:spcPts val="0"/>
              </a:spcBef>
              <a:buClr>
                <a:schemeClr val="accent5">
                  <a:lumMod val="40000"/>
                  <a:lumOff val="60000"/>
                </a:schemeClr>
              </a:buClr>
              <a:buSzPct val="70000"/>
            </a:pP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@EmpFName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@EmpLName</a:t>
            </a:r>
          </a:p>
          <a:p>
            <a:pPr eaLnBrk="0" hangingPunct="0">
              <a:lnSpc>
                <a:spcPts val="2600"/>
              </a:lnSpc>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@EmpId, @EmpFName, @EmpLName</a:t>
            </a:r>
          </a:p>
          <a:p>
            <a:pPr eaLnBrk="0" hangingPunct="0">
              <a:lnSpc>
                <a:spcPts val="2600"/>
              </a:lnSpc>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END</a:t>
            </a:r>
          </a:p>
          <a:p>
            <a:pPr eaLnBrk="0" hangingPunct="0">
              <a:lnSpc>
                <a:spcPts val="2600"/>
              </a:lnSpc>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CLOSE</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lnSpc>
                <a:spcPts val="2600"/>
              </a:lnSpc>
              <a:spcBef>
                <a:spcPts val="0"/>
              </a:spcBef>
              <a:buClr>
                <a:schemeClr val="accent5">
                  <a:lumMod val="40000"/>
                  <a:lumOff val="60000"/>
                </a:schemeClr>
              </a:buClr>
              <a:buSzPct val="70000"/>
            </a:pP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DEALLOCATE</a:t>
            </a:r>
            <a:r>
              <a:rPr lang="en-US"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lnSpc>
                <a:spcPts val="2600"/>
              </a:lnSpc>
              <a:spcBef>
                <a:spcPts val="0"/>
              </a:spcBef>
              <a:buClr>
                <a:schemeClr val="accent5">
                  <a:lumMod val="40000"/>
                  <a:lumOff val="60000"/>
                </a:schemeClr>
              </a:buClr>
              <a:buSzPct val="70000"/>
            </a:pPr>
            <a:r>
              <a:rPr lang="en-US" sz="19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GO</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457200" y="46482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374480"/>
            <a:ext cx="8229600" cy="569120"/>
          </a:xfrm>
        </p:spPr>
        <p:txBody>
          <a:bodyPr/>
          <a:lstStyle/>
          <a:p>
            <a:r>
              <a:rPr dirty="0" smtClean="0"/>
              <a:t>Introducing </a:t>
            </a:r>
            <a:r>
              <a:rPr dirty="0" smtClean="0">
                <a:solidFill>
                  <a:schemeClr val="accent5">
                    <a:lumMod val="20000"/>
                    <a:lumOff val="80000"/>
                  </a:schemeClr>
                </a:solidFill>
                <a:latin typeface="Consolas" pitchFamily="49" charset="0"/>
              </a:rPr>
              <a:t>SELECT</a:t>
            </a:r>
            <a:r>
              <a:rPr dirty="0" smtClean="0"/>
              <a:t> Statement</a:t>
            </a:r>
            <a:endParaRPr lang="bg-BG" dirty="0"/>
          </a:p>
        </p:txBody>
      </p:sp>
      <p:pic>
        <p:nvPicPr>
          <p:cNvPr id="79876" name="Picture 4" descr="http://edweb.tusd.k12.az.us/sabino/library/language.gif"/>
          <p:cNvPicPr>
            <a:picLocks noChangeAspect="1" noChangeArrowheads="1"/>
          </p:cNvPicPr>
          <p:nvPr/>
        </p:nvPicPr>
        <p:blipFill>
          <a:blip r:embed="rId3" cstate="screen"/>
          <a:srcRect/>
          <a:stretch>
            <a:fillRect/>
          </a:stretch>
        </p:blipFill>
        <p:spPr bwMode="auto">
          <a:xfrm>
            <a:off x="2819400" y="1104900"/>
            <a:ext cx="3429000" cy="2857500"/>
          </a:xfrm>
          <a:prstGeom prst="roundRect">
            <a:avLst>
              <a:gd name="adj" fmla="val 3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sp>
        <p:nvSpPr>
          <p:cNvPr id="73"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492547" name="Rectangle 3"/>
          <p:cNvSpPr>
            <a:spLocks noChangeArrowheads="1"/>
          </p:cNvSpPr>
          <p:nvPr/>
        </p:nvSpPr>
        <p:spPr bwMode="blackWhite">
          <a:xfrm>
            <a:off x="596900" y="226536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8" name="Rectangle 4"/>
          <p:cNvSpPr>
            <a:spLocks noChangeArrowheads="1"/>
          </p:cNvSpPr>
          <p:nvPr/>
        </p:nvSpPr>
        <p:spPr bwMode="blackWhite">
          <a:xfrm>
            <a:off x="2813050" y="45910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9" name="Rectangle 5"/>
          <p:cNvSpPr>
            <a:spLocks noChangeArrowheads="1"/>
          </p:cNvSpPr>
          <p:nvPr/>
        </p:nvSpPr>
        <p:spPr bwMode="blackWhite">
          <a:xfrm>
            <a:off x="5451475" y="22542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879475" y="2276475"/>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grpSp>
        <p:nvGrpSpPr>
          <p:cNvPr id="3" name="Group 9"/>
          <p:cNvGrpSpPr>
            <a:grpSpLocks/>
          </p:cNvGrpSpPr>
          <p:nvPr/>
        </p:nvGrpSpPr>
        <p:grpSpPr bwMode="auto">
          <a:xfrm>
            <a:off x="5461000" y="2417763"/>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6419850"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5724525"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5438775" y="2413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5438775" y="2565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5438775" y="2717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5438775" y="2870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5438775" y="3022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5438775" y="3175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5438775" y="3327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5438775" y="347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6691313"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7016750" y="22399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9" name="Rectangle 25"/>
          <p:cNvSpPr>
            <a:spLocks noChangeArrowheads="1"/>
          </p:cNvSpPr>
          <p:nvPr/>
        </p:nvSpPr>
        <p:spPr bwMode="blackWhite">
          <a:xfrm>
            <a:off x="5741988" y="45926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4381500" y="4598988"/>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1" name="Rectangle 27"/>
          <p:cNvSpPr>
            <a:spLocks noChangeArrowheads="1"/>
          </p:cNvSpPr>
          <p:nvPr/>
        </p:nvSpPr>
        <p:spPr bwMode="ltGray">
          <a:xfrm>
            <a:off x="5753100" y="4603750"/>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3781425"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3086100"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2800350" y="474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2800350" y="4902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2800350" y="5054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2800350" y="5207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2800350" y="5359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2800350" y="5511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2800350" y="5664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2800350" y="5816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4052888"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4378325" y="45767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4" name="Line 40"/>
          <p:cNvSpPr>
            <a:spLocks noChangeShapeType="1"/>
          </p:cNvSpPr>
          <p:nvPr/>
        </p:nvSpPr>
        <p:spPr bwMode="auto">
          <a:xfrm>
            <a:off x="6442075" y="45926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6015038"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5729288" y="4751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5729288" y="4903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5729288" y="5056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5729288" y="52085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5729288" y="53609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5729288" y="5513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5729288" y="5665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5729288" y="5818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6981825"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7307263"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6734175" y="45751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7" name="Line 53"/>
          <p:cNvSpPr>
            <a:spLocks noChangeShapeType="1"/>
          </p:cNvSpPr>
          <p:nvPr/>
        </p:nvSpPr>
        <p:spPr bwMode="auto">
          <a:xfrm>
            <a:off x="1565275"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869950"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584200" y="2424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584200" y="2576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584200" y="2728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606425" y="28813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584200" y="30337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584200" y="3186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584200" y="3338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584200" y="3490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1836738"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2162175" y="22510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9" name="Line 65"/>
          <p:cNvSpPr>
            <a:spLocks noChangeShapeType="1"/>
          </p:cNvSpPr>
          <p:nvPr/>
        </p:nvSpPr>
        <p:spPr bwMode="auto">
          <a:xfrm flipV="1">
            <a:off x="4767263" y="5280025"/>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2771775" y="60912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5729288" y="6043613"/>
            <a:ext cx="1766887" cy="396875"/>
          </a:xfrm>
          <a:prstGeom prst="rect">
            <a:avLst/>
          </a:prstGeom>
          <a:noFill/>
          <a:ln w="9525">
            <a:noFill/>
            <a:miter lim="800000"/>
            <a:headEnd/>
            <a:tailEnd/>
          </a:ln>
          <a:effectLst/>
        </p:spPr>
        <p:txBody>
          <a:bodyPr>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2" name="Text Box 68"/>
          <p:cNvSpPr txBox="1">
            <a:spLocks noChangeArrowheads="1"/>
          </p:cNvSpPr>
          <p:nvPr/>
        </p:nvSpPr>
        <p:spPr bwMode="auto">
          <a:xfrm>
            <a:off x="588963"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3" name="Text Box 69"/>
          <p:cNvSpPr txBox="1">
            <a:spLocks noChangeArrowheads="1"/>
          </p:cNvSpPr>
          <p:nvPr/>
        </p:nvSpPr>
        <p:spPr bwMode="auto">
          <a:xfrm>
            <a:off x="5400675"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4" name="Text Box 70"/>
          <p:cNvSpPr txBox="1">
            <a:spLocks noChangeArrowheads="1"/>
          </p:cNvSpPr>
          <p:nvPr/>
        </p:nvSpPr>
        <p:spPr bwMode="auto">
          <a:xfrm>
            <a:off x="5292725" y="1292225"/>
            <a:ext cx="3137654"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rgbClr val="EBFFD2"/>
                </a:solidFill>
                <a:effectLst>
                  <a:outerShdw blurRad="38100" dist="38100" dir="2700000" algn="tl">
                    <a:srgbClr val="000000">
                      <a:alpha val="43137"/>
                    </a:srgbClr>
                  </a:outerShdw>
                </a:effectLst>
              </a:rPr>
              <a:t>Selection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rows</a:t>
            </a:r>
          </a:p>
        </p:txBody>
      </p:sp>
      <p:sp>
        <p:nvSpPr>
          <p:cNvPr id="492615" name="Text Box 71"/>
          <p:cNvSpPr txBox="1">
            <a:spLocks noChangeArrowheads="1"/>
          </p:cNvSpPr>
          <p:nvPr/>
        </p:nvSpPr>
        <p:spPr bwMode="auto">
          <a:xfrm>
            <a:off x="490538" y="1304925"/>
            <a:ext cx="3615349"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rgbClr val="EBFFD2"/>
                </a:solidFill>
                <a:effectLst>
                  <a:outerShdw blurRad="38100" dist="38100" dir="2700000" algn="tl">
                    <a:srgbClr val="000000">
                      <a:alpha val="43137"/>
                    </a:srgbClr>
                  </a:outerShdw>
                </a:effectLst>
              </a:rPr>
              <a:t>Projection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columns</a:t>
            </a:r>
          </a:p>
        </p:txBody>
      </p:sp>
      <p:sp>
        <p:nvSpPr>
          <p:cNvPr id="492616" name="Text Box 72"/>
          <p:cNvSpPr txBox="1">
            <a:spLocks noChangeArrowheads="1"/>
          </p:cNvSpPr>
          <p:nvPr/>
        </p:nvSpPr>
        <p:spPr bwMode="auto">
          <a:xfrm>
            <a:off x="971550" y="4402138"/>
            <a:ext cx="1584325" cy="2000548"/>
          </a:xfrm>
          <a:prstGeom prst="rect">
            <a:avLst/>
          </a:prstGeom>
          <a:noFill/>
          <a:ln w="9525">
            <a:noFill/>
            <a:miter lim="800000"/>
            <a:headEnd/>
            <a:tailEnd/>
          </a:ln>
          <a:effectLst/>
        </p:spPr>
        <p:txBody>
          <a:bodyPr>
            <a:spAutoFit/>
          </a:bodyPr>
          <a:lstStyle/>
          <a:p>
            <a:pPr>
              <a:lnSpc>
                <a:spcPct val="100000"/>
              </a:lnSpc>
            </a:pPr>
            <a:r>
              <a:rPr lang="en-US" sz="2800" b="1" u="sng" dirty="0">
                <a:solidFill>
                  <a:srgbClr val="EBFFD2"/>
                </a:solidFill>
                <a:effectLst>
                  <a:outerShdw blurRad="38100" dist="38100" dir="2700000" algn="tl">
                    <a:srgbClr val="000000">
                      <a:alpha val="43137"/>
                    </a:srgbClr>
                  </a:outerShdw>
                </a:effectLst>
              </a:rPr>
              <a:t>Join</a:t>
            </a:r>
          </a:p>
          <a:p>
            <a:pPr>
              <a:lnSpc>
                <a:spcPct val="100000"/>
              </a:lnSpc>
            </a:pPr>
            <a:r>
              <a:rPr lang="en-US" sz="2400" b="1" dirty="0">
                <a:solidFill>
                  <a:srgbClr val="EBFFD2"/>
                </a:solidFill>
                <a:effectLst>
                  <a:outerShdw blurRad="38100" dist="38100" dir="2700000" algn="tl">
                    <a:srgbClr val="000000">
                      <a:alpha val="43137"/>
                    </a:srgbClr>
                  </a:outerShdw>
                </a:effectLst>
              </a:rPr>
              <a:t>Combine tables by</a:t>
            </a:r>
          </a:p>
          <a:p>
            <a:pPr>
              <a:lnSpc>
                <a:spcPct val="100000"/>
              </a:lnSpc>
            </a:pPr>
            <a:r>
              <a:rPr lang="en-US" sz="2400" b="1" dirty="0">
                <a:solidFill>
                  <a:srgbClr val="EBFFD2"/>
                </a:solidFill>
                <a:effectLst>
                  <a:outerShdw blurRad="38100" dist="38100" dir="2700000" algn="tl">
                    <a:srgbClr val="000000">
                      <a:alpha val="43137"/>
                    </a:srgbClr>
                  </a:outerShdw>
                </a:effectLst>
              </a:rPr>
              <a:t>some column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1828800" y="152400"/>
            <a:ext cx="7086600" cy="914400"/>
          </a:xfrm>
        </p:spPr>
        <p:txBody>
          <a:bodyPr/>
          <a:lstStyle/>
          <a:p>
            <a:r>
              <a:rPr lang="en-US" sz="3600" dirty="0"/>
              <a:t>The </a:t>
            </a:r>
            <a:r>
              <a:rPr lang="en-US" sz="3600" dirty="0" smtClean="0"/>
              <a:t>Telerik Academy </a:t>
            </a:r>
            <a:r>
              <a:rPr lang="en-US" sz="3600" dirty="0"/>
              <a:t>Database Schema in SQL Server</a:t>
            </a:r>
            <a:endParaRPr lang="bg-BG" sz="3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80901" name="Picture 5"/>
          <p:cNvPicPr>
            <a:picLocks noChangeAspect="1" noChangeArrowheads="1"/>
          </p:cNvPicPr>
          <p:nvPr/>
        </p:nvPicPr>
        <p:blipFill>
          <a:blip r:embed="rId2" cstate="screen"/>
          <a:srcRect/>
          <a:stretch>
            <a:fillRect/>
          </a:stretch>
        </p:blipFill>
        <p:spPr bwMode="auto">
          <a:xfrm>
            <a:off x="617858" y="1524000"/>
            <a:ext cx="7908284" cy="4765342"/>
          </a:xfrm>
          <a:prstGeom prst="roundRect">
            <a:avLst>
              <a:gd name="adj" fmla="val 736"/>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dirty="0"/>
              <a:t>Basic SELECT Statement</a:t>
            </a:r>
          </a:p>
        </p:txBody>
      </p:sp>
      <p:sp>
        <p:nvSpPr>
          <p:cNvPr id="494595" name="Rectangle 3"/>
          <p:cNvSpPr>
            <a:spLocks noGrp="1" noChangeArrowheads="1"/>
          </p:cNvSpPr>
          <p:nvPr>
            <p:ph idx="1"/>
          </p:nvPr>
        </p:nvSpPr>
        <p:spPr>
          <a:xfrm>
            <a:off x="250825" y="1196975"/>
            <a:ext cx="8642350" cy="5472113"/>
          </a:xfrm>
        </p:spPr>
        <p:txBody>
          <a:bodyPr/>
          <a:lstStyle/>
          <a:p>
            <a:pPr lvl="1"/>
            <a:endParaRPr lang="en-US" sz="3200" dirty="0"/>
          </a:p>
          <a:p>
            <a:pPr lvl="1"/>
            <a:endParaRPr lang="en-US" sz="3200" dirty="0"/>
          </a:p>
          <a:p>
            <a:pPr lvl="1">
              <a:lnSpc>
                <a:spcPts val="2800"/>
              </a:lnSpc>
            </a:pPr>
            <a:r>
              <a:rPr lang="en-US" sz="3200" dirty="0" smtClean="0">
                <a:solidFill>
                  <a:schemeClr val="accent5">
                    <a:lumMod val="20000"/>
                    <a:lumOff val="80000"/>
                  </a:schemeClr>
                </a:solidFill>
                <a:latin typeface="Consolas" pitchFamily="49" charset="0"/>
                <a:cs typeface="Consolas" pitchFamily="49" charset="0"/>
              </a:rPr>
              <a:t>SELECT</a:t>
            </a:r>
            <a:r>
              <a:rPr lang="en-US" sz="3200" dirty="0" smtClean="0"/>
              <a:t> </a:t>
            </a:r>
            <a:r>
              <a:rPr lang="en-US" sz="3200" dirty="0"/>
              <a:t>identifies what columns</a:t>
            </a:r>
          </a:p>
          <a:p>
            <a:pPr lvl="1"/>
            <a:r>
              <a:rPr lang="en-US" sz="3200" dirty="0">
                <a:solidFill>
                  <a:schemeClr val="accent5">
                    <a:lumMod val="20000"/>
                    <a:lumOff val="80000"/>
                  </a:schemeClr>
                </a:solidFill>
                <a:latin typeface="Consolas" pitchFamily="49" charset="0"/>
                <a:cs typeface="Consolas" pitchFamily="49" charset="0"/>
              </a:rPr>
              <a:t>FROM</a:t>
            </a:r>
            <a:r>
              <a:rPr lang="en-US" sz="3200" dirty="0"/>
              <a:t> identifies which table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94596" name="Rectangle 4"/>
          <p:cNvSpPr>
            <a:spLocks noChangeArrowheads="1"/>
          </p:cNvSpPr>
          <p:nvPr/>
        </p:nvSpPr>
        <p:spPr bwMode="auto">
          <a:xfrm>
            <a:off x="609600" y="1349514"/>
            <a:ext cx="78486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*|{[DISTINCT] column|expression [alias],...}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table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5778" name="Picture 2" descr="http://www.webdesignbognorregis.co.uk/images/page/databases.jpg"/>
          <p:cNvPicPr>
            <a:picLocks noChangeAspect="1" noChangeArrowheads="1"/>
          </p:cNvPicPr>
          <p:nvPr/>
        </p:nvPicPr>
        <p:blipFill>
          <a:blip r:embed="rId3" cstate="screen"/>
          <a:srcRect/>
          <a:stretch>
            <a:fillRect/>
          </a:stretch>
        </p:blipFill>
        <p:spPr bwMode="auto">
          <a:xfrm>
            <a:off x="5638800" y="4191000"/>
            <a:ext cx="3048000" cy="22860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dirty="0"/>
              <a:t>SELECT Example</a:t>
            </a:r>
          </a:p>
        </p:txBody>
      </p:sp>
      <p:sp>
        <p:nvSpPr>
          <p:cNvPr id="496643" name="Rectangle 3"/>
          <p:cNvSpPr>
            <a:spLocks noGrp="1" noChangeArrowheads="1"/>
          </p:cNvSpPr>
          <p:nvPr>
            <p:ph idx="1"/>
          </p:nvPr>
        </p:nvSpPr>
        <p:spPr>
          <a:xfrm>
            <a:off x="228600" y="914400"/>
            <a:ext cx="8591550" cy="5538788"/>
          </a:xfrm>
        </p:spPr>
        <p:txBody>
          <a:bodyPr/>
          <a:lstStyle/>
          <a:p>
            <a:r>
              <a:rPr lang="en-US" dirty="0"/>
              <a:t>Selecting all columns from departments</a:t>
            </a:r>
          </a:p>
          <a:p>
            <a:endParaRPr lang="en-US" dirty="0"/>
          </a:p>
          <a:p>
            <a:endParaRPr lang="en-US" dirty="0"/>
          </a:p>
          <a:p>
            <a:endParaRPr lang="en-US" dirty="0"/>
          </a:p>
          <a:p>
            <a:endParaRPr lang="en-US" sz="2400" dirty="0"/>
          </a:p>
          <a:p>
            <a:pPr>
              <a:spcBef>
                <a:spcPts val="1800"/>
              </a:spcBef>
            </a:pPr>
            <a:r>
              <a:rPr lang="en-US" dirty="0"/>
              <a:t>Selecting specific columns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496644" name="Rectangle 4"/>
          <p:cNvSpPr>
            <a:spLocks noChangeArrowheads="1"/>
          </p:cNvSpPr>
          <p:nvPr/>
        </p:nvSpPr>
        <p:spPr bwMode="auto">
          <a:xfrm>
            <a:off x="838200" y="1600200"/>
            <a:ext cx="740568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96645" name="Rectangle 5"/>
          <p:cNvSpPr>
            <a:spLocks noChangeArrowheads="1"/>
          </p:cNvSpPr>
          <p:nvPr/>
        </p:nvSpPr>
        <p:spPr bwMode="auto">
          <a:xfrm>
            <a:off x="827088" y="4992145"/>
            <a:ext cx="3097212" cy="14086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DepartmentID,</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6646" name="Group 6"/>
          <p:cNvGraphicFramePr>
            <a:graphicFrameLocks noGrp="1"/>
          </p:cNvGraphicFramePr>
          <p:nvPr/>
        </p:nvGraphicFramePr>
        <p:xfrm>
          <a:off x="838200" y="2286000"/>
          <a:ext cx="7405688" cy="1789176"/>
        </p:xfrm>
        <a:graphic>
          <a:graphicData uri="http://schemas.openxmlformats.org/drawingml/2006/table">
            <a:tbl>
              <a:tblPr/>
              <a:tblGrid>
                <a:gridCol w="1862138"/>
                <a:gridCol w="3959225"/>
                <a:gridCol w="1584325"/>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207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496672" name="Group 32"/>
          <p:cNvGraphicFramePr>
            <a:graphicFrameLocks noGrp="1"/>
          </p:cNvGraphicFramePr>
          <p:nvPr/>
        </p:nvGraphicFramePr>
        <p:xfrm>
          <a:off x="4453268" y="4974266"/>
          <a:ext cx="3810000" cy="1437132"/>
        </p:xfrm>
        <a:graphic>
          <a:graphicData uri="http://schemas.openxmlformats.org/drawingml/2006/table">
            <a:tbl>
              <a:tblPr/>
              <a:tblGrid>
                <a:gridCol w="1824355"/>
                <a:gridCol w="1985645"/>
              </a:tblGrid>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dirty="0"/>
              <a:t>Arithmetic Operations</a:t>
            </a:r>
          </a:p>
        </p:txBody>
      </p:sp>
      <p:sp>
        <p:nvSpPr>
          <p:cNvPr id="498691" name="Rectangle 3"/>
          <p:cNvSpPr>
            <a:spLocks noGrp="1" noChangeArrowheads="1"/>
          </p:cNvSpPr>
          <p:nvPr>
            <p:ph idx="1"/>
          </p:nvPr>
        </p:nvSpPr>
        <p:spPr/>
        <p:txBody>
          <a:bodyPr/>
          <a:lstStyle/>
          <a:p>
            <a:r>
              <a:rPr lang="en-US" dirty="0"/>
              <a:t>Arithmetic operators are available:</a:t>
            </a:r>
          </a:p>
          <a:p>
            <a:pPr lvl="1"/>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p>
          <a:p>
            <a:r>
              <a:rPr lang="en-US" dirty="0" smtClean="0"/>
              <a:t>Examples:</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498692" name="Rectangle 4"/>
          <p:cNvSpPr>
            <a:spLocks noChangeArrowheads="1"/>
          </p:cNvSpPr>
          <p:nvPr/>
        </p:nvSpPr>
        <p:spPr bwMode="auto">
          <a:xfrm>
            <a:off x="755650" y="3711714"/>
            <a:ext cx="76327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+ 300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8693" name="Group 5"/>
          <p:cNvGraphicFramePr>
            <a:graphicFrameLocks noGrp="1"/>
          </p:cNvGraphicFramePr>
          <p:nvPr/>
        </p:nvGraphicFramePr>
        <p:xfrm>
          <a:off x="755650" y="4733925"/>
          <a:ext cx="7632700" cy="1655764"/>
        </p:xfrm>
        <a:graphic>
          <a:graphicData uri="http://schemas.openxmlformats.org/drawingml/2006/table">
            <a:tbl>
              <a:tblPr/>
              <a:tblGrid>
                <a:gridCol w="2700338"/>
                <a:gridCol w="1917700"/>
                <a:gridCol w="3014662"/>
              </a:tblGrid>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(No column 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43300,00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43600,00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 name="Rectangle 4"/>
          <p:cNvSpPr>
            <a:spLocks noChangeArrowheads="1"/>
          </p:cNvSpPr>
          <p:nvPr/>
        </p:nvSpPr>
        <p:spPr bwMode="auto">
          <a:xfrm>
            <a:off x="762000" y="3048000"/>
            <a:ext cx="76327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 + 3) * 4   --&gt; returns 20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dirty="0"/>
              <a:t>The NULL Value</a:t>
            </a:r>
          </a:p>
        </p:txBody>
      </p:sp>
      <p:sp>
        <p:nvSpPr>
          <p:cNvPr id="500739" name="Rectangle 3"/>
          <p:cNvSpPr>
            <a:spLocks noGrp="1" noChangeArrowheads="1"/>
          </p:cNvSpPr>
          <p:nvPr>
            <p:ph idx="1"/>
          </p:nvPr>
        </p:nvSpPr>
        <p:spPr>
          <a:xfrm>
            <a:off x="228600" y="990600"/>
            <a:ext cx="8591550" cy="5535613"/>
          </a:xfrm>
        </p:spPr>
        <p:txBody>
          <a:bodyPr/>
          <a:lstStyle/>
          <a:p>
            <a:r>
              <a:rPr lang="en-US" sz="3000" dirty="0"/>
              <a:t>A </a:t>
            </a:r>
            <a:r>
              <a:rPr lang="en-US" sz="3000" dirty="0">
                <a:solidFill>
                  <a:schemeClr val="accent5">
                    <a:lumMod val="20000"/>
                    <a:lumOff val="80000"/>
                  </a:schemeClr>
                </a:solidFill>
                <a:latin typeface="Consolas" pitchFamily="49" charset="0"/>
              </a:rPr>
              <a:t>NULL</a:t>
            </a:r>
            <a:r>
              <a:rPr lang="en-US" sz="3000" dirty="0"/>
              <a:t> is a value that is unavailable, unassigned, unknown, or inapplicable</a:t>
            </a:r>
          </a:p>
          <a:p>
            <a:pPr lvl="1"/>
            <a:r>
              <a:rPr lang="en-US" sz="2800" dirty="0"/>
              <a:t>Not the same as zero or a blank space</a:t>
            </a:r>
          </a:p>
          <a:p>
            <a:r>
              <a:rPr lang="en-US" sz="3000" dirty="0"/>
              <a:t>Arithmetic expressions containing a </a:t>
            </a:r>
            <a:r>
              <a:rPr lang="en-US" sz="3000" dirty="0">
                <a:solidFill>
                  <a:schemeClr val="accent5">
                    <a:lumMod val="20000"/>
                    <a:lumOff val="80000"/>
                  </a:schemeClr>
                </a:solidFill>
                <a:latin typeface="Consolas" pitchFamily="49" charset="0"/>
              </a:rPr>
              <a:t>NULL</a:t>
            </a:r>
            <a:r>
              <a:rPr lang="en-US" sz="3000" dirty="0"/>
              <a:t> value are evaluated to </a:t>
            </a:r>
            <a:r>
              <a:rPr lang="en-US" sz="3000" dirty="0">
                <a:solidFill>
                  <a:schemeClr val="accent5">
                    <a:lumMod val="20000"/>
                    <a:lumOff val="80000"/>
                  </a:schemeClr>
                </a:solidFill>
                <a:latin typeface="Consolas" pitchFamily="49" charset="0"/>
              </a:rPr>
              <a:t>NULL</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500740" name="Rectangle 4"/>
          <p:cNvSpPr>
            <a:spLocks noChangeArrowheads="1"/>
          </p:cNvSpPr>
          <p:nvPr/>
        </p:nvSpPr>
        <p:spPr bwMode="auto">
          <a:xfrm>
            <a:off x="827088" y="3983666"/>
            <a:ext cx="7416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0741" name="Group 5"/>
          <p:cNvGraphicFramePr>
            <a:graphicFrameLocks noGrp="1"/>
          </p:cNvGraphicFramePr>
          <p:nvPr/>
        </p:nvGraphicFramePr>
        <p:xfrm>
          <a:off x="838200" y="4766932"/>
          <a:ext cx="3302000" cy="1552956"/>
        </p:xfrm>
        <a:graphic>
          <a:graphicData uri="http://schemas.openxmlformats.org/drawingml/2006/table">
            <a:tbl>
              <a:tblPr/>
              <a:tblGrid>
                <a:gridCol w="1581150"/>
                <a:gridCol w="1720850"/>
              </a:tblGrid>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794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rPr>
                        <a:t>NULL</a:t>
                      </a:r>
                      <a:endParaRPr kumimoji="1" lang="en-US" sz="20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0758" name="AutoShape 22"/>
          <p:cNvSpPr>
            <a:spLocks noChangeArrowheads="1"/>
          </p:cNvSpPr>
          <p:nvPr/>
        </p:nvSpPr>
        <p:spPr bwMode="auto">
          <a:xfrm>
            <a:off x="4427538" y="5402263"/>
            <a:ext cx="4105275" cy="953453"/>
          </a:xfrm>
          <a:prstGeom prst="wedgeRoundRectCallout">
            <a:avLst>
              <a:gd name="adj1" fmla="val -78926"/>
              <a:gd name="adj2" fmla="val -5404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NULL is displayed as empty space or as NULL</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http://www.foundshit.com/pictures/sculpture/books-sculpture-08.jpg"/>
          <p:cNvPicPr>
            <a:picLocks noChangeAspect="1" noChangeArrowheads="1"/>
          </p:cNvPicPr>
          <p:nvPr/>
        </p:nvPicPr>
        <p:blipFill>
          <a:blip r:embed="rId2" cstate="screen"/>
          <a:srcRect/>
          <a:stretch>
            <a:fillRect/>
          </a:stretch>
        </p:blipFill>
        <p:spPr bwMode="auto">
          <a:xfrm>
            <a:off x="6701589" y="1295400"/>
            <a:ext cx="1985211" cy="2514600"/>
          </a:xfrm>
          <a:prstGeom prst="roundRect">
            <a:avLst>
              <a:gd name="adj" fmla="val 4272"/>
            </a:avLst>
          </a:prstGeom>
          <a:solidFill>
            <a:srgbClr val="FFFFFF">
              <a:shade val="85000"/>
            </a:srgbClr>
          </a:solidFill>
          <a:ln w="3175">
            <a:solidFill>
              <a:schemeClr val="accent4">
                <a:lumMod val="50000"/>
                <a:alpha val="50000"/>
              </a:schemeClr>
            </a:solidFill>
          </a:ln>
          <a:effectLst>
            <a:reflection blurRad="12700" stA="38000" endPos="28000" dist="5000" dir="5400000" sy="-100000" algn="bl" rotWithShape="0"/>
          </a:effectLst>
        </p:spPr>
      </p:pic>
      <p:sp>
        <p:nvSpPr>
          <p:cNvPr id="462850" name="Rectangle 2"/>
          <p:cNvSpPr>
            <a:spLocks noGrp="1" noChangeArrowheads="1"/>
          </p:cNvSpPr>
          <p:nvPr>
            <p:ph type="title"/>
          </p:nvPr>
        </p:nvSpPr>
        <p:spPr/>
        <p:txBody>
          <a:bodyPr/>
          <a:lstStyle/>
          <a:p>
            <a:r>
              <a:rPr lang="en-US" dirty="0" smtClean="0"/>
              <a:t>Table of Contents</a:t>
            </a:r>
            <a:endParaRPr lang="bg-BG" dirty="0"/>
          </a:p>
        </p:txBody>
      </p:sp>
      <p:sp>
        <p:nvSpPr>
          <p:cNvPr id="462851" name="Rectangle 3"/>
          <p:cNvSpPr>
            <a:spLocks noGrp="1" noChangeArrowheads="1"/>
          </p:cNvSpPr>
          <p:nvPr>
            <p:ph idx="1"/>
          </p:nvPr>
        </p:nvSpPr>
        <p:spPr>
          <a:xfrm>
            <a:off x="228600" y="1066800"/>
            <a:ext cx="7162800" cy="5638800"/>
          </a:xfrm>
        </p:spPr>
        <p:txBody>
          <a:bodyPr/>
          <a:lstStyle/>
          <a:p>
            <a:pPr marL="542925" indent="-542925">
              <a:buFontTx/>
              <a:buAutoNum type="arabicPeriod"/>
            </a:pPr>
            <a:r>
              <a:rPr lang="en-US" dirty="0"/>
              <a:t>SQL and T-SQL Languages</a:t>
            </a:r>
          </a:p>
          <a:p>
            <a:pPr marL="542925" indent="-542925">
              <a:buFontTx/>
              <a:buAutoNum type="arabicPeriod"/>
            </a:pPr>
            <a:r>
              <a:rPr lang="en-US" dirty="0"/>
              <a:t>The </a:t>
            </a:r>
            <a:r>
              <a:rPr lang="en-US" dirty="0" smtClean="0"/>
              <a:t>Telerik Academy </a:t>
            </a:r>
            <a:r>
              <a:rPr lang="en-US" dirty="0"/>
              <a:t>Database Schema</a:t>
            </a:r>
          </a:p>
          <a:p>
            <a:pPr marL="542925" indent="-542925">
              <a:buFontTx/>
              <a:buAutoNum type="arabicPeriod"/>
            </a:pPr>
            <a:r>
              <a:rPr lang="en-US" dirty="0"/>
              <a:t>Introducing the </a:t>
            </a:r>
            <a:r>
              <a:rPr lang="en-US" dirty="0">
                <a:solidFill>
                  <a:schemeClr val="accent5">
                    <a:lumMod val="20000"/>
                    <a:lumOff val="80000"/>
                  </a:schemeClr>
                </a:solidFill>
                <a:latin typeface="Consolas" pitchFamily="49" charset="0"/>
              </a:rPr>
              <a:t>SELECT</a:t>
            </a:r>
            <a:r>
              <a:rPr lang="en-US" dirty="0"/>
              <a:t> SQL Statement</a:t>
            </a:r>
          </a:p>
          <a:p>
            <a:pPr marL="722313" lvl="1" indent="349250"/>
            <a:r>
              <a:rPr lang="en-US" dirty="0"/>
              <a:t>Allowed Operators</a:t>
            </a:r>
          </a:p>
          <a:p>
            <a:pPr marL="722313" lvl="1" indent="349250"/>
            <a:r>
              <a:rPr lang="en-US" dirty="0"/>
              <a:t>The </a:t>
            </a:r>
            <a:r>
              <a:rPr lang="en-US" dirty="0">
                <a:solidFill>
                  <a:schemeClr val="accent5">
                    <a:lumMod val="20000"/>
                    <a:lumOff val="80000"/>
                  </a:schemeClr>
                </a:solidFill>
                <a:latin typeface="Consolas" pitchFamily="49" charset="0"/>
              </a:rPr>
              <a:t>WHERE</a:t>
            </a:r>
            <a:r>
              <a:rPr lang="en-US" dirty="0"/>
              <a:t> Clause</a:t>
            </a:r>
          </a:p>
          <a:p>
            <a:pPr marL="722313" lvl="1" indent="349250"/>
            <a:r>
              <a:rPr lang="en-US" dirty="0"/>
              <a:t>Sorting with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p>
          <a:p>
            <a:pPr marL="722313" lvl="1" indent="349250"/>
            <a:r>
              <a:rPr lang="en-US" dirty="0"/>
              <a:t>Selecting Data From Multiple Tables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dirty="0"/>
              <a:t>Column </a:t>
            </a:r>
            <a:r>
              <a:rPr lang="en-US" dirty="0" smtClean="0"/>
              <a:t>Aliases</a:t>
            </a:r>
            <a:endParaRPr lang="en-US" dirty="0"/>
          </a:p>
        </p:txBody>
      </p:sp>
      <p:sp>
        <p:nvSpPr>
          <p:cNvPr id="502787" name="Rectangle 3"/>
          <p:cNvSpPr>
            <a:spLocks noGrp="1" noChangeArrowheads="1"/>
          </p:cNvSpPr>
          <p:nvPr>
            <p:ph idx="1"/>
          </p:nvPr>
        </p:nvSpPr>
        <p:spPr>
          <a:xfrm>
            <a:off x="228600" y="990600"/>
            <a:ext cx="8686800" cy="5715000"/>
          </a:xfrm>
        </p:spPr>
        <p:txBody>
          <a:bodyPr/>
          <a:lstStyle/>
          <a:p>
            <a:pPr>
              <a:lnSpc>
                <a:spcPts val="3600"/>
              </a:lnSpc>
            </a:pPr>
            <a:r>
              <a:rPr lang="en-US" sz="3000" dirty="0" smtClean="0"/>
              <a:t>Aliases rename </a:t>
            </a:r>
            <a:r>
              <a:rPr lang="en-US" sz="3000" dirty="0"/>
              <a:t>a column heading</a:t>
            </a:r>
          </a:p>
          <a:p>
            <a:pPr>
              <a:lnSpc>
                <a:spcPts val="3600"/>
              </a:lnSpc>
            </a:pPr>
            <a:r>
              <a:rPr lang="en-US" sz="3000" dirty="0"/>
              <a:t>Useful with calculations</a:t>
            </a:r>
          </a:p>
          <a:p>
            <a:pPr>
              <a:lnSpc>
                <a:spcPts val="3600"/>
              </a:lnSpc>
            </a:pPr>
            <a:r>
              <a:rPr lang="en-US" sz="3000" dirty="0"/>
              <a:t>Immediately follows the column name</a:t>
            </a:r>
          </a:p>
          <a:p>
            <a:pPr lvl="1">
              <a:lnSpc>
                <a:spcPts val="3600"/>
              </a:lnSpc>
            </a:pPr>
            <a:r>
              <a:rPr lang="en-US" sz="2800" dirty="0"/>
              <a:t>There is an optional </a:t>
            </a:r>
            <a:r>
              <a:rPr lang="en-US" sz="2800" dirty="0">
                <a:solidFill>
                  <a:schemeClr val="accent5">
                    <a:lumMod val="20000"/>
                    <a:lumOff val="80000"/>
                  </a:schemeClr>
                </a:solidFill>
                <a:latin typeface="Consolas" pitchFamily="49" charset="0"/>
              </a:rPr>
              <a:t>AS</a:t>
            </a:r>
            <a:r>
              <a:rPr lang="en-US" sz="2800" dirty="0"/>
              <a:t> keyword</a:t>
            </a:r>
          </a:p>
          <a:p>
            <a:pPr>
              <a:lnSpc>
                <a:spcPts val="3600"/>
              </a:lnSpc>
            </a:pPr>
            <a:r>
              <a:rPr lang="en-US" sz="3000" dirty="0"/>
              <a:t>Double quotation marks if contains spaces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
        <p:nvSpPr>
          <p:cNvPr id="502788" name="Rectangle 4"/>
          <p:cNvSpPr>
            <a:spLocks noChangeArrowheads="1"/>
          </p:cNvSpPr>
          <p:nvPr/>
        </p:nvSpPr>
        <p:spPr bwMode="auto">
          <a:xfrm>
            <a:off x="755650" y="4149725"/>
            <a:ext cx="77057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Salary,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Salary*0.2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Bonus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2789" name="Group 5"/>
          <p:cNvGraphicFramePr>
            <a:graphicFrameLocks noGrp="1"/>
          </p:cNvGraphicFramePr>
          <p:nvPr/>
        </p:nvGraphicFramePr>
        <p:xfrm>
          <a:off x="755650" y="5222494"/>
          <a:ext cx="7704138" cy="1178306"/>
        </p:xfrm>
        <a:graphic>
          <a:graphicData uri="http://schemas.openxmlformats.org/drawingml/2006/table">
            <a:tbl>
              <a:tblPr/>
              <a:tblGrid>
                <a:gridCol w="1800225"/>
                <a:gridCol w="1871663"/>
                <a:gridCol w="1800225"/>
                <a:gridCol w="2232025"/>
              </a:tblGrid>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Bonus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2500.00000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dirty="0"/>
              <a:t>Concatenation Operator</a:t>
            </a:r>
          </a:p>
        </p:txBody>
      </p:sp>
      <p:sp>
        <p:nvSpPr>
          <p:cNvPr id="504835" name="Rectangle 3"/>
          <p:cNvSpPr>
            <a:spLocks noGrp="1" noChangeArrowheads="1"/>
          </p:cNvSpPr>
          <p:nvPr>
            <p:ph idx="1"/>
          </p:nvPr>
        </p:nvSpPr>
        <p:spPr>
          <a:xfrm>
            <a:off x="228600" y="914400"/>
            <a:ext cx="8686800" cy="5715000"/>
          </a:xfrm>
        </p:spPr>
        <p:txBody>
          <a:bodyPr/>
          <a:lstStyle/>
          <a:p>
            <a:pPr>
              <a:lnSpc>
                <a:spcPts val="3600"/>
              </a:lnSpc>
            </a:pPr>
            <a:r>
              <a:rPr lang="en-US" sz="3000" dirty="0"/>
              <a:t>Concatenates columns or character strings to other columns </a:t>
            </a:r>
          </a:p>
          <a:p>
            <a:pPr>
              <a:lnSpc>
                <a:spcPts val="3600"/>
              </a:lnSpc>
            </a:pPr>
            <a:r>
              <a:rPr lang="en-US" sz="3000" dirty="0"/>
              <a:t>Is represented by plus sign “</a:t>
            </a:r>
            <a:r>
              <a:rPr lang="en-US" sz="3000" dirty="0">
                <a:solidFill>
                  <a:schemeClr val="accent5">
                    <a:lumMod val="20000"/>
                    <a:lumOff val="80000"/>
                  </a:schemeClr>
                </a:solidFill>
                <a:latin typeface="Consolas" pitchFamily="49" charset="0"/>
              </a:rPr>
              <a:t>+</a:t>
            </a:r>
            <a:r>
              <a:rPr lang="en-US" sz="3000" dirty="0"/>
              <a:t>”</a:t>
            </a:r>
          </a:p>
          <a:p>
            <a:pPr>
              <a:lnSpc>
                <a:spcPts val="3600"/>
              </a:lnSpc>
            </a:pPr>
            <a:r>
              <a:rPr lang="en-US" sz="3000" dirty="0"/>
              <a:t>Creates a resultant column that is a character expression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504836" name="Rectangle 4"/>
          <p:cNvSpPr>
            <a:spLocks noChangeArrowheads="1"/>
          </p:cNvSpPr>
          <p:nvPr/>
        </p:nvSpPr>
        <p:spPr bwMode="auto">
          <a:xfrm>
            <a:off x="755650" y="3810000"/>
            <a:ext cx="76263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 ' + LastName AS [Full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EmployeeID as [No.]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4837" name="Group 5"/>
          <p:cNvGraphicFramePr>
            <a:graphicFrameLocks noGrp="1"/>
          </p:cNvGraphicFramePr>
          <p:nvPr/>
        </p:nvGraphicFramePr>
        <p:xfrm>
          <a:off x="755650" y="4876800"/>
          <a:ext cx="5791200" cy="1552956"/>
        </p:xfrm>
        <a:graphic>
          <a:graphicData uri="http://schemas.openxmlformats.org/drawingml/2006/table">
            <a:tbl>
              <a:tblPr/>
              <a:tblGrid>
                <a:gridCol w="2895600"/>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Full</a:t>
                      </a: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 </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No.</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Roberto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Literal Character Strings</a:t>
            </a:r>
          </a:p>
        </p:txBody>
      </p:sp>
      <p:sp>
        <p:nvSpPr>
          <p:cNvPr id="506883" name="Rectangle 3"/>
          <p:cNvSpPr>
            <a:spLocks noGrp="1" noChangeArrowheads="1"/>
          </p:cNvSpPr>
          <p:nvPr>
            <p:ph idx="1"/>
          </p:nvPr>
        </p:nvSpPr>
        <p:spPr>
          <a:xfrm>
            <a:off x="228600" y="1066800"/>
            <a:ext cx="8591550" cy="5459413"/>
          </a:xfrm>
        </p:spPr>
        <p:txBody>
          <a:bodyPr/>
          <a:lstStyle/>
          <a:p>
            <a:pPr>
              <a:lnSpc>
                <a:spcPts val="3200"/>
              </a:lnSpc>
            </a:pPr>
            <a:r>
              <a:rPr lang="en-US" dirty="0"/>
              <a:t>A literal is a character, a number, or a date included in the </a:t>
            </a:r>
            <a:r>
              <a:rPr lang="en-US" dirty="0">
                <a:solidFill>
                  <a:schemeClr val="accent5">
                    <a:lumMod val="20000"/>
                    <a:lumOff val="80000"/>
                  </a:schemeClr>
                </a:solidFill>
                <a:latin typeface="Consolas" pitchFamily="49" charset="0"/>
              </a:rPr>
              <a:t>SELECT</a:t>
            </a:r>
            <a:r>
              <a:rPr lang="en-US" dirty="0"/>
              <a:t> list</a:t>
            </a:r>
          </a:p>
          <a:p>
            <a:pPr>
              <a:lnSpc>
                <a:spcPts val="3200"/>
              </a:lnSpc>
            </a:pPr>
            <a:r>
              <a:rPr lang="en-US" dirty="0"/>
              <a:t>Date and character literal values must be enclosed within single quotation marks</a:t>
            </a:r>
          </a:p>
          <a:p>
            <a:pPr>
              <a:lnSpc>
                <a:spcPts val="3200"/>
              </a:lnSpc>
            </a:pPr>
            <a:r>
              <a:rPr lang="en-US" dirty="0"/>
              <a:t>Each character string is output once for each row returned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06884" name="Rectangle 4"/>
          <p:cNvSpPr>
            <a:spLocks noChangeArrowheads="1"/>
          </p:cNvSpPr>
          <p:nvPr/>
        </p:nvSpPr>
        <p:spPr bwMode="auto">
          <a:xfrm>
            <a:off x="838200" y="4038600"/>
            <a:ext cx="7405688"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'''s last name is '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AS [Our Employees]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6885" name="Group 5"/>
          <p:cNvGraphicFramePr>
            <a:graphicFrameLocks noGrp="1"/>
          </p:cNvGraphicFramePr>
          <p:nvPr/>
        </p:nvGraphicFramePr>
        <p:xfrm>
          <a:off x="838200" y="5049838"/>
          <a:ext cx="7405688" cy="1437132"/>
        </p:xfrm>
        <a:graphic>
          <a:graphicData uri="http://schemas.openxmlformats.org/drawingml/2006/table">
            <a:tbl>
              <a:tblPr/>
              <a:tblGrid>
                <a:gridCol w="74056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Our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Guy's last name is Gilbert</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Kevin's last name is Brown</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Roberto's last name is </a:t>
                      </a:r>
                      <a:r>
                        <a:rPr kumimoji="1" lang="en-US" sz="1800" b="1" i="0" u="none" strike="noStrike" cap="none" normalizeH="0" baseline="0" dirty="0" err="1" smtClean="0">
                          <a:ln>
                            <a:noFill/>
                          </a:ln>
                          <a:solidFill>
                            <a:srgbClr val="EBFFD2"/>
                          </a:solidFill>
                          <a:effectLst>
                            <a:outerShdw blurRad="38100" dist="38100" dir="2700000" algn="tl">
                              <a:srgbClr val="000000">
                                <a:alpha val="43137"/>
                              </a:srgbClr>
                            </a:outerShdw>
                          </a:effectLst>
                          <a:latin typeface="+mn-lt"/>
                        </a:rPr>
                        <a:t>Tamburello</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dirty="0"/>
              <a:t>Removing Duplicate Rows</a:t>
            </a:r>
          </a:p>
        </p:txBody>
      </p:sp>
      <p:sp>
        <p:nvSpPr>
          <p:cNvPr id="508931" name="Rectangle 3"/>
          <p:cNvSpPr>
            <a:spLocks noGrp="1" noChangeArrowheads="1"/>
          </p:cNvSpPr>
          <p:nvPr>
            <p:ph idx="1"/>
          </p:nvPr>
        </p:nvSpPr>
        <p:spPr>
          <a:xfrm>
            <a:off x="228600" y="1066800"/>
            <a:ext cx="8591550" cy="5459413"/>
          </a:xfrm>
        </p:spPr>
        <p:txBody>
          <a:bodyPr/>
          <a:lstStyle/>
          <a:p>
            <a:pPr>
              <a:spcBef>
                <a:spcPct val="25000"/>
              </a:spcBef>
            </a:pPr>
            <a:r>
              <a:rPr lang="en-US" dirty="0"/>
              <a:t>The default display of queries is all rows, including duplicate rows</a:t>
            </a:r>
          </a:p>
          <a:p>
            <a:pPr>
              <a:spcBef>
                <a:spcPct val="25000"/>
              </a:spcBef>
            </a:pPr>
            <a:endParaRPr lang="en-US" dirty="0"/>
          </a:p>
          <a:p>
            <a:pPr>
              <a:spcBef>
                <a:spcPct val="25000"/>
              </a:spcBef>
              <a:buNone/>
            </a:pPr>
            <a:endParaRPr lang="en-US" dirty="0"/>
          </a:p>
          <a:p>
            <a:pPr>
              <a:spcBef>
                <a:spcPts val="1800"/>
              </a:spcBef>
            </a:pPr>
            <a:r>
              <a:rPr lang="en-US" dirty="0"/>
              <a:t>Eliminate duplicate rows by using the </a:t>
            </a:r>
            <a:r>
              <a:rPr lang="en-US" dirty="0">
                <a:solidFill>
                  <a:schemeClr val="accent5">
                    <a:lumMod val="20000"/>
                    <a:lumOff val="80000"/>
                  </a:schemeClr>
                </a:solidFill>
                <a:latin typeface="Consolas" pitchFamily="49" charset="0"/>
              </a:rPr>
              <a:t>DISTINCT</a:t>
            </a:r>
            <a:r>
              <a:rPr lang="en-US" dirty="0"/>
              <a:t> keyword in the </a:t>
            </a:r>
            <a:r>
              <a:rPr lang="en-US" dirty="0">
                <a:solidFill>
                  <a:schemeClr val="accent5">
                    <a:lumMod val="20000"/>
                    <a:lumOff val="80000"/>
                  </a:schemeClr>
                </a:solidFill>
                <a:latin typeface="Consolas" pitchFamily="49" charset="0"/>
              </a:rPr>
              <a:t>SELECT</a:t>
            </a:r>
            <a:r>
              <a:rPr lang="en-US" dirty="0"/>
              <a:t> clause</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508932" name="Rectangle 4"/>
          <p:cNvSpPr>
            <a:spLocks noChangeArrowheads="1"/>
          </p:cNvSpPr>
          <p:nvPr/>
        </p:nvSpPr>
        <p:spPr bwMode="auto">
          <a:xfrm>
            <a:off x="827088" y="2524125"/>
            <a:ext cx="40322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33" name="Group 5"/>
          <p:cNvGraphicFramePr>
            <a:graphicFrameLocks noGrp="1"/>
          </p:cNvGraphicFramePr>
          <p:nvPr/>
        </p:nvGraphicFramePr>
        <p:xfrm>
          <a:off x="5508625" y="1828800"/>
          <a:ext cx="2895600" cy="1789176"/>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8947" name="Rectangle 19"/>
          <p:cNvSpPr>
            <a:spLocks noChangeArrowheads="1"/>
          </p:cNvSpPr>
          <p:nvPr/>
        </p:nvSpPr>
        <p:spPr bwMode="auto">
          <a:xfrm>
            <a:off x="838200" y="5156537"/>
            <a:ext cx="4021138"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DISTINCT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48" name="Group 20"/>
          <p:cNvGraphicFramePr>
            <a:graphicFrameLocks noGrp="1"/>
          </p:cNvGraphicFramePr>
          <p:nvPr/>
        </p:nvGraphicFramePr>
        <p:xfrm>
          <a:off x="5508625" y="4905375"/>
          <a:ext cx="2895600" cy="1437132"/>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a:xfrm>
            <a:off x="1828800" y="152400"/>
            <a:ext cx="7086600" cy="914400"/>
          </a:xfrm>
        </p:spPr>
        <p:txBody>
          <a:bodyPr/>
          <a:lstStyle/>
          <a:p>
            <a:r>
              <a:rPr lang="en-US" sz="3600" dirty="0"/>
              <a:t>Set Operations: </a:t>
            </a:r>
            <a:r>
              <a:rPr lang="en-US" sz="3600" dirty="0">
                <a:latin typeface="Consolas" pitchFamily="49" charset="0"/>
                <a:cs typeface="Consolas" pitchFamily="49" charset="0"/>
              </a:rPr>
              <a:t>UNION</a:t>
            </a:r>
            <a:r>
              <a:rPr lang="en-US" sz="3600" dirty="0"/>
              <a:t>, </a:t>
            </a:r>
            <a:r>
              <a:rPr lang="en-US" sz="3600" dirty="0">
                <a:latin typeface="Consolas" pitchFamily="49" charset="0"/>
                <a:cs typeface="Consolas" pitchFamily="49" charset="0"/>
              </a:rPr>
              <a:t>INTERSECT</a:t>
            </a:r>
            <a:r>
              <a:rPr lang="en-US" sz="3600" dirty="0"/>
              <a:t> and </a:t>
            </a:r>
            <a:r>
              <a:rPr lang="en-US" sz="3600" dirty="0">
                <a:latin typeface="Consolas" pitchFamily="49" charset="0"/>
                <a:cs typeface="Consolas" pitchFamily="49" charset="0"/>
              </a:rPr>
              <a:t>MINUS</a:t>
            </a:r>
            <a:endParaRPr lang="bg-BG" sz="3600" dirty="0">
              <a:latin typeface="Consolas" pitchFamily="49" charset="0"/>
              <a:cs typeface="Consolas" pitchFamily="49" charset="0"/>
            </a:endParaRPr>
          </a:p>
        </p:txBody>
      </p:sp>
      <p:sp>
        <p:nvSpPr>
          <p:cNvPr id="1182723" name="Rectangle 3"/>
          <p:cNvSpPr>
            <a:spLocks noGrp="1" noChangeArrowheads="1"/>
          </p:cNvSpPr>
          <p:nvPr>
            <p:ph idx="1"/>
          </p:nvPr>
        </p:nvSpPr>
        <p:spPr>
          <a:xfrm>
            <a:off x="228600" y="1219200"/>
            <a:ext cx="8686800" cy="5486400"/>
          </a:xfrm>
        </p:spPr>
        <p:txBody>
          <a:bodyPr/>
          <a:lstStyle/>
          <a:p>
            <a:r>
              <a:rPr lang="en-US" sz="3000" dirty="0">
                <a:solidFill>
                  <a:schemeClr val="accent5">
                    <a:lumMod val="20000"/>
                    <a:lumOff val="80000"/>
                  </a:schemeClr>
                </a:solidFill>
                <a:latin typeface="Consolas" pitchFamily="49" charset="0"/>
                <a:cs typeface="Consolas" pitchFamily="49" charset="0"/>
              </a:rPr>
              <a:t>UNION</a:t>
            </a:r>
            <a:r>
              <a:rPr lang="en-US" sz="3000" dirty="0"/>
              <a:t> combines the results from several </a:t>
            </a:r>
            <a:r>
              <a:rPr lang="en-US" sz="3000" dirty="0">
                <a:solidFill>
                  <a:schemeClr val="accent5">
                    <a:lumMod val="20000"/>
                    <a:lumOff val="80000"/>
                  </a:schemeClr>
                </a:solidFill>
                <a:latin typeface="Consolas" pitchFamily="49" charset="0"/>
                <a:cs typeface="Consolas" pitchFamily="49" charset="0"/>
              </a:rPr>
              <a:t>SELECT</a:t>
            </a:r>
            <a:r>
              <a:rPr lang="en-US" sz="3000" dirty="0"/>
              <a:t> statements</a:t>
            </a:r>
          </a:p>
          <a:p>
            <a:pPr lvl="1"/>
            <a:r>
              <a:rPr lang="en-US" sz="2800" dirty="0"/>
              <a:t>The columns count and types should match</a:t>
            </a:r>
          </a:p>
          <a:p>
            <a:endParaRPr lang="en-US" sz="3000" dirty="0"/>
          </a:p>
          <a:p>
            <a:endParaRPr lang="en-US" sz="3000" dirty="0"/>
          </a:p>
          <a:p>
            <a:endParaRPr lang="en-US" sz="3000" dirty="0"/>
          </a:p>
          <a:p>
            <a:pPr>
              <a:spcBef>
                <a:spcPts val="3000"/>
              </a:spcBef>
            </a:pPr>
            <a:r>
              <a:rPr lang="en-US" sz="3000" dirty="0">
                <a:solidFill>
                  <a:schemeClr val="accent5">
                    <a:lumMod val="20000"/>
                    <a:lumOff val="80000"/>
                  </a:schemeClr>
                </a:solidFill>
                <a:latin typeface="Consolas" pitchFamily="49" charset="0"/>
                <a:cs typeface="Consolas" pitchFamily="49" charset="0"/>
              </a:rPr>
              <a:t>INTERSECT</a:t>
            </a:r>
            <a:r>
              <a:rPr lang="en-US" sz="3000" dirty="0"/>
              <a:t> / </a:t>
            </a:r>
            <a:r>
              <a:rPr lang="en-US" sz="3000" dirty="0" smtClean="0">
                <a:solidFill>
                  <a:schemeClr val="accent5">
                    <a:lumMod val="20000"/>
                    <a:lumOff val="80000"/>
                  </a:schemeClr>
                </a:solidFill>
                <a:latin typeface="Consolas" pitchFamily="49" charset="0"/>
                <a:cs typeface="Consolas" pitchFamily="49" charset="0"/>
              </a:rPr>
              <a:t>EXCEPT</a:t>
            </a:r>
            <a:r>
              <a:rPr lang="en-US" sz="3000" dirty="0" smtClean="0"/>
              <a:t> </a:t>
            </a:r>
            <a:r>
              <a:rPr lang="en-US" sz="3000" dirty="0"/>
              <a:t>perform logical intersection / difference between given two sets of records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1182724" name="Rectangle 4"/>
          <p:cNvSpPr>
            <a:spLocks noChangeArrowheads="1"/>
          </p:cNvSpPr>
          <p:nvPr/>
        </p:nvSpPr>
        <p:spPr bwMode="auto">
          <a:xfrm>
            <a:off x="828675" y="3171444"/>
            <a:ext cx="5183188"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lnSpc>
                <a:spcPct val="100000"/>
              </a:lnSpc>
              <a:spcBef>
                <a:spcPts val="600"/>
              </a:spcBef>
              <a:spcAft>
                <a:spcPts val="600"/>
              </a:spcAft>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UNION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20"/>
          <p:cNvGraphicFramePr>
            <a:graphicFrameLocks noGrp="1"/>
          </p:cNvGraphicFramePr>
          <p:nvPr/>
        </p:nvGraphicFramePr>
        <p:xfrm>
          <a:off x="6553200" y="3095244"/>
          <a:ext cx="1884680" cy="1933956"/>
        </p:xfrm>
        <a:graphic>
          <a:graphicData uri="http://schemas.openxmlformats.org/drawingml/2006/table">
            <a:tbl>
              <a:tblPr/>
              <a:tblGrid>
                <a:gridCol w="188468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342900" marR="0" lvl="0" indent="-34290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 Scott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Abbas</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Abercrombie</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Limiting the Rows Selected</a:t>
            </a:r>
          </a:p>
        </p:txBody>
      </p:sp>
      <p:sp>
        <p:nvSpPr>
          <p:cNvPr id="510979" name="Rectangle 3"/>
          <p:cNvSpPr>
            <a:spLocks noGrp="1" noChangeArrowheads="1"/>
          </p:cNvSpPr>
          <p:nvPr>
            <p:ph idx="1"/>
          </p:nvPr>
        </p:nvSpPr>
        <p:spPr/>
        <p:txBody>
          <a:bodyPr/>
          <a:lstStyle/>
          <a:p>
            <a:pPr>
              <a:spcBef>
                <a:spcPct val="25000"/>
              </a:spcBef>
            </a:pPr>
            <a:r>
              <a:rPr lang="en-US" dirty="0"/>
              <a:t>Restrict the rows returned by using the </a:t>
            </a:r>
            <a:r>
              <a:rPr lang="en-US" dirty="0">
                <a:solidFill>
                  <a:schemeClr val="accent5">
                    <a:lumMod val="20000"/>
                    <a:lumOff val="80000"/>
                  </a:schemeClr>
                </a:solidFill>
                <a:latin typeface="Consolas" pitchFamily="49" charset="0"/>
              </a:rPr>
              <a:t>WHERE</a:t>
            </a:r>
            <a:r>
              <a:rPr lang="en-US" dirty="0"/>
              <a:t> clause:</a:t>
            </a:r>
          </a:p>
          <a:p>
            <a:pPr>
              <a:spcBef>
                <a:spcPct val="25000"/>
              </a:spcBef>
            </a:pPr>
            <a:endParaRPr lang="en-US" dirty="0"/>
          </a:p>
          <a:p>
            <a:pPr>
              <a:spcBef>
                <a:spcPct val="25000"/>
              </a:spcBef>
              <a:buNone/>
            </a:pPr>
            <a:endParaRPr lang="en-US" dirty="0"/>
          </a:p>
          <a:p>
            <a:pPr>
              <a:spcBef>
                <a:spcPts val="3000"/>
              </a:spcBef>
            </a:pPr>
            <a:r>
              <a:rPr lang="en-US" dirty="0"/>
              <a:t>More examples: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
        <p:nvSpPr>
          <p:cNvPr id="510980" name="Rectangle 4"/>
          <p:cNvSpPr>
            <a:spLocks noChangeArrowheads="1"/>
          </p:cNvSpPr>
          <p:nvPr/>
        </p:nvSpPr>
        <p:spPr bwMode="auto">
          <a:xfrm>
            <a:off x="827088" y="2334161"/>
            <a:ext cx="316865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1</a:t>
            </a:r>
          </a:p>
        </p:txBody>
      </p:sp>
      <p:sp>
        <p:nvSpPr>
          <p:cNvPr id="510981" name="Rectangle 5"/>
          <p:cNvSpPr>
            <a:spLocks noChangeArrowheads="1"/>
          </p:cNvSpPr>
          <p:nvPr/>
        </p:nvSpPr>
        <p:spPr bwMode="auto">
          <a:xfrm>
            <a:off x="827088" y="46261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'Sullivan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graphicFrame>
        <p:nvGraphicFramePr>
          <p:cNvPr id="510982" name="Group 6"/>
          <p:cNvGraphicFramePr>
            <a:graphicFrameLocks noGrp="1"/>
          </p:cNvGraphicFramePr>
          <p:nvPr/>
        </p:nvGraphicFramePr>
        <p:xfrm>
          <a:off x="4586288" y="2057400"/>
          <a:ext cx="3708400" cy="1933956"/>
        </p:xfrm>
        <a:graphic>
          <a:graphicData uri="http://schemas.openxmlformats.org/drawingml/2006/table">
            <a:tbl>
              <a:tblPr/>
              <a:tblGrid>
                <a:gridCol w="1581150"/>
                <a:gridCol w="21272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Erickson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Goldberg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1004" name="Rectangle 28"/>
          <p:cNvSpPr>
            <a:spLocks noChangeArrowheads="1"/>
          </p:cNvSpPr>
          <p:nvPr/>
        </p:nvSpPr>
        <p:spPr bwMode="auto">
          <a:xfrm>
            <a:off x="827088" y="56929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lstStyle/>
          <a:p>
            <a:pPr>
              <a:spcBef>
                <a:spcPct val="20000"/>
              </a:spcBef>
            </a:pPr>
            <a:r>
              <a:rPr lang="en-US" dirty="0"/>
              <a:t>Using </a:t>
            </a:r>
            <a:r>
              <a:rPr lang="en-US" dirty="0">
                <a:solidFill>
                  <a:schemeClr val="accent5">
                    <a:lumMod val="20000"/>
                    <a:lumOff val="80000"/>
                  </a:schemeClr>
                </a:solidFill>
                <a:latin typeface="Consolas" pitchFamily="49" charset="0"/>
              </a:rPr>
              <a:t>BETWEEN</a:t>
            </a:r>
            <a:r>
              <a:rPr lang="en-US" dirty="0"/>
              <a:t> operator to specify a range:</a:t>
            </a:r>
          </a:p>
          <a:p>
            <a:pPr>
              <a:spcBef>
                <a:spcPct val="20000"/>
              </a:spcBef>
              <a:buNone/>
            </a:pPr>
            <a:endParaRPr lang="en-US" dirty="0"/>
          </a:p>
          <a:p>
            <a:pPr>
              <a:spcBef>
                <a:spcPts val="3000"/>
              </a:spcBef>
            </a:pPr>
            <a:r>
              <a:rPr lang="en-US" dirty="0"/>
              <a:t>Using </a:t>
            </a:r>
            <a:r>
              <a:rPr lang="en-US" dirty="0">
                <a:solidFill>
                  <a:schemeClr val="accent5">
                    <a:lumMod val="20000"/>
                    <a:lumOff val="80000"/>
                  </a:schemeClr>
                </a:solidFill>
                <a:latin typeface="Consolas" pitchFamily="49" charset="0"/>
              </a:rPr>
              <a:t>IN</a:t>
            </a:r>
            <a:r>
              <a:rPr lang="en-US" dirty="0"/>
              <a:t> / </a:t>
            </a:r>
            <a:r>
              <a:rPr lang="en-US" dirty="0">
                <a:solidFill>
                  <a:schemeClr val="accent5">
                    <a:lumMod val="20000"/>
                    <a:lumOff val="80000"/>
                  </a:schemeClr>
                </a:solidFill>
                <a:latin typeface="Consolas" pitchFamily="49" charset="0"/>
                <a:cs typeface="Consolas" pitchFamily="49" charset="0"/>
              </a:rPr>
              <a:t>NOT</a:t>
            </a:r>
            <a:r>
              <a:rPr lang="en-US" dirty="0">
                <a:solidFill>
                  <a:schemeClr val="accent5">
                    <a:lumMod val="20000"/>
                    <a:lumOff val="80000"/>
                  </a:schemeClr>
                </a:solidFill>
                <a:cs typeface="Consolas" pitchFamily="49" charset="0"/>
              </a:rPr>
              <a:t> </a:t>
            </a:r>
            <a:r>
              <a:rPr lang="en-US" dirty="0">
                <a:solidFill>
                  <a:schemeClr val="accent5">
                    <a:lumMod val="20000"/>
                    <a:lumOff val="80000"/>
                  </a:schemeClr>
                </a:solidFill>
                <a:latin typeface="Consolas" pitchFamily="49" charset="0"/>
                <a:cs typeface="Consolas" pitchFamily="49" charset="0"/>
              </a:rPr>
              <a:t>IN</a:t>
            </a:r>
            <a:r>
              <a:rPr lang="en-US" dirty="0"/>
              <a:t> </a:t>
            </a:r>
            <a:r>
              <a:rPr lang="en-US" dirty="0" smtClean="0"/>
              <a:t>to </a:t>
            </a:r>
            <a:r>
              <a:rPr lang="en-US" dirty="0"/>
              <a:t>specify a set of values:</a:t>
            </a:r>
          </a:p>
          <a:p>
            <a:pPr>
              <a:spcBef>
                <a:spcPct val="20000"/>
              </a:spcBef>
              <a:buNone/>
            </a:pPr>
            <a:endParaRPr lang="en-US" dirty="0"/>
          </a:p>
          <a:p>
            <a:pPr>
              <a:spcBef>
                <a:spcPts val="3000"/>
              </a:spcBef>
            </a:pPr>
            <a:r>
              <a:rPr lang="en-US" dirty="0"/>
              <a:t>Using </a:t>
            </a:r>
            <a:r>
              <a:rPr lang="en-US" dirty="0">
                <a:solidFill>
                  <a:schemeClr val="accent5">
                    <a:lumMod val="20000"/>
                    <a:lumOff val="80000"/>
                  </a:schemeClr>
                </a:solidFill>
                <a:latin typeface="Consolas" pitchFamily="49" charset="0"/>
              </a:rPr>
              <a:t>LIKE</a:t>
            </a:r>
            <a:r>
              <a:rPr lang="en-US" dirty="0"/>
              <a:t> operator to specify a pattern</a:t>
            </a:r>
            <a:r>
              <a:rPr lang="en-US" dirty="0" smtClean="0"/>
              <a:t>:</a:t>
            </a:r>
          </a:p>
          <a:p>
            <a:pPr lvl="1">
              <a:spcBef>
                <a:spcPts val="1800"/>
              </a:spcBef>
            </a:pPr>
            <a:endParaRPr lang="en-US" dirty="0" smtClean="0">
              <a:solidFill>
                <a:schemeClr val="accent5">
                  <a:lumMod val="20000"/>
                  <a:lumOff val="80000"/>
                </a:schemeClr>
              </a:solidFill>
              <a:latin typeface="Consolas" pitchFamily="49" charset="0"/>
              <a:cs typeface="Consolas" pitchFamily="49" charset="0"/>
            </a:endParaRPr>
          </a:p>
          <a:p>
            <a:pPr lvl="1">
              <a:spcBef>
                <a:spcPts val="2400"/>
              </a:spcBef>
            </a:pPr>
            <a:r>
              <a:rPr lang="en-US" dirty="0" smtClean="0">
                <a:solidFill>
                  <a:schemeClr val="accent5">
                    <a:lumMod val="20000"/>
                    <a:lumOff val="80000"/>
                  </a:schemeClr>
                </a:solidFill>
                <a:latin typeface="Consolas" pitchFamily="49" charset="0"/>
                <a:cs typeface="Consolas" pitchFamily="49" charset="0"/>
              </a:rPr>
              <a:t>%</a:t>
            </a:r>
            <a:r>
              <a:rPr lang="en-US" dirty="0" smtClean="0"/>
              <a:t> means </a:t>
            </a:r>
            <a:r>
              <a:rPr lang="en-US" dirty="0" smtClean="0">
                <a:latin typeface="Consolas" pitchFamily="49" charset="0"/>
                <a:cs typeface="Consolas" pitchFamily="49" charset="0"/>
              </a:rPr>
              <a:t>0</a:t>
            </a:r>
            <a:r>
              <a:rPr lang="en-US" dirty="0" smtClean="0"/>
              <a:t> or more chars; </a:t>
            </a:r>
            <a:r>
              <a:rPr lang="en-US" dirty="0" smtClean="0">
                <a:solidFill>
                  <a:schemeClr val="accent5">
                    <a:lumMod val="20000"/>
                    <a:lumOff val="80000"/>
                  </a:schemeClr>
                </a:solidFill>
                <a:latin typeface="Consolas" pitchFamily="49" charset="0"/>
                <a:cs typeface="Consolas" pitchFamily="49" charset="0"/>
              </a:rPr>
              <a:t>_</a:t>
            </a:r>
            <a:r>
              <a:rPr lang="en-US" dirty="0" smtClean="0"/>
              <a:t> means one char</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13028" name="Rectangle 4"/>
          <p:cNvSpPr>
            <a:spLocks noChangeArrowheads="1"/>
          </p:cNvSpPr>
          <p:nvPr/>
        </p:nvSpPr>
        <p:spPr bwMode="auto">
          <a:xfrm>
            <a:off x="827088" y="18067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BETWEEN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22000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29" name="Rectangle 5"/>
          <p:cNvSpPr>
            <a:spLocks noChangeArrowheads="1"/>
          </p:cNvSpPr>
          <p:nvPr/>
        </p:nvSpPr>
        <p:spPr bwMode="auto">
          <a:xfrm>
            <a:off x="812800" y="34069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109, 3, 16)</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30" name="Rectangle 6"/>
          <p:cNvSpPr>
            <a:spLocks noChangeArrowheads="1"/>
          </p:cNvSpPr>
          <p:nvPr/>
        </p:nvSpPr>
        <p:spPr bwMode="auto">
          <a:xfrm>
            <a:off x="827088" y="5029200"/>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FirstName LIKE 'S%'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3" name="Rectangle 3"/>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p>
        </p:txBody>
      </p:sp>
      <p:sp>
        <p:nvSpPr>
          <p:cNvPr id="1198082" name="Rectangle 2"/>
          <p:cNvSpPr>
            <a:spLocks noGrp="1" noChangeArrowheads="1"/>
          </p:cNvSpPr>
          <p:nvPr>
            <p:ph idx="1"/>
          </p:nvPr>
        </p:nvSpPr>
        <p:spPr>
          <a:noFill/>
          <a:ln/>
        </p:spPr>
        <p:txBody>
          <a:bodyPr/>
          <a:lstStyle/>
          <a:p>
            <a:r>
              <a:rPr lang="en-US" dirty="0"/>
              <a:t>Checking for </a:t>
            </a:r>
            <a:r>
              <a:rPr lang="en-US" dirty="0">
                <a:solidFill>
                  <a:schemeClr val="accent5">
                    <a:lumMod val="20000"/>
                    <a:lumOff val="80000"/>
                  </a:schemeClr>
                </a:solidFill>
                <a:latin typeface="Consolas" pitchFamily="49" charset="0"/>
                <a:cs typeface="Consolas" pitchFamily="49" charset="0"/>
              </a:rPr>
              <a:t>NULL</a:t>
            </a:r>
            <a:r>
              <a:rPr lang="en-US" dirty="0"/>
              <a:t> value:</a:t>
            </a:r>
          </a:p>
          <a:p>
            <a:pPr lvl="1"/>
            <a:endParaRPr lang="en-US" dirty="0"/>
          </a:p>
          <a:p>
            <a:pPr lvl="1"/>
            <a:endParaRPr lang="en-US" dirty="0"/>
          </a:p>
          <a:p>
            <a:pPr lvl="1"/>
            <a:endParaRPr lang="en-US" dirty="0"/>
          </a:p>
          <a:p>
            <a:pPr>
              <a:spcBef>
                <a:spcPts val="1200"/>
              </a:spcBef>
            </a:pPr>
            <a:r>
              <a:rPr lang="en-US" dirty="0"/>
              <a:t>Attention: </a:t>
            </a:r>
            <a:r>
              <a:rPr lang="en-US" dirty="0">
                <a:solidFill>
                  <a:schemeClr val="accent5">
                    <a:lumMod val="20000"/>
                    <a:lumOff val="80000"/>
                  </a:schemeClr>
                </a:solidFill>
                <a:latin typeface="Consolas" pitchFamily="49" charset="0"/>
                <a:cs typeface="Consolas" pitchFamily="49" charset="0"/>
              </a:rPr>
              <a:t>COLUMN=NULL</a:t>
            </a:r>
            <a:r>
              <a:rPr lang="en-US" dirty="0"/>
              <a:t> is always false!</a:t>
            </a:r>
            <a:endParaRPr lang="bg-BG"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1198084" name="Rectangle 4"/>
          <p:cNvSpPr>
            <a:spLocks noChangeArrowheads="1"/>
          </p:cNvSpPr>
          <p:nvPr/>
        </p:nvSpPr>
        <p:spPr bwMode="auto">
          <a:xfrm>
            <a:off x="827088" y="1828800"/>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7" name="Rectangle 7"/>
          <p:cNvSpPr>
            <a:spLocks noChangeArrowheads="1"/>
          </p:cNvSpPr>
          <p:nvPr/>
        </p:nvSpPr>
        <p:spPr bwMode="auto">
          <a:xfrm>
            <a:off x="827088" y="27973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NOT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8" name="Rectangle 8"/>
          <p:cNvSpPr>
            <a:spLocks noChangeArrowheads="1"/>
          </p:cNvSpPr>
          <p:nvPr/>
        </p:nvSpPr>
        <p:spPr bwMode="auto">
          <a:xfrm>
            <a:off x="827088" y="4437063"/>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MANAGER_ID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0" name="Rectangle 10"/>
          <p:cNvSpPr>
            <a:spLocks noChangeArrowheads="1"/>
          </p:cNvSpPr>
          <p:nvPr/>
        </p:nvSpPr>
        <p:spPr bwMode="auto">
          <a:xfrm>
            <a:off x="827088" y="5445125"/>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1" name="AutoShape 11"/>
          <p:cNvSpPr>
            <a:spLocks noChangeArrowheads="1"/>
          </p:cNvSpPr>
          <p:nvPr/>
        </p:nvSpPr>
        <p:spPr bwMode="auto">
          <a:xfrm>
            <a:off x="3810000" y="5943600"/>
            <a:ext cx="3384550" cy="527804"/>
          </a:xfrm>
          <a:prstGeom prst="wedgeRoundRectCallout">
            <a:avLst>
              <a:gd name="adj1" fmla="val -63541"/>
              <a:gd name="adj2" fmla="val -4870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198089" name="AutoShape 9"/>
          <p:cNvSpPr>
            <a:spLocks noChangeArrowheads="1"/>
          </p:cNvSpPr>
          <p:nvPr/>
        </p:nvSpPr>
        <p:spPr bwMode="auto">
          <a:xfrm>
            <a:off x="4800600" y="4876800"/>
            <a:ext cx="3384550" cy="527804"/>
          </a:xfrm>
          <a:prstGeom prst="wedgeRoundRectCallout">
            <a:avLst>
              <a:gd name="adj1" fmla="val -67868"/>
              <a:gd name="adj2" fmla="val -4056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type="title"/>
          </p:nvPr>
        </p:nvSpPr>
        <p:spPr/>
        <p:txBody>
          <a:bodyPr/>
          <a:lstStyle/>
          <a:p>
            <a:r>
              <a:rPr lang="en-US" sz="3800" dirty="0" smtClean="0"/>
              <a:t>Logical Operators and Brackets</a:t>
            </a:r>
            <a:endParaRPr lang="en-US" sz="3800" dirty="0"/>
          </a:p>
        </p:txBody>
      </p:sp>
      <p:sp>
        <p:nvSpPr>
          <p:cNvPr id="515074" name="Rectangle 2"/>
          <p:cNvSpPr>
            <a:spLocks noGrp="1" noChangeArrowheads="1"/>
          </p:cNvSpPr>
          <p:nvPr>
            <p:ph idx="1"/>
          </p:nvPr>
        </p:nvSpPr>
        <p:spPr>
          <a:noFill/>
          <a:ln/>
        </p:spPr>
        <p:txBody>
          <a:bodyPr/>
          <a:lstStyle/>
          <a:p>
            <a:pPr>
              <a:spcBef>
                <a:spcPct val="30000"/>
              </a:spcBef>
            </a:pPr>
            <a:r>
              <a:rPr lang="en-US" dirty="0" smtClean="0"/>
              <a:t>Using </a:t>
            </a:r>
            <a:r>
              <a:rPr lang="en-US" dirty="0" smtClean="0">
                <a:solidFill>
                  <a:schemeClr val="accent5">
                    <a:lumMod val="20000"/>
                    <a:lumOff val="80000"/>
                  </a:schemeClr>
                </a:solidFill>
                <a:latin typeface="Consolas" pitchFamily="49" charset="0"/>
                <a:cs typeface="Consolas" pitchFamily="49" charset="0"/>
              </a:rPr>
              <a:t>NOT</a:t>
            </a:r>
            <a:r>
              <a:rPr lang="en-US" dirty="0" smtClean="0"/>
              <a:t>, </a:t>
            </a:r>
            <a:r>
              <a:rPr lang="en-US" dirty="0" smtClean="0">
                <a:solidFill>
                  <a:schemeClr val="accent5">
                    <a:lumMod val="20000"/>
                    <a:lumOff val="80000"/>
                  </a:schemeClr>
                </a:solidFill>
                <a:latin typeface="Consolas" pitchFamily="49" charset="0"/>
              </a:rPr>
              <a:t>OR</a:t>
            </a:r>
            <a:r>
              <a:rPr lang="en-US" dirty="0" smtClean="0"/>
              <a:t> </a:t>
            </a:r>
            <a:r>
              <a:rPr lang="en-US" dirty="0"/>
              <a:t>and </a:t>
            </a:r>
            <a:r>
              <a:rPr lang="en-US" noProof="1">
                <a:solidFill>
                  <a:schemeClr val="accent5">
                    <a:lumMod val="20000"/>
                    <a:lumOff val="80000"/>
                  </a:schemeClr>
                </a:solidFill>
                <a:latin typeface="Consolas" pitchFamily="49" charset="0"/>
              </a:rPr>
              <a:t>AND</a:t>
            </a:r>
            <a:r>
              <a:rPr lang="en-US" dirty="0"/>
              <a:t> </a:t>
            </a:r>
            <a:r>
              <a:rPr lang="en-US" dirty="0" smtClean="0"/>
              <a:t>operators and brackets:</a:t>
            </a:r>
          </a:p>
          <a:p>
            <a:pPr>
              <a:spcBef>
                <a:spcPct val="30000"/>
              </a:spcBef>
            </a:pPr>
            <a:endParaRPr lang="en-US"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515077" name="Rectangle 5"/>
          <p:cNvSpPr>
            <a:spLocks noChangeArrowheads="1"/>
          </p:cNvSpPr>
          <p:nvPr/>
        </p:nvSpPr>
        <p:spPr bwMode="auto">
          <a:xfrm>
            <a:off x="827088" y="1853346"/>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Salary &gt;= 20000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AND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LastName LIKE 'C%'</a:t>
            </a:r>
          </a:p>
        </p:txBody>
      </p:sp>
      <p:sp>
        <p:nvSpPr>
          <p:cNvPr id="515078" name="Rectangle 6"/>
          <p:cNvSpPr>
            <a:spLocks noChangeArrowheads="1"/>
          </p:cNvSpPr>
          <p:nvPr/>
        </p:nvSpPr>
        <p:spPr bwMode="auto">
          <a:xfrm>
            <a:off x="827088" y="2889647"/>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IS 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LIKE '%so_'</a:t>
            </a:r>
          </a:p>
        </p:txBody>
      </p:sp>
      <p:sp>
        <p:nvSpPr>
          <p:cNvPr id="8" name="Rectangle 6"/>
          <p:cNvSpPr>
            <a:spLocks noChangeArrowheads="1"/>
          </p:cNvSpPr>
          <p:nvPr/>
        </p:nvSpPr>
        <p:spPr bwMode="auto">
          <a:xfrm>
            <a:off x="838200" y="3934361"/>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6"/>
          <p:cNvSpPr>
            <a:spLocks noChangeArrowheads="1"/>
          </p:cNvSpPr>
          <p:nvPr/>
        </p:nvSpPr>
        <p:spPr bwMode="auto">
          <a:xfrm>
            <a:off x="838200" y="5001161"/>
            <a:ext cx="74168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FirstName, LastName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AND</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&gt;= 20000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IS NULL</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dirty="0"/>
              <a:t>Sorting with ORDER BY</a:t>
            </a:r>
          </a:p>
        </p:txBody>
      </p:sp>
      <p:sp>
        <p:nvSpPr>
          <p:cNvPr id="517123" name="Rectangle 3"/>
          <p:cNvSpPr>
            <a:spLocks noGrp="1" noChangeArrowheads="1"/>
          </p:cNvSpPr>
          <p:nvPr>
            <p:ph idx="1"/>
          </p:nvPr>
        </p:nvSpPr>
        <p:spPr/>
        <p:txBody>
          <a:bodyPr/>
          <a:lstStyle/>
          <a:p>
            <a:pPr>
              <a:lnSpc>
                <a:spcPct val="90000"/>
              </a:lnSpc>
              <a:spcBef>
                <a:spcPct val="35000"/>
              </a:spcBef>
            </a:pPr>
            <a:r>
              <a:rPr lang="en-US" dirty="0"/>
              <a:t>Sort rows with the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r>
              <a:rPr lang="en-US" dirty="0"/>
              <a:t> clause</a:t>
            </a:r>
          </a:p>
          <a:p>
            <a:pPr lvl="1">
              <a:lnSpc>
                <a:spcPct val="90000"/>
              </a:lnSpc>
              <a:spcBef>
                <a:spcPct val="35000"/>
              </a:spcBef>
            </a:pPr>
            <a:r>
              <a:rPr lang="en-US" dirty="0">
                <a:solidFill>
                  <a:schemeClr val="accent5">
                    <a:lumMod val="20000"/>
                    <a:lumOff val="80000"/>
                  </a:schemeClr>
                </a:solidFill>
                <a:latin typeface="Consolas" pitchFamily="49" charset="0"/>
              </a:rPr>
              <a:t>ASC</a:t>
            </a:r>
            <a:r>
              <a:rPr lang="en-US" dirty="0"/>
              <a:t>: ascending order, default</a:t>
            </a:r>
          </a:p>
          <a:p>
            <a:pPr lvl="1">
              <a:lnSpc>
                <a:spcPct val="90000"/>
              </a:lnSpc>
              <a:spcBef>
                <a:spcPct val="35000"/>
              </a:spcBef>
            </a:pPr>
            <a:r>
              <a:rPr lang="en-US" dirty="0">
                <a:solidFill>
                  <a:schemeClr val="accent5">
                    <a:lumMod val="20000"/>
                    <a:lumOff val="80000"/>
                  </a:schemeClr>
                </a:solidFill>
                <a:latin typeface="Consolas" pitchFamily="49" charset="0"/>
              </a:rPr>
              <a:t>DESC</a:t>
            </a:r>
            <a:r>
              <a:rPr lang="en-US" dirty="0"/>
              <a:t>: descending order</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17124" name="Rectangle 4"/>
          <p:cNvSpPr>
            <a:spLocks noChangeArrowheads="1"/>
          </p:cNvSpPr>
          <p:nvPr/>
        </p:nvSpPr>
        <p:spPr bwMode="auto">
          <a:xfrm>
            <a:off x="827088" y="3357563"/>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a:t>
            </a:r>
          </a:p>
        </p:txBody>
      </p:sp>
      <p:graphicFrame>
        <p:nvGraphicFramePr>
          <p:cNvPr id="517125" name="Group 5"/>
          <p:cNvGraphicFramePr>
            <a:graphicFrameLocks noGrp="1"/>
          </p:cNvGraphicFramePr>
          <p:nvPr/>
        </p:nvGraphicFramePr>
        <p:xfrm>
          <a:off x="5256213" y="3048000"/>
          <a:ext cx="3203575" cy="1484313"/>
        </p:xfrm>
        <a:graphic>
          <a:graphicData uri="http://schemas.openxmlformats.org/drawingml/2006/table">
            <a:tbl>
              <a:tblPr/>
              <a:tblGrid>
                <a:gridCol w="1581150"/>
                <a:gridCol w="1622425"/>
              </a:tblGrid>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1998-07-31</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Brown</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1999-02-26</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Tamburello</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1999-12-12</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7145" name="Rectangle 25"/>
          <p:cNvSpPr>
            <a:spLocks noChangeArrowheads="1"/>
          </p:cNvSpPr>
          <p:nvPr/>
        </p:nvSpPr>
        <p:spPr bwMode="auto">
          <a:xfrm>
            <a:off x="827088" y="5060950"/>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 DESC</a:t>
            </a:r>
          </a:p>
        </p:txBody>
      </p:sp>
      <p:graphicFrame>
        <p:nvGraphicFramePr>
          <p:cNvPr id="517146" name="Group 26"/>
          <p:cNvGraphicFramePr>
            <a:graphicFrameLocks noGrp="1"/>
          </p:cNvGraphicFramePr>
          <p:nvPr/>
        </p:nvGraphicFramePr>
        <p:xfrm>
          <a:off x="5256213" y="4933950"/>
          <a:ext cx="3203575" cy="1466850"/>
        </p:xfrm>
        <a:graphic>
          <a:graphicData uri="http://schemas.openxmlformats.org/drawingml/2006/table">
            <a:tbl>
              <a:tblPr/>
              <a:tblGrid>
                <a:gridCol w="1581150"/>
                <a:gridCol w="1622425"/>
              </a:tblGrid>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7061200" y="1295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dirty="0" smtClean="0"/>
              <a:t>Table of Contents (2)</a:t>
            </a:r>
            <a:endParaRPr lang="bg-BG" dirty="0"/>
          </a:p>
        </p:txBody>
      </p:sp>
      <p:sp>
        <p:nvSpPr>
          <p:cNvPr id="463875" name="Rectangle 3"/>
          <p:cNvSpPr>
            <a:spLocks noGrp="1" noChangeArrowheads="1"/>
          </p:cNvSpPr>
          <p:nvPr>
            <p:ph idx="1"/>
          </p:nvPr>
        </p:nvSpPr>
        <p:spPr/>
        <p:txBody>
          <a:bodyPr/>
          <a:lstStyle/>
          <a:p>
            <a:pPr marL="609600" indent="-609600">
              <a:lnSpc>
                <a:spcPts val="3600"/>
              </a:lnSpc>
              <a:buFontTx/>
              <a:buAutoNum type="arabicPeriod" startAt="4"/>
            </a:pPr>
            <a:r>
              <a:rPr lang="en-US" dirty="0"/>
              <a:t>Selecting Data From Multiple Tables</a:t>
            </a:r>
          </a:p>
          <a:p>
            <a:pPr marL="722313" lvl="1" indent="349250">
              <a:lnSpc>
                <a:spcPts val="3600"/>
              </a:lnSpc>
            </a:pPr>
            <a:r>
              <a:rPr lang="en-US" dirty="0"/>
              <a:t>Natural Joins</a:t>
            </a:r>
          </a:p>
          <a:p>
            <a:pPr marL="722313" lvl="1" indent="349250">
              <a:lnSpc>
                <a:spcPts val="3600"/>
              </a:lnSpc>
            </a:pPr>
            <a:r>
              <a:rPr lang="en-US" dirty="0"/>
              <a:t>Join with </a:t>
            </a:r>
            <a:r>
              <a:rPr lang="en-US" dirty="0">
                <a:solidFill>
                  <a:schemeClr val="accent5">
                    <a:lumMod val="20000"/>
                    <a:lumOff val="80000"/>
                  </a:schemeClr>
                </a:solidFill>
                <a:latin typeface="Consolas" pitchFamily="49" charset="0"/>
              </a:rPr>
              <a:t>USING</a:t>
            </a:r>
            <a:r>
              <a:rPr lang="en-US" dirty="0"/>
              <a:t> Clause</a:t>
            </a:r>
          </a:p>
          <a:p>
            <a:pPr marL="722313" lvl="1" indent="349250">
              <a:lnSpc>
                <a:spcPts val="3600"/>
              </a:lnSpc>
            </a:pPr>
            <a:r>
              <a:rPr lang="en-US" dirty="0"/>
              <a:t>Inner Joins with </a:t>
            </a:r>
            <a:r>
              <a:rPr lang="en-US" dirty="0">
                <a:solidFill>
                  <a:schemeClr val="accent5">
                    <a:lumMod val="20000"/>
                    <a:lumOff val="80000"/>
                  </a:schemeClr>
                </a:solidFill>
                <a:latin typeface="Consolas" pitchFamily="49" charset="0"/>
              </a:rPr>
              <a:t>ON</a:t>
            </a:r>
            <a:r>
              <a:rPr lang="en-US" dirty="0"/>
              <a:t> Clause</a:t>
            </a:r>
          </a:p>
          <a:p>
            <a:pPr marL="722313" lvl="1" indent="349250">
              <a:lnSpc>
                <a:spcPts val="3600"/>
              </a:lnSpc>
            </a:pPr>
            <a:r>
              <a:rPr lang="en-US" dirty="0"/>
              <a:t>Left, Right and Full Outer Joins</a:t>
            </a:r>
          </a:p>
          <a:p>
            <a:pPr marL="722313" lvl="1" indent="349250">
              <a:lnSpc>
                <a:spcPts val="3600"/>
              </a:lnSpc>
            </a:pPr>
            <a:r>
              <a:rPr lang="en-US" dirty="0"/>
              <a:t>Cross Joins</a:t>
            </a:r>
          </a:p>
          <a:p>
            <a:pPr marL="609600" indent="-609600">
              <a:lnSpc>
                <a:spcPts val="3600"/>
              </a:lnSpc>
              <a:buFontTx/>
              <a:buAutoNum type="arabicPeriod" startAt="5"/>
            </a:pPr>
            <a:r>
              <a:rPr lang="en-US" dirty="0"/>
              <a:t>Inserting Data</a:t>
            </a:r>
          </a:p>
          <a:p>
            <a:pPr marL="609600" indent="-609600">
              <a:lnSpc>
                <a:spcPts val="3600"/>
              </a:lnSpc>
              <a:buFontTx/>
              <a:buAutoNum type="arabicPeriod" startAt="5"/>
            </a:pPr>
            <a:r>
              <a:rPr lang="en-US" dirty="0"/>
              <a:t>Updating Data</a:t>
            </a:r>
          </a:p>
          <a:p>
            <a:pPr marL="609600" indent="-609600">
              <a:lnSpc>
                <a:spcPts val="3600"/>
              </a:lnSpc>
              <a:buFontTx/>
              <a:buAutoNum type="arabicPeriod" startAt="5"/>
            </a:pPr>
            <a:r>
              <a:rPr lang="en-US" dirty="0"/>
              <a:t>Deleting Data</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95234" name="Picture 2" descr="http://www.sandia.gov/materials/science/nmr_lab/images/books.gif"/>
          <p:cNvPicPr>
            <a:picLocks noChangeAspect="1" noChangeArrowheads="1"/>
          </p:cNvPicPr>
          <p:nvPr/>
        </p:nvPicPr>
        <p:blipFill>
          <a:blip r:embed="rId2" cstate="screen"/>
          <a:srcRect/>
          <a:stretch>
            <a:fillRect/>
          </a:stretch>
        </p:blipFill>
        <p:spPr bwMode="auto">
          <a:xfrm>
            <a:off x="6096000" y="4165725"/>
            <a:ext cx="2590800" cy="2334286"/>
          </a:xfrm>
          <a:prstGeom prst="rect">
            <a:avLst/>
          </a:prstGeom>
          <a:noFill/>
        </p:spPr>
      </p:pic>
      <p:pic>
        <p:nvPicPr>
          <p:cNvPr id="2" name="Picture 2" descr="http://www.pornosecurity.org/images/SQL_logo.jpg"/>
          <p:cNvPicPr>
            <a:picLocks noChangeAspect="1" noChangeArrowheads="1"/>
          </p:cNvPicPr>
          <p:nvPr/>
        </p:nvPicPr>
        <p:blipFill>
          <a:blip r:embed="rId3" cstate="screen"/>
          <a:srcRect/>
          <a:stretch>
            <a:fillRect/>
          </a:stretch>
        </p:blipFill>
        <p:spPr bwMode="auto">
          <a:xfrm>
            <a:off x="7162800" y="2286000"/>
            <a:ext cx="1090978" cy="945514"/>
          </a:xfrm>
          <a:prstGeom prst="roundRect">
            <a:avLst>
              <a:gd name="adj" fmla="val 12052"/>
            </a:avLst>
          </a:prstGeom>
          <a:noFill/>
          <a:ln>
            <a:solidFill>
              <a:schemeClr val="bg1">
                <a:lumMod val="65000"/>
                <a:lumOff val="35000"/>
              </a:schemeClr>
            </a:solidFill>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ctrTitle"/>
          </p:nvPr>
        </p:nvSpPr>
        <p:spPr>
          <a:xfrm>
            <a:off x="457200" y="47244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450680"/>
            <a:ext cx="8229600" cy="569120"/>
          </a:xfrm>
        </p:spPr>
        <p:txBody>
          <a:bodyPr/>
          <a:lstStyle/>
          <a:p>
            <a:r>
              <a:rPr smtClean="0"/>
              <a:t>Selecting Data From Multiple Tables</a:t>
            </a:r>
            <a:endParaRPr lang="bg-BG" dirty="0"/>
          </a:p>
        </p:txBody>
      </p:sp>
      <p:pic>
        <p:nvPicPr>
          <p:cNvPr id="51202" name="Picture 2" descr="https://www.learningtree.com/images/ilt/grabbers/ilt925.jpg"/>
          <p:cNvPicPr>
            <a:picLocks noChangeAspect="1" noChangeArrowheads="1"/>
          </p:cNvPicPr>
          <p:nvPr/>
        </p:nvPicPr>
        <p:blipFill>
          <a:blip r:embed="rId3" cstate="screen"/>
          <a:srcRect/>
          <a:stretch>
            <a:fillRect/>
          </a:stretch>
        </p:blipFill>
        <p:spPr bwMode="auto">
          <a:xfrm rot="21196689">
            <a:off x="4785992" y="1289264"/>
            <a:ext cx="3953086" cy="2586559"/>
          </a:xfrm>
          <a:prstGeom prst="roundRect">
            <a:avLst>
              <a:gd name="adj" fmla="val 5501"/>
            </a:avLst>
          </a:prstGeom>
          <a:solidFill>
            <a:srgbClr val="FFFFFF">
              <a:shade val="85000"/>
            </a:srgbClr>
          </a:solidFill>
          <a:ln>
            <a:noFill/>
          </a:ln>
          <a:effectLst>
            <a:reflection blurRad="12700" stA="38000" endPos="28000" dist="5000" dir="5400000" sy="-100000" algn="bl" rotWithShape="0"/>
          </a:effectLst>
          <a:scene3d>
            <a:camera prst="perspectiveContrastingLeftFacing"/>
            <a:lightRig rig="threePt" dir="t"/>
          </a:scene3d>
        </p:spPr>
      </p:pic>
      <p:pic>
        <p:nvPicPr>
          <p:cNvPr id="51203" name="Picture 3" descr="C:\Trash\customers-table.png"/>
          <p:cNvPicPr>
            <a:picLocks noChangeAspect="1" noChangeArrowheads="1"/>
          </p:cNvPicPr>
          <p:nvPr/>
        </p:nvPicPr>
        <p:blipFill>
          <a:blip r:embed="rId4" cstate="screen"/>
          <a:srcRect/>
          <a:stretch>
            <a:fillRect/>
          </a:stretch>
        </p:blipFill>
        <p:spPr bwMode="auto">
          <a:xfrm>
            <a:off x="838200" y="914400"/>
            <a:ext cx="3733800" cy="2513135"/>
          </a:xfrm>
          <a:prstGeom prst="rect">
            <a:avLst/>
          </a:prstGeom>
          <a:noFill/>
          <a:ln>
            <a:noFill/>
          </a:ln>
          <a:effectLst>
            <a:outerShdw blurRad="127000" dist="38100" dir="2700000" algn="ctr">
              <a:srgbClr val="000000">
                <a:alpha val="45000"/>
              </a:srgbClr>
            </a:outerShdw>
            <a:reflection blurRad="6350" stA="52000" endA="300" endPos="35000" dir="5400000" sy="-100000" algn="bl" rotWithShape="0"/>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7" name="Picture 3" descr="C:\Trash\customers-table.png"/>
          <p:cNvPicPr>
            <a:picLocks noChangeAspect="1" noChangeArrowheads="1"/>
          </p:cNvPicPr>
          <p:nvPr/>
        </p:nvPicPr>
        <p:blipFill>
          <a:blip r:embed="rId4" cstate="screen"/>
          <a:srcRect/>
          <a:stretch>
            <a:fillRect/>
          </a:stretch>
        </p:blipFill>
        <p:spPr bwMode="auto">
          <a:xfrm>
            <a:off x="2667000" y="2057400"/>
            <a:ext cx="3054532" cy="2055934"/>
          </a:xfrm>
          <a:prstGeom prst="rect">
            <a:avLst/>
          </a:prstGeom>
          <a:no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30533" y="4157662"/>
            <a:ext cx="647700" cy="1511300"/>
            <a:chOff x="4150" y="2578"/>
            <a:chExt cx="408" cy="952"/>
          </a:xfrm>
        </p:grpSpPr>
        <p:sp>
          <p:nvSpPr>
            <p:cNvPr id="521219" name="Line 3"/>
            <p:cNvSpPr>
              <a:spLocks noChangeShapeType="1"/>
            </p:cNvSpPr>
            <p:nvPr/>
          </p:nvSpPr>
          <p:spPr bwMode="auto">
            <a:xfrm>
              <a:off x="4558" y="2578"/>
              <a:ext cx="0" cy="952"/>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0" name="Line 4"/>
            <p:cNvSpPr>
              <a:spLocks noChangeShapeType="1"/>
            </p:cNvSpPr>
            <p:nvPr/>
          </p:nvSpPr>
          <p:spPr bwMode="auto">
            <a:xfrm flipH="1">
              <a:off x="4150" y="3521"/>
              <a:ext cx="408"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grpSp>
        <p:nvGrpSpPr>
          <p:cNvPr id="3" name="Group 5"/>
          <p:cNvGrpSpPr>
            <a:grpSpLocks/>
          </p:cNvGrpSpPr>
          <p:nvPr/>
        </p:nvGrpSpPr>
        <p:grpSpPr bwMode="auto">
          <a:xfrm>
            <a:off x="1550987" y="4156075"/>
            <a:ext cx="849313" cy="1512887"/>
            <a:chOff x="930" y="2577"/>
            <a:chExt cx="535" cy="953"/>
          </a:xfrm>
        </p:grpSpPr>
        <p:sp>
          <p:nvSpPr>
            <p:cNvPr id="521222" name="Line 6"/>
            <p:cNvSpPr>
              <a:spLocks noChangeShapeType="1"/>
            </p:cNvSpPr>
            <p:nvPr/>
          </p:nvSpPr>
          <p:spPr bwMode="auto">
            <a:xfrm>
              <a:off x="930" y="2577"/>
              <a:ext cx="0" cy="953"/>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3" name="Line 7"/>
            <p:cNvSpPr>
              <a:spLocks noChangeShapeType="1"/>
            </p:cNvSpPr>
            <p:nvPr/>
          </p:nvSpPr>
          <p:spPr bwMode="auto">
            <a:xfrm>
              <a:off x="930" y="3521"/>
              <a:ext cx="535"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sp>
        <p:nvSpPr>
          <p:cNvPr id="521224" name="Rectangle 8"/>
          <p:cNvSpPr>
            <a:spLocks noGrp="1" noChangeArrowheads="1"/>
          </p:cNvSpPr>
          <p:nvPr>
            <p:ph type="title"/>
          </p:nvPr>
        </p:nvSpPr>
        <p:spPr/>
        <p:txBody>
          <a:bodyPr/>
          <a:lstStyle/>
          <a:p>
            <a:r>
              <a:rPr lang="en-US" dirty="0"/>
              <a:t>Data from Multiple Tables</a:t>
            </a:r>
          </a:p>
        </p:txBody>
      </p:sp>
      <p:sp>
        <p:nvSpPr>
          <p:cNvPr id="521225" name="Rectangle 9"/>
          <p:cNvSpPr>
            <a:spLocks noGrp="1" noChangeArrowheads="1"/>
          </p:cNvSpPr>
          <p:nvPr>
            <p:ph idx="1"/>
          </p:nvPr>
        </p:nvSpPr>
        <p:spPr/>
        <p:txBody>
          <a:bodyPr/>
          <a:lstStyle/>
          <a:p>
            <a:r>
              <a:rPr lang="en-US" dirty="0"/>
              <a:t>Sometimes you need data from more than one table:</a:t>
            </a:r>
          </a:p>
        </p:txBody>
      </p:sp>
      <p:sp>
        <p:nvSpPr>
          <p:cNvPr id="13"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graphicFrame>
        <p:nvGraphicFramePr>
          <p:cNvPr id="521226" name="Group 10"/>
          <p:cNvGraphicFramePr>
            <a:graphicFrameLocks noGrp="1"/>
          </p:cNvGraphicFramePr>
          <p:nvPr/>
        </p:nvGraphicFramePr>
        <p:xfrm>
          <a:off x="710564" y="2514600"/>
          <a:ext cx="3480436" cy="1552956"/>
        </p:xfrm>
        <a:graphic>
          <a:graphicData uri="http://schemas.openxmlformats.org/drawingml/2006/table">
            <a:tbl>
              <a:tblPr/>
              <a:tblGrid>
                <a:gridCol w="1489393"/>
                <a:gridCol w="19910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2587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45" name="Group 29"/>
          <p:cNvGraphicFramePr>
            <a:graphicFrameLocks noGrp="1"/>
          </p:cNvGraphicFramePr>
          <p:nvPr/>
        </p:nvGraphicFramePr>
        <p:xfrm>
          <a:off x="4755514" y="2514600"/>
          <a:ext cx="3550286" cy="1552956"/>
        </p:xfrm>
        <a:graphic>
          <a:graphicData uri="http://schemas.openxmlformats.org/drawingml/2006/table">
            <a:tbl>
              <a:tblPr/>
              <a:tblGrid>
                <a:gridCol w="1991043"/>
                <a:gridCol w="15592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64" name="Group 48"/>
          <p:cNvGraphicFramePr>
            <a:graphicFrameLocks noGrp="1"/>
          </p:cNvGraphicFramePr>
          <p:nvPr/>
        </p:nvGraphicFramePr>
        <p:xfrm>
          <a:off x="2475541" y="4602162"/>
          <a:ext cx="4286250" cy="1552956"/>
        </p:xfrm>
        <a:graphic>
          <a:graphicData uri="http://schemas.openxmlformats.org/drawingml/2006/table">
            <a:tbl>
              <a:tblPr/>
              <a:tblGrid>
                <a:gridCol w="171450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dirty="0"/>
              <a:t>Cartesian Product</a:t>
            </a:r>
          </a:p>
        </p:txBody>
      </p:sp>
      <p:sp>
        <p:nvSpPr>
          <p:cNvPr id="523267" name="Rectangle 3"/>
          <p:cNvSpPr>
            <a:spLocks noGrp="1" noChangeArrowheads="1"/>
          </p:cNvSpPr>
          <p:nvPr>
            <p:ph idx="1"/>
          </p:nvPr>
        </p:nvSpPr>
        <p:spPr/>
        <p:txBody>
          <a:bodyPr/>
          <a:lstStyle/>
          <a:p>
            <a:pPr>
              <a:lnSpc>
                <a:spcPct val="90000"/>
              </a:lnSpc>
            </a:pPr>
            <a:r>
              <a:rPr lang="en-US" dirty="0"/>
              <a:t>This will produce Cartesian product:</a:t>
            </a:r>
          </a:p>
          <a:p>
            <a:pPr>
              <a:lnSpc>
                <a:spcPct val="90000"/>
              </a:lnSpc>
            </a:pPr>
            <a:endParaRPr lang="en-US" dirty="0"/>
          </a:p>
          <a:p>
            <a:pPr>
              <a:lnSpc>
                <a:spcPct val="90000"/>
              </a:lnSpc>
            </a:pPr>
            <a:endParaRPr lang="en-US" dirty="0"/>
          </a:p>
          <a:p>
            <a:pPr>
              <a:lnSpc>
                <a:spcPct val="90000"/>
              </a:lnSpc>
            </a:pPr>
            <a:r>
              <a:rPr lang="en-US" dirty="0"/>
              <a:t>The result: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23268" name="Rectangle 4"/>
          <p:cNvSpPr>
            <a:spLocks noChangeArrowheads="1"/>
          </p:cNvSpPr>
          <p:nvPr/>
        </p:nvSpPr>
        <p:spPr bwMode="auto">
          <a:xfrm>
            <a:off x="838200" y="1828800"/>
            <a:ext cx="7391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23269" name="Group 5"/>
          <p:cNvGraphicFramePr>
            <a:graphicFrameLocks noGrp="1"/>
          </p:cNvGraphicFramePr>
          <p:nvPr/>
        </p:nvGraphicFramePr>
        <p:xfrm>
          <a:off x="2438400" y="3581400"/>
          <a:ext cx="4152900" cy="2695956"/>
        </p:xfrm>
        <a:graphic>
          <a:graphicData uri="http://schemas.openxmlformats.org/drawingml/2006/table">
            <a:tbl>
              <a:tblPr/>
              <a:tblGrid>
                <a:gridCol w="158115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Department</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Sullivan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t>Cartesian </a:t>
            </a:r>
            <a:r>
              <a:rPr lang="en-US" smtClean="0"/>
              <a:t>Product (2)</a:t>
            </a:r>
            <a:endParaRPr lang="en-US" dirty="0"/>
          </a:p>
        </p:txBody>
      </p:sp>
      <p:sp>
        <p:nvSpPr>
          <p:cNvPr id="524291" name="Rectangle 3"/>
          <p:cNvSpPr>
            <a:spLocks noGrp="1" noChangeArrowheads="1"/>
          </p:cNvSpPr>
          <p:nvPr>
            <p:ph idx="1"/>
          </p:nvPr>
        </p:nvSpPr>
        <p:spPr/>
        <p:txBody>
          <a:bodyPr/>
          <a:lstStyle/>
          <a:p>
            <a:r>
              <a:rPr lang="en-US" dirty="0"/>
              <a:t>A Cartesian product is formed when:</a:t>
            </a:r>
          </a:p>
          <a:p>
            <a:pPr lvl="1"/>
            <a:r>
              <a:rPr lang="en-US" dirty="0"/>
              <a:t>A join condition is omitted</a:t>
            </a:r>
          </a:p>
          <a:p>
            <a:pPr lvl="1"/>
            <a:r>
              <a:rPr lang="en-US" dirty="0"/>
              <a:t>A join condition is invalid</a:t>
            </a:r>
          </a:p>
          <a:p>
            <a:pPr lvl="1"/>
            <a:r>
              <a:rPr lang="en-US" dirty="0"/>
              <a:t>All rows in the first table are joined to all rows in the second table</a:t>
            </a:r>
          </a:p>
          <a:p>
            <a:r>
              <a:rPr lang="en-US" dirty="0"/>
              <a:t>To avoid a Cartesian product, always include a valid join condition</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47106" name="Picture 2" descr="http://matuszek.org/functions/fig4.gif"/>
          <p:cNvPicPr>
            <a:picLocks noChangeAspect="1" noChangeArrowheads="1"/>
          </p:cNvPicPr>
          <p:nvPr/>
        </p:nvPicPr>
        <p:blipFill>
          <a:blip r:embed="rId2" cstate="screen"/>
          <a:srcRect b="11962"/>
          <a:stretch>
            <a:fillRect/>
          </a:stretch>
        </p:blipFill>
        <p:spPr bwMode="auto">
          <a:xfrm>
            <a:off x="5943600" y="4953000"/>
            <a:ext cx="2667000" cy="1430694"/>
          </a:xfrm>
          <a:prstGeom prst="roundRect">
            <a:avLst>
              <a:gd name="adj" fmla="val 6960"/>
            </a:avLst>
          </a:prstGeom>
          <a:solidFill>
            <a:srgbClr val="FFFFFF"/>
          </a:solidFill>
        </p:spPr>
      </p:pic>
      <p:grpSp>
        <p:nvGrpSpPr>
          <p:cNvPr id="5" name="Group 4"/>
          <p:cNvGrpSpPr/>
          <p:nvPr/>
        </p:nvGrpSpPr>
        <p:grpSpPr>
          <a:xfrm>
            <a:off x="1945093" y="5334000"/>
            <a:ext cx="3541308" cy="990600"/>
            <a:chOff x="607608" y="4801182"/>
            <a:chExt cx="4652184" cy="1495070"/>
          </a:xfrm>
        </p:grpSpPr>
        <p:pic>
          <p:nvPicPr>
            <p:cNvPr id="6"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gr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a:t>Types of </a:t>
            </a:r>
            <a:r>
              <a:rPr lang="en-US" dirty="0" smtClean="0"/>
              <a:t>Joins</a:t>
            </a:r>
            <a:endParaRPr lang="en-US" dirty="0"/>
          </a:p>
        </p:txBody>
      </p:sp>
      <p:sp>
        <p:nvSpPr>
          <p:cNvPr id="525315" name="Rectangle 3"/>
          <p:cNvSpPr>
            <a:spLocks noGrp="1" noChangeArrowheads="1"/>
          </p:cNvSpPr>
          <p:nvPr>
            <p:ph idx="1"/>
          </p:nvPr>
        </p:nvSpPr>
        <p:spPr>
          <a:xfrm>
            <a:off x="228600" y="1143000"/>
            <a:ext cx="8686800" cy="5562600"/>
          </a:xfrm>
        </p:spPr>
        <p:txBody>
          <a:bodyPr/>
          <a:lstStyle/>
          <a:p>
            <a:pPr>
              <a:spcBef>
                <a:spcPts val="1200"/>
              </a:spcBef>
            </a:pPr>
            <a:r>
              <a:rPr lang="en-US" dirty="0"/>
              <a:t>Inner joins</a:t>
            </a:r>
          </a:p>
          <a:p>
            <a:pPr>
              <a:spcBef>
                <a:spcPts val="1200"/>
              </a:spcBef>
            </a:pPr>
            <a:r>
              <a:rPr lang="en-US" dirty="0"/>
              <a:t>Left, right and full outer joins</a:t>
            </a:r>
          </a:p>
          <a:p>
            <a:pPr>
              <a:spcBef>
                <a:spcPts val="1200"/>
              </a:spcBef>
            </a:pPr>
            <a:r>
              <a:rPr lang="en-US" dirty="0"/>
              <a:t>Cross joins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pic>
        <p:nvPicPr>
          <p:cNvPr id="45057" name="Picture 1" descr="C:\Trash\table-red.png"/>
          <p:cNvPicPr>
            <a:picLocks noChangeAspect="1" noChangeArrowheads="1"/>
          </p:cNvPicPr>
          <p:nvPr/>
        </p:nvPicPr>
        <p:blipFill>
          <a:blip r:embed="rId3" cstate="screen"/>
          <a:srcRect/>
          <a:stretch>
            <a:fillRect/>
          </a:stretch>
        </p:blipFill>
        <p:spPr bwMode="auto">
          <a:xfrm>
            <a:off x="762000" y="3733800"/>
            <a:ext cx="2771776" cy="2224262"/>
          </a:xfrm>
          <a:prstGeom prst="rect">
            <a:avLst/>
          </a:prstGeom>
          <a:noFill/>
          <a:effectLst>
            <a:glow rad="228600">
              <a:schemeClr val="accent2">
                <a:satMod val="175000"/>
                <a:alpha val="40000"/>
              </a:schemeClr>
            </a:glo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5610224" y="3733800"/>
            <a:ext cx="2771776" cy="2224262"/>
          </a:xfrm>
          <a:prstGeom prst="rect">
            <a:avLst/>
          </a:prstGeom>
          <a:noFill/>
          <a:effectLst>
            <a:glow rad="228600">
              <a:schemeClr val="accent3">
                <a:satMod val="175000"/>
                <a:alpha val="40000"/>
              </a:schemeClr>
            </a:glo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2882727" y="4215327"/>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5103190" y="4182093"/>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screen">
            <a:lum bright="-30000" contrast="20000"/>
          </a:blip>
          <a:srcRect/>
          <a:stretch>
            <a:fillRect/>
          </a:stretch>
        </p:blipFill>
        <p:spPr bwMode="auto">
          <a:xfrm rot="742204">
            <a:off x="4268724" y="3918766"/>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3943352" y="4558594"/>
            <a:ext cx="1238248" cy="1155698"/>
          </a:xfrm>
          <a:prstGeom prst="rect">
            <a:avLst/>
          </a:prstGeom>
          <a:noFill/>
          <a:effectLst>
            <a:glow rad="228600">
              <a:schemeClr val="accent4">
                <a:satMod val="175000"/>
                <a:alpha val="40000"/>
              </a:schemeClr>
            </a:glow>
          </a:effectLst>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dirty="0"/>
              <a:t>Inner Join with ON Clause</a:t>
            </a:r>
          </a:p>
        </p:txBody>
      </p:sp>
      <p:sp>
        <p:nvSpPr>
          <p:cNvPr id="527363" name="Rectangle 3"/>
          <p:cNvSpPr>
            <a:spLocks noGrp="1" noChangeArrowheads="1"/>
          </p:cNvSpPr>
          <p:nvPr>
            <p:ph idx="1"/>
          </p:nvPr>
        </p:nvSpPr>
        <p:spPr>
          <a:xfrm>
            <a:off x="228600" y="914400"/>
            <a:ext cx="8591550" cy="5611813"/>
          </a:xfrm>
        </p:spPr>
        <p:txBody>
          <a:bodyPr/>
          <a:lstStyle/>
          <a:p>
            <a:pPr>
              <a:spcBef>
                <a:spcPct val="35000"/>
              </a:spcBef>
            </a:pPr>
            <a:r>
              <a:rPr lang="en-US" dirty="0"/>
              <a:t>To specify arbitrary conditions or specify columns to join, the </a:t>
            </a:r>
            <a:r>
              <a:rPr lang="en-US" dirty="0">
                <a:solidFill>
                  <a:schemeClr val="accent5">
                    <a:lumMod val="20000"/>
                    <a:lumOff val="80000"/>
                  </a:schemeClr>
                </a:solidFill>
                <a:latin typeface="Consolas" pitchFamily="49" charset="0"/>
              </a:rPr>
              <a:t>ON</a:t>
            </a:r>
            <a:r>
              <a:rPr lang="en-US" dirty="0"/>
              <a:t> clause is used</a:t>
            </a:r>
          </a:p>
          <a:p>
            <a:pPr lvl="1">
              <a:lnSpc>
                <a:spcPts val="3600"/>
              </a:lnSpc>
            </a:pPr>
            <a:r>
              <a:rPr lang="en-US" dirty="0"/>
              <a:t>Such </a:t>
            </a:r>
            <a:r>
              <a:rPr lang="en-US" dirty="0">
                <a:solidFill>
                  <a:schemeClr val="accent5">
                    <a:lumMod val="20000"/>
                    <a:lumOff val="80000"/>
                  </a:schemeClr>
                </a:solidFill>
                <a:latin typeface="Consolas" pitchFamily="49" charset="0"/>
              </a:rPr>
              <a:t>JOIN</a:t>
            </a:r>
            <a:r>
              <a:rPr lang="en-US" dirty="0"/>
              <a:t> is called also </a:t>
            </a:r>
            <a:r>
              <a:rPr lang="en-US" dirty="0">
                <a:solidFill>
                  <a:schemeClr val="accent5">
                    <a:lumMod val="20000"/>
                    <a:lumOff val="80000"/>
                  </a:schemeClr>
                </a:solidFill>
                <a:latin typeface="Consolas" pitchFamily="49" charset="0"/>
              </a:rPr>
              <a:t>INNER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JOIN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527364" name="Rectangle 4"/>
          <p:cNvSpPr>
            <a:spLocks noChangeArrowheads="1"/>
          </p:cNvSpPr>
          <p:nvPr/>
        </p:nvSpPr>
        <p:spPr bwMode="auto">
          <a:xfrm>
            <a:off x="687388" y="2743200"/>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p:txBody>
      </p:sp>
      <p:graphicFrame>
        <p:nvGraphicFramePr>
          <p:cNvPr id="527365" name="Group 5"/>
          <p:cNvGraphicFramePr>
            <a:graphicFrameLocks noGrp="1"/>
          </p:cNvGraphicFramePr>
          <p:nvPr/>
        </p:nvGraphicFramePr>
        <p:xfrm>
          <a:off x="676275" y="4655820"/>
          <a:ext cx="7781925" cy="1784604"/>
        </p:xfrm>
        <a:graphic>
          <a:graphicData uri="http://schemas.openxmlformats.org/drawingml/2006/table">
            <a:tbl>
              <a:tblPr/>
              <a:tblGrid>
                <a:gridCol w="1685925"/>
                <a:gridCol w="1447800"/>
                <a:gridCol w="1102242"/>
                <a:gridCol w="1107558"/>
                <a:gridCol w="2438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Marketing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dirty="0"/>
              <a:t>Equijoins</a:t>
            </a:r>
          </a:p>
        </p:txBody>
      </p:sp>
      <p:sp>
        <p:nvSpPr>
          <p:cNvPr id="529411" name="Rectangle 3"/>
          <p:cNvSpPr>
            <a:spLocks noGrp="1" noChangeArrowheads="1"/>
          </p:cNvSpPr>
          <p:nvPr>
            <p:ph idx="1"/>
          </p:nvPr>
        </p:nvSpPr>
        <p:spPr>
          <a:xfrm>
            <a:off x="228600" y="1066800"/>
            <a:ext cx="8591550" cy="5459413"/>
          </a:xfrm>
        </p:spPr>
        <p:txBody>
          <a:bodyPr/>
          <a:lstStyle/>
          <a:p>
            <a:pPr>
              <a:spcBef>
                <a:spcPct val="35000"/>
              </a:spcBef>
            </a:pPr>
            <a:r>
              <a:rPr lang="en-US" dirty="0"/>
              <a:t>Inner joins with join conditions pushed down to the </a:t>
            </a:r>
            <a:r>
              <a:rPr lang="en-US" dirty="0">
                <a:solidFill>
                  <a:schemeClr val="accent5">
                    <a:lumMod val="20000"/>
                    <a:lumOff val="80000"/>
                  </a:schemeClr>
                </a:solidFill>
                <a:latin typeface="Consolas" pitchFamily="49" charset="0"/>
              </a:rPr>
              <a:t>WHERE</a:t>
            </a:r>
            <a:r>
              <a:rPr lang="en-US" dirty="0"/>
              <a:t> clause</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
        <p:nvSpPr>
          <p:cNvPr id="529412" name="Rectangle 4"/>
          <p:cNvSpPr>
            <a:spLocks noChangeArrowheads="1"/>
          </p:cNvSpPr>
          <p:nvPr/>
        </p:nvSpPr>
        <p:spPr bwMode="auto">
          <a:xfrm>
            <a:off x="766763" y="2334161"/>
            <a:ext cx="76295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e.DepartmentID = d.DepartmentID</a:t>
            </a:r>
          </a:p>
        </p:txBody>
      </p:sp>
      <p:graphicFrame>
        <p:nvGraphicFramePr>
          <p:cNvPr id="529413" name="Group 5"/>
          <p:cNvGraphicFramePr>
            <a:graphicFrameLocks noGrp="1"/>
          </p:cNvGraphicFramePr>
          <p:nvPr/>
        </p:nvGraphicFramePr>
        <p:xfrm>
          <a:off x="755650" y="4114800"/>
          <a:ext cx="7640638" cy="1871472"/>
        </p:xfrm>
        <a:graphic>
          <a:graphicData uri="http://schemas.openxmlformats.org/drawingml/2006/table">
            <a:tbl>
              <a:tblPr/>
              <a:tblGrid>
                <a:gridCol w="1758950"/>
                <a:gridCol w="1600200"/>
                <a:gridCol w="1219200"/>
                <a:gridCol w="1219200"/>
                <a:gridCol w="1843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Production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Marketing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INNER vs. OUTER Joins</a:t>
            </a:r>
          </a:p>
        </p:txBody>
      </p:sp>
      <p:sp>
        <p:nvSpPr>
          <p:cNvPr id="531459" name="Rectangle 3"/>
          <p:cNvSpPr>
            <a:spLocks noGrp="1" noChangeArrowheads="1"/>
          </p:cNvSpPr>
          <p:nvPr>
            <p:ph idx="1"/>
          </p:nvPr>
        </p:nvSpPr>
        <p:spPr/>
        <p:txBody>
          <a:bodyPr/>
          <a:lstStyle/>
          <a:p>
            <a:r>
              <a:rPr lang="en-US" dirty="0" smtClean="0">
                <a:solidFill>
                  <a:schemeClr val="accent5">
                    <a:lumMod val="20000"/>
                    <a:lumOff val="80000"/>
                  </a:schemeClr>
                </a:solidFill>
                <a:effectLst>
                  <a:outerShdw blurRad="38100" dist="38100" dir="2700000" algn="tl">
                    <a:srgbClr val="000000"/>
                  </a:outerShdw>
                </a:effectLst>
              </a:rPr>
              <a:t>Inner join</a:t>
            </a:r>
            <a:endParaRPr lang="en-US" dirty="0" smtClean="0"/>
          </a:p>
          <a:p>
            <a:pPr lvl="1"/>
            <a:r>
              <a:rPr lang="en-US" dirty="0" smtClean="0"/>
              <a:t>A </a:t>
            </a:r>
            <a:r>
              <a:rPr lang="en-US" dirty="0"/>
              <a:t>join of two tables returning only </a:t>
            </a:r>
            <a:r>
              <a:rPr lang="en-US" dirty="0" smtClean="0"/>
              <a:t>rows matching the join condition</a:t>
            </a:r>
            <a:endParaRPr lang="en-US" dirty="0">
              <a:solidFill>
                <a:schemeClr val="accent5">
                  <a:lumMod val="20000"/>
                  <a:lumOff val="80000"/>
                </a:schemeClr>
              </a:solidFill>
              <a:effectLst>
                <a:outerShdw blurRad="38100" dist="38100" dir="2700000" algn="tl">
                  <a:srgbClr val="000000"/>
                </a:outerShdw>
              </a:effectLst>
            </a:endParaRPr>
          </a:p>
          <a:p>
            <a:r>
              <a:rPr lang="en-US" dirty="0" smtClean="0">
                <a:solidFill>
                  <a:schemeClr val="accent5">
                    <a:lumMod val="20000"/>
                    <a:lumOff val="80000"/>
                  </a:schemeClr>
                </a:solidFill>
                <a:effectLst>
                  <a:outerShdw blurRad="38100" dist="38100" dir="2700000" algn="tl">
                    <a:srgbClr val="000000"/>
                  </a:outerShdw>
                </a:effectLst>
              </a:rPr>
              <a:t>Left</a:t>
            </a:r>
            <a:r>
              <a:rPr lang="en-US" dirty="0" smtClean="0"/>
              <a:t> (or </a:t>
            </a:r>
            <a:r>
              <a:rPr lang="en-US" dirty="0" smtClean="0">
                <a:solidFill>
                  <a:schemeClr val="accent5">
                    <a:lumMod val="20000"/>
                    <a:lumOff val="80000"/>
                  </a:schemeClr>
                </a:solidFill>
                <a:effectLst>
                  <a:outerShdw blurRad="38100" dist="38100" dir="2700000" algn="tl">
                    <a:srgbClr val="000000"/>
                  </a:outerShdw>
                </a:effectLst>
              </a:rPr>
              <a:t>right</a:t>
            </a:r>
            <a:r>
              <a:rPr lang="en-US" dirty="0" smtClean="0"/>
              <a:t>) </a:t>
            </a:r>
            <a:r>
              <a:rPr lang="en-US" dirty="0" smtClean="0">
                <a:solidFill>
                  <a:schemeClr val="accent5">
                    <a:lumMod val="20000"/>
                    <a:lumOff val="80000"/>
                  </a:schemeClr>
                </a:solidFill>
                <a:effectLst>
                  <a:outerShdw blurRad="38100" dist="38100" dir="2700000" algn="tl">
                    <a:srgbClr val="000000"/>
                  </a:outerShdw>
                </a:effectLst>
              </a:rPr>
              <a:t>outer join</a:t>
            </a:r>
            <a:endParaRPr lang="en-US" dirty="0" smtClean="0"/>
          </a:p>
          <a:p>
            <a:pPr lvl="1"/>
            <a:r>
              <a:rPr lang="en-US" dirty="0" smtClean="0"/>
              <a:t>Returns </a:t>
            </a:r>
            <a:r>
              <a:rPr lang="en-US" dirty="0"/>
              <a:t>the results of the inner join as well as unmatched rows from the left (or right) </a:t>
            </a:r>
            <a:r>
              <a:rPr lang="en-US" dirty="0" smtClean="0"/>
              <a:t>table</a:t>
            </a:r>
            <a:endParaRPr lang="en-US" dirty="0">
              <a:solidFill>
                <a:schemeClr val="accent5">
                  <a:lumMod val="20000"/>
                  <a:lumOff val="80000"/>
                </a:schemeClr>
              </a:solidFill>
              <a:effectLst>
                <a:outerShdw blurRad="38100" dist="38100" dir="2700000" algn="tl">
                  <a:srgbClr val="000000"/>
                </a:outerShdw>
              </a:effectLst>
            </a:endParaRPr>
          </a:p>
          <a:p>
            <a:r>
              <a:rPr lang="en-US" dirty="0" smtClean="0">
                <a:solidFill>
                  <a:schemeClr val="accent5">
                    <a:lumMod val="20000"/>
                    <a:lumOff val="80000"/>
                  </a:schemeClr>
                </a:solidFill>
                <a:effectLst>
                  <a:outerShdw blurRad="38100" dist="38100" dir="2700000" algn="tl">
                    <a:srgbClr val="000000"/>
                  </a:outerShdw>
                </a:effectLst>
              </a:rPr>
              <a:t>Full outer join</a:t>
            </a:r>
            <a:endParaRPr lang="en-US" dirty="0" smtClean="0"/>
          </a:p>
          <a:p>
            <a:pPr lvl="1"/>
            <a:r>
              <a:rPr lang="en-US" dirty="0" smtClean="0"/>
              <a:t>Returns </a:t>
            </a:r>
            <a:r>
              <a:rPr lang="en-US" dirty="0"/>
              <a:t>the results of an inner join as well as the results of a left and right </a:t>
            </a:r>
            <a:r>
              <a:rPr lang="en-US" dirty="0" smtClean="0"/>
              <a:t>join</a:t>
            </a:r>
            <a:endParaRPr lang="en-US" dirty="0">
              <a:solidFill>
                <a:schemeClr val="accent5">
                  <a:lumMod val="20000"/>
                  <a:lumOff val="80000"/>
                </a:schemeClr>
              </a:solidFill>
              <a:effectLst>
                <a:outerShdw blurRad="38100" dist="38100" dir="2700000" algn="tl">
                  <a:srgbClr val="000000"/>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dirty="0"/>
              <a:t>INNER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532483"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2484" name="Group 4"/>
          <p:cNvGraphicFramePr>
            <a:graphicFrameLocks noGrp="1"/>
          </p:cNvGraphicFramePr>
          <p:nvPr/>
        </p:nvGraphicFramePr>
        <p:xfrm>
          <a:off x="685801" y="2866644"/>
          <a:ext cx="7772400" cy="3457956"/>
        </p:xfrm>
        <a:graphic>
          <a:graphicData uri="http://schemas.openxmlformats.org/drawingml/2006/table">
            <a:tbl>
              <a:tblPr firstRow="1" lastRow="1"/>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Erickson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Goldberg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109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Johnson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Higa</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Ford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Maxwell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Krebs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dirty="0"/>
              <a:t>LEFT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34531"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LEFT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4532"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Benshoof</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Bradley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Miller</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Maxwell</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Okelberry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16</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Frum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184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Richins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Culbertson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Barreto de Mattos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ctrTitle"/>
          </p:nvPr>
        </p:nvSpPr>
        <p:spPr>
          <a:xfrm>
            <a:off x="4495800" y="1524000"/>
            <a:ext cx="3962400" cy="2362202"/>
          </a:xfrm>
        </p:spPr>
        <p:txBody>
          <a:bodyPr/>
          <a:lstStyle/>
          <a:p>
            <a:r>
              <a:rPr lang="en-US" dirty="0"/>
              <a:t>Relational </a:t>
            </a:r>
            <a:r>
              <a:rPr lang="en-US" dirty="0" smtClean="0"/>
              <a:t>Databases and SQL</a:t>
            </a:r>
            <a:endParaRPr lang="en-US" dirty="0"/>
          </a:p>
        </p:txBody>
      </p:sp>
      <p:sp>
        <p:nvSpPr>
          <p:cNvPr id="4" name="Subtitle 3"/>
          <p:cNvSpPr>
            <a:spLocks noGrp="1"/>
          </p:cNvSpPr>
          <p:nvPr>
            <p:ph type="subTitle" idx="1"/>
          </p:nvPr>
        </p:nvSpPr>
        <p:spPr>
          <a:xfrm>
            <a:off x="4495800" y="4038600"/>
            <a:ext cx="3962400" cy="569120"/>
          </a:xfrm>
        </p:spPr>
        <p:txBody>
          <a:bodyPr/>
          <a:lstStyle/>
          <a:p>
            <a:r>
              <a:rPr dirty="0" smtClean="0"/>
              <a:t>The SQL Execution Model</a:t>
            </a:r>
            <a:endParaRPr lang="bg-BG" dirty="0"/>
          </a:p>
        </p:txBody>
      </p:sp>
      <p:pic>
        <p:nvPicPr>
          <p:cNvPr id="94210" name="Picture 2" descr="http://www.blog.iqmatrix.com/wp-content/uploads/2008/04/relationships-traits.jpg"/>
          <p:cNvPicPr>
            <a:picLocks noChangeAspect="1" noChangeArrowheads="1"/>
          </p:cNvPicPr>
          <p:nvPr/>
        </p:nvPicPr>
        <p:blipFill>
          <a:blip r:embed="rId2" cstate="screen"/>
          <a:srcRect/>
          <a:stretch>
            <a:fillRect/>
          </a:stretch>
        </p:blipFill>
        <p:spPr bwMode="auto">
          <a:xfrm>
            <a:off x="762000" y="1439674"/>
            <a:ext cx="3581400" cy="4275326"/>
          </a:xfrm>
          <a:prstGeom prst="roundRect">
            <a:avLst>
              <a:gd name="adj" fmla="val 2305"/>
            </a:avLst>
          </a:prstGeom>
          <a:ln>
            <a:noFill/>
          </a:ln>
          <a:effectLst/>
          <a:scene3d>
            <a:camera prst="perspectiveContrastingLeftFacing">
              <a:rot lat="300000" lon="19800000" rev="0"/>
            </a:camera>
            <a:lightRig rig="threePt" dir="t">
              <a:rot lat="0" lon="0" rev="2700000"/>
            </a:lightRig>
          </a:scene3d>
          <a:sp3d>
            <a:bevelT w="63500" h="50800"/>
          </a:sp3d>
        </p:spPr>
      </p:pic>
      <p:pic>
        <p:nvPicPr>
          <p:cNvPr id="2" name="Picture 2" descr="http://simplyeasy.files.wordpress.com/2008/08/sql-logo.png"/>
          <p:cNvPicPr>
            <a:picLocks noChangeAspect="1" noChangeArrowheads="1"/>
          </p:cNvPicPr>
          <p:nvPr/>
        </p:nvPicPr>
        <p:blipFill>
          <a:blip r:embed="rId3" cstate="screen"/>
          <a:srcRect/>
          <a:stretch>
            <a:fillRect/>
          </a:stretch>
        </p:blipFill>
        <p:spPr bwMode="auto">
          <a:xfrm rot="21167764">
            <a:off x="5718440" y="4897541"/>
            <a:ext cx="1762626" cy="1381125"/>
          </a:xfrm>
          <a:prstGeom prst="rect">
            <a:avLst/>
          </a:prstGeom>
          <a:noFill/>
          <a:scene3d>
            <a:camera prst="perspectiveHeroicExtremeLeftFacing"/>
            <a:lightRig rig="threePt" dir="t"/>
          </a:scene3d>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RIGHT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536579"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RIGHT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6580"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Lertpiriyasuwat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Liu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Hines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McKay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Berglund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Koenigsbauer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Zabokritski</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a:t>FULL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538627"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 e FULL OUTER JOIN employee 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8628"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Cracium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Hartwig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Three-Way Joins</a:t>
            </a:r>
          </a:p>
        </p:txBody>
      </p:sp>
      <p:sp>
        <p:nvSpPr>
          <p:cNvPr id="540675" name="Rectangle 3"/>
          <p:cNvSpPr>
            <a:spLocks noGrp="1" noChangeArrowheads="1"/>
          </p:cNvSpPr>
          <p:nvPr>
            <p:ph idx="1"/>
          </p:nvPr>
        </p:nvSpPr>
        <p:spPr>
          <a:xfrm>
            <a:off x="228600" y="990600"/>
            <a:ext cx="8686800" cy="5715000"/>
          </a:xfrm>
        </p:spPr>
        <p:txBody>
          <a:bodyPr/>
          <a:lstStyle/>
          <a:p>
            <a:r>
              <a:rPr lang="en-US" dirty="0"/>
              <a:t>A three-way join is a join of three tables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40676" name="Rectangle 4"/>
          <p:cNvSpPr>
            <a:spLocks noChangeArrowheads="1"/>
          </p:cNvSpPr>
          <p:nvPr/>
        </p:nvSpPr>
        <p:spPr bwMode="auto">
          <a:xfrm>
            <a:off x="827088" y="1752600"/>
            <a:ext cx="74168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a.AddressText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JOIN Addresses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e.AddressID = a.AddressID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a.TownID = t.TownID</a:t>
            </a:r>
          </a:p>
        </p:txBody>
      </p:sp>
      <p:graphicFrame>
        <p:nvGraphicFramePr>
          <p:cNvPr id="540677" name="Group 5"/>
          <p:cNvGraphicFramePr>
            <a:graphicFrameLocks noGrp="1"/>
          </p:cNvGraphicFramePr>
          <p:nvPr/>
        </p:nvGraphicFramePr>
        <p:xfrm>
          <a:off x="827088" y="4419600"/>
          <a:ext cx="7416800" cy="1933956"/>
        </p:xfrm>
        <a:graphic>
          <a:graphicData uri="http://schemas.openxmlformats.org/drawingml/2006/table">
            <a:tbl>
              <a:tblPr/>
              <a:tblGrid>
                <a:gridCol w="1657350"/>
                <a:gridCol w="1582737"/>
                <a:gridCol w="1441450"/>
                <a:gridCol w="273526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Towns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AddressText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Monroe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7726 Driftwood Drive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Everett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2294 West 39th St.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Roberto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Redmond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8000 Crane Court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p:txBody>
          <a:bodyPr/>
          <a:lstStyle/>
          <a:p>
            <a:r>
              <a:rPr lang="en-US" dirty="0" smtClean="0"/>
              <a:t>Self-Join</a:t>
            </a:r>
            <a:endParaRPr lang="en-US" dirty="0"/>
          </a:p>
        </p:txBody>
      </p:sp>
      <p:sp>
        <p:nvSpPr>
          <p:cNvPr id="1068035" name="Rectangle 3"/>
          <p:cNvSpPr>
            <a:spLocks noGrp="1" noChangeArrowheads="1"/>
          </p:cNvSpPr>
          <p:nvPr>
            <p:ph idx="1"/>
          </p:nvPr>
        </p:nvSpPr>
        <p:spPr>
          <a:xfrm>
            <a:off x="323850" y="990600"/>
            <a:ext cx="8496300" cy="5535613"/>
          </a:xfrm>
        </p:spPr>
        <p:txBody>
          <a:bodyPr/>
          <a:lstStyle/>
          <a:p>
            <a:pPr>
              <a:lnSpc>
                <a:spcPct val="90000"/>
              </a:lnSpc>
              <a:spcBef>
                <a:spcPct val="25000"/>
              </a:spcBef>
            </a:pPr>
            <a:r>
              <a:rPr lang="en-US" dirty="0" smtClean="0"/>
              <a:t>Self-join </a:t>
            </a:r>
            <a:r>
              <a:rPr lang="en-US" dirty="0"/>
              <a:t>means to join a table to itself</a:t>
            </a:r>
          </a:p>
          <a:p>
            <a:pPr lvl="1">
              <a:lnSpc>
                <a:spcPct val="90000"/>
              </a:lnSpc>
              <a:spcBef>
                <a:spcPct val="25000"/>
              </a:spcBef>
            </a:pPr>
            <a:r>
              <a:rPr lang="en-US" dirty="0"/>
              <a:t>Always used with table aliases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1068036" name="Rectangle 4"/>
          <p:cNvSpPr>
            <a:spLocks noChangeArrowheads="1"/>
          </p:cNvSpPr>
          <p:nvPr/>
        </p:nvSpPr>
        <p:spPr bwMode="auto">
          <a:xfrm>
            <a:off x="838200" y="2286000"/>
            <a:ext cx="73914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 ' ' + e.LastName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is managed by ' + m.LastName as Message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 JOIN Employees m</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ON (e.ManagerId = m.EmployeeId)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5"/>
          <p:cNvGraphicFramePr>
            <a:graphicFrameLocks noGrp="1"/>
          </p:cNvGraphicFramePr>
          <p:nvPr/>
        </p:nvGraphicFramePr>
        <p:xfrm>
          <a:off x="838200" y="4009644"/>
          <a:ext cx="7391400" cy="2314956"/>
        </p:xfrm>
        <a:graphic>
          <a:graphicData uri="http://schemas.openxmlformats.org/drawingml/2006/table">
            <a:tbl>
              <a:tblPr/>
              <a:tblGrid>
                <a:gridCol w="7391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Message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Ovidiu Cracium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Michael Sullivan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Sharon Salavaria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Dylan Miller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dirty="0"/>
              <a:t>Cross Join</a:t>
            </a:r>
          </a:p>
        </p:txBody>
      </p:sp>
      <p:sp>
        <p:nvSpPr>
          <p:cNvPr id="542723" name="Rectangle 3"/>
          <p:cNvSpPr>
            <a:spLocks noGrp="1" noChangeArrowheads="1"/>
          </p:cNvSpPr>
          <p:nvPr>
            <p:ph idx="1"/>
          </p:nvPr>
        </p:nvSpPr>
        <p:spPr>
          <a:xfrm>
            <a:off x="228600" y="914400"/>
            <a:ext cx="8686800" cy="5611813"/>
          </a:xfrm>
        </p:spPr>
        <p:txBody>
          <a:bodyPr/>
          <a:lstStyle/>
          <a:p>
            <a:pPr>
              <a:lnSpc>
                <a:spcPct val="90000"/>
              </a:lnSpc>
              <a:spcBef>
                <a:spcPct val="25000"/>
              </a:spcBef>
            </a:pPr>
            <a:r>
              <a:rPr lang="en-US" sz="3000" dirty="0"/>
              <a:t>The </a:t>
            </a:r>
            <a:r>
              <a:rPr lang="en-US" sz="3000" dirty="0">
                <a:solidFill>
                  <a:schemeClr val="accent5">
                    <a:lumMod val="20000"/>
                    <a:lumOff val="80000"/>
                  </a:schemeClr>
                </a:solidFill>
              </a:rPr>
              <a:t>CROSS JOIN </a:t>
            </a:r>
            <a:r>
              <a:rPr lang="en-US" sz="3000" dirty="0"/>
              <a:t>clause produces the cross-product of two tables</a:t>
            </a:r>
          </a:p>
          <a:p>
            <a:pPr lvl="1">
              <a:lnSpc>
                <a:spcPct val="90000"/>
              </a:lnSpc>
              <a:spcBef>
                <a:spcPct val="25000"/>
              </a:spcBef>
            </a:pPr>
            <a:r>
              <a:rPr lang="en-US" sz="2800" dirty="0"/>
              <a:t>Same as a Cartesian product</a:t>
            </a:r>
          </a:p>
          <a:p>
            <a:pPr lvl="1">
              <a:lnSpc>
                <a:spcPct val="90000"/>
              </a:lnSpc>
              <a:spcBef>
                <a:spcPct val="25000"/>
              </a:spcBef>
            </a:pPr>
            <a:r>
              <a:rPr lang="en-US" sz="2800" dirty="0"/>
              <a:t>Not often used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
        <p:nvSpPr>
          <p:cNvPr id="542724" name="Rectangle 4"/>
          <p:cNvSpPr>
            <a:spLocks noChangeArrowheads="1"/>
          </p:cNvSpPr>
          <p:nvPr/>
        </p:nvSpPr>
        <p:spPr bwMode="auto">
          <a:xfrm>
            <a:off x="838200" y="3095244"/>
            <a:ext cx="74644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[Last Name], Name [Dept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CROSS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2725" name="Group 5"/>
          <p:cNvGraphicFramePr>
            <a:graphicFrameLocks noGrp="1"/>
          </p:cNvGraphicFramePr>
          <p:nvPr/>
        </p:nvGraphicFramePr>
        <p:xfrm>
          <a:off x="827088" y="4162044"/>
          <a:ext cx="7489825" cy="2314956"/>
        </p:xfrm>
        <a:graphic>
          <a:graphicData uri="http://schemas.openxmlformats.org/drawingml/2006/table">
            <a:tbl>
              <a:tblPr/>
              <a:tblGrid>
                <a:gridCol w="2852737"/>
                <a:gridCol w="4637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Last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Additional Conditions</a:t>
            </a:r>
          </a:p>
        </p:txBody>
      </p:sp>
      <p:sp>
        <p:nvSpPr>
          <p:cNvPr id="544771" name="Rectangle 3"/>
          <p:cNvSpPr>
            <a:spLocks noGrp="1" noChangeArrowheads="1"/>
          </p:cNvSpPr>
          <p:nvPr>
            <p:ph idx="1"/>
          </p:nvPr>
        </p:nvSpPr>
        <p:spPr>
          <a:xfrm>
            <a:off x="228600" y="990600"/>
            <a:ext cx="8686800" cy="5715000"/>
          </a:xfrm>
        </p:spPr>
        <p:txBody>
          <a:bodyPr/>
          <a:lstStyle/>
          <a:p>
            <a:r>
              <a:rPr lang="en-US" dirty="0"/>
              <a:t>You can apply additional conditions in the </a:t>
            </a:r>
            <a:r>
              <a:rPr lang="en-US" dirty="0">
                <a:solidFill>
                  <a:schemeClr val="accent5">
                    <a:lumMod val="20000"/>
                    <a:lumOff val="80000"/>
                  </a:schemeClr>
                </a:solidFill>
                <a:latin typeface="Consolas" pitchFamily="49" charset="0"/>
              </a:rPr>
              <a:t>WHERE</a:t>
            </a:r>
            <a:r>
              <a:rPr lang="en-US" dirty="0"/>
              <a:t> clause: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44772" name="Rectangle 4"/>
          <p:cNvSpPr>
            <a:spLocks noChangeArrowheads="1"/>
          </p:cNvSpPr>
          <p:nvPr/>
        </p:nvSpPr>
        <p:spPr bwMode="auto">
          <a:xfrm>
            <a:off x="684213" y="2252332"/>
            <a:ext cx="77755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4773" name="Group 5"/>
          <p:cNvGraphicFramePr>
            <a:graphicFrameLocks noGrp="1"/>
          </p:cNvGraphicFramePr>
          <p:nvPr/>
        </p:nvGraphicFramePr>
        <p:xfrm>
          <a:off x="676275" y="4581525"/>
          <a:ext cx="7781925" cy="1871472"/>
        </p:xfrm>
        <a:graphic>
          <a:graphicData uri="http://schemas.openxmlformats.org/drawingml/2006/table">
            <a:tbl>
              <a:tblPr/>
              <a:tblGrid>
                <a:gridCol w="1762125"/>
                <a:gridCol w="1606868"/>
                <a:gridCol w="1288732"/>
                <a:gridCol w="1295400"/>
                <a:gridCol w="18288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268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Jiang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Welcker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Blythe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a:t>Complex Join Conditions</a:t>
            </a:r>
          </a:p>
        </p:txBody>
      </p:sp>
      <p:sp>
        <p:nvSpPr>
          <p:cNvPr id="1186819" name="Rectangle 3"/>
          <p:cNvSpPr>
            <a:spLocks noGrp="1" noChangeArrowheads="1"/>
          </p:cNvSpPr>
          <p:nvPr>
            <p:ph idx="1"/>
          </p:nvPr>
        </p:nvSpPr>
        <p:spPr/>
        <p:txBody>
          <a:bodyPr/>
          <a:lstStyle/>
          <a:p>
            <a:r>
              <a:rPr lang="en-US" sz="3000" dirty="0"/>
              <a:t>Joins can </a:t>
            </a:r>
            <a:r>
              <a:rPr lang="en-US" sz="3000" dirty="0" smtClean="0"/>
              <a:t>use any </a:t>
            </a:r>
            <a:r>
              <a:rPr lang="en-US" sz="3000" dirty="0"/>
              <a:t>Boolean expression in the </a:t>
            </a:r>
            <a:r>
              <a:rPr lang="en-US" sz="3000" dirty="0">
                <a:solidFill>
                  <a:schemeClr val="accent5">
                    <a:lumMod val="20000"/>
                    <a:lumOff val="80000"/>
                  </a:schemeClr>
                </a:solidFill>
                <a:latin typeface="Consolas" pitchFamily="49" charset="0"/>
                <a:cs typeface="Consolas" pitchFamily="49" charset="0"/>
              </a:rPr>
              <a:t>ON</a:t>
            </a:r>
            <a:r>
              <a:rPr lang="en-US" sz="3000" dirty="0"/>
              <a:t> clause: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1186820" name="Rectangle 4"/>
          <p:cNvSpPr>
            <a:spLocks noChangeArrowheads="1"/>
          </p:cNvSpPr>
          <p:nvPr/>
        </p:nvSpPr>
        <p:spPr bwMode="auto">
          <a:xfrm>
            <a:off x="685802" y="2328208"/>
            <a:ext cx="7772398"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 d.Name as DeptName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Departments 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e.HireDate &gt; '1/1/1999'</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d.Name IN ('Sales', 'Finance'))</a:t>
            </a:r>
          </a:p>
        </p:txBody>
      </p:sp>
      <p:graphicFrame>
        <p:nvGraphicFramePr>
          <p:cNvPr id="6" name="Group 4"/>
          <p:cNvGraphicFramePr>
            <a:graphicFrameLocks noGrp="1"/>
          </p:cNvGraphicFramePr>
          <p:nvPr/>
        </p:nvGraphicFramePr>
        <p:xfrm>
          <a:off x="685801" y="4695444"/>
          <a:ext cx="7772400" cy="1552956"/>
        </p:xfrm>
        <a:graphic>
          <a:graphicData uri="http://schemas.openxmlformats.org/drawingml/2006/table">
            <a:tbl>
              <a:tblPr/>
              <a:tblGrid>
                <a:gridCol w="2429848"/>
                <a:gridCol w="2386236"/>
                <a:gridCol w="2956316"/>
              </a:tblGrid>
              <a:tr h="1897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Deborah</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Wendy</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Kahn</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ctrTitle"/>
          </p:nvPr>
        </p:nvSpPr>
        <p:spPr>
          <a:xfrm>
            <a:off x="990600" y="1524000"/>
            <a:ext cx="7162800" cy="685800"/>
          </a:xfrm>
        </p:spPr>
        <p:txBody>
          <a:bodyPr/>
          <a:lstStyle/>
          <a:p>
            <a:r>
              <a:rPr lang="en-US"/>
              <a:t>SQL Language</a:t>
            </a:r>
            <a:endParaRPr lang="bg-BG"/>
          </a:p>
        </p:txBody>
      </p:sp>
      <p:sp>
        <p:nvSpPr>
          <p:cNvPr id="4" name="Subtitle 3"/>
          <p:cNvSpPr>
            <a:spLocks noGrp="1"/>
          </p:cNvSpPr>
          <p:nvPr>
            <p:ph type="subTitle" idx="1"/>
          </p:nvPr>
        </p:nvSpPr>
        <p:spPr>
          <a:xfrm>
            <a:off x="990600" y="2402680"/>
            <a:ext cx="7162800" cy="569120"/>
          </a:xfrm>
        </p:spPr>
        <p:txBody>
          <a:bodyPr/>
          <a:lstStyle/>
          <a:p>
            <a:r>
              <a:rPr dirty="0" smtClean="0"/>
              <a:t>Inserting Data in Tables</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3810000" y="41910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screen"/>
          <a:srcRect/>
          <a:stretch>
            <a:fillRect/>
          </a:stretch>
        </p:blipFill>
        <p:spPr bwMode="auto">
          <a:xfrm>
            <a:off x="838200" y="36576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5791200" y="3657600"/>
            <a:ext cx="2438400" cy="2438400"/>
          </a:xfrm>
          <a:prstGeom prst="roundRect">
            <a:avLst>
              <a:gd name="adj" fmla="val 5816"/>
            </a:avLst>
          </a:prstGeom>
          <a:solidFill>
            <a:srgbClr val="FFFFFF">
              <a:shade val="85000"/>
            </a:srgbClr>
          </a:solidFill>
          <a:ln>
            <a:noFill/>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dirty="0"/>
              <a:t>Inserting Data</a:t>
            </a:r>
            <a:endParaRPr lang="bg-BG" dirty="0"/>
          </a:p>
        </p:txBody>
      </p:sp>
      <p:sp>
        <p:nvSpPr>
          <p:cNvPr id="559107" name="Rectangle 3"/>
          <p:cNvSpPr>
            <a:spLocks noGrp="1" noChangeArrowheads="1"/>
          </p:cNvSpPr>
          <p:nvPr>
            <p:ph idx="1"/>
          </p:nvPr>
        </p:nvSpPr>
        <p:spPr>
          <a:xfrm>
            <a:off x="228600" y="990600"/>
            <a:ext cx="8686800" cy="5715000"/>
          </a:xfrm>
        </p:spPr>
        <p:txBody>
          <a:bodyPr/>
          <a:lstStyle/>
          <a:p>
            <a:pPr marL="357188" indent="-357188">
              <a:lnSpc>
                <a:spcPts val="3200"/>
              </a:lnSpc>
            </a:pPr>
            <a:r>
              <a:rPr lang="en-US" sz="3000" dirty="0">
                <a:solidFill>
                  <a:schemeClr val="accent5">
                    <a:lumMod val="20000"/>
                    <a:lumOff val="80000"/>
                  </a:schemeClr>
                </a:solidFill>
                <a:latin typeface="Consolas" pitchFamily="49" charset="0"/>
              </a:rPr>
              <a:t>INSERT</a:t>
            </a:r>
            <a:r>
              <a:rPr lang="en-US" sz="3000" dirty="0"/>
              <a:t> command</a:t>
            </a:r>
          </a:p>
          <a:p>
            <a:pPr marL="900113" lvl="1" indent="-363538">
              <a:lnSpc>
                <a:spcPts val="32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p>
          <a:p>
            <a:pPr marL="900113" lvl="1" indent="-363538">
              <a:lnSpc>
                <a:spcPts val="32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&lt;table&gt;(&lt;columns&gt;)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 (&lt;values&gt;)</a:t>
            </a:r>
          </a:p>
          <a:p>
            <a:pPr marL="900113" lvl="1" indent="-363538">
              <a:lnSpc>
                <a:spcPts val="32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SELECT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endParaRPr lang="bg-BG" sz="2600"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559108" name="Rectangle 4"/>
          <p:cNvSpPr>
            <a:spLocks noChangeArrowheads="1"/>
          </p:cNvSpPr>
          <p:nvPr/>
        </p:nvSpPr>
        <p:spPr bwMode="auto">
          <a:xfrm>
            <a:off x="900113" y="3810000"/>
            <a:ext cx="7343775"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INSERT 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(229, 25)</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('New project', GETDATE())</a:t>
            </a:r>
          </a:p>
          <a:p>
            <a:pPr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SELECT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 + ' Restructuring', GETDATE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ctrTitle"/>
          </p:nvPr>
        </p:nvSpPr>
        <p:spPr>
          <a:xfrm>
            <a:off x="457200" y="48768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603080"/>
            <a:ext cx="8229600" cy="569120"/>
          </a:xfrm>
        </p:spPr>
        <p:txBody>
          <a:bodyPr/>
          <a:lstStyle/>
          <a:p>
            <a:r>
              <a:rPr smtClean="0"/>
              <a:t>Updating Data in Tables</a:t>
            </a:r>
            <a:endParaRPr lang="bg-BG" dirty="0"/>
          </a:p>
        </p:txBody>
      </p:sp>
      <p:pic>
        <p:nvPicPr>
          <p:cNvPr id="20481" name="Picture 1"/>
          <p:cNvPicPr>
            <a:picLocks noChangeAspect="1" noChangeArrowheads="1"/>
          </p:cNvPicPr>
          <p:nvPr/>
        </p:nvPicPr>
        <p:blipFill>
          <a:blip r:embed="rId3" cstate="screen"/>
          <a:srcRect/>
          <a:stretch>
            <a:fillRect/>
          </a:stretch>
        </p:blipFill>
        <p:spPr bwMode="auto">
          <a:xfrm>
            <a:off x="2171700" y="858316"/>
            <a:ext cx="4838700" cy="3637484"/>
          </a:xfrm>
          <a:prstGeom prst="roundRect">
            <a:avLst>
              <a:gd name="adj" fmla="val 14036"/>
            </a:avLst>
          </a:prstGeom>
          <a:ln>
            <a:noFill/>
          </a:ln>
          <a:effectLst>
            <a:softEdge rad="11250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Relational </a:t>
            </a:r>
            <a:r>
              <a:rPr lang="en-US" dirty="0" smtClean="0"/>
              <a:t>Databases and SQL</a:t>
            </a:r>
            <a:endParaRPr lang="en-US" dirty="0"/>
          </a:p>
        </p:txBody>
      </p:sp>
      <p:sp>
        <p:nvSpPr>
          <p:cNvPr id="477187" name="Rectangle 3"/>
          <p:cNvSpPr>
            <a:spLocks noGrp="1" noChangeArrowheads="1"/>
          </p:cNvSpPr>
          <p:nvPr>
            <p:ph idx="1"/>
          </p:nvPr>
        </p:nvSpPr>
        <p:spPr/>
        <p:txBody>
          <a:bodyPr/>
          <a:lstStyle/>
          <a:p>
            <a:r>
              <a:rPr lang="en-US" sz="3600" dirty="0"/>
              <a:t>A relational </a:t>
            </a:r>
            <a:r>
              <a:rPr lang="en-US" sz="3600" dirty="0" smtClean="0"/>
              <a:t>database c</a:t>
            </a:r>
            <a:r>
              <a:rPr lang="en-US" sz="3400" dirty="0" smtClean="0"/>
              <a:t>an </a:t>
            </a:r>
            <a:r>
              <a:rPr lang="en-US" sz="3400" dirty="0"/>
              <a:t>be accessed and modified by executing </a:t>
            </a:r>
            <a:r>
              <a:rPr lang="en-US" sz="3400" dirty="0" smtClean="0"/>
              <a:t>SQL statements</a:t>
            </a:r>
            <a:endParaRPr lang="en-US" sz="3400" dirty="0"/>
          </a:p>
          <a:p>
            <a:pPr lvl="2"/>
            <a:r>
              <a:rPr lang="en-US" sz="3200" dirty="0" smtClean="0"/>
              <a:t>SQL allows</a:t>
            </a:r>
          </a:p>
          <a:p>
            <a:pPr lvl="3"/>
            <a:r>
              <a:rPr lang="en-US" sz="3000" dirty="0" smtClean="0"/>
              <a:t>Defining / modifying the database schema</a:t>
            </a:r>
          </a:p>
          <a:p>
            <a:pPr lvl="3"/>
            <a:r>
              <a:rPr lang="en-US" sz="3000" dirty="0" smtClean="0"/>
              <a:t>Searching / modifying table data</a:t>
            </a:r>
          </a:p>
          <a:p>
            <a:pPr lvl="2"/>
            <a:r>
              <a:rPr lang="en-US" sz="3200" dirty="0" smtClean="0"/>
              <a:t>A </a:t>
            </a:r>
            <a:r>
              <a:rPr lang="en-US" sz="3200" dirty="0"/>
              <a:t>set </a:t>
            </a:r>
            <a:r>
              <a:rPr lang="en-US" sz="3200" dirty="0" smtClean="0"/>
              <a:t>of SQL commands are available for extracting </a:t>
            </a:r>
            <a:r>
              <a:rPr lang="en-US" sz="3200" dirty="0"/>
              <a:t>subset of the </a:t>
            </a:r>
            <a:r>
              <a:rPr lang="en-US" sz="3200" dirty="0" smtClean="0"/>
              <a:t>table data</a:t>
            </a:r>
          </a:p>
          <a:p>
            <a:pPr lvl="2"/>
            <a:r>
              <a:rPr lang="en-US" sz="3200" dirty="0" smtClean="0"/>
              <a:t>Most SQL commands return a </a:t>
            </a:r>
            <a:r>
              <a:rPr lang="en-US" sz="3200" dirty="0" smtClean="0">
                <a:solidFill>
                  <a:schemeClr val="accent5">
                    <a:lumMod val="20000"/>
                    <a:lumOff val="80000"/>
                  </a:schemeClr>
                </a:solidFill>
              </a:rPr>
              <a:t>single value </a:t>
            </a:r>
            <a:r>
              <a:rPr lang="en-US" sz="3200" dirty="0" smtClean="0"/>
              <a:t>or </a:t>
            </a:r>
            <a:r>
              <a:rPr lang="en-US" sz="3200" dirty="0" smtClean="0">
                <a:solidFill>
                  <a:schemeClr val="accent5">
                    <a:lumMod val="20000"/>
                    <a:lumOff val="80000"/>
                  </a:schemeClr>
                </a:solidFill>
              </a:rPr>
              <a:t>record set</a:t>
            </a:r>
            <a:endParaRPr lang="en-US" sz="3200"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dirty="0"/>
              <a:t>Updating Joined Tables</a:t>
            </a:r>
            <a:endParaRPr lang="bg-BG" dirty="0"/>
          </a:p>
        </p:txBody>
      </p:sp>
      <p:sp>
        <p:nvSpPr>
          <p:cNvPr id="563204" name="Rectangle 4"/>
          <p:cNvSpPr>
            <a:spLocks noGrp="1" noChangeArrowheads="1"/>
          </p:cNvSpPr>
          <p:nvPr>
            <p:ph idx="1"/>
          </p:nvPr>
        </p:nvSpPr>
        <p:spPr>
          <a:xfrm>
            <a:off x="228600" y="1066800"/>
            <a:ext cx="8686800" cy="5562600"/>
          </a:xfrm>
          <a:noFill/>
          <a:ln/>
        </p:spPr>
        <p:txBody>
          <a:bodyPr/>
          <a:lstStyle/>
          <a:p>
            <a:pPr marL="357188" indent="-357188"/>
            <a:r>
              <a:rPr lang="en-US" dirty="0"/>
              <a:t>We can update tables based on condition from joined tables</a:t>
            </a:r>
          </a:p>
        </p:txBody>
      </p:sp>
      <p:sp>
        <p:nvSpPr>
          <p:cNvPr id="11" name="Slide Number Placeholder 3"/>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sp>
        <p:nvSpPr>
          <p:cNvPr id="563203" name="Rectangle 3"/>
          <p:cNvSpPr>
            <a:spLocks noChangeArrowheads="1"/>
          </p:cNvSpPr>
          <p:nvPr/>
        </p:nvSpPr>
        <p:spPr bwMode="auto">
          <a:xfrm>
            <a:off x="900113" y="2438400"/>
            <a:ext cx="73437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pic>
        <p:nvPicPr>
          <p:cNvPr id="18434" name="Picture 2" descr="http://people.mozilla.com/~faaborg/files/20081216-platformIcons/softwareUpdate-256.png"/>
          <p:cNvPicPr>
            <a:picLocks noChangeAspect="1" noChangeArrowheads="1"/>
          </p:cNvPicPr>
          <p:nvPr/>
        </p:nvPicPr>
        <p:blipFill>
          <a:blip r:embed="rId2" cstate="screen"/>
          <a:srcRect/>
          <a:stretch>
            <a:fillRect/>
          </a:stretch>
        </p:blipFill>
        <p:spPr bwMode="auto">
          <a:xfrm>
            <a:off x="7162800" y="2057400"/>
            <a:ext cx="1447800" cy="1447800"/>
          </a:xfrm>
          <a:prstGeom prst="rect">
            <a:avLst/>
          </a:prstGeom>
          <a:noFill/>
        </p:spPr>
      </p:pic>
      <p:grpSp>
        <p:nvGrpSpPr>
          <p:cNvPr id="10" name="Group 9"/>
          <p:cNvGrpSpPr/>
          <p:nvPr/>
        </p:nvGrpSpPr>
        <p:grpSpPr>
          <a:xfrm>
            <a:off x="1868892" y="4724400"/>
            <a:ext cx="5370108" cy="1790700"/>
            <a:chOff x="607608" y="4648200"/>
            <a:chExt cx="5602692" cy="1866900"/>
          </a:xfrm>
        </p:grpSpPr>
        <p:pic>
          <p:nvPicPr>
            <p:cNvPr id="18435" name="Picture 3" descr="C:\Trash\table-red.png"/>
            <p:cNvPicPr>
              <a:picLocks noChangeAspect="1" noChangeArrowheads="1"/>
            </p:cNvPicPr>
            <p:nvPr/>
          </p:nvPicPr>
          <p:blipFill>
            <a:blip r:embed="rId3" cstate="screen"/>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pic>
          <p:nvPicPr>
            <p:cNvPr id="18437" name="Picture 5" descr="http://itblog.org.ua/wp-content/uploads/2010/01/software-update-icon-512x512-300x300.png"/>
            <p:cNvPicPr>
              <a:picLocks noChangeAspect="1" noChangeArrowheads="1"/>
            </p:cNvPicPr>
            <p:nvPr/>
          </p:nvPicPr>
          <p:blipFill>
            <a:blip r:embed="rId4" cstate="screen">
              <a:duotone>
                <a:schemeClr val="accent2">
                  <a:shade val="45000"/>
                  <a:satMod val="135000"/>
                </a:schemeClr>
                <a:prstClr val="white"/>
              </a:duotone>
            </a:blip>
            <a:srcRect/>
            <a:stretch>
              <a:fillRect/>
            </a:stretch>
          </p:blipFill>
          <p:spPr bwMode="auto">
            <a:xfrm>
              <a:off x="4343400" y="4648200"/>
              <a:ext cx="1866900" cy="1866900"/>
            </a:xfrm>
            <a:prstGeom prst="rect">
              <a:avLst/>
            </a:prstGeom>
            <a:noFill/>
          </p:spPr>
        </p:pic>
      </p:gr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r>
              <a:rPr lang="en-US" dirty="0">
                <a:solidFill>
                  <a:schemeClr val="accent5">
                    <a:lumMod val="20000"/>
                    <a:lumOff val="80000"/>
                  </a:schemeClr>
                </a:solidFill>
                <a:latin typeface="Consolas" pitchFamily="49" charset="0"/>
              </a:rPr>
              <a:t>UPDATE</a:t>
            </a:r>
            <a:r>
              <a:rPr lang="en-US" dirty="0"/>
              <a:t> command</a:t>
            </a:r>
          </a:p>
          <a:p>
            <a:pPr marL="900113" lvl="1" indent="-363538"/>
            <a:r>
              <a:rPr lang="en-US" dirty="0">
                <a:solidFill>
                  <a:schemeClr val="accent5">
                    <a:lumMod val="20000"/>
                    <a:lumOff val="80000"/>
                  </a:schemeClr>
                </a:solidFill>
                <a:latin typeface="Consolas" pitchFamily="49" charset="0"/>
              </a:rPr>
              <a:t>UPDATE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SET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&lt;column=expression&gt; 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900113" lvl="1" indent="-363538"/>
            <a:r>
              <a:rPr lang="en-US" dirty="0"/>
              <a:t>Note: Don't forget the </a:t>
            </a:r>
            <a:r>
              <a:rPr lang="en-US" dirty="0">
                <a:solidFill>
                  <a:schemeClr val="accent5">
                    <a:lumMod val="20000"/>
                    <a:lumOff val="80000"/>
                  </a:schemeClr>
                </a:solidFill>
                <a:latin typeface="Consolas" pitchFamily="49" charset="0"/>
              </a:rPr>
              <a:t>WHERE</a:t>
            </a:r>
            <a:r>
              <a:rPr lang="en-US" dirty="0"/>
              <a:t> clause!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
        <p:nvSpPr>
          <p:cNvPr id="562180" name="Rectangle 4"/>
          <p:cNvSpPr>
            <a:spLocks noChangeArrowheads="1"/>
          </p:cNvSpPr>
          <p:nvPr/>
        </p:nvSpPr>
        <p:spPr bwMode="auto">
          <a:xfrm>
            <a:off x="900113" y="3693855"/>
            <a:ext cx="7343775"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LastName = 'Brown'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Salary = Salary * 1.10,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3</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thumbs.dreamstime.com/thumb_357/1232561910A2eaGb.jpg"/>
          <p:cNvPicPr>
            <a:picLocks noChangeAspect="1" noChangeArrowheads="1"/>
          </p:cNvPicPr>
          <p:nvPr/>
        </p:nvPicPr>
        <p:blipFill>
          <a:blip r:embed="rId3" cstate="screen"/>
          <a:srcRect/>
          <a:stretch>
            <a:fillRect/>
          </a:stretch>
        </p:blipFill>
        <p:spPr bwMode="auto">
          <a:xfrm>
            <a:off x="2705100" y="1028700"/>
            <a:ext cx="3695700" cy="2857500"/>
          </a:xfrm>
          <a:prstGeom prst="roundRect">
            <a:avLst>
              <a:gd name="adj" fmla="val 4594"/>
            </a:avLst>
          </a:prstGeom>
          <a:solidFill>
            <a:srgbClr val="FFFFFF">
              <a:shade val="85000"/>
            </a:srgbClr>
          </a:solidFill>
          <a:ln>
            <a:noFill/>
          </a:ln>
          <a:effectLst>
            <a:reflection blurRad="12700" stA="38000" endPos="28000" dist="5000" dir="5400000" sy="-100000" algn="bl" rotWithShape="0"/>
          </a:effectLst>
        </p:spPr>
      </p:pic>
      <p:sp>
        <p:nvSpPr>
          <p:cNvPr id="564226" name="Rectangle 2"/>
          <p:cNvSpPr>
            <a:spLocks noGrp="1" noChangeArrowheads="1"/>
          </p:cNvSpPr>
          <p:nvPr>
            <p:ph type="ctrTitle"/>
          </p:nvPr>
        </p:nvSpPr>
        <p:spPr>
          <a:xfrm>
            <a:off x="457200" y="45720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298280"/>
            <a:ext cx="8229600" cy="569120"/>
          </a:xfrm>
        </p:spPr>
        <p:txBody>
          <a:bodyPr/>
          <a:lstStyle/>
          <a:p>
            <a:r>
              <a:rPr smtClean="0"/>
              <a:t>Deleting Data From Tables</a:t>
            </a:r>
            <a:endParaRPr lang="bg-BG"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5" name="Rectangle 3"/>
          <p:cNvSpPr>
            <a:spLocks noGrp="1" noChangeArrowheads="1"/>
          </p:cNvSpPr>
          <p:nvPr>
            <p:ph idx="1"/>
          </p:nvPr>
        </p:nvSpPr>
        <p:spPr/>
        <p:txBody>
          <a:bodyPr/>
          <a:lstStyle/>
          <a:p>
            <a:pPr>
              <a:spcBef>
                <a:spcPct val="30000"/>
              </a:spcBef>
            </a:pPr>
            <a:r>
              <a:rPr lang="en-US" dirty="0"/>
              <a:t>Deleting rows from a table</a:t>
            </a:r>
          </a:p>
          <a:p>
            <a:pPr marL="865188" lvl="1" indent="-407988">
              <a:spcBef>
                <a:spcPct val="30000"/>
              </a:spcBef>
            </a:pPr>
            <a:r>
              <a:rPr lang="en-US" dirty="0">
                <a:solidFill>
                  <a:schemeClr val="accent5">
                    <a:lumMod val="20000"/>
                    <a:lumOff val="80000"/>
                  </a:schemeClr>
                </a:solidFill>
                <a:latin typeface="Consolas" pitchFamily="49" charset="0"/>
              </a:rPr>
              <a:t>DELETE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FROM</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865188" lvl="1" indent="-407988">
              <a:spcBef>
                <a:spcPct val="30000"/>
              </a:spcBef>
              <a:buNone/>
            </a:pPr>
            <a:endParaRPr lang="en-US" dirty="0"/>
          </a:p>
          <a:p>
            <a:pPr marL="865188" lvl="1" indent="-407988">
              <a:spcBef>
                <a:spcPts val="2400"/>
              </a:spcBef>
            </a:pPr>
            <a:r>
              <a:rPr lang="en-US" dirty="0"/>
              <a:t>Note: Don’t forget the </a:t>
            </a:r>
            <a:r>
              <a:rPr lang="en-US" dirty="0">
                <a:solidFill>
                  <a:schemeClr val="accent5">
                    <a:lumMod val="20000"/>
                    <a:lumOff val="80000"/>
                  </a:schemeClr>
                </a:solidFill>
                <a:latin typeface="Consolas" pitchFamily="49" charset="0"/>
              </a:rPr>
              <a:t>WHERE</a:t>
            </a:r>
            <a:r>
              <a:rPr lang="en-US" dirty="0"/>
              <a:t> clause!</a:t>
            </a:r>
          </a:p>
          <a:p>
            <a:pPr>
              <a:spcBef>
                <a:spcPct val="30000"/>
              </a:spcBef>
            </a:pPr>
            <a:r>
              <a:rPr lang="en-US" dirty="0"/>
              <a:t>Delete all rows from a table at once</a:t>
            </a:r>
          </a:p>
          <a:p>
            <a:pPr marL="865188" lvl="1" indent="-407988">
              <a:spcBef>
                <a:spcPct val="30000"/>
              </a:spcBef>
            </a:pPr>
            <a:r>
              <a:rPr lang="en-US" dirty="0">
                <a:solidFill>
                  <a:schemeClr val="accent5">
                    <a:lumMod val="20000"/>
                    <a:lumOff val="80000"/>
                  </a:schemeClr>
                </a:solidFill>
                <a:latin typeface="Consolas" pitchFamily="49" charset="0"/>
              </a:rPr>
              <a:t>TRUNCATE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TABLE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a:t>
            </a:r>
            <a:r>
              <a:rPr lang="en-US" noProof="1">
                <a:solidFill>
                  <a:schemeClr val="accent5">
                    <a:lumMod val="20000"/>
                    <a:lumOff val="80000"/>
                  </a:schemeClr>
                </a:solidFill>
                <a:latin typeface="Consolas" pitchFamily="49" charset="0"/>
              </a:rPr>
              <a:t>table</a:t>
            </a:r>
            <a:r>
              <a:rPr lang="en-US" dirty="0">
                <a:solidFill>
                  <a:schemeClr val="accent5">
                    <a:lumMod val="20000"/>
                    <a:lumOff val="80000"/>
                  </a:schemeClr>
                </a:solidFill>
                <a:latin typeface="Consolas" pitchFamily="49" charset="0"/>
              </a:rPr>
              <a:t>&gt;</a:t>
            </a:r>
            <a:endParaRPr lang="bg-BG" dirty="0">
              <a:solidFill>
                <a:schemeClr val="accent5">
                  <a:lumMod val="20000"/>
                  <a:lumOff val="80000"/>
                </a:schemeClr>
              </a:solidFill>
              <a:latin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
        <p:nvSpPr>
          <p:cNvPr id="566276" name="Rectangle 4"/>
          <p:cNvSpPr>
            <a:spLocks noChangeArrowheads="1"/>
          </p:cNvSpPr>
          <p:nvPr/>
        </p:nvSpPr>
        <p:spPr bwMode="auto">
          <a:xfrm>
            <a:off x="900113" y="2514600"/>
            <a:ext cx="734377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LIKE 'S%'</a:t>
            </a:r>
          </a:p>
        </p:txBody>
      </p:sp>
      <p:sp>
        <p:nvSpPr>
          <p:cNvPr id="566277" name="Rectangle 5"/>
          <p:cNvSpPr>
            <a:spLocks noChangeArrowheads="1"/>
          </p:cNvSpPr>
          <p:nvPr/>
        </p:nvSpPr>
        <p:spPr bwMode="auto">
          <a:xfrm>
            <a:off x="900113" y="541020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TRUNCATE TABLE Users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dirty="0"/>
              <a:t>Deleting from Joined Tables</a:t>
            </a:r>
            <a:endParaRPr lang="bg-BG" dirty="0"/>
          </a:p>
        </p:txBody>
      </p:sp>
      <p:sp>
        <p:nvSpPr>
          <p:cNvPr id="567300" name="Rectangle 4"/>
          <p:cNvSpPr>
            <a:spLocks noGrp="1" noChangeArrowheads="1"/>
          </p:cNvSpPr>
          <p:nvPr>
            <p:ph idx="1"/>
          </p:nvPr>
        </p:nvSpPr>
        <p:spPr>
          <a:xfrm>
            <a:off x="228600" y="1066800"/>
            <a:ext cx="8686800" cy="5562600"/>
          </a:xfrm>
          <a:noFill/>
          <a:ln/>
        </p:spPr>
        <p:txBody>
          <a:bodyPr/>
          <a:lstStyle/>
          <a:p>
            <a:pPr marL="357188" indent="-357188"/>
            <a:r>
              <a:rPr lang="en-US" dirty="0"/>
              <a:t>We can delete records from tables based on condition from joined tables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567299" name="Rectangle 3"/>
          <p:cNvSpPr>
            <a:spLocks noChangeArrowheads="1"/>
          </p:cNvSpPr>
          <p:nvPr/>
        </p:nvSpPr>
        <p:spPr bwMode="auto">
          <a:xfrm>
            <a:off x="900113" y="2562225"/>
            <a:ext cx="734377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Employees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grpSp>
        <p:nvGrpSpPr>
          <p:cNvPr id="11" name="Group 10"/>
          <p:cNvGrpSpPr/>
          <p:nvPr/>
        </p:nvGrpSpPr>
        <p:grpSpPr>
          <a:xfrm>
            <a:off x="2097492" y="4724400"/>
            <a:ext cx="4912908" cy="1600200"/>
            <a:chOff x="1868892" y="4800600"/>
            <a:chExt cx="4912908" cy="1600200"/>
          </a:xfrm>
        </p:grpSpPr>
        <p:pic>
          <p:nvPicPr>
            <p:cNvPr id="6" name="Picture 3" descr="C:\Trash\table-red.png"/>
            <p:cNvPicPr>
              <a:picLocks noChangeAspect="1" noChangeArrowheads="1"/>
            </p:cNvPicPr>
            <p:nvPr/>
          </p:nvPicPr>
          <p:blipFill>
            <a:blip r:embed="rId2" cstate="screen"/>
            <a:srcRect/>
            <a:stretch>
              <a:fillRect/>
            </a:stretch>
          </p:blipFill>
          <p:spPr bwMode="auto">
            <a:xfrm rot="382574">
              <a:off x="1868892" y="4871138"/>
              <a:ext cx="2720432" cy="1433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2" cstate="screen"/>
            <a:srcRect/>
            <a:stretch>
              <a:fillRect/>
            </a:stretch>
          </p:blipFill>
          <p:spPr bwMode="auto">
            <a:xfrm rot="382574">
              <a:off x="2731077" y="4871696"/>
              <a:ext cx="2720432" cy="1433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2" cstate="screen"/>
            <a:srcRect/>
            <a:stretch>
              <a:fillRect/>
            </a:stretch>
          </p:blipFill>
          <p:spPr bwMode="auto">
            <a:xfrm rot="382574">
              <a:off x="3607519" y="4871696"/>
              <a:ext cx="2720432" cy="1433488"/>
            </a:xfrm>
            <a:prstGeom prst="rect">
              <a:avLst/>
            </a:prstGeom>
            <a:noFill/>
            <a:scene3d>
              <a:camera prst="perspectiveContrastingRightFacing"/>
              <a:lightRig rig="threePt" dir="t"/>
            </a:scene3d>
          </p:spPr>
        </p:pic>
        <p:pic>
          <p:nvPicPr>
            <p:cNvPr id="14338" name="Picture 2" descr="https://svn.origo.ethz.ch/siturnat/WebApplicationSiturnat/web/images/iconos/delete.png"/>
            <p:cNvPicPr>
              <a:picLocks noChangeAspect="1" noChangeArrowheads="1"/>
            </p:cNvPicPr>
            <p:nvPr/>
          </p:nvPicPr>
          <p:blipFill>
            <a:blip r:embed="rId3" cstate="screen">
              <a:lum bright="20000" contrast="20000"/>
            </a:blip>
            <a:srcRect/>
            <a:stretch>
              <a:fillRect/>
            </a:stretch>
          </p:blipFill>
          <p:spPr bwMode="auto">
            <a:xfrm>
              <a:off x="5181600" y="4800600"/>
              <a:ext cx="1600200" cy="1600200"/>
            </a:xfrm>
            <a:prstGeom prst="rect">
              <a:avLst/>
            </a:prstGeom>
            <a:noFill/>
          </p:spPr>
        </p:pic>
      </p:gr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dirty="0" smtClean="0"/>
              <a:t>Introduction to SQL, Part I</a:t>
            </a:r>
            <a:endParaRPr lang="bg-BG" dirty="0"/>
          </a:p>
        </p:txBody>
      </p:sp>
      <p:sp>
        <p:nvSpPr>
          <p:cNvPr id="449539" name="Rectangle 3"/>
          <p:cNvSpPr>
            <a:spLocks noGrp="1" noChangeArrowheads="1"/>
          </p:cNvSpPr>
          <p:nvPr>
            <p:ph idx="1"/>
          </p:nvPr>
        </p:nvSpPr>
        <p:spPr>
          <a:xfrm>
            <a:off x="2743201" y="2971800"/>
            <a:ext cx="4038600" cy="996950"/>
          </a:xfrm>
        </p:spPr>
        <p:txBody>
          <a:bodyPr/>
          <a:lstStyle/>
          <a:p>
            <a:pPr>
              <a:lnSpc>
                <a:spcPct val="100000"/>
              </a:lnSpc>
              <a:buFontTx/>
              <a:buNone/>
            </a:pPr>
            <a:r>
              <a:rPr lang="en-US" sz="6000" dirty="0"/>
              <a:t>Questions?</a:t>
            </a:r>
            <a:endParaRPr lang="bg-BG" sz="6000" dirty="0"/>
          </a:p>
        </p:txBody>
      </p:sp>
      <p:pic>
        <p:nvPicPr>
          <p:cNvPr id="12290" name="Picture 2" descr="http://www.goodfinancialcents.com/wp-content/uploads/2008/12/question_mark_3d.png"/>
          <p:cNvPicPr>
            <a:picLocks noChangeAspect="1" noChangeArrowheads="1"/>
          </p:cNvPicPr>
          <p:nvPr/>
        </p:nvPicPr>
        <p:blipFill>
          <a:blip r:embed="rId2" cstate="screen"/>
          <a:srcRect/>
          <a:stretch>
            <a:fillRect/>
          </a:stretch>
        </p:blipFill>
        <p:spPr bwMode="auto">
          <a:xfrm rot="179151">
            <a:off x="6629400" y="1524000"/>
            <a:ext cx="1975480" cy="3819526"/>
          </a:xfrm>
          <a:prstGeom prst="rect">
            <a:avLst/>
          </a:prstGeom>
          <a:noFill/>
        </p:spPr>
      </p:pic>
      <p:pic>
        <p:nvPicPr>
          <p:cNvPr id="6" name="Picture 2" descr="http://www.goodfinancialcents.com/wp-content/uploads/2008/12/question_mark_3d.png"/>
          <p:cNvPicPr>
            <a:picLocks noChangeAspect="1" noChangeArrowheads="1"/>
          </p:cNvPicPr>
          <p:nvPr/>
        </p:nvPicPr>
        <p:blipFill>
          <a:blip r:embed="rId3" cstate="screen"/>
          <a:srcRect/>
          <a:stretch>
            <a:fillRect/>
          </a:stretch>
        </p:blipFill>
        <p:spPr bwMode="auto">
          <a:xfrm rot="3859365">
            <a:off x="4061499" y="4213603"/>
            <a:ext cx="1335050" cy="2581274"/>
          </a:xfrm>
          <a:prstGeom prst="rect">
            <a:avLst/>
          </a:prstGeom>
          <a:noFill/>
        </p:spPr>
      </p:pic>
      <p:pic>
        <p:nvPicPr>
          <p:cNvPr id="7" name="Picture 2" descr="http://www.goodfinancialcents.com/wp-content/uploads/2008/12/question_mark_3d.png"/>
          <p:cNvPicPr>
            <a:picLocks noChangeAspect="1" noChangeArrowheads="1"/>
          </p:cNvPicPr>
          <p:nvPr/>
        </p:nvPicPr>
        <p:blipFill>
          <a:blip r:embed="rId4" cstate="screen"/>
          <a:srcRect/>
          <a:stretch>
            <a:fillRect/>
          </a:stretch>
        </p:blipFill>
        <p:spPr bwMode="auto">
          <a:xfrm rot="17276796">
            <a:off x="3249302" y="669688"/>
            <a:ext cx="1147692" cy="2219024"/>
          </a:xfrm>
          <a:prstGeom prst="rect">
            <a:avLst/>
          </a:prstGeom>
          <a:noFill/>
        </p:spPr>
      </p:pic>
      <p:pic>
        <p:nvPicPr>
          <p:cNvPr id="8" name="Picture 2" descr="http://www.goodfinancialcents.com/wp-content/uploads/2008/12/question_mark_3d.png"/>
          <p:cNvPicPr>
            <a:picLocks noChangeAspect="1" noChangeArrowheads="1"/>
          </p:cNvPicPr>
          <p:nvPr/>
        </p:nvPicPr>
        <p:blipFill>
          <a:blip r:embed="rId5" cstate="screen"/>
          <a:srcRect/>
          <a:stretch>
            <a:fillRect/>
          </a:stretch>
        </p:blipFill>
        <p:spPr bwMode="auto">
          <a:xfrm rot="247049">
            <a:off x="646497" y="2874860"/>
            <a:ext cx="1660192" cy="3209926"/>
          </a:xfrm>
          <a:prstGeom prst="rect">
            <a:avLst/>
          </a:prstGeom>
          <a:noFill/>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dirty="0"/>
              <a:t>Exercises</a:t>
            </a:r>
            <a:endParaRPr lang="bg-BG" dirty="0"/>
          </a:p>
        </p:txBody>
      </p:sp>
      <p:sp>
        <p:nvSpPr>
          <p:cNvPr id="546819" name="Rectangle 3"/>
          <p:cNvSpPr>
            <a:spLocks noGrp="1" noChangeArrowheads="1"/>
          </p:cNvSpPr>
          <p:nvPr>
            <p:ph idx="1"/>
          </p:nvPr>
        </p:nvSpPr>
        <p:spPr/>
        <p:txBody>
          <a:bodyPr/>
          <a:lstStyle/>
          <a:p>
            <a:pPr marL="446088" indent="-446088">
              <a:lnSpc>
                <a:spcPct val="100000"/>
              </a:lnSpc>
              <a:buFontTx/>
              <a:buAutoNum type="arabicPeriod"/>
              <a:tabLst/>
            </a:pPr>
            <a:r>
              <a:rPr lang="en-US" sz="2800" dirty="0"/>
              <a:t>What is SQL? What is DML? What is DDL? Recite the most important SQL commands.</a:t>
            </a:r>
          </a:p>
          <a:p>
            <a:pPr marL="446088" indent="-446088">
              <a:lnSpc>
                <a:spcPct val="100000"/>
              </a:lnSpc>
              <a:buFontTx/>
              <a:buAutoNum type="arabicPeriod"/>
              <a:tabLst/>
            </a:pPr>
            <a:r>
              <a:rPr lang="en-US" sz="2800" dirty="0"/>
              <a:t>What is Transact-SQL (T-SQL)?</a:t>
            </a:r>
          </a:p>
          <a:p>
            <a:pPr marL="446088" indent="-446088">
              <a:lnSpc>
                <a:spcPct val="100000"/>
              </a:lnSpc>
              <a:buFontTx/>
              <a:buAutoNum type="arabicPeriod"/>
              <a:tabLst/>
            </a:pPr>
            <a:r>
              <a:rPr lang="en-US" sz="2800" dirty="0"/>
              <a:t>Start SQL Management Studio and connect to the database </a:t>
            </a:r>
            <a:r>
              <a:rPr lang="en-US" sz="2800" dirty="0" smtClean="0"/>
              <a:t>TelerikAcademy. </a:t>
            </a:r>
            <a:r>
              <a:rPr lang="en-US" sz="2800" dirty="0"/>
              <a:t>Examine the major tables in the </a:t>
            </a:r>
            <a:r>
              <a:rPr lang="en-US" sz="2800" dirty="0" smtClean="0"/>
              <a:t>TelerikAcademy </a:t>
            </a:r>
            <a:r>
              <a:rPr lang="en-US" sz="2800" dirty="0"/>
              <a:t>schema.</a:t>
            </a:r>
          </a:p>
          <a:p>
            <a:pPr marL="446088" indent="-446088">
              <a:lnSpc>
                <a:spcPct val="100000"/>
              </a:lnSpc>
              <a:buFontTx/>
              <a:buAutoNum type="arabicPeriod"/>
              <a:tabLst/>
            </a:pPr>
            <a:r>
              <a:rPr lang="en-US" sz="2800" dirty="0"/>
              <a:t>Write a SQL query to find all information about all departments.</a:t>
            </a:r>
          </a:p>
          <a:p>
            <a:pPr marL="446088" indent="-446088">
              <a:lnSpc>
                <a:spcPct val="100000"/>
              </a:lnSpc>
              <a:buFontTx/>
              <a:buAutoNum type="arabicPeriod"/>
              <a:tabLst/>
            </a:pPr>
            <a:r>
              <a:rPr lang="en-US" sz="2800" dirty="0"/>
              <a:t>Write a SQL query to find all department names.</a:t>
            </a:r>
          </a:p>
          <a:p>
            <a:pPr marL="446088" indent="-446088">
              <a:lnSpc>
                <a:spcPct val="100000"/>
              </a:lnSpc>
              <a:buFontTx/>
              <a:buAutoNum type="arabicPeriod"/>
              <a:tabLst/>
            </a:pPr>
            <a:r>
              <a:rPr lang="en-US" sz="2800" dirty="0"/>
              <a:t>Write a SQL query to find the salary of each employee</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t>Exercises (2)</a:t>
            </a:r>
            <a:endParaRPr lang="bg-BG"/>
          </a:p>
        </p:txBody>
      </p:sp>
      <p:sp>
        <p:nvSpPr>
          <p:cNvPr id="548867" name="Rectangle 3"/>
          <p:cNvSpPr>
            <a:spLocks noGrp="1" noChangeArrowheads="1"/>
          </p:cNvSpPr>
          <p:nvPr>
            <p:ph idx="1"/>
          </p:nvPr>
        </p:nvSpPr>
        <p:spPr>
          <a:xfrm>
            <a:off x="228600" y="990600"/>
            <a:ext cx="8686800" cy="5715000"/>
          </a:xfrm>
        </p:spPr>
        <p:txBody>
          <a:bodyPr/>
          <a:lstStyle/>
          <a:p>
            <a:pPr marL="446088" indent="-446088">
              <a:lnSpc>
                <a:spcPts val="3200"/>
              </a:lnSpc>
              <a:buFont typeface="+mj-lt"/>
              <a:buAutoNum type="arabicPeriod" startAt="7"/>
              <a:tabLst/>
            </a:pPr>
            <a:r>
              <a:rPr lang="en-US" sz="2800" dirty="0" smtClean="0"/>
              <a:t>Write a SQL to find the full name of each employee.</a:t>
            </a:r>
          </a:p>
          <a:p>
            <a:pPr marL="446088" indent="-446088">
              <a:lnSpc>
                <a:spcPts val="3200"/>
              </a:lnSpc>
              <a:buFontTx/>
              <a:buAutoNum type="arabicPeriod" startAt="7"/>
              <a:tabLst/>
            </a:pPr>
            <a:r>
              <a:rPr lang="en-US" sz="2800" dirty="0" smtClean="0"/>
              <a:t>Write </a:t>
            </a:r>
            <a:r>
              <a:rPr lang="en-US" sz="2800" dirty="0"/>
              <a:t>a SQL query to find the email addresses of each employee (by his first and last name). Consider that the mail domain is </a:t>
            </a:r>
            <a:r>
              <a:rPr lang="en-US" sz="2800" noProof="1" smtClean="0"/>
              <a:t>telerik.com</a:t>
            </a:r>
            <a:r>
              <a:rPr lang="en-US" sz="2800" dirty="0" smtClean="0"/>
              <a:t>. </a:t>
            </a:r>
            <a:r>
              <a:rPr lang="en-US" sz="2800" dirty="0"/>
              <a:t>Emails should look like “</a:t>
            </a:r>
            <a:r>
              <a:rPr lang="en-US" sz="2800" noProof="1" smtClean="0"/>
              <a:t>John.Doe@telerik.com</a:t>
            </a:r>
            <a:r>
              <a:rPr lang="en-US" sz="2800" dirty="0" smtClean="0"/>
              <a:t>". </a:t>
            </a:r>
            <a:r>
              <a:rPr lang="en-US" sz="2800" dirty="0"/>
              <a:t>The produced column should be named "Full Email </a:t>
            </a:r>
            <a:r>
              <a:rPr lang="en-US" sz="2800" dirty="0" smtClean="0"/>
              <a:t>Addresses".</a:t>
            </a:r>
            <a:endParaRPr lang="en-US" sz="2800" dirty="0"/>
          </a:p>
          <a:p>
            <a:pPr marL="446088" indent="-446088">
              <a:lnSpc>
                <a:spcPts val="3200"/>
              </a:lnSpc>
              <a:buFontTx/>
              <a:buAutoNum type="arabicPeriod" startAt="7"/>
              <a:tabLst/>
            </a:pPr>
            <a:r>
              <a:rPr lang="en-US" sz="2800" dirty="0"/>
              <a:t>Write a SQL query to find all different employee salaries.</a:t>
            </a:r>
          </a:p>
          <a:p>
            <a:pPr marL="446088" indent="-446088">
              <a:lnSpc>
                <a:spcPts val="3200"/>
              </a:lnSpc>
              <a:buFontTx/>
              <a:buAutoNum type="arabicPeriod" startAt="7"/>
              <a:tabLst/>
            </a:pPr>
            <a:r>
              <a:rPr lang="en-US" sz="2800" dirty="0"/>
              <a:t>Write a SQL query to find all information about the employees whose job title is “Sales Representative</a:t>
            </a:r>
            <a:r>
              <a:rPr lang="en-US" sz="2800" dirty="0" smtClean="0"/>
              <a:t>“.</a:t>
            </a:r>
            <a:endParaRPr lang="bg-BG" sz="2800" dirty="0" smtClean="0"/>
          </a:p>
          <a:p>
            <a:pPr marL="446088" indent="-446088">
              <a:lnSpc>
                <a:spcPts val="3200"/>
              </a:lnSpc>
              <a:buFontTx/>
              <a:buAutoNum type="arabicPeriod" startAt="7"/>
              <a:tabLst/>
            </a:pPr>
            <a:r>
              <a:rPr lang="en-US" sz="2800" dirty="0" smtClean="0"/>
              <a:t>Write a SQL query to find the names of all employees whose first name starts with "SA".</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t>Exercise (3)</a:t>
            </a:r>
            <a:endParaRPr lang="bg-BG"/>
          </a:p>
        </p:txBody>
      </p:sp>
      <p:sp>
        <p:nvSpPr>
          <p:cNvPr id="550915" name="Rectangle 3"/>
          <p:cNvSpPr>
            <a:spLocks noGrp="1" noChangeArrowheads="1"/>
          </p:cNvSpPr>
          <p:nvPr>
            <p:ph idx="1"/>
          </p:nvPr>
        </p:nvSpPr>
        <p:spPr>
          <a:xfrm>
            <a:off x="228600" y="990600"/>
            <a:ext cx="8686800" cy="5715000"/>
          </a:xfrm>
        </p:spPr>
        <p:txBody>
          <a:bodyPr/>
          <a:lstStyle/>
          <a:p>
            <a:pPr marL="446088" indent="-446088">
              <a:lnSpc>
                <a:spcPct val="100000"/>
              </a:lnSpc>
              <a:spcBef>
                <a:spcPts val="300"/>
              </a:spcBef>
              <a:buFont typeface="+mj-lt"/>
              <a:buAutoNum type="arabicPeriod" startAt="12"/>
              <a:tabLst/>
            </a:pPr>
            <a:r>
              <a:rPr lang="en-US" sz="2800" dirty="0" smtClean="0"/>
              <a:t>Write a SQL query to find the names of all employees whose last name contains "</a:t>
            </a:r>
            <a:r>
              <a:rPr lang="en-US" sz="2800" noProof="1" smtClean="0"/>
              <a:t>ei</a:t>
            </a:r>
            <a:r>
              <a:rPr lang="en-US" sz="2800" dirty="0" smtClean="0"/>
              <a:t>".</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salary of all employees whose salary is in the range [20000…30000].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names of all employees whose salary is 25000, 14000, 12500 or 23600.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do not have manager.</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have salary more than 50000. Order them in decreasing order by salary.</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a:t>Exercise (4)</a:t>
            </a:r>
            <a:endParaRPr lang="bg-BG"/>
          </a:p>
        </p:txBody>
      </p:sp>
      <p:sp>
        <p:nvSpPr>
          <p:cNvPr id="552963" name="Rectangle 3"/>
          <p:cNvSpPr>
            <a:spLocks noGrp="1" noChangeArrowheads="1"/>
          </p:cNvSpPr>
          <p:nvPr>
            <p:ph idx="1"/>
          </p:nvPr>
        </p:nvSpPr>
        <p:spPr>
          <a:xfrm>
            <a:off x="228600" y="914400"/>
            <a:ext cx="8686800" cy="5791200"/>
          </a:xfrm>
        </p:spPr>
        <p:txBody>
          <a:bodyPr/>
          <a:lstStyle/>
          <a:p>
            <a:pPr marL="446088" indent="-446088">
              <a:lnSpc>
                <a:spcPct val="100000"/>
              </a:lnSpc>
              <a:spcBef>
                <a:spcPts val="300"/>
              </a:spcBef>
              <a:buFont typeface="+mj-lt"/>
              <a:buAutoNum type="arabicPeriod" startAt="17"/>
              <a:tabLst/>
            </a:pPr>
            <a:r>
              <a:rPr lang="en-US" sz="2800" dirty="0" smtClean="0"/>
              <a:t>Write a SQL query to find the top 5 best paid employees.</a:t>
            </a:r>
          </a:p>
          <a:p>
            <a:pPr marL="446088" indent="-446088">
              <a:lnSpc>
                <a:spcPct val="100000"/>
              </a:lnSpc>
              <a:spcBef>
                <a:spcPts val="300"/>
              </a:spcBef>
              <a:buFontTx/>
              <a:buAutoNum type="arabicPeriod" startAt="17"/>
              <a:tabLst/>
            </a:pPr>
            <a:r>
              <a:rPr lang="en-US" sz="2800" dirty="0" smtClean="0"/>
              <a:t>Write a SQL query to find all employees along with their address. Use inner join with </a:t>
            </a:r>
            <a:r>
              <a:rPr lang="en-US" sz="2800" dirty="0" smtClean="0">
                <a:solidFill>
                  <a:schemeClr val="accent5">
                    <a:lumMod val="20000"/>
                    <a:lumOff val="80000"/>
                  </a:schemeClr>
                </a:solidFill>
                <a:latin typeface="Consolas" pitchFamily="49" charset="0"/>
              </a:rPr>
              <a:t>ON</a:t>
            </a:r>
            <a:r>
              <a:rPr lang="en-US" sz="2800" dirty="0" smtClean="0"/>
              <a:t> clause.</a:t>
            </a:r>
          </a:p>
          <a:p>
            <a:pPr marL="446088" indent="-446088">
              <a:lnSpc>
                <a:spcPts val="3400"/>
              </a:lnSpc>
              <a:spcBef>
                <a:spcPts val="300"/>
              </a:spcBef>
              <a:buFontTx/>
              <a:buAutoNum type="arabicPeriod" startAt="19"/>
              <a:tabLst/>
            </a:pPr>
            <a:r>
              <a:rPr lang="en-US" sz="2800" dirty="0" smtClean="0"/>
              <a:t>Write </a:t>
            </a:r>
            <a:r>
              <a:rPr lang="en-US" sz="2800" dirty="0"/>
              <a:t>a SQL query to find all employees and their address. Use equijoins (conditions in the </a:t>
            </a:r>
            <a:r>
              <a:rPr lang="en-US" sz="2800" dirty="0">
                <a:solidFill>
                  <a:schemeClr val="accent5">
                    <a:lumMod val="20000"/>
                    <a:lumOff val="80000"/>
                  </a:schemeClr>
                </a:solidFill>
                <a:latin typeface="Consolas" pitchFamily="49" charset="0"/>
              </a:rPr>
              <a:t>WHERE</a:t>
            </a:r>
            <a:r>
              <a:rPr lang="en-US" sz="2800" dirty="0"/>
              <a:t> clause).</a:t>
            </a:r>
          </a:p>
          <a:p>
            <a:pPr marL="446088" indent="-446088">
              <a:lnSpc>
                <a:spcPts val="3400"/>
              </a:lnSpc>
              <a:spcBef>
                <a:spcPts val="300"/>
              </a:spcBef>
              <a:buFontTx/>
              <a:buAutoNum type="arabicPeriod" startAt="19"/>
              <a:tabLst/>
            </a:pPr>
            <a:r>
              <a:rPr lang="en-US" sz="2800" dirty="0"/>
              <a:t>Write a SQL query to find all employees along with their manager.</a:t>
            </a:r>
          </a:p>
          <a:p>
            <a:pPr marL="446088" indent="-446088">
              <a:lnSpc>
                <a:spcPts val="3400"/>
              </a:lnSpc>
              <a:spcBef>
                <a:spcPts val="300"/>
              </a:spcBef>
              <a:buFontTx/>
              <a:buAutoNum type="arabicPeriod" startAt="19"/>
              <a:tabLst/>
            </a:pPr>
            <a:r>
              <a:rPr lang="en-US" sz="2800" dirty="0"/>
              <a:t>Write a SQL query to find all employees, along with their manager and their address. Join the 3 tables: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e</a:t>
            </a:r>
            <a:r>
              <a:rPr lang="en-US" sz="2800" dirty="0"/>
              <a:t>,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m</a:t>
            </a:r>
            <a:r>
              <a:rPr lang="en-US" sz="2800" dirty="0" smtClean="0"/>
              <a:t> </a:t>
            </a:r>
            <a:r>
              <a:rPr lang="en-US" sz="2800" dirty="0"/>
              <a:t>and </a:t>
            </a:r>
            <a:r>
              <a:rPr lang="en-US" sz="2800" dirty="0" smtClean="0">
                <a:solidFill>
                  <a:schemeClr val="accent5">
                    <a:lumMod val="20000"/>
                    <a:lumOff val="80000"/>
                  </a:schemeClr>
                </a:solidFill>
                <a:latin typeface="Consolas" pitchFamily="49" charset="0"/>
              </a:rPr>
              <a:t>Addresses</a:t>
            </a:r>
            <a:r>
              <a:rPr lang="en-US" sz="2800" dirty="0" smtClean="0"/>
              <a:t> </a:t>
            </a:r>
            <a:r>
              <a:rPr lang="en-US" sz="2800" dirty="0" smtClean="0">
                <a:solidFill>
                  <a:schemeClr val="accent5">
                    <a:lumMod val="20000"/>
                    <a:lumOff val="80000"/>
                  </a:schemeClr>
                </a:solidFill>
                <a:latin typeface="Consolas" pitchFamily="49" charset="0"/>
              </a:rPr>
              <a:t>a</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a:t>Communicating with </a:t>
            </a:r>
            <a:r>
              <a:rPr lang="en-US" dirty="0" smtClean="0"/>
              <a:t>the </a:t>
            </a:r>
            <a:r>
              <a:rPr lang="en-US" dirty="0"/>
              <a:t>DB</a:t>
            </a:r>
          </a:p>
        </p:txBody>
      </p:sp>
      <p:sp>
        <p:nvSpPr>
          <p:cNvPr id="2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479235" name="Arc 3"/>
          <p:cNvSpPr>
            <a:spLocks/>
          </p:cNvSpPr>
          <p:nvPr/>
        </p:nvSpPr>
        <p:spPr bwMode="auto">
          <a:xfrm>
            <a:off x="3621088" y="2882900"/>
            <a:ext cx="3182937" cy="447675"/>
          </a:xfrm>
          <a:custGeom>
            <a:avLst/>
            <a:gdLst>
              <a:gd name="G0" fmla="+- 0 0 0"/>
              <a:gd name="G1" fmla="+- 21597 0 0"/>
              <a:gd name="G2" fmla="+- 21600 0 0"/>
              <a:gd name="T0" fmla="*/ 375 w 19771"/>
              <a:gd name="T1" fmla="*/ 0 h 21597"/>
              <a:gd name="T2" fmla="*/ 19771 w 19771"/>
              <a:gd name="T3" fmla="*/ 12899 h 21597"/>
              <a:gd name="T4" fmla="*/ 0 w 19771"/>
              <a:gd name="T5" fmla="*/ 21597 h 21597"/>
            </a:gdLst>
            <a:ahLst/>
            <a:cxnLst>
              <a:cxn ang="0">
                <a:pos x="T0" y="T1"/>
              </a:cxn>
              <a:cxn ang="0">
                <a:pos x="T2" y="T3"/>
              </a:cxn>
              <a:cxn ang="0">
                <a:pos x="T4" y="T5"/>
              </a:cxn>
            </a:cxnLst>
            <a:rect l="0" t="0" r="r" b="b"/>
            <a:pathLst>
              <a:path w="19771" h="21597" fill="none" extrusionOk="0">
                <a:moveTo>
                  <a:pt x="374" y="0"/>
                </a:moveTo>
                <a:cubicBezTo>
                  <a:pt x="8803" y="146"/>
                  <a:pt x="16376" y="5182"/>
                  <a:pt x="19771" y="12898"/>
                </a:cubicBezTo>
              </a:path>
              <a:path w="19771" h="21597" stroke="0" extrusionOk="0">
                <a:moveTo>
                  <a:pt x="374" y="0"/>
                </a:moveTo>
                <a:cubicBezTo>
                  <a:pt x="8803" y="146"/>
                  <a:pt x="16376" y="5182"/>
                  <a:pt x="19771" y="12898"/>
                </a:cubicBezTo>
                <a:lnTo>
                  <a:pt x="0" y="21597"/>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6" name="Arc 4"/>
          <p:cNvSpPr>
            <a:spLocks/>
          </p:cNvSpPr>
          <p:nvPr/>
        </p:nvSpPr>
        <p:spPr bwMode="auto">
          <a:xfrm rot="10800000">
            <a:off x="4340225" y="4473575"/>
            <a:ext cx="3001963" cy="585788"/>
          </a:xfrm>
          <a:custGeom>
            <a:avLst/>
            <a:gdLst>
              <a:gd name="G0" fmla="+- 21558 0 0"/>
              <a:gd name="G1" fmla="+- 21594 0 0"/>
              <a:gd name="G2" fmla="+- 21600 0 0"/>
              <a:gd name="T0" fmla="*/ 0 w 21558"/>
              <a:gd name="T1" fmla="*/ 20244 h 21594"/>
              <a:gd name="T2" fmla="*/ 21062 w 21558"/>
              <a:gd name="T3" fmla="*/ 0 h 21594"/>
              <a:gd name="T4" fmla="*/ 21558 w 21558"/>
              <a:gd name="T5" fmla="*/ 21594 h 21594"/>
            </a:gdLst>
            <a:ahLst/>
            <a:cxnLst>
              <a:cxn ang="0">
                <a:pos x="T0" y="T1"/>
              </a:cxn>
              <a:cxn ang="0">
                <a:pos x="T2" y="T3"/>
              </a:cxn>
              <a:cxn ang="0">
                <a:pos x="T4" y="T5"/>
              </a:cxn>
            </a:cxnLst>
            <a:rect l="0" t="0" r="r" b="b"/>
            <a:pathLst>
              <a:path w="21558" h="21594" fill="none" extrusionOk="0">
                <a:moveTo>
                  <a:pt x="0" y="20244"/>
                </a:moveTo>
                <a:cubicBezTo>
                  <a:pt x="701" y="9051"/>
                  <a:pt x="9850" y="257"/>
                  <a:pt x="21061" y="-1"/>
                </a:cubicBezTo>
              </a:path>
              <a:path w="21558" h="21594" stroke="0" extrusionOk="0">
                <a:moveTo>
                  <a:pt x="0" y="20244"/>
                </a:moveTo>
                <a:cubicBezTo>
                  <a:pt x="701" y="9051"/>
                  <a:pt x="9850" y="257"/>
                  <a:pt x="21061" y="-1"/>
                </a:cubicBezTo>
                <a:lnTo>
                  <a:pt x="21558" y="21594"/>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7" name="Text Box 5"/>
          <p:cNvSpPr txBox="1">
            <a:spLocks noChangeArrowheads="1"/>
          </p:cNvSpPr>
          <p:nvPr/>
        </p:nvSpPr>
        <p:spPr bwMode="auto">
          <a:xfrm rot="230443">
            <a:off x="3718424" y="1987550"/>
            <a:ext cx="2962671"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SQL statement is</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sent to the </a:t>
            </a:r>
            <a:r>
              <a:rPr lang="en-US" sz="2400" b="1" dirty="0" smtClean="0">
                <a:solidFill>
                  <a:schemeClr val="tx1">
                    <a:lumMod val="40000"/>
                    <a:lumOff val="60000"/>
                  </a:schemeClr>
                </a:solidFill>
                <a:effectLst>
                  <a:outerShdw blurRad="38100" dist="38100" dir="2700000" algn="tl">
                    <a:srgbClr val="000000">
                      <a:alpha val="43137"/>
                    </a:srgbClr>
                  </a:outerShdw>
                </a:effectLst>
              </a:rPr>
              <a:t>DB server</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sp>
        <p:nvSpPr>
          <p:cNvPr id="479239" name="Text Box 7"/>
          <p:cNvSpPr txBox="1">
            <a:spLocks noChangeArrowheads="1"/>
          </p:cNvSpPr>
          <p:nvPr/>
        </p:nvSpPr>
        <p:spPr bwMode="auto">
          <a:xfrm>
            <a:off x="693738" y="2443163"/>
            <a:ext cx="2887662"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Name </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Departments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79240" name="Group 8"/>
          <p:cNvGraphicFramePr>
            <a:graphicFrameLocks noGrp="1"/>
          </p:cNvGraphicFramePr>
          <p:nvPr/>
        </p:nvGraphicFramePr>
        <p:xfrm>
          <a:off x="1765300" y="4267200"/>
          <a:ext cx="2571750" cy="1847088"/>
        </p:xfrm>
        <a:graphic>
          <a:graphicData uri="http://schemas.openxmlformats.org/drawingml/2006/table">
            <a:tbl>
              <a:tblPr/>
              <a:tblGrid>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Name</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Sales</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Marketing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479258" name="Text Box 26"/>
          <p:cNvSpPr txBox="1">
            <a:spLocks noChangeArrowheads="1"/>
          </p:cNvSpPr>
          <p:nvPr/>
        </p:nvSpPr>
        <p:spPr bwMode="auto">
          <a:xfrm rot="21248457">
            <a:off x="4539348" y="5038411"/>
            <a:ext cx="3268844"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The result is </a:t>
            </a:r>
            <a:r>
              <a:rPr lang="en-US" sz="2400" b="1" dirty="0" smtClean="0">
                <a:solidFill>
                  <a:schemeClr val="tx1">
                    <a:lumMod val="40000"/>
                    <a:lumOff val="60000"/>
                  </a:schemeClr>
                </a:solidFill>
                <a:effectLst>
                  <a:outerShdw blurRad="38100" dist="38100" dir="2700000" algn="tl">
                    <a:srgbClr val="000000">
                      <a:alpha val="43137"/>
                    </a:srgbClr>
                  </a:outerShdw>
                </a:effectLst>
              </a:rPr>
              <a:t>returned</a:t>
            </a:r>
          </a:p>
          <a:p>
            <a:pPr algn="ctr">
              <a:lnSpc>
                <a:spcPct val="100000"/>
              </a:lnSpc>
            </a:pPr>
            <a:r>
              <a:rPr lang="en-US" sz="2400" b="1" dirty="0" smtClean="0">
                <a:solidFill>
                  <a:schemeClr val="tx1">
                    <a:lumMod val="40000"/>
                    <a:lumOff val="60000"/>
                  </a:schemeClr>
                </a:solidFill>
                <a:effectLst>
                  <a:outerShdw blurRad="38100" dist="38100" dir="2700000" algn="tl">
                    <a:srgbClr val="000000">
                      <a:alpha val="43137"/>
                    </a:srgbClr>
                  </a:outerShdw>
                </a:effectLst>
              </a:rPr>
              <a:t>(usually as </a:t>
            </a:r>
            <a:r>
              <a:rPr lang="en-US" sz="2400" b="1" dirty="0">
                <a:solidFill>
                  <a:schemeClr val="tx1">
                    <a:lumMod val="40000"/>
                    <a:lumOff val="60000"/>
                  </a:schemeClr>
                </a:solidFill>
                <a:effectLst>
                  <a:outerShdw blurRad="38100" dist="38100" dir="2700000" algn="tl">
                    <a:srgbClr val="000000">
                      <a:alpha val="43137"/>
                    </a:srgbClr>
                  </a:outerShdw>
                </a:effectLst>
              </a:rPr>
              <a:t>a </a:t>
            </a:r>
            <a:r>
              <a:rPr lang="en-US" sz="2400" b="1" dirty="0" smtClean="0">
                <a:solidFill>
                  <a:schemeClr val="tx1">
                    <a:lumMod val="40000"/>
                    <a:lumOff val="60000"/>
                  </a:schemeClr>
                </a:solidFill>
                <a:effectLst>
                  <a:outerShdw blurRad="38100" dist="38100" dir="2700000" algn="tl">
                    <a:srgbClr val="000000">
                      <a:alpha val="43137"/>
                    </a:srgbClr>
                  </a:outerShdw>
                </a:effectLst>
              </a:rPr>
              <a:t>record set)</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grpSp>
        <p:nvGrpSpPr>
          <p:cNvPr id="2" name="Group 27"/>
          <p:cNvGrpSpPr>
            <a:grpSpLocks/>
          </p:cNvGrpSpPr>
          <p:nvPr/>
        </p:nvGrpSpPr>
        <p:grpSpPr bwMode="auto">
          <a:xfrm>
            <a:off x="6804025" y="2773363"/>
            <a:ext cx="1662113" cy="1719262"/>
            <a:chOff x="4286" y="1747"/>
            <a:chExt cx="1047" cy="1083"/>
          </a:xfrm>
        </p:grpSpPr>
        <p:sp>
          <p:nvSpPr>
            <p:cNvPr id="479260" name="Rectangle 28"/>
            <p:cNvSpPr>
              <a:spLocks noChangeArrowheads="1"/>
            </p:cNvSpPr>
            <p:nvPr/>
          </p:nvSpPr>
          <p:spPr bwMode="ltGray">
            <a:xfrm>
              <a:off x="4286" y="1967"/>
              <a:ext cx="1047" cy="649"/>
            </a:xfrm>
            <a:prstGeom prst="rect">
              <a:avLst/>
            </a:prstGeom>
            <a:solidFill>
              <a:srgbClr val="CFCFCF"/>
            </a:solidFill>
            <a:ln w="9525">
              <a:solidFill>
                <a:schemeClr val="accent5">
                  <a:lumMod val="75000"/>
                </a:schemeClr>
              </a:solidFill>
              <a:miter lim="800000"/>
              <a:headEnd/>
              <a:tailEnd/>
            </a:ln>
            <a:effectLst/>
          </p:spPr>
          <p:txBody>
            <a:bodyPr wrap="none" anchor="ctr"/>
            <a:lstStyle/>
            <a:p>
              <a:endParaRPr lang="bg-BG" dirty="0"/>
            </a:p>
          </p:txBody>
        </p:sp>
        <p:sp>
          <p:nvSpPr>
            <p:cNvPr id="479261" name="Oval 29"/>
            <p:cNvSpPr>
              <a:spLocks noChangeArrowheads="1"/>
            </p:cNvSpPr>
            <p:nvPr/>
          </p:nvSpPr>
          <p:spPr bwMode="ltGray">
            <a:xfrm>
              <a:off x="4286" y="1747"/>
              <a:ext cx="1047" cy="416"/>
            </a:xfrm>
            <a:prstGeom prst="ellipse">
              <a:avLst/>
            </a:prstGeom>
            <a:solidFill>
              <a:srgbClr val="DDDDDD"/>
            </a:solidFill>
            <a:ln w="9525">
              <a:solidFill>
                <a:schemeClr val="accent5">
                  <a:lumMod val="75000"/>
                </a:schemeClr>
              </a:solidFill>
              <a:round/>
              <a:headEnd/>
              <a:tailEnd/>
            </a:ln>
            <a:effectLst/>
          </p:spPr>
          <p:txBody>
            <a:bodyPr wrap="none" anchor="ctr"/>
            <a:lstStyle/>
            <a:p>
              <a:endParaRPr lang="bg-BG" dirty="0"/>
            </a:p>
          </p:txBody>
        </p:sp>
        <p:sp>
          <p:nvSpPr>
            <p:cNvPr id="479262" name="Oval 30"/>
            <p:cNvSpPr>
              <a:spLocks noChangeArrowheads="1"/>
            </p:cNvSpPr>
            <p:nvPr/>
          </p:nvSpPr>
          <p:spPr bwMode="ltGray">
            <a:xfrm>
              <a:off x="4286" y="2414"/>
              <a:ext cx="1047" cy="416"/>
            </a:xfrm>
            <a:prstGeom prst="ellipse">
              <a:avLst/>
            </a:prstGeom>
            <a:solidFill>
              <a:srgbClr val="C0C0C0"/>
            </a:solidFill>
            <a:ln w="9525">
              <a:solidFill>
                <a:schemeClr val="bg2">
                  <a:lumMod val="40000"/>
                  <a:lumOff val="60000"/>
                </a:schemeClr>
              </a:solidFill>
              <a:round/>
              <a:headEnd/>
              <a:tailEnd/>
            </a:ln>
            <a:effectLst/>
          </p:spPr>
          <p:txBody>
            <a:bodyPr wrap="none" anchor="ctr"/>
            <a:lstStyle/>
            <a:p>
              <a:endParaRPr lang="bg-BG" dirty="0"/>
            </a:p>
          </p:txBody>
        </p:sp>
        <p:sp>
          <p:nvSpPr>
            <p:cNvPr id="479263" name="Rectangle 31"/>
            <p:cNvSpPr>
              <a:spLocks noChangeArrowheads="1"/>
            </p:cNvSpPr>
            <p:nvPr/>
          </p:nvSpPr>
          <p:spPr bwMode="auto">
            <a:xfrm>
              <a:off x="4318" y="1794"/>
              <a:ext cx="1008" cy="272"/>
            </a:xfrm>
            <a:prstGeom prst="rect">
              <a:avLst/>
            </a:prstGeom>
            <a:noFill/>
            <a:ln w="9525">
              <a:noFill/>
              <a:miter lim="800000"/>
              <a:headEnd/>
              <a:tailEnd/>
            </a:ln>
            <a:effectLst/>
          </p:spPr>
          <p:txBody>
            <a:bodyPr lIns="92075" tIns="46038" rIns="92075" bIns="46038">
              <a:spAutoFit/>
              <a:scene3d>
                <a:camera prst="orthographicFront"/>
                <a:lightRig rig="balanced" dir="t">
                  <a:rot lat="0" lon="0" rev="2100000"/>
                </a:lightRig>
              </a:scene3d>
              <a:sp3d extrusionH="57150" prstMaterial="metal">
                <a:bevelT w="38100" h="25400"/>
                <a:contourClr>
                  <a:schemeClr val="bg2"/>
                </a:contourClr>
              </a:sp3d>
            </a:bodyPr>
            <a:lstStyle/>
            <a:p>
              <a:pPr algn="ctr">
                <a:lnSpc>
                  <a:spcPct val="100000"/>
                </a:lnSpc>
              </a:pPr>
              <a:r>
                <a:rPr kumimoji="0" lang="en-US" sz="2200" b="1" dirty="0">
                  <a:ln w="50800"/>
                  <a:solidFill>
                    <a:schemeClr val="bg1">
                      <a:shade val="50000"/>
                    </a:schemeClr>
                  </a:solidFill>
                </a:rPr>
                <a:t>Database </a:t>
              </a:r>
            </a:p>
          </p:txBody>
        </p:sp>
        <p:grpSp>
          <p:nvGrpSpPr>
            <p:cNvPr id="3" name="Group 32"/>
            <p:cNvGrpSpPr>
              <a:grpSpLocks/>
            </p:cNvGrpSpPr>
            <p:nvPr/>
          </p:nvGrpSpPr>
          <p:grpSpPr bwMode="auto">
            <a:xfrm>
              <a:off x="4438" y="2225"/>
              <a:ext cx="755" cy="457"/>
              <a:chOff x="2293" y="2088"/>
              <a:chExt cx="755" cy="457"/>
            </a:xfrm>
          </p:grpSpPr>
          <p:sp>
            <p:nvSpPr>
              <p:cNvPr id="479265" name="Rectangle 33"/>
              <p:cNvSpPr>
                <a:spLocks noChangeArrowheads="1"/>
              </p:cNvSpPr>
              <p:nvPr/>
            </p:nvSpPr>
            <p:spPr bwMode="blackWhite">
              <a:xfrm>
                <a:off x="229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6" name="Rectangle 34"/>
              <p:cNvSpPr>
                <a:spLocks noChangeArrowheads="1"/>
              </p:cNvSpPr>
              <p:nvPr/>
            </p:nvSpPr>
            <p:spPr bwMode="blackWhite">
              <a:xfrm>
                <a:off x="2564"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7" name="Rectangle 35"/>
              <p:cNvSpPr>
                <a:spLocks noChangeArrowheads="1"/>
              </p:cNvSpPr>
              <p:nvPr/>
            </p:nvSpPr>
            <p:spPr bwMode="blackWhite">
              <a:xfrm>
                <a:off x="283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8" name="Rectangle 36"/>
              <p:cNvSpPr>
                <a:spLocks noChangeArrowheads="1"/>
              </p:cNvSpPr>
              <p:nvPr/>
            </p:nvSpPr>
            <p:spPr bwMode="blackWhite">
              <a:xfrm>
                <a:off x="229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9" name="Rectangle 37"/>
              <p:cNvSpPr>
                <a:spLocks noChangeArrowheads="1"/>
              </p:cNvSpPr>
              <p:nvPr/>
            </p:nvSpPr>
            <p:spPr bwMode="blackWhite">
              <a:xfrm>
                <a:off x="2565"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0" name="Rectangle 38"/>
              <p:cNvSpPr>
                <a:spLocks noChangeArrowheads="1"/>
              </p:cNvSpPr>
              <p:nvPr/>
            </p:nvSpPr>
            <p:spPr bwMode="blackWhite">
              <a:xfrm>
                <a:off x="283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1" name="Rectangle 39"/>
              <p:cNvSpPr>
                <a:spLocks noChangeArrowheads="1"/>
              </p:cNvSpPr>
              <p:nvPr/>
            </p:nvSpPr>
            <p:spPr bwMode="blackWhite">
              <a:xfrm>
                <a:off x="229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2" name="Rectangle 40"/>
              <p:cNvSpPr>
                <a:spLocks noChangeArrowheads="1"/>
              </p:cNvSpPr>
              <p:nvPr/>
            </p:nvSpPr>
            <p:spPr bwMode="blackWhite">
              <a:xfrm>
                <a:off x="2565"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3" name="Rectangle 41"/>
              <p:cNvSpPr>
                <a:spLocks noChangeArrowheads="1"/>
              </p:cNvSpPr>
              <p:nvPr/>
            </p:nvSpPr>
            <p:spPr bwMode="blackWhite">
              <a:xfrm>
                <a:off x="283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gr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a:t>Exercise (5)</a:t>
            </a:r>
            <a:endParaRPr lang="bg-BG"/>
          </a:p>
        </p:txBody>
      </p:sp>
      <p:sp>
        <p:nvSpPr>
          <p:cNvPr id="555011" name="Rectangle 3"/>
          <p:cNvSpPr>
            <a:spLocks noGrp="1" noChangeArrowheads="1"/>
          </p:cNvSpPr>
          <p:nvPr>
            <p:ph idx="1"/>
          </p:nvPr>
        </p:nvSpPr>
        <p:spPr/>
        <p:txBody>
          <a:bodyPr/>
          <a:lstStyle/>
          <a:p>
            <a:pPr marL="446088" indent="-446088">
              <a:buFont typeface="+mj-lt"/>
              <a:buAutoNum type="arabicPeriod" startAt="22"/>
              <a:tabLst/>
            </a:pPr>
            <a:r>
              <a:rPr lang="en-US" sz="2800" dirty="0" smtClean="0"/>
              <a:t>Write a SQL query to find all departments and all region names, country names and city names as a single list. Use </a:t>
            </a:r>
            <a:r>
              <a:rPr lang="en-US" sz="2800" dirty="0" smtClean="0">
                <a:solidFill>
                  <a:schemeClr val="accent5">
                    <a:lumMod val="20000"/>
                    <a:lumOff val="80000"/>
                  </a:schemeClr>
                </a:solidFill>
                <a:latin typeface="Consolas" pitchFamily="49" charset="0"/>
                <a:cs typeface="Consolas" pitchFamily="49" charset="0"/>
              </a:rPr>
              <a:t>UNION</a:t>
            </a:r>
            <a:r>
              <a:rPr lang="en-US" sz="2800" dirty="0" smtClean="0"/>
              <a:t>.</a:t>
            </a:r>
          </a:p>
          <a:p>
            <a:pPr marL="446088" indent="-446088">
              <a:buFont typeface="+mj-lt"/>
              <a:buAutoNum type="arabicPeriod" startAt="22"/>
              <a:tabLst/>
            </a:pPr>
            <a:r>
              <a:rPr lang="en-US" sz="2800" dirty="0" smtClean="0"/>
              <a:t>Write a SQL query to find all the employees and the manager for each of them along with the employees that do not have manager. User right outer join. Rewrite the query to use left outer join.</a:t>
            </a:r>
          </a:p>
          <a:p>
            <a:pPr marL="446088" indent="-446088">
              <a:buFontTx/>
              <a:buAutoNum type="arabicPeriod" startAt="22"/>
              <a:tabLst/>
            </a:pPr>
            <a:r>
              <a:rPr lang="en-US" sz="2800" dirty="0" smtClean="0"/>
              <a:t>Write </a:t>
            </a:r>
            <a:r>
              <a:rPr lang="en-US" sz="2800" dirty="0"/>
              <a:t>a SQL query to find the names of all employees from the departments "Sales" and "Finance" whose hire year is between 1995 and 2000.</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WTF?</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pic>
        <p:nvPicPr>
          <p:cNvPr id="5" name="Picture 1"/>
          <p:cNvPicPr>
            <a:picLocks noChangeAspect="1" noChangeArrowheads="1"/>
          </p:cNvPicPr>
          <p:nvPr/>
        </p:nvPicPr>
        <p:blipFill>
          <a:blip r:embed="rId2" cstate="screen"/>
          <a:srcRect/>
          <a:stretch>
            <a:fillRect/>
          </a:stretch>
        </p:blipFill>
        <p:spPr bwMode="auto">
          <a:xfrm>
            <a:off x="2487160" y="1371600"/>
            <a:ext cx="3761240" cy="4743710"/>
          </a:xfrm>
          <a:prstGeom prst="roundRect">
            <a:avLst>
              <a:gd name="adj" fmla="val 4098"/>
            </a:avLst>
          </a:prstGeom>
          <a:solidFill>
            <a:srgbClr val="FFFFFF">
              <a:shade val="85000"/>
            </a:srgbClr>
          </a:solidFill>
          <a:ln>
            <a:noFill/>
          </a:ln>
          <a:effectLst>
            <a:innerShdw blurRad="317500">
              <a:prstClr val="black"/>
            </a:innerShdw>
          </a:effectLst>
        </p:spPr>
      </p:pic>
      <p:pic>
        <p:nvPicPr>
          <p:cNvPr id="6" name="Picture 1" descr="C:\Trash\table-red.png"/>
          <p:cNvPicPr>
            <a:picLocks noChangeAspect="1" noChangeArrowheads="1"/>
          </p:cNvPicPr>
          <p:nvPr/>
        </p:nvPicPr>
        <p:blipFill>
          <a:blip r:embed="rId3" cstate="screen"/>
          <a:srcRect/>
          <a:stretch>
            <a:fillRect/>
          </a:stretch>
        </p:blipFill>
        <p:spPr bwMode="auto">
          <a:xfrm rot="21124608">
            <a:off x="450595" y="1151768"/>
            <a:ext cx="2789529" cy="1827988"/>
          </a:xfrm>
          <a:prstGeom prst="rect">
            <a:avLst/>
          </a:prstGeom>
          <a:noFill/>
          <a:effectLst>
            <a:glow rad="228600">
              <a:schemeClr val="accent2">
                <a:satMod val="175000"/>
                <a:alpha val="40000"/>
              </a:schemeClr>
            </a:glow>
          </a:effectLst>
          <a:scene3d>
            <a:camera prst="perspectiveHeroicExtremeRightFacing"/>
            <a:lightRig rig="threePt" dir="t"/>
          </a:scene3d>
        </p:spPr>
      </p:pic>
      <p:pic>
        <p:nvPicPr>
          <p:cNvPr id="7" name="Picture 3" descr="C:\Trash\customers-table.png"/>
          <p:cNvPicPr>
            <a:picLocks noChangeAspect="1" noChangeArrowheads="1"/>
          </p:cNvPicPr>
          <p:nvPr/>
        </p:nvPicPr>
        <p:blipFill>
          <a:blip r:embed="rId4" cstate="screen"/>
          <a:srcRect/>
          <a:stretch>
            <a:fillRect/>
          </a:stretch>
        </p:blipFill>
        <p:spPr bwMode="auto">
          <a:xfrm>
            <a:off x="5416732" y="2590800"/>
            <a:ext cx="2431868" cy="289560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pic>
        <p:nvPicPr>
          <p:cNvPr id="8" name="Picture 2" descr="http://simplyeasy.files.wordpress.com/2008/08/sql-logo.png"/>
          <p:cNvPicPr>
            <a:picLocks noChangeAspect="1" noChangeArrowheads="1"/>
          </p:cNvPicPr>
          <p:nvPr/>
        </p:nvPicPr>
        <p:blipFill>
          <a:blip r:embed="rId5" cstate="screen"/>
          <a:srcRect/>
          <a:stretch>
            <a:fillRect/>
          </a:stretch>
        </p:blipFill>
        <p:spPr bwMode="auto">
          <a:xfrm rot="20408793">
            <a:off x="5363745" y="1180011"/>
            <a:ext cx="1762626" cy="1381125"/>
          </a:xfrm>
          <a:prstGeom prst="rect">
            <a:avLst/>
          </a:prstGeom>
          <a:noFill/>
          <a:effectLst>
            <a:outerShdw blurRad="50800" dist="38100" dir="2700000" algn="tl" rotWithShape="0">
              <a:prstClr val="black">
                <a:alpha val="40000"/>
              </a:prstClr>
            </a:outerShdw>
          </a:effectLst>
          <a:scene3d>
            <a:camera prst="perspectiveHeroicExtremeLeftFacing"/>
            <a:lightRig rig="threePt" dir="t"/>
          </a:scene3d>
        </p:spPr>
      </p:pic>
      <p:pic>
        <p:nvPicPr>
          <p:cNvPr id="9" name="Picture 2" descr="http://www.iconspedia.com/uploads/1160917852.png"/>
          <p:cNvPicPr>
            <a:picLocks noChangeAspect="1" noChangeArrowheads="1"/>
          </p:cNvPicPr>
          <p:nvPr/>
        </p:nvPicPr>
        <p:blipFill>
          <a:blip r:embed="rId6" cstate="screen"/>
          <a:srcRect/>
          <a:stretch>
            <a:fillRect/>
          </a:stretch>
        </p:blipFill>
        <p:spPr bwMode="auto">
          <a:xfrm rot="808966">
            <a:off x="1440880" y="5063100"/>
            <a:ext cx="1343984" cy="1343984"/>
          </a:xfrm>
          <a:prstGeom prst="rect">
            <a:avLst/>
          </a:prstGeom>
          <a:noFill/>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Execution</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t>SQL commands are executed through a </a:t>
            </a:r>
            <a:r>
              <a:rPr lang="en-US" dirty="0" smtClean="0">
                <a:solidFill>
                  <a:schemeClr val="accent5">
                    <a:lumMod val="20000"/>
                    <a:lumOff val="80000"/>
                  </a:schemeClr>
                </a:solidFill>
              </a:rPr>
              <a:t>database connection</a:t>
            </a:r>
          </a:p>
          <a:p>
            <a:pPr lvl="1"/>
            <a:r>
              <a:rPr lang="en-US" dirty="0" smtClean="0"/>
              <a:t>DB connection is a channel between the client and the SQL server</a:t>
            </a:r>
          </a:p>
          <a:p>
            <a:pPr lvl="1"/>
            <a:r>
              <a:rPr lang="en-US" dirty="0" smtClean="0"/>
              <a:t>DB connections take resources and should be closed when no longer used</a:t>
            </a:r>
          </a:p>
          <a:p>
            <a:pPr lvl="1"/>
            <a:r>
              <a:rPr lang="en-US" dirty="0" smtClean="0"/>
              <a:t>Multiple clients can be connected to the SQL server at the same time</a:t>
            </a:r>
          </a:p>
          <a:p>
            <a:pPr lvl="1"/>
            <a:r>
              <a:rPr lang="en-US" dirty="0" smtClean="0"/>
              <a:t>SQL commands can be executed in parallel</a:t>
            </a:r>
          </a:p>
          <a:p>
            <a:pPr lvl="2"/>
            <a:r>
              <a:rPr lang="en-US" dirty="0" smtClean="0"/>
              <a:t>Transactions and isolation deal with concurrency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457200" y="4191000"/>
            <a:ext cx="8229600" cy="685800"/>
          </a:xfrm>
        </p:spPr>
        <p:txBody>
          <a:bodyPr/>
          <a:lstStyle/>
          <a:p>
            <a:r>
              <a:rPr lang="en-US" dirty="0"/>
              <a:t>SQL and T-SQL</a:t>
            </a:r>
            <a:endParaRPr lang="bg-BG" dirty="0"/>
          </a:p>
        </p:txBody>
      </p:sp>
      <p:sp>
        <p:nvSpPr>
          <p:cNvPr id="4" name="Subtitle 3"/>
          <p:cNvSpPr>
            <a:spLocks noGrp="1"/>
          </p:cNvSpPr>
          <p:nvPr>
            <p:ph type="subTitle" idx="1"/>
          </p:nvPr>
        </p:nvSpPr>
        <p:spPr>
          <a:xfrm>
            <a:off x="457200" y="4917279"/>
            <a:ext cx="8229600" cy="569120"/>
          </a:xfrm>
        </p:spPr>
        <p:txBody>
          <a:bodyPr/>
          <a:lstStyle/>
          <a:p>
            <a:r>
              <a:rPr dirty="0" smtClean="0"/>
              <a:t>Introduction</a:t>
            </a:r>
            <a:endParaRPr lang="bg-BG" dirty="0"/>
          </a:p>
        </p:txBody>
      </p:sp>
      <p:pic>
        <p:nvPicPr>
          <p:cNvPr id="89090" name="Picture 2" descr="http://www.pre.nl/image/download.jpg"/>
          <p:cNvPicPr>
            <a:picLocks noChangeAspect="1" noChangeArrowheads="1"/>
          </p:cNvPicPr>
          <p:nvPr/>
        </p:nvPicPr>
        <p:blipFill>
          <a:blip r:embed="rId3" cstate="screen"/>
          <a:srcRect/>
          <a:stretch>
            <a:fillRect/>
          </a:stretch>
        </p:blipFill>
        <p:spPr bwMode="auto">
          <a:xfrm>
            <a:off x="4724400" y="533400"/>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 name="Picture 2" descr="http://developer.mimer.com/images/tools/sqldeveloperLogoS.jpg"/>
          <p:cNvPicPr>
            <a:picLocks noChangeAspect="1" noChangeArrowheads="1"/>
          </p:cNvPicPr>
          <p:nvPr/>
        </p:nvPicPr>
        <p:blipFill>
          <a:blip r:embed="rId4" cstate="screen"/>
          <a:srcRect/>
          <a:stretch>
            <a:fillRect/>
          </a:stretch>
        </p:blipFill>
        <p:spPr bwMode="auto">
          <a:xfrm>
            <a:off x="990600" y="1752600"/>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dirty="0"/>
              <a:t>What is SQL?</a:t>
            </a:r>
            <a:endParaRPr lang="bg-BG" dirty="0"/>
          </a:p>
        </p:txBody>
      </p:sp>
      <p:sp>
        <p:nvSpPr>
          <p:cNvPr id="483331" name="Rectangle 3"/>
          <p:cNvSpPr>
            <a:spLocks noGrp="1" noChangeArrowheads="1"/>
          </p:cNvSpPr>
          <p:nvPr>
            <p:ph idx="1"/>
          </p:nvPr>
        </p:nvSpPr>
        <p:spPr/>
        <p:txBody>
          <a:bodyPr/>
          <a:lstStyle/>
          <a:p>
            <a:r>
              <a:rPr lang="en-US" dirty="0">
                <a:solidFill>
                  <a:schemeClr val="accent5">
                    <a:lumMod val="20000"/>
                    <a:lumOff val="80000"/>
                  </a:schemeClr>
                </a:solidFill>
              </a:rPr>
              <a:t>Structured Query Language (SQL)</a:t>
            </a:r>
          </a:p>
          <a:p>
            <a:pPr lvl="1"/>
            <a:r>
              <a:rPr lang="en-US" dirty="0"/>
              <a:t>Declarative language for query and manipulation of relational data</a:t>
            </a:r>
          </a:p>
          <a:p>
            <a:r>
              <a:rPr lang="en-US" dirty="0"/>
              <a:t>SQL consists of:</a:t>
            </a:r>
          </a:p>
          <a:p>
            <a:pPr lvl="1"/>
            <a:r>
              <a:rPr lang="en-US" dirty="0"/>
              <a:t>Data Manipulation Language (DML)</a:t>
            </a:r>
          </a:p>
          <a:p>
            <a:pPr marL="1265238" lvl="2" indent="-350838"/>
            <a:r>
              <a:rPr lang="en-US" dirty="0">
                <a:solidFill>
                  <a:schemeClr val="accent5">
                    <a:lumMod val="20000"/>
                    <a:lumOff val="80000"/>
                  </a:schemeClr>
                </a:solidFill>
                <a:latin typeface="Consolas" pitchFamily="49" charset="0"/>
              </a:rPr>
              <a:t>SELECT</a:t>
            </a:r>
            <a:r>
              <a:rPr lang="en-US" dirty="0"/>
              <a:t>, </a:t>
            </a:r>
            <a:r>
              <a:rPr lang="en-US" dirty="0">
                <a:solidFill>
                  <a:schemeClr val="accent5">
                    <a:lumMod val="20000"/>
                    <a:lumOff val="80000"/>
                  </a:schemeClr>
                </a:solidFill>
                <a:latin typeface="Consolas" pitchFamily="49" charset="0"/>
              </a:rPr>
              <a:t>INSERT</a:t>
            </a:r>
            <a:r>
              <a:rPr lang="en-US" dirty="0"/>
              <a:t>, </a:t>
            </a:r>
            <a:r>
              <a:rPr lang="en-US" dirty="0">
                <a:solidFill>
                  <a:schemeClr val="accent5">
                    <a:lumMod val="20000"/>
                    <a:lumOff val="80000"/>
                  </a:schemeClr>
                </a:solidFill>
                <a:latin typeface="Consolas" pitchFamily="49" charset="0"/>
              </a:rPr>
              <a:t>UPDATE</a:t>
            </a:r>
            <a:r>
              <a:rPr lang="en-US" dirty="0"/>
              <a:t>, </a:t>
            </a:r>
            <a:r>
              <a:rPr lang="en-US" dirty="0">
                <a:solidFill>
                  <a:schemeClr val="accent5">
                    <a:lumMod val="20000"/>
                    <a:lumOff val="80000"/>
                  </a:schemeClr>
                </a:solidFill>
                <a:latin typeface="Consolas" pitchFamily="49" charset="0"/>
              </a:rPr>
              <a:t>DELETE</a:t>
            </a:r>
            <a:endParaRPr lang="bg-BG" dirty="0">
              <a:solidFill>
                <a:schemeClr val="accent5">
                  <a:lumMod val="20000"/>
                  <a:lumOff val="80000"/>
                </a:schemeClr>
              </a:solidFill>
              <a:latin typeface="Consolas" pitchFamily="49" charset="0"/>
            </a:endParaRPr>
          </a:p>
          <a:p>
            <a:pPr lvl="1"/>
            <a:r>
              <a:rPr lang="en-US" dirty="0"/>
              <a:t>Data Definition Language (DDL)</a:t>
            </a:r>
          </a:p>
          <a:p>
            <a:pPr marL="1265238" lvl="2" indent="-350838"/>
            <a:r>
              <a:rPr lang="en-US" dirty="0">
                <a:solidFill>
                  <a:schemeClr val="accent5">
                    <a:lumMod val="20000"/>
                    <a:lumOff val="80000"/>
                  </a:schemeClr>
                </a:solidFill>
                <a:latin typeface="Consolas" pitchFamily="49" charset="0"/>
              </a:rPr>
              <a:t>CREATE</a:t>
            </a:r>
            <a:r>
              <a:rPr lang="en-US" dirty="0"/>
              <a:t>, </a:t>
            </a:r>
            <a:r>
              <a:rPr lang="en-US" dirty="0">
                <a:solidFill>
                  <a:schemeClr val="accent5">
                    <a:lumMod val="20000"/>
                    <a:lumOff val="80000"/>
                  </a:schemeClr>
                </a:solidFill>
                <a:latin typeface="Consolas" pitchFamily="49" charset="0"/>
              </a:rPr>
              <a:t>DROP</a:t>
            </a:r>
            <a:r>
              <a:rPr lang="en-US" dirty="0"/>
              <a:t>, </a:t>
            </a:r>
            <a:r>
              <a:rPr lang="en-US" dirty="0">
                <a:solidFill>
                  <a:schemeClr val="accent5">
                    <a:lumMod val="20000"/>
                    <a:lumOff val="80000"/>
                  </a:schemeClr>
                </a:solidFill>
                <a:latin typeface="Consolas" pitchFamily="49" charset="0"/>
              </a:rPr>
              <a:t>ALTER</a:t>
            </a:r>
          </a:p>
          <a:p>
            <a:pPr marL="1265238" lvl="2" indent="-350838"/>
            <a:r>
              <a:rPr lang="en-US" dirty="0">
                <a:solidFill>
                  <a:schemeClr val="accent5">
                    <a:lumMod val="20000"/>
                    <a:lumOff val="80000"/>
                  </a:schemeClr>
                </a:solidFill>
                <a:latin typeface="Consolas" pitchFamily="49" charset="0"/>
              </a:rPr>
              <a:t>GRANT</a:t>
            </a:r>
            <a:r>
              <a:rPr lang="en-US" dirty="0"/>
              <a:t>, </a:t>
            </a:r>
            <a:r>
              <a:rPr lang="en-US" dirty="0">
                <a:solidFill>
                  <a:schemeClr val="accent5">
                    <a:lumMod val="20000"/>
                    <a:lumOff val="80000"/>
                  </a:schemeClr>
                </a:solidFill>
                <a:latin typeface="Consolas" pitchFamily="49" charset="0"/>
              </a:rPr>
              <a:t>REVOKE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PowerPoint-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Telerik-PowerPoint-Theme</Template>
  <TotalTime>1845</TotalTime>
  <Words>5440</Words>
  <Application>Microsoft Office PowerPoint</Application>
  <PresentationFormat>On-screen Show (4:3)</PresentationFormat>
  <Paragraphs>1025</Paragraphs>
  <Slides>61</Slides>
  <Notes>41</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Telerik-PowerPoint-Theme</vt:lpstr>
      <vt:lpstr>Introduction to SQL, Part I</vt:lpstr>
      <vt:lpstr>Table of Contents</vt:lpstr>
      <vt:lpstr>Table of Contents (2)</vt:lpstr>
      <vt:lpstr>Relational Databases and SQL</vt:lpstr>
      <vt:lpstr>Relational Databases and SQL</vt:lpstr>
      <vt:lpstr>Communicating with the DB</vt:lpstr>
      <vt:lpstr>SQL Execution</vt:lpstr>
      <vt:lpstr>SQL and T-SQL</vt:lpstr>
      <vt:lpstr>What is SQL?</vt:lpstr>
      <vt:lpstr>SQL – Few Examples</vt:lpstr>
      <vt:lpstr>What is T-SQL?</vt:lpstr>
      <vt:lpstr>T-SQL – Example</vt:lpstr>
      <vt:lpstr>SQL Language</vt:lpstr>
      <vt:lpstr>Capabilities of SQL SELECT </vt:lpstr>
      <vt:lpstr>The Telerik Academy Database Schema in SQL Server</vt:lpstr>
      <vt:lpstr>Basic SELECT Statement</vt:lpstr>
      <vt:lpstr>SELECT Example</vt:lpstr>
      <vt:lpstr>Arithmetic Operations</vt:lpstr>
      <vt:lpstr>The NULL Value</vt:lpstr>
      <vt:lpstr>Column Aliases</vt:lpstr>
      <vt:lpstr>Concatenation Operator</vt:lpstr>
      <vt:lpstr>Literal Character Strings</vt:lpstr>
      <vt:lpstr>Removing Duplicate Rows</vt:lpstr>
      <vt:lpstr>Set Operations: UNION, INTERSECT and MINUS</vt:lpstr>
      <vt:lpstr>Limiting the Rows Selected</vt:lpstr>
      <vt:lpstr>Other Comparison Conditions</vt:lpstr>
      <vt:lpstr>Comparing with NULL</vt:lpstr>
      <vt:lpstr>Logical Operators and Brackets</vt:lpstr>
      <vt:lpstr>Sorting with ORDER BY</vt:lpstr>
      <vt:lpstr>SQL Language</vt:lpstr>
      <vt:lpstr>Data from Multiple Tables</vt:lpstr>
      <vt:lpstr>Cartesian Product</vt:lpstr>
      <vt:lpstr>Cartesian Product (2)</vt:lpstr>
      <vt:lpstr>Types of Joins</vt:lpstr>
      <vt:lpstr>Inner Join with ON Clause</vt:lpstr>
      <vt:lpstr>Equijoins</vt:lpstr>
      <vt:lpstr>INNER vs. OUTER Joins</vt:lpstr>
      <vt:lpstr>INNER JOIN</vt:lpstr>
      <vt:lpstr>LEFT OUTER JOIN</vt:lpstr>
      <vt:lpstr>RIGHT OUTER JOIN</vt:lpstr>
      <vt:lpstr>FULL OUTER JOIN</vt:lpstr>
      <vt:lpstr>Three-Way Joins</vt:lpstr>
      <vt:lpstr>Self-Join</vt:lpstr>
      <vt:lpstr>Cross Join</vt:lpstr>
      <vt:lpstr>Additional Conditions</vt:lpstr>
      <vt:lpstr>Complex Join Conditions</vt:lpstr>
      <vt:lpstr>SQL Language</vt:lpstr>
      <vt:lpstr>Inserting Data</vt:lpstr>
      <vt:lpstr>SQL Language</vt:lpstr>
      <vt:lpstr>Updating Joined Tables</vt:lpstr>
      <vt:lpstr>Updating Data</vt:lpstr>
      <vt:lpstr>SQL Language</vt:lpstr>
      <vt:lpstr>Deleting Data</vt:lpstr>
      <vt:lpstr>Deleting from Joined Tables</vt:lpstr>
      <vt:lpstr>Introduction to SQL, Part I</vt:lpstr>
      <vt:lpstr>Exercises</vt:lpstr>
      <vt:lpstr>Exercises (2)</vt:lpstr>
      <vt:lpstr>Exercise (3)</vt:lpstr>
      <vt:lpstr>Exercise (4)</vt:lpstr>
      <vt:lpstr>Exercise (5)</vt:lpstr>
      <vt:lpstr>WTF?</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Svetlin Nakov</dc:creator>
  <cp:lastModifiedBy>Svetlin Nakov</cp:lastModifiedBy>
  <cp:revision>563</cp:revision>
  <dcterms:created xsi:type="dcterms:W3CDTF">2007-12-08T16:03:35Z</dcterms:created>
  <dcterms:modified xsi:type="dcterms:W3CDTF">2010-07-26T14:42:08Z</dcterms:modified>
</cp:coreProperties>
</file>