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320" r:id="rId2"/>
    <p:sldId id="321" r:id="rId3"/>
    <p:sldId id="343" r:id="rId4"/>
    <p:sldId id="326" r:id="rId5"/>
    <p:sldId id="327" r:id="rId6"/>
    <p:sldId id="329" r:id="rId7"/>
    <p:sldId id="330" r:id="rId8"/>
    <p:sldId id="332" r:id="rId9"/>
    <p:sldId id="342" r:id="rId10"/>
    <p:sldId id="331" r:id="rId11"/>
    <p:sldId id="328" r:id="rId12"/>
    <p:sldId id="340" r:id="rId13"/>
    <p:sldId id="339" r:id="rId14"/>
    <p:sldId id="341" r:id="rId15"/>
    <p:sldId id="338" r:id="rId16"/>
    <p:sldId id="344" r:id="rId17"/>
    <p:sldId id="349" r:id="rId18"/>
    <p:sldId id="350" r:id="rId19"/>
    <p:sldId id="351" r:id="rId20"/>
    <p:sldId id="345" r:id="rId21"/>
    <p:sldId id="352" r:id="rId22"/>
    <p:sldId id="346" r:id="rId23"/>
    <p:sldId id="354" r:id="rId24"/>
    <p:sldId id="347" r:id="rId25"/>
    <p:sldId id="355" r:id="rId26"/>
    <p:sldId id="357" r:id="rId27"/>
    <p:sldId id="358" r:id="rId28"/>
    <p:sldId id="359" r:id="rId29"/>
    <p:sldId id="360" r:id="rId30"/>
    <p:sldId id="362" r:id="rId31"/>
    <p:sldId id="365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48" r:id="rId42"/>
    <p:sldId id="337" r:id="rId43"/>
    <p:sldId id="336" r:id="rId44"/>
    <p:sldId id="335" r:id="rId45"/>
    <p:sldId id="376" r:id="rId46"/>
    <p:sldId id="334" r:id="rId47"/>
    <p:sldId id="353" r:id="rId48"/>
    <p:sldId id="325" r:id="rId49"/>
    <p:sldId id="333" r:id="rId5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75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C:\Users\Black\AppData\Roaming\Microsoft\Windows\Cookies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adjimarinov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.net/list.aspx?listid=6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tackoverflow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abadjimarinov.net/blog" TargetMode="External"/><Relationship Id="rId4" Type="http://schemas.openxmlformats.org/officeDocument/2006/relationships/hyperlink" Target="http://www.iis.net/" TargetMode="Externa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ASP.NET – Part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dirty="0" smtClean="0"/>
              <a:t>State Management, Master Pages, User Controls, </a:t>
            </a:r>
            <a:r>
              <a:rPr lang="en-US" noProof="1" smtClean="0"/>
              <a:t>Web.config</a:t>
            </a:r>
            <a:r>
              <a:rPr lang="en-US" dirty="0" smtClean="0"/>
              <a:t>, Membership, IIS and Deployment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953000"/>
            <a:ext cx="3352800" cy="1524000"/>
          </a:xfrm>
        </p:spPr>
        <p:txBody>
          <a:bodyPr/>
          <a:lstStyle/>
          <a:p>
            <a:r>
              <a:rPr lang="en-US" dirty="0" err="1" smtClean="0"/>
              <a:t>Branislav</a:t>
            </a:r>
            <a:r>
              <a:t> </a:t>
            </a:r>
            <a:r>
              <a:rPr lang="en-US" dirty="0" err="1" smtClean="0"/>
              <a:t>Abadjimarinov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516027" cy="646331"/>
          </a:xfrm>
        </p:spPr>
        <p:txBody>
          <a:bodyPr/>
          <a:lstStyle/>
          <a:p>
            <a:r>
              <a:rPr lang="en-US" dirty="0" smtClean="0"/>
              <a:t>MCT, MCTS, MCPD, MTS VMware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230779"/>
            <a:ext cx="2743200" cy="55102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www.abadjimarinov.net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control-state data in order for a control to work properly</a:t>
            </a:r>
          </a:p>
          <a:p>
            <a:r>
              <a:rPr lang="en-US" dirty="0" smtClean="0"/>
              <a:t>Works the same way as view state</a:t>
            </a:r>
          </a:p>
          <a:p>
            <a:r>
              <a:rPr lang="en-US" dirty="0" smtClean="0"/>
              <a:t>Cannot be turned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passed as part of the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Key value pairs</a:t>
            </a:r>
          </a:p>
          <a:p>
            <a:r>
              <a:rPr lang="en-US" dirty="0" smtClean="0"/>
              <a:t>Separated by "&amp;" sign</a:t>
            </a:r>
          </a:p>
          <a:p>
            <a:r>
              <a:rPr lang="en-US" dirty="0" smtClean="0"/>
              <a:t>The query string starts after the "?" sign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easily changed by the user</a:t>
            </a:r>
          </a:p>
          <a:p>
            <a:r>
              <a:rPr lang="en-US" dirty="0" err="1" smtClean="0"/>
              <a:t>HttpUtilty.UrlEncode</a:t>
            </a:r>
            <a:r>
              <a:rPr lang="en-US" dirty="0" smtClean="0"/>
              <a:t>, </a:t>
            </a:r>
            <a:r>
              <a:rPr lang="en-US" dirty="0" err="1" smtClean="0"/>
              <a:t>HttpUtilty.UrlDecode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657600"/>
            <a:ext cx="7488237" cy="510909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rgbClr val="0000FF"/>
                </a:solidFill>
                <a:effectLst/>
                <a:latin typeface="Courier New" pitchFamily="49" charset="0"/>
                <a:hlinkClick r:id="rId2"/>
              </a:rPr>
              <a:t>http</a:t>
            </a:r>
            <a:r>
              <a:rPr lang="en-US" sz="2000" b="1" noProof="1" smtClean="0">
                <a:solidFill>
                  <a:srgbClr val="0000FF"/>
                </a:solidFill>
                <a:effectLst/>
                <a:latin typeface="Courier New" pitchFamily="49" charset="0"/>
                <a:hlinkClick r:id="rId2"/>
              </a:rPr>
              <a:t>://test.net/list.aspx?listid=6</a:t>
            </a:r>
            <a:r>
              <a:rPr lang="bg-BG" sz="2000" b="1" dirty="0">
                <a:solidFill>
                  <a:srgbClr val="0000FF"/>
                </a:solidFill>
                <a:effectLst/>
                <a:latin typeface="Courier New" pitchFamily="49" charset="0"/>
                <a:hlinkClick r:id="rId2"/>
              </a:rPr>
              <a:t>1</a:t>
            </a:r>
            <a:r>
              <a:rPr lang="bg-BG" sz="2000" b="1" dirty="0">
                <a:solidFill>
                  <a:srgbClr val="0000FF"/>
                </a:solidFill>
                <a:effectLst/>
                <a:latin typeface="Courier New" pitchFamily="49" charset="0"/>
              </a:rPr>
              <a:t> </a:t>
            </a:r>
            <a:endParaRPr 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4376737"/>
            <a:ext cx="7488237" cy="480131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r>
              <a:rPr lang="en-US" sz="1800" b="1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noProof="1" smtClean="0">
                <a:latin typeface="Courier New" pitchFamily="49" charset="0"/>
                <a:cs typeface="Courier New" pitchFamily="49" charset="0"/>
              </a:rPr>
              <a:t>listID = Request.QueryString[</a:t>
            </a:r>
            <a:r>
              <a:rPr lang="en-US" sz="1800" b="1" noProof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"listid"</a:t>
            </a:r>
            <a:r>
              <a:rPr lang="en-US" sz="1800" b="1" noProof="1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1800" b="1" noProof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for keeping information</a:t>
            </a:r>
          </a:p>
          <a:p>
            <a:r>
              <a:rPr lang="en-US" dirty="0" smtClean="0"/>
              <a:t>Persisted on the server</a:t>
            </a:r>
          </a:p>
          <a:p>
            <a:r>
              <a:rPr lang="en-US" dirty="0" smtClean="0"/>
              <a:t>One dictionary per application</a:t>
            </a:r>
          </a:p>
          <a:p>
            <a:pPr lvl="1"/>
            <a:r>
              <a:rPr lang="en-US" dirty="0" smtClean="0"/>
              <a:t>The same for all users</a:t>
            </a:r>
          </a:p>
          <a:p>
            <a:pPr lvl="1"/>
            <a:r>
              <a:rPr lang="en-US" dirty="0" smtClean="0"/>
              <a:t>Require synchronized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3400" y="4450782"/>
            <a:ext cx="7620000" cy="118801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Application.Lock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LoggedInUsers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Application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LoggedInUsers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+ 1;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Application.UnLock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for keeping information</a:t>
            </a:r>
          </a:p>
          <a:p>
            <a:r>
              <a:rPr lang="en-US" dirty="0" smtClean="0"/>
              <a:t>Persisted on the server</a:t>
            </a:r>
          </a:p>
          <a:p>
            <a:pPr lvl="1"/>
            <a:r>
              <a:rPr lang="en-US" dirty="0" smtClean="0"/>
              <a:t>By default in memory</a:t>
            </a:r>
          </a:p>
          <a:p>
            <a:r>
              <a:rPr lang="en-US" dirty="0" smtClean="0"/>
              <a:t>Different for every user</a:t>
            </a:r>
          </a:p>
          <a:p>
            <a:r>
              <a:rPr lang="en-US" dirty="0" smtClean="0"/>
              <a:t>Has a unique 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 lvl="1"/>
            <a:r>
              <a:rPr lang="en-US" dirty="0" smtClean="0"/>
              <a:t>Created at the first request</a:t>
            </a:r>
          </a:p>
          <a:p>
            <a:pPr lvl="1"/>
            <a:r>
              <a:rPr lang="en-US" dirty="0" smtClean="0"/>
              <a:t>Persisted in a cookie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HttpSession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Session property of Page and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Session persistence modes</a:t>
            </a:r>
          </a:p>
          <a:p>
            <a:pPr lvl="1"/>
            <a:r>
              <a:rPr lang="en-US" dirty="0" smtClean="0"/>
              <a:t>In Process </a:t>
            </a:r>
          </a:p>
          <a:p>
            <a:pPr lvl="1"/>
            <a:r>
              <a:rPr lang="en-US" dirty="0" smtClean="0"/>
              <a:t>Out of process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Distributed engines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7200" y="2438400"/>
            <a:ext cx="7620000" cy="941796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Session[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OutstandingAmmount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22400;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outstandingAmmount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Session[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OutstandingAmmount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??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collection</a:t>
            </a:r>
          </a:p>
          <a:p>
            <a:r>
              <a:rPr lang="en-US" dirty="0" smtClean="0">
                <a:effectLst/>
              </a:rPr>
              <a:t>Keeps information for one page lifecycle</a:t>
            </a:r>
          </a:p>
          <a:p>
            <a:r>
              <a:rPr lang="en-US" dirty="0" smtClean="0">
                <a:effectLst/>
              </a:rPr>
              <a:t>Accessed using </a:t>
            </a:r>
            <a:r>
              <a:rPr lang="en-US" dirty="0" err="1" smtClean="0">
                <a:effectLst/>
              </a:rPr>
              <a:t>Context.Items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Used to transfer information between controls in the same request</a:t>
            </a:r>
          </a:p>
          <a:p>
            <a:r>
              <a:rPr lang="en-US" dirty="0" smtClean="0">
                <a:effectLst/>
              </a:rPr>
              <a:t>Great for per request caching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458200" cy="2362200"/>
          </a:xfrm>
        </p:spPr>
        <p:txBody>
          <a:bodyPr/>
          <a:lstStyle/>
          <a:p>
            <a:pPr algn="ctr"/>
            <a:r>
              <a:rPr lang="en-US" sz="5400" dirty="0" smtClean="0"/>
              <a:t>Master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Master pages keep reusable html over multiple pages (for example header, footer, menus, etc.)</a:t>
            </a:r>
          </a:p>
          <a:p>
            <a:r>
              <a:rPr lang="en-US" dirty="0" smtClean="0"/>
              <a:t>Has content areas marked with </a:t>
            </a:r>
            <a:r>
              <a:rPr lang="en-US" dirty="0" err="1" smtClean="0">
                <a:latin typeface="Courier New" pitchFamily="49" charset="0"/>
              </a:rPr>
              <a:t>ContentPlaceHolder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Only development time abstraction</a:t>
            </a:r>
          </a:p>
          <a:p>
            <a:r>
              <a:rPr lang="en-US" dirty="0" smtClean="0"/>
              <a:t>Upon request the master page content and the page content are merged in single html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 descr="C:\Users\Black\Desktop\masterpag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3267" y="1066800"/>
            <a:ext cx="585722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nested</a:t>
            </a:r>
          </a:p>
          <a:p>
            <a:r>
              <a:rPr lang="en-US" dirty="0" smtClean="0"/>
              <a:t>Can be changed programmatically</a:t>
            </a:r>
          </a:p>
          <a:p>
            <a:r>
              <a:rPr lang="en-US" dirty="0" smtClean="0"/>
              <a:t>Has a @</a:t>
            </a:r>
            <a:r>
              <a:rPr lang="en-US" dirty="0" err="1" smtClean="0"/>
              <a:t>MasterPage</a:t>
            </a:r>
            <a:r>
              <a:rPr lang="en-US" dirty="0" smtClean="0"/>
              <a:t> directive at the top</a:t>
            </a:r>
          </a:p>
          <a:p>
            <a:r>
              <a:rPr lang="en-US" dirty="0" smtClean="0"/>
              <a:t>Strongly-typed access to master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</a:p>
          <a:p>
            <a:r>
              <a:rPr lang="en-US" dirty="0" smtClean="0"/>
              <a:t>Master Pages</a:t>
            </a:r>
          </a:p>
          <a:p>
            <a:r>
              <a:rPr lang="en-US" dirty="0" smtClean="0"/>
              <a:t>User Controls</a:t>
            </a:r>
          </a:p>
          <a:p>
            <a:r>
              <a:rPr lang="en-US" noProof="1" smtClean="0"/>
              <a:t>Web.config</a:t>
            </a:r>
          </a:p>
          <a:p>
            <a:r>
              <a:rPr lang="en-US" dirty="0" smtClean="0"/>
              <a:t>Membership</a:t>
            </a:r>
          </a:p>
          <a:p>
            <a:r>
              <a:rPr lang="en-US" dirty="0" smtClean="0"/>
              <a:t>IIS and Deployment</a:t>
            </a:r>
            <a:endParaRPr lang="en-US" noProof="1" smtClean="0"/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458200" cy="2362200"/>
          </a:xfrm>
        </p:spPr>
        <p:txBody>
          <a:bodyPr/>
          <a:lstStyle/>
          <a:p>
            <a:pPr algn="ctr"/>
            <a:r>
              <a:rPr lang="en-US" sz="5400" dirty="0" smtClean="0"/>
              <a:t>User Controls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Unites content into a single reusable control</a:t>
            </a:r>
          </a:p>
          <a:p>
            <a:r>
              <a:rPr lang="en-US" dirty="0" smtClean="0"/>
              <a:t>A file with .</a:t>
            </a:r>
            <a:r>
              <a:rPr lang="en-US" dirty="0" err="1" smtClean="0"/>
              <a:t>ascx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Has  code behind (.</a:t>
            </a:r>
            <a:r>
              <a:rPr lang="en-US" dirty="0" err="1" smtClean="0"/>
              <a:t>ascx.cs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 @Control directive at the top</a:t>
            </a:r>
          </a:p>
          <a:p>
            <a:r>
              <a:rPr lang="en-US" dirty="0" smtClean="0"/>
              <a:t>Deployed with </a:t>
            </a:r>
            <a:r>
              <a:rPr lang="en-US" dirty="0" err="1" smtClean="0"/>
              <a:t>Xcopy</a:t>
            </a:r>
            <a:endParaRPr lang="en-US" dirty="0" smtClean="0"/>
          </a:p>
          <a:p>
            <a:r>
              <a:rPr lang="en-US" dirty="0" smtClean="0"/>
              <a:t>Can be accessed programmatically</a:t>
            </a:r>
          </a:p>
          <a:p>
            <a:r>
              <a:rPr lang="en-US" dirty="0" smtClean="0"/>
              <a:t>In order to be used on a page the control has to be registered with @Register directive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458200" cy="2362200"/>
          </a:xfrm>
        </p:spPr>
        <p:txBody>
          <a:bodyPr/>
          <a:lstStyle/>
          <a:p>
            <a:pPr algn="ctr"/>
            <a:r>
              <a:rPr lang="en-US" sz="5400" noProof="1" smtClean="0"/>
              <a:t>Web.config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based files with .</a:t>
            </a:r>
            <a:r>
              <a:rPr lang="en-US" dirty="0" err="1" smtClean="0"/>
              <a:t>config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Levels of configuration</a:t>
            </a:r>
          </a:p>
          <a:p>
            <a:pPr lvl="1"/>
            <a:r>
              <a:rPr lang="en-US" dirty="0" err="1" smtClean="0"/>
              <a:t>Machine.config</a:t>
            </a:r>
            <a:endParaRPr lang="en-US" dirty="0" smtClean="0"/>
          </a:p>
          <a:p>
            <a:pPr lvl="1"/>
            <a:r>
              <a:rPr lang="en-US" dirty="0" smtClean="0"/>
              <a:t>Application's root folder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Subdirectory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Directives (@Page, @Control, @</a:t>
            </a:r>
            <a:r>
              <a:rPr lang="en-US" dirty="0" err="1" smtClean="0"/>
              <a:t>MasterPage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Controls</a:t>
            </a:r>
          </a:p>
          <a:p>
            <a:r>
              <a:rPr lang="en-US" dirty="0" smtClean="0"/>
              <a:t>If you change .</a:t>
            </a:r>
            <a:r>
              <a:rPr lang="en-US" dirty="0" err="1" smtClean="0"/>
              <a:t>config</a:t>
            </a:r>
            <a:r>
              <a:rPr lang="en-US" dirty="0" smtClean="0"/>
              <a:t> file the worker process is restarted (all in process data is lost)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458200" cy="2362200"/>
          </a:xfrm>
        </p:spPr>
        <p:txBody>
          <a:bodyPr/>
          <a:lstStyle/>
          <a:p>
            <a:pPr algn="ctr"/>
            <a:r>
              <a:rPr lang="en-US" sz="5400" dirty="0" smtClean="0"/>
              <a:t>Membership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  <a:endParaRPr lang="bg-BG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Authentication</a:t>
            </a:r>
          </a:p>
          <a:p>
            <a:pPr lvl="1"/>
            <a:r>
              <a:rPr lang="en-US"/>
              <a:t>The process of verifying the identity </a:t>
            </a:r>
            <a:br>
              <a:rPr lang="en-US"/>
            </a:br>
            <a:r>
              <a:rPr lang="en-US"/>
              <a:t>of a user or computer</a:t>
            </a:r>
          </a:p>
          <a:p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Authorization</a:t>
            </a:r>
          </a:p>
          <a:p>
            <a:pPr lvl="1"/>
            <a:r>
              <a:rPr lang="en-US"/>
              <a:t>The process that determines what a user is permitted to do on a computer system or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Types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Authentication</a:t>
            </a:r>
          </a:p>
          <a:p>
            <a:pPr lvl="1"/>
            <a:r>
              <a:rPr lang="en-US"/>
              <a:t>Uses the security features integrated </a:t>
            </a:r>
            <a:br>
              <a:rPr lang="en-US"/>
            </a:br>
            <a:r>
              <a:rPr lang="en-US"/>
              <a:t>into the Windows NT / Windows XP operating systems</a:t>
            </a:r>
          </a:p>
          <a:p>
            <a:r>
              <a:rPr lang="en-US"/>
              <a:t>Forms authentication </a:t>
            </a:r>
          </a:p>
          <a:p>
            <a:pPr lvl="1"/>
            <a:r>
              <a:rPr lang="en-US"/>
              <a:t>Code associated with a Web form handles users authentication</a:t>
            </a:r>
          </a:p>
          <a:p>
            <a:pPr lvl="1"/>
            <a:r>
              <a:rPr lang="en-US"/>
              <a:t>Users list is stored and used by the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 use the same security scheme that applies to your network</a:t>
            </a:r>
            <a:endParaRPr lang="bg-BG" dirty="0"/>
          </a:p>
          <a:p>
            <a:r>
              <a:rPr lang="en-US" dirty="0"/>
              <a:t>Network resources and Web applications use the same:</a:t>
            </a:r>
          </a:p>
          <a:p>
            <a:pPr lvl="1"/>
            <a:r>
              <a:rPr lang="en-US" dirty="0"/>
              <a:t>User names</a:t>
            </a:r>
          </a:p>
          <a:p>
            <a:pPr lvl="1"/>
            <a:r>
              <a:rPr lang="en-US" dirty="0"/>
              <a:t>Passwords</a:t>
            </a:r>
          </a:p>
          <a:p>
            <a:pPr lvl="1"/>
            <a:r>
              <a:rPr lang="en-US" dirty="0" smtClean="0"/>
              <a:t>Permissions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 (2)</a:t>
            </a:r>
            <a:endParaRPr lang="bg-BG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user is authenticated against his username and password in the OS</a:t>
            </a:r>
          </a:p>
          <a:p>
            <a:r>
              <a:rPr lang="en-US"/>
              <a:t>When a user is authorized:</a:t>
            </a:r>
          </a:p>
          <a:p>
            <a:pPr lvl="1"/>
            <a:r>
              <a:rPr lang="en-US"/>
              <a:t>ASP.NET issues an authorization certificate (a cookie) </a:t>
            </a:r>
          </a:p>
          <a:p>
            <a:pPr lvl="1"/>
            <a:r>
              <a:rPr lang="en-US"/>
              <a:t>Application executes using the permissions found in your account </a:t>
            </a:r>
          </a:p>
          <a:p>
            <a:pPr lvl="1"/>
            <a:r>
              <a:rPr lang="en-US"/>
              <a:t>The user's session ends when the browser closes or when the session times 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 (3)</a:t>
            </a:r>
            <a:endParaRPr lang="bg-BG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who are logged on to the network</a:t>
            </a:r>
          </a:p>
          <a:p>
            <a:pPr lvl="1"/>
            <a:r>
              <a:rPr lang="en-US"/>
              <a:t>Are automatically authenticated </a:t>
            </a:r>
          </a:p>
          <a:p>
            <a:pPr lvl="1"/>
            <a:r>
              <a:rPr lang="en-US"/>
              <a:t>Can access the Web application</a:t>
            </a:r>
          </a:p>
          <a:p>
            <a:r>
              <a:rPr lang="en-US"/>
              <a:t>To set the authentication to Windows add to the </a:t>
            </a:r>
            <a:r>
              <a:rPr lang="en-US" noProof="1">
                <a:latin typeface="Courier New" pitchFamily="49" charset="0"/>
              </a:rPr>
              <a:t>Web.config</a:t>
            </a:r>
            <a:endParaRPr lang="en-US">
              <a:latin typeface="Courier New" pitchFamily="49" charset="0"/>
            </a:endParaRPr>
          </a:p>
          <a:p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To deny anonymous users add</a:t>
            </a:r>
            <a:endParaRPr lang="en-US" noProof="1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539750" y="4287838"/>
            <a:ext cx="8064500" cy="509587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rgbClr val="E8FFC8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&lt;authentication mode="Windows" /&gt;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39750" y="5478463"/>
            <a:ext cx="8064500" cy="1119187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&lt;authorization&gt;</a:t>
            </a:r>
          </a:p>
          <a:p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&lt;deny users="?"/&gt;</a:t>
            </a:r>
          </a:p>
          <a:p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&lt;/authorization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&gt;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458200" cy="2362200"/>
          </a:xfrm>
        </p:spPr>
        <p:txBody>
          <a:bodyPr/>
          <a:lstStyle/>
          <a:p>
            <a:pPr algn="ctr"/>
            <a:r>
              <a:rPr lang="en-US" sz="5400" dirty="0" smtClean="0"/>
              <a:t>State management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Authentication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Displays Web form to collect user name and password information </a:t>
            </a:r>
          </a:p>
          <a:p>
            <a:r>
              <a:rPr lang="en-US"/>
              <a:t>Users are authenticated by the code associated with the Web form</a:t>
            </a:r>
          </a:p>
          <a:p>
            <a:r>
              <a:rPr lang="en-US"/>
              <a:t>Users list is stored in the application's:</a:t>
            </a:r>
          </a:p>
          <a:p>
            <a:pPr lvl="1"/>
            <a:r>
              <a:rPr lang="en-US" noProof="1">
                <a:latin typeface="Courier New" pitchFamily="49" charset="0"/>
              </a:rPr>
              <a:t>Web.config</a:t>
            </a:r>
            <a:r>
              <a:rPr lang="en-US"/>
              <a:t> file </a:t>
            </a:r>
          </a:p>
          <a:p>
            <a:pPr lvl="1"/>
            <a:r>
              <a:rPr lang="en-US"/>
              <a:t>Separate user database </a:t>
            </a:r>
          </a:p>
          <a:p>
            <a:r>
              <a:rPr lang="en-US"/>
              <a:t>The user don't have to be member of </a:t>
            </a:r>
            <a:br>
              <a:rPr lang="en-US"/>
            </a:br>
            <a:r>
              <a:rPr lang="en-US"/>
              <a:t>the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</a:t>
            </a:r>
            <a:endParaRPr lang="bg-BG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The actions and activities that are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Assigned  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Expected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Required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dirty="0"/>
              <a:t>to a person or group</a:t>
            </a:r>
          </a:p>
          <a:p>
            <a:pPr>
              <a:lnSpc>
                <a:spcPct val="85000"/>
              </a:lnSpc>
            </a:pPr>
            <a:r>
              <a:rPr lang="en-US" dirty="0"/>
              <a:t>The roles usually determine the level of access of the user account</a:t>
            </a:r>
          </a:p>
          <a:p>
            <a:pPr>
              <a:lnSpc>
                <a:spcPct val="85000"/>
              </a:lnSpc>
            </a:pPr>
            <a:r>
              <a:rPr lang="en-US" dirty="0"/>
              <a:t>A user account can be assigned with multiple </a:t>
            </a:r>
            <a:r>
              <a:rPr lang="en-US" dirty="0" smtClean="0"/>
              <a:t>roles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Permissions can be granted to multiple users sharing the same role</a:t>
            </a:r>
            <a:endParaRPr lang="bg-BG" dirty="0" smtClean="0"/>
          </a:p>
          <a:p>
            <a:pPr>
              <a:lnSpc>
                <a:spcPct val="85000"/>
              </a:lnSpc>
            </a:pP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Providers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Membership provider </a:t>
            </a:r>
          </a:p>
          <a:p>
            <a:pPr lvl="1"/>
            <a:r>
              <a:rPr lang="en-US"/>
              <a:t>Helps to simplify common authentication tasks</a:t>
            </a:r>
          </a:p>
          <a:p>
            <a:pPr lvl="2"/>
            <a:r>
              <a:rPr lang="en-US" noProof="1"/>
              <a:t>CreateUser</a:t>
            </a:r>
          </a:p>
          <a:p>
            <a:pPr lvl="2"/>
            <a:r>
              <a:rPr lang="en-US" noProof="1"/>
              <a:t>DeleteUser</a:t>
            </a:r>
          </a:p>
          <a:p>
            <a:pPr lvl="2"/>
            <a:r>
              <a:rPr lang="en-US" noProof="1"/>
              <a:t>GeneratePassword</a:t>
            </a:r>
          </a:p>
          <a:p>
            <a:pPr lvl="2"/>
            <a:r>
              <a:rPr lang="en-US" noProof="1"/>
              <a:t>ValidateUser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Providers (2)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Role providers</a:t>
            </a:r>
          </a:p>
          <a:p>
            <a:pPr lvl="1"/>
            <a:r>
              <a:rPr lang="en-US"/>
              <a:t>Helps to simplify common authorization tasks</a:t>
            </a:r>
          </a:p>
          <a:p>
            <a:pPr lvl="2"/>
            <a:r>
              <a:rPr lang="en-US" noProof="1"/>
              <a:t>CreateRole</a:t>
            </a:r>
          </a:p>
          <a:p>
            <a:pPr lvl="2"/>
            <a:r>
              <a:rPr lang="en-US" noProof="1"/>
              <a:t>IsUserInRole</a:t>
            </a:r>
            <a:r>
              <a:rPr lang="en-US"/>
              <a:t>	</a:t>
            </a:r>
            <a:endParaRPr lang="en-US" noProof="1"/>
          </a:p>
          <a:p>
            <a:pPr lvl="2"/>
            <a:r>
              <a:rPr lang="en-US" noProof="1"/>
              <a:t>GetAllRoles</a:t>
            </a:r>
          </a:p>
          <a:p>
            <a:pPr lvl="2"/>
            <a:r>
              <a:rPr lang="en-US" noProof="1"/>
              <a:t>GetRolesForUser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provider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membership provider to the </a:t>
            </a:r>
            <a:r>
              <a:rPr lang="en-US">
                <a:latin typeface="Courier New" pitchFamily="49" charset="0"/>
              </a:rPr>
              <a:t>W</a:t>
            </a:r>
            <a:r>
              <a:rPr lang="en-US" noProof="1">
                <a:latin typeface="Courier New" pitchFamily="49" charset="0"/>
              </a:rPr>
              <a:t>eb.config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250825" y="2349500"/>
            <a:ext cx="8713788" cy="416718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&lt;membership defaultProvider="MyProvider"&gt;	    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&lt;providers&gt;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&lt;add connectionStringName="MyConection"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minRequiredPasswordLength="6"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requiresQuestionAndAnswer="true"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enablePasswordRetrieval="false"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requiresUniqueEmail="false"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applicationName="/MyApp"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minRequiredNonalphanumericCharacters="1"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name="MyProvider"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type="System.Web.Security.SqlMembershipProvider"/&gt;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&lt;/providers&gt;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&lt;/membership&gt;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Roles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enable roles in ASP.NET 2.0 add to the </a:t>
            </a:r>
            <a:r>
              <a:rPr lang="en-US" dirty="0">
                <a:latin typeface="Courier New" pitchFamily="49" charset="0"/>
              </a:rPr>
              <a:t>W</a:t>
            </a:r>
            <a:r>
              <a:rPr lang="en-US" noProof="1">
                <a:latin typeface="Courier New" pitchFamily="49" charset="0"/>
              </a:rPr>
              <a:t>eb.config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add role provider to manage the roles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23850" y="2298700"/>
            <a:ext cx="8569325" cy="264318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&lt;roleManager enabled="true" 				 		 defaultProvider="MyProvider"&gt;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&lt;providers&gt;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&lt;add connectionStringName="MyConection"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   name="MyProvider"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   type="System.Web.Security.SqlRoleProvider" /&gt;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&lt;/providers&gt;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&lt;/roleManager&gt;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aspnet_</a:t>
            </a:r>
            <a:r>
              <a:rPr lang="en-US"/>
              <a:t>r</a:t>
            </a:r>
            <a:r>
              <a:rPr lang="en-US" noProof="1"/>
              <a:t>egsql.exe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ASP.NET SQL Server Registration tool is used to create a Microsoft SQL Server database for use by the SQL Server providers in ASP.NET </a:t>
            </a:r>
          </a:p>
          <a:p>
            <a:r>
              <a:rPr lang="en-US"/>
              <a:t>The </a:t>
            </a:r>
            <a:r>
              <a:rPr lang="en-US" noProof="1"/>
              <a:t>aspnet_regsql.exe</a:t>
            </a:r>
            <a:r>
              <a:rPr lang="en-US"/>
              <a:t> utility that is installed with ASP.NET 2.0 is in:</a:t>
            </a:r>
            <a:r>
              <a:rPr lang="bg-BG"/>
              <a:t> </a:t>
            </a:r>
            <a:endParaRPr lang="en-US"/>
          </a:p>
          <a:p>
            <a:pPr lvl="1">
              <a:buFontTx/>
              <a:buNone/>
            </a:pPr>
            <a:r>
              <a:rPr lang="en-US"/>
              <a:t>C:\WINDOWS\Microsoft.NET\Framework\</a:t>
            </a:r>
            <a:br>
              <a:rPr lang="en-US"/>
            </a:br>
            <a:r>
              <a:rPr lang="en-US"/>
              <a:t>v2.0.50727\aspnet_regsql.exe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aspnet_</a:t>
            </a:r>
            <a:r>
              <a:rPr lang="en-US"/>
              <a:t>r</a:t>
            </a:r>
            <a:r>
              <a:rPr lang="en-US" noProof="1"/>
              <a:t>egsql.exe</a:t>
            </a:r>
            <a:r>
              <a:rPr lang="en-US"/>
              <a:t> – </a:t>
            </a:r>
            <a:br>
              <a:rPr lang="en-US"/>
            </a:br>
            <a:r>
              <a:rPr lang="en-US"/>
              <a:t>Live Demo</a:t>
            </a:r>
            <a:endParaRPr lang="bg-BG"/>
          </a:p>
        </p:txBody>
      </p:sp>
      <p:pic>
        <p:nvPicPr>
          <p:cNvPr id="4864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341438"/>
            <a:ext cx="6697662" cy="50292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ASP.NET Web Site Administration Tool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Designed to manage your Web site configuration</a:t>
            </a:r>
          </a:p>
          <a:p>
            <a:r>
              <a:rPr lang="en-US"/>
              <a:t>Simple interface</a:t>
            </a:r>
          </a:p>
          <a:p>
            <a:r>
              <a:rPr lang="en-US"/>
              <a:t>Can create and manage users, roles and providers </a:t>
            </a:r>
          </a:p>
          <a:p>
            <a:r>
              <a:rPr lang="en-US"/>
              <a:t>Can manage application configuration settings</a:t>
            </a:r>
          </a:p>
          <a:p>
            <a:r>
              <a:rPr lang="en-US"/>
              <a:t>Accessible through Website menu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ASP.Net Configuration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 Tool – Live Demo</a:t>
            </a:r>
            <a:endParaRPr lang="bg-BG"/>
          </a:p>
        </p:txBody>
      </p:sp>
      <p:pic>
        <p:nvPicPr>
          <p:cNvPr id="4730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125538"/>
            <a:ext cx="7416800" cy="5527675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state and why do we need to keep it</a:t>
            </a:r>
          </a:p>
          <a:p>
            <a:r>
              <a:rPr lang="en-US" dirty="0" smtClean="0"/>
              <a:t>HTTP is stateless protocol</a:t>
            </a:r>
          </a:p>
          <a:p>
            <a:r>
              <a:rPr lang="en-US" dirty="0" smtClean="0"/>
              <a:t>Ways to manage state</a:t>
            </a:r>
          </a:p>
          <a:p>
            <a:pPr lvl="1"/>
            <a:r>
              <a:rPr lang="en-US" dirty="0" smtClean="0"/>
              <a:t>Client-based state management options</a:t>
            </a:r>
          </a:p>
          <a:p>
            <a:pPr lvl="1"/>
            <a:r>
              <a:rPr lang="en-US" dirty="0" smtClean="0"/>
              <a:t>Server-based state management options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Security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smtClean="0"/>
              <a:t>Membership Provider </a:t>
            </a:r>
            <a:r>
              <a:rPr lang="en-US" dirty="0" smtClean="0"/>
              <a:t>and database and they just work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Login Name</a:t>
            </a:r>
            <a:endParaRPr lang="en-US" dirty="0" smtClean="0"/>
          </a:p>
          <a:p>
            <a:r>
              <a:rPr lang="en-US" dirty="0" smtClean="0"/>
              <a:t>Login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Login View</a:t>
            </a:r>
          </a:p>
          <a:p>
            <a:r>
              <a:rPr lang="en-US" dirty="0" smtClean="0"/>
              <a:t>Create User </a:t>
            </a:r>
            <a:r>
              <a:rPr lang="en-US" dirty="0" smtClean="0"/>
              <a:t>W</a:t>
            </a:r>
            <a:r>
              <a:rPr lang="en-US" dirty="0" smtClean="0"/>
              <a:t>izard</a:t>
            </a:r>
            <a:endParaRPr lang="en-US" dirty="0" smtClean="0"/>
          </a:p>
          <a:p>
            <a:r>
              <a:rPr lang="en-US" dirty="0" smtClean="0"/>
              <a:t>Change Password</a:t>
            </a:r>
          </a:p>
          <a:p>
            <a:r>
              <a:rPr lang="en-US" dirty="0" smtClean="0"/>
              <a:t>Password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458200" cy="2362200"/>
          </a:xfrm>
        </p:spPr>
        <p:txBody>
          <a:bodyPr/>
          <a:lstStyle/>
          <a:p>
            <a:pPr algn="ctr"/>
            <a:r>
              <a:rPr lang="en-US" sz="5400" dirty="0" smtClean="0"/>
              <a:t>IIS and Deployment</a:t>
            </a:r>
            <a:endParaRPr lang="en-US" sz="54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IIS – Internet Information Services</a:t>
            </a:r>
          </a:p>
          <a:p>
            <a:r>
              <a:rPr lang="en-US" dirty="0" smtClean="0"/>
              <a:t>Set of windows services used to host web applications</a:t>
            </a:r>
          </a:p>
          <a:p>
            <a:r>
              <a:rPr lang="en-US" dirty="0" smtClean="0"/>
              <a:t>Free with Windows OS</a:t>
            </a:r>
          </a:p>
          <a:p>
            <a:pPr lvl="1"/>
            <a:r>
              <a:rPr lang="en-US" sz="2800" dirty="0" smtClean="0"/>
              <a:t>IIS 5 (Windows XP)</a:t>
            </a:r>
          </a:p>
          <a:p>
            <a:pPr lvl="1"/>
            <a:r>
              <a:rPr lang="en-US" sz="2800" dirty="0" smtClean="0"/>
              <a:t>IIS 6 (Windows Server 2003 and Windows XP Professional x64 Edition)</a:t>
            </a:r>
          </a:p>
          <a:p>
            <a:pPr lvl="1"/>
            <a:r>
              <a:rPr lang="en-US" sz="2800" dirty="0" smtClean="0"/>
              <a:t>IIS 7 (Windows Vista and Windows Server 2008)</a:t>
            </a:r>
          </a:p>
          <a:p>
            <a:pPr lvl="1"/>
            <a:r>
              <a:rPr lang="en-US" sz="2800" dirty="0" smtClean="0"/>
              <a:t>IIS 7.5 (Windows 7 &amp; Windows Server 2008 R2)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ASP.NET applications</a:t>
            </a:r>
          </a:p>
          <a:p>
            <a:r>
              <a:rPr lang="en-US" dirty="0" smtClean="0"/>
              <a:t>Has its own ASP.NET processing engine</a:t>
            </a:r>
          </a:p>
          <a:p>
            <a:r>
              <a:rPr lang="en-US" dirty="0" smtClean="0"/>
              <a:t>Takes a request, process it and returns the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3074" name="Picture 2" descr="C:\Users\Black\Desktop\IIS Request respon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657600"/>
            <a:ext cx="5857875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Request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HTTP.sys kernel mode driver</a:t>
            </a:r>
            <a:endParaRPr lang="en-US" dirty="0" smtClean="0"/>
          </a:p>
          <a:p>
            <a:r>
              <a:rPr lang="en-US" dirty="0" err="1" smtClean="0"/>
              <a:t>Aspnet_isapi</a:t>
            </a:r>
            <a:r>
              <a:rPr lang="en-US" dirty="0" smtClean="0"/>
              <a:t> </a:t>
            </a:r>
            <a:r>
              <a:rPr lang="en-US" dirty="0" smtClean="0"/>
              <a:t>extension</a:t>
            </a:r>
            <a:endParaRPr lang="en-US" dirty="0" smtClean="0"/>
          </a:p>
          <a:p>
            <a:r>
              <a:rPr lang="en-US" dirty="0" smtClean="0"/>
              <a:t>Worker process (w3wp)</a:t>
            </a:r>
          </a:p>
          <a:p>
            <a:r>
              <a:rPr lang="en-US" dirty="0" smtClean="0"/>
              <a:t>Application pools</a:t>
            </a:r>
          </a:p>
          <a:p>
            <a:pPr lvl="1"/>
            <a:r>
              <a:rPr lang="en-US" dirty="0" smtClean="0"/>
              <a:t>Classic pipeline</a:t>
            </a:r>
          </a:p>
          <a:p>
            <a:pPr lvl="1"/>
            <a:r>
              <a:rPr lang="en-US" dirty="0" smtClean="0"/>
              <a:t>Integrated pipeline</a:t>
            </a:r>
          </a:p>
          <a:p>
            <a:r>
              <a:rPr lang="en-US" dirty="0" smtClean="0"/>
              <a:t>Http Modules and handlers</a:t>
            </a:r>
          </a:p>
          <a:p>
            <a:r>
              <a:rPr lang="en-US" dirty="0" smtClean="0"/>
              <a:t>Page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026" name="Picture 2" descr="C:\Users\Black\Desktop\IIS Application Pool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8624" y="3048000"/>
            <a:ext cx="4566776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Request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Picture 2" descr="C:\Users\Black\Desktop\iis allSte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94889"/>
            <a:ext cx="7924800" cy="542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</a:p>
          <a:p>
            <a:pPr lvl="1"/>
            <a:r>
              <a:rPr lang="en-US" dirty="0" smtClean="0"/>
              <a:t>Have access to incoming requests</a:t>
            </a:r>
          </a:p>
          <a:p>
            <a:pPr lvl="1"/>
            <a:r>
              <a:rPr lang="en-US" dirty="0" smtClean="0"/>
              <a:t>Can filter or change requests</a:t>
            </a:r>
          </a:p>
          <a:p>
            <a:pPr lvl="1"/>
            <a:r>
              <a:rPr lang="en-US" dirty="0" smtClean="0"/>
              <a:t>Multiple modules executed per request</a:t>
            </a:r>
          </a:p>
          <a:p>
            <a:r>
              <a:rPr lang="en-US" dirty="0" smtClean="0"/>
              <a:t>Http handlers</a:t>
            </a:r>
          </a:p>
          <a:p>
            <a:pPr lvl="1"/>
            <a:r>
              <a:rPr lang="en-US" dirty="0" smtClean="0"/>
              <a:t>Generates the response</a:t>
            </a:r>
          </a:p>
          <a:p>
            <a:pPr lvl="1"/>
            <a:r>
              <a:rPr lang="en-US" dirty="0" smtClean="0"/>
              <a:t>Only one per request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4098" name="Picture 2" descr="C:\Users\Black\Desktop\iis httppiplel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650" y="3581400"/>
            <a:ext cx="3409950" cy="2886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Website root directory (C:\inetpub\wwwroot\..)</a:t>
            </a:r>
          </a:p>
          <a:p>
            <a:r>
              <a:rPr lang="en-US" dirty="0" smtClean="0"/>
              <a:t>File system security</a:t>
            </a:r>
          </a:p>
          <a:p>
            <a:r>
              <a:rPr lang="en-US" dirty="0" smtClean="0"/>
              <a:t>Create site in </a:t>
            </a:r>
            <a:r>
              <a:rPr lang="en-US" dirty="0" err="1" smtClean="0"/>
              <a:t>iis</a:t>
            </a:r>
            <a:r>
              <a:rPr lang="en-US" dirty="0" smtClean="0"/>
              <a:t> management console</a:t>
            </a:r>
          </a:p>
          <a:p>
            <a:r>
              <a:rPr lang="en-US" dirty="0" smtClean="0"/>
              <a:t>Choose hostname</a:t>
            </a:r>
          </a:p>
          <a:p>
            <a:r>
              <a:rPr lang="en-US" dirty="0" smtClean="0"/>
              <a:t>Choose the </a:t>
            </a:r>
            <a:r>
              <a:rPr lang="en-US" dirty="0" err="1" smtClean="0"/>
              <a:t>.net</a:t>
            </a:r>
            <a:r>
              <a:rPr lang="en-US" dirty="0" smtClean="0"/>
              <a:t> framework version</a:t>
            </a:r>
          </a:p>
          <a:p>
            <a:r>
              <a:rPr lang="en-US" dirty="0" smtClean="0"/>
              <a:t>Choose the application pool pipeline mode</a:t>
            </a:r>
          </a:p>
          <a:p>
            <a:r>
              <a:rPr lang="en-US" dirty="0" smtClean="0"/>
              <a:t>Add website address in hosts file (C:\Windows\System32\drivers\etc\hosts)</a:t>
            </a:r>
          </a:p>
          <a:p>
            <a:r>
              <a:rPr lang="en-US" dirty="0" smtClean="0"/>
              <a:t>Additional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– Part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066800"/>
            <a:ext cx="6400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www.asp.net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www.stackoverflow.com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4"/>
              </a:rPr>
              <a:t>www.iis.net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5"/>
              </a:rPr>
              <a:t>www.abadjimarinov.net/blog</a:t>
            </a:r>
            <a:r>
              <a:rPr lang="en-US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2057" name="Picture 9" descr="C:\Users\Black\Desktop\asp.ne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1066800"/>
            <a:ext cx="1895475" cy="904875"/>
          </a:xfrm>
          <a:prstGeom prst="rect">
            <a:avLst/>
          </a:prstGeom>
          <a:noFill/>
        </p:spPr>
      </p:pic>
      <p:pic>
        <p:nvPicPr>
          <p:cNvPr id="2058" name="Picture 10" descr="C:\Users\Black\Desktop\iis_logo.png">
            <a:hlinkClick r:id="rId4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3429000"/>
            <a:ext cx="2032000" cy="965200"/>
          </a:xfrm>
          <a:prstGeom prst="rect">
            <a:avLst/>
          </a:prstGeom>
          <a:noFill/>
        </p:spPr>
      </p:pic>
      <p:pic>
        <p:nvPicPr>
          <p:cNvPr id="2059" name="Picture 11" descr="C:\Users\Black\Desktop\stackoverflow.co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1" y="2362200"/>
            <a:ext cx="2133599" cy="761999"/>
          </a:xfrm>
          <a:prstGeom prst="rect">
            <a:avLst/>
          </a:prstGeom>
          <a:noFill/>
        </p:spPr>
      </p:pic>
      <p:pic>
        <p:nvPicPr>
          <p:cNvPr id="1026" name="Picture 2" descr="C:\Users\Black\Desktop\superman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4876800"/>
            <a:ext cx="1752600" cy="1740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Hidden fields</a:t>
            </a:r>
          </a:p>
          <a:p>
            <a:r>
              <a:rPr lang="en-US" dirty="0" smtClean="0"/>
              <a:t>View state (and control state)</a:t>
            </a:r>
          </a:p>
          <a:p>
            <a:r>
              <a:rPr lang="en-US" dirty="0" smtClean="0"/>
              <a:t>Query strings</a:t>
            </a:r>
          </a:p>
          <a:p>
            <a:r>
              <a:rPr lang="en-US" dirty="0" smtClean="0"/>
              <a:t>Application state</a:t>
            </a:r>
          </a:p>
          <a:p>
            <a:r>
              <a:rPr lang="en-US" dirty="0" smtClean="0"/>
              <a:t>Session state</a:t>
            </a:r>
          </a:p>
          <a:p>
            <a:r>
              <a:rPr lang="en-US" dirty="0" smtClean="0"/>
              <a:t>Items collections</a:t>
            </a:r>
          </a:p>
          <a:p>
            <a:r>
              <a:rPr lang="en-US" dirty="0" smtClean="0"/>
              <a:t>Profile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 descr="C:\Users\Black\Desktop\cookieMons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219200"/>
            <a:ext cx="3149600" cy="326658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Small amount of data used                                       to keep state (the HTTP way)</a:t>
            </a:r>
          </a:p>
          <a:p>
            <a:r>
              <a:rPr lang="en-US" dirty="0" smtClean="0"/>
              <a:t>Stored on the client</a:t>
            </a:r>
          </a:p>
          <a:p>
            <a:pPr lvl="1"/>
            <a:r>
              <a:rPr lang="en-US" sz="2600" dirty="0" smtClean="0"/>
              <a:t>in a text file on the file system</a:t>
            </a:r>
          </a:p>
          <a:p>
            <a:pPr lvl="1"/>
            <a:r>
              <a:rPr lang="en-US" sz="2600" dirty="0" smtClean="0"/>
              <a:t>in-memory in the browser session</a:t>
            </a:r>
          </a:p>
          <a:p>
            <a:r>
              <a:rPr lang="en-US" dirty="0" smtClean="0"/>
              <a:t>Contains site-specific info</a:t>
            </a:r>
          </a:p>
          <a:p>
            <a:r>
              <a:rPr lang="en-US" dirty="0" smtClean="0"/>
              <a:t>Sent along with the http requests and responses</a:t>
            </a:r>
          </a:p>
          <a:p>
            <a:r>
              <a:rPr lang="en-US" dirty="0" smtClean="0"/>
              <a:t>Persistent cookies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tag</a:t>
            </a:r>
          </a:p>
          <a:p>
            <a:r>
              <a:rPr lang="en-US" dirty="0" smtClean="0"/>
              <a:t>Not visible in the browser</a:t>
            </a:r>
          </a:p>
          <a:p>
            <a:r>
              <a:rPr lang="en-US" dirty="0" smtClean="0"/>
              <a:t>Visible in the html source of the page</a:t>
            </a:r>
          </a:p>
          <a:p>
            <a:r>
              <a:rPr lang="en-US" dirty="0" smtClean="0"/>
              <a:t>Acts as repository for page-specific info</a:t>
            </a:r>
          </a:p>
          <a:p>
            <a:r>
              <a:rPr lang="en-US" dirty="0" smtClean="0"/>
              <a:t>Stores a single text value</a:t>
            </a:r>
          </a:p>
          <a:p>
            <a:r>
              <a:rPr lang="en-US" dirty="0" smtClean="0"/>
              <a:t>Do not store security sensitive information in hidden fields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object for keeping values between multiple requests for the same page</a:t>
            </a:r>
          </a:p>
          <a:p>
            <a:r>
              <a:rPr lang="en-US" dirty="0" err="1" smtClean="0"/>
              <a:t>ViewState</a:t>
            </a:r>
            <a:r>
              <a:rPr lang="en-US" dirty="0" smtClean="0"/>
              <a:t> is property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System.Web.UI.Control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Default way to keep controls property values between requests</a:t>
            </a:r>
          </a:p>
          <a:p>
            <a:r>
              <a:rPr lang="en-US" dirty="0" smtClean="0"/>
              <a:t>Values are hashed into a string</a:t>
            </a:r>
          </a:p>
          <a:p>
            <a:r>
              <a:rPr lang="en-US" dirty="0" smtClean="0"/>
              <a:t>The string is added to a hidden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specific method</a:t>
            </a:r>
          </a:p>
          <a:p>
            <a:r>
              <a:rPr lang="en-US" dirty="0" smtClean="0"/>
              <a:t>Automatic view state management</a:t>
            </a:r>
          </a:p>
          <a:p>
            <a:r>
              <a:rPr lang="en-US" dirty="0" smtClean="0"/>
              <a:t>Can be controlled on different levels</a:t>
            </a:r>
          </a:p>
          <a:p>
            <a:pPr lvl="1"/>
            <a:r>
              <a:rPr lang="en-US" dirty="0" err="1" smtClean="0"/>
              <a:t>Web.config</a:t>
            </a:r>
            <a:r>
              <a:rPr lang="en-US" dirty="0" smtClean="0"/>
              <a:t> level</a:t>
            </a:r>
          </a:p>
          <a:p>
            <a:pPr lvl="1"/>
            <a:r>
              <a:rPr lang="en-US" dirty="0" smtClean="0"/>
              <a:t>@Page directive level</a:t>
            </a:r>
          </a:p>
          <a:p>
            <a:pPr lvl="1"/>
            <a:r>
              <a:rPr lang="en-US" dirty="0" err="1" smtClean="0"/>
              <a:t>Contol</a:t>
            </a:r>
            <a:r>
              <a:rPr lang="en-US" dirty="0" smtClean="0"/>
              <a:t> level</a:t>
            </a:r>
          </a:p>
          <a:p>
            <a:r>
              <a:rPr lang="en-US" dirty="0" smtClean="0"/>
              <a:t>View state persistence in extensibility point in asp.net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1136</TotalTime>
  <Words>1273</Words>
  <Application>Microsoft Office PowerPoint</Application>
  <PresentationFormat>On-screen Show (4:3)</PresentationFormat>
  <Paragraphs>344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Telerik Master Template</vt:lpstr>
      <vt:lpstr>ASP.NET – Part III</vt:lpstr>
      <vt:lpstr>Table of Contents</vt:lpstr>
      <vt:lpstr>State management</vt:lpstr>
      <vt:lpstr>State Management</vt:lpstr>
      <vt:lpstr>State management options</vt:lpstr>
      <vt:lpstr>Cookies</vt:lpstr>
      <vt:lpstr>Hidden fields</vt:lpstr>
      <vt:lpstr>View astate</vt:lpstr>
      <vt:lpstr>View state</vt:lpstr>
      <vt:lpstr>Control state</vt:lpstr>
      <vt:lpstr>Query strings</vt:lpstr>
      <vt:lpstr>Application state</vt:lpstr>
      <vt:lpstr>Session state</vt:lpstr>
      <vt:lpstr>Session state</vt:lpstr>
      <vt:lpstr>Items Collections</vt:lpstr>
      <vt:lpstr>Master Pages</vt:lpstr>
      <vt:lpstr>Master Pages</vt:lpstr>
      <vt:lpstr>Master Pages</vt:lpstr>
      <vt:lpstr>Master Pages</vt:lpstr>
      <vt:lpstr>User Controls</vt:lpstr>
      <vt:lpstr>User Controls</vt:lpstr>
      <vt:lpstr>Web.config</vt:lpstr>
      <vt:lpstr>Configuration</vt:lpstr>
      <vt:lpstr>Membership</vt:lpstr>
      <vt:lpstr>Basics</vt:lpstr>
      <vt:lpstr>Authentication Types</vt:lpstr>
      <vt:lpstr>Windows Authentication</vt:lpstr>
      <vt:lpstr>Windows Authentication (2)</vt:lpstr>
      <vt:lpstr>Windows Authentication (3)</vt:lpstr>
      <vt:lpstr>Forms Authentication</vt:lpstr>
      <vt:lpstr>Roles</vt:lpstr>
      <vt:lpstr>Security Providers</vt:lpstr>
      <vt:lpstr>Security Providers (2)</vt:lpstr>
      <vt:lpstr>Membership provider</vt:lpstr>
      <vt:lpstr>Enabling Roles</vt:lpstr>
      <vt:lpstr>aspnet_regsql.exe</vt:lpstr>
      <vt:lpstr>aspnet_regsql.exe –  Live Demo</vt:lpstr>
      <vt:lpstr>ASP.NET Web Site Administration Tool</vt:lpstr>
      <vt:lpstr>Administration Tool – Live Demo</vt:lpstr>
      <vt:lpstr>Login controls</vt:lpstr>
      <vt:lpstr>IIS and Deployment</vt:lpstr>
      <vt:lpstr>IIS</vt:lpstr>
      <vt:lpstr>IIS</vt:lpstr>
      <vt:lpstr>IIS Request Processing</vt:lpstr>
      <vt:lpstr>IIS Request Processing</vt:lpstr>
      <vt:lpstr>HTTP Pipeline</vt:lpstr>
      <vt:lpstr>Website configuration</vt:lpstr>
      <vt:lpstr>ASP.NET – Part III</vt:lpstr>
      <vt:lpstr>Useful sites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– Part III</dc:title>
  <dc:creator>Svetlin Nakov</dc:creator>
  <cp:lastModifiedBy>Black</cp:lastModifiedBy>
  <cp:revision>442</cp:revision>
  <dcterms:created xsi:type="dcterms:W3CDTF">2007-12-08T16:03:35Z</dcterms:created>
  <dcterms:modified xsi:type="dcterms:W3CDTF">2010-04-26T13:35:41Z</dcterms:modified>
</cp:coreProperties>
</file>