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320" r:id="rId2"/>
    <p:sldId id="321" r:id="rId3"/>
    <p:sldId id="322" r:id="rId4"/>
    <p:sldId id="314" r:id="rId5"/>
    <p:sldId id="332" r:id="rId6"/>
    <p:sldId id="333" r:id="rId7"/>
    <p:sldId id="324" r:id="rId8"/>
    <p:sldId id="335" r:id="rId9"/>
    <p:sldId id="336" r:id="rId10"/>
    <p:sldId id="339" r:id="rId11"/>
    <p:sldId id="364" r:id="rId12"/>
    <p:sldId id="338" r:id="rId13"/>
    <p:sldId id="337" r:id="rId14"/>
    <p:sldId id="340" r:id="rId15"/>
    <p:sldId id="341" r:id="rId16"/>
    <p:sldId id="342" r:id="rId17"/>
    <p:sldId id="343" r:id="rId18"/>
    <p:sldId id="365" r:id="rId19"/>
    <p:sldId id="344" r:id="rId20"/>
    <p:sldId id="345" r:id="rId21"/>
    <p:sldId id="346" r:id="rId22"/>
    <p:sldId id="347" r:id="rId23"/>
    <p:sldId id="348" r:id="rId24"/>
    <p:sldId id="361" r:id="rId25"/>
    <p:sldId id="349" r:id="rId26"/>
    <p:sldId id="350" r:id="rId27"/>
    <p:sldId id="362" r:id="rId28"/>
    <p:sldId id="351" r:id="rId29"/>
    <p:sldId id="352" r:id="rId30"/>
    <p:sldId id="358" r:id="rId31"/>
    <p:sldId id="353" r:id="rId32"/>
    <p:sldId id="359" r:id="rId33"/>
    <p:sldId id="354" r:id="rId34"/>
    <p:sldId id="355" r:id="rId35"/>
    <p:sldId id="325" r:id="rId36"/>
    <p:sldId id="357" r:id="rId3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4667" autoAdjust="0"/>
  </p:normalViewPr>
  <p:slideViewPr>
    <p:cSldViewPr>
      <p:cViewPr varScale="1">
        <p:scale>
          <a:sx n="108" d="100"/>
          <a:sy n="108" d="100"/>
        </p:scale>
        <p:origin x="-98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EB76DB-4BE5-4874-9840-251C1DFD1A53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D8DEC9-050A-4574-B175-46CC8C2BAD0B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Controller</a:t>
          </a:r>
        </a:p>
        <a:p>
          <a:r>
            <a:rPr lang="en-US" b="1" dirty="0" smtClean="0">
              <a:solidFill>
                <a:schemeClr val="bg1"/>
              </a:solidFill>
            </a:rPr>
            <a:t>(Input)</a:t>
          </a:r>
          <a:endParaRPr lang="en-US" b="1" dirty="0">
            <a:solidFill>
              <a:schemeClr val="bg1"/>
            </a:solidFill>
          </a:endParaRPr>
        </a:p>
      </dgm:t>
    </dgm:pt>
    <dgm:pt modelId="{3BB5B44A-7705-4FF2-ADDF-7CFD6E65006A}" type="parTrans" cxnId="{88819632-A588-47AC-88D7-359FDE5455A8}">
      <dgm:prSet/>
      <dgm:spPr/>
      <dgm:t>
        <a:bodyPr/>
        <a:lstStyle/>
        <a:p>
          <a:endParaRPr lang="en-US"/>
        </a:p>
      </dgm:t>
    </dgm:pt>
    <dgm:pt modelId="{10A92775-86B0-46BF-B8A7-380705F98B3D}" type="sibTrans" cxnId="{88819632-A588-47AC-88D7-359FDE5455A8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AD15091E-F5E1-432D-B80F-06FFCA7EE7D9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Model </a:t>
          </a:r>
        </a:p>
        <a:p>
          <a:r>
            <a:rPr lang="en-US" b="1" dirty="0" smtClean="0">
              <a:solidFill>
                <a:schemeClr val="bg1"/>
              </a:solidFill>
            </a:rPr>
            <a:t>(Logic)</a:t>
          </a:r>
          <a:endParaRPr lang="en-US" b="1" dirty="0">
            <a:solidFill>
              <a:schemeClr val="bg1"/>
            </a:solidFill>
          </a:endParaRPr>
        </a:p>
      </dgm:t>
    </dgm:pt>
    <dgm:pt modelId="{FCF21AE5-4EE2-4600-8305-E87C89C23A44}" type="parTrans" cxnId="{7C001B0C-302F-49B0-B4A8-386291DAB4A5}">
      <dgm:prSet/>
      <dgm:spPr/>
      <dgm:t>
        <a:bodyPr/>
        <a:lstStyle/>
        <a:p>
          <a:endParaRPr lang="en-US"/>
        </a:p>
      </dgm:t>
    </dgm:pt>
    <dgm:pt modelId="{F20140FD-AB62-4EFB-ABA8-8FA5C6C92BC4}" type="sibTrans" cxnId="{7C001B0C-302F-49B0-B4A8-386291DAB4A5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E479ADF8-2B69-46B3-9074-994FD0A0DD10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View </a:t>
          </a:r>
        </a:p>
        <a:p>
          <a:r>
            <a:rPr lang="en-US" b="1" dirty="0" smtClean="0">
              <a:solidFill>
                <a:schemeClr val="bg1"/>
              </a:solidFill>
            </a:rPr>
            <a:t>(</a:t>
          </a:r>
          <a:r>
            <a: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Presentation</a:t>
          </a:r>
          <a:r>
            <a:rPr lang="en-US" b="1" dirty="0" smtClean="0">
              <a:solidFill>
                <a:schemeClr val="bg1"/>
              </a:solidFill>
            </a:rPr>
            <a:t>)</a:t>
          </a:r>
          <a:endParaRPr lang="en-US" b="1" dirty="0">
            <a:solidFill>
              <a:schemeClr val="bg1"/>
            </a:solidFill>
          </a:endParaRPr>
        </a:p>
      </dgm:t>
    </dgm:pt>
    <dgm:pt modelId="{4FD2F1AF-79CC-40E7-B889-1F2B48140071}" type="parTrans" cxnId="{A143484D-123F-4E70-ACBE-E122311DAC8E}">
      <dgm:prSet/>
      <dgm:spPr/>
      <dgm:t>
        <a:bodyPr/>
        <a:lstStyle/>
        <a:p>
          <a:endParaRPr lang="en-US"/>
        </a:p>
      </dgm:t>
    </dgm:pt>
    <dgm:pt modelId="{55EFA007-3815-4603-8233-AFEB81FB13D8}" type="sibTrans" cxnId="{A143484D-123F-4E70-ACBE-E122311DAC8E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F61B19CB-ED04-427A-9909-925F860E491C}" type="pres">
      <dgm:prSet presAssocID="{55EB76DB-4BE5-4874-9840-251C1DFD1A5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F2E954-DE62-447D-9DD7-C03D74D6EDF9}" type="pres">
      <dgm:prSet presAssocID="{ADD8DEC9-050A-4574-B175-46CC8C2BAD0B}" presName="node" presStyleLbl="node1" presStyleIdx="0" presStyleCnt="3" custRadScaleRad="107871" custRadScaleInc="-9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022C5-A5AE-4189-91DF-4ED3B9ED3B3F}" type="pres">
      <dgm:prSet presAssocID="{10A92775-86B0-46BF-B8A7-380705F98B3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B76A00A-27B5-4ADE-B957-0EDE1959A263}" type="pres">
      <dgm:prSet presAssocID="{10A92775-86B0-46BF-B8A7-380705F98B3D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68EC576-188D-433F-BA01-73FD1D075162}" type="pres">
      <dgm:prSet presAssocID="{AD15091E-F5E1-432D-B80F-06FFCA7EE7D9}" presName="node" presStyleLbl="node1" presStyleIdx="1" presStyleCnt="3" custRadScaleRad="96371" custRadScaleInc="-117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B01C0-C51D-49C3-8A79-12FE34E2491B}" type="pres">
      <dgm:prSet presAssocID="{F20140FD-AB62-4EFB-ABA8-8FA5C6C92BC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58A0553-B8B6-4C50-9575-3DE7D44BE906}" type="pres">
      <dgm:prSet presAssocID="{F20140FD-AB62-4EFB-ABA8-8FA5C6C92BC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6DB54D5-60C1-46B7-B366-214098325E1D}" type="pres">
      <dgm:prSet presAssocID="{E479ADF8-2B69-46B3-9074-994FD0A0DD10}" presName="node" presStyleLbl="node1" presStyleIdx="2" presStyleCnt="3" custRadScaleRad="90490" custRadScaleInc="91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E57F1A-C025-412C-AEE6-0FB761E22AEC}" type="pres">
      <dgm:prSet presAssocID="{55EFA007-3815-4603-8233-AFEB81FB13D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B8918EE-E35C-4883-998D-7611A3B414CD}" type="pres">
      <dgm:prSet presAssocID="{55EFA007-3815-4603-8233-AFEB81FB13D8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5FAD9266-6AC6-4DB5-87C3-F4C1306DB659}" type="presOf" srcId="{55EFA007-3815-4603-8233-AFEB81FB13D8}" destId="{FB8918EE-E35C-4883-998D-7611A3B414CD}" srcOrd="1" destOrd="0" presId="urn:microsoft.com/office/officeart/2005/8/layout/cycle7"/>
    <dgm:cxn modelId="{A143484D-123F-4E70-ACBE-E122311DAC8E}" srcId="{55EB76DB-4BE5-4874-9840-251C1DFD1A53}" destId="{E479ADF8-2B69-46B3-9074-994FD0A0DD10}" srcOrd="2" destOrd="0" parTransId="{4FD2F1AF-79CC-40E7-B889-1F2B48140071}" sibTransId="{55EFA007-3815-4603-8233-AFEB81FB13D8}"/>
    <dgm:cxn modelId="{993E6B86-2158-4798-992B-32DD830BDF55}" type="presOf" srcId="{55EFA007-3815-4603-8233-AFEB81FB13D8}" destId="{04E57F1A-C025-412C-AEE6-0FB761E22AEC}" srcOrd="0" destOrd="0" presId="urn:microsoft.com/office/officeart/2005/8/layout/cycle7"/>
    <dgm:cxn modelId="{7A959C84-0DE0-487C-B9C6-867607BD386E}" type="presOf" srcId="{ADD8DEC9-050A-4574-B175-46CC8C2BAD0B}" destId="{E0F2E954-DE62-447D-9DD7-C03D74D6EDF9}" srcOrd="0" destOrd="0" presId="urn:microsoft.com/office/officeart/2005/8/layout/cycle7"/>
    <dgm:cxn modelId="{BBE1376E-DD1F-4A79-9D0A-6894417DF41E}" type="presOf" srcId="{10A92775-86B0-46BF-B8A7-380705F98B3D}" destId="{2B76A00A-27B5-4ADE-B957-0EDE1959A263}" srcOrd="1" destOrd="0" presId="urn:microsoft.com/office/officeart/2005/8/layout/cycle7"/>
    <dgm:cxn modelId="{995AC887-FD36-475A-9EED-35CC297E54A7}" type="presOf" srcId="{AD15091E-F5E1-432D-B80F-06FFCA7EE7D9}" destId="{168EC576-188D-433F-BA01-73FD1D075162}" srcOrd="0" destOrd="0" presId="urn:microsoft.com/office/officeart/2005/8/layout/cycle7"/>
    <dgm:cxn modelId="{7C001B0C-302F-49B0-B4A8-386291DAB4A5}" srcId="{55EB76DB-4BE5-4874-9840-251C1DFD1A53}" destId="{AD15091E-F5E1-432D-B80F-06FFCA7EE7D9}" srcOrd="1" destOrd="0" parTransId="{FCF21AE5-4EE2-4600-8305-E87C89C23A44}" sibTransId="{F20140FD-AB62-4EFB-ABA8-8FA5C6C92BC4}"/>
    <dgm:cxn modelId="{51F0BE64-EB48-443F-A3C3-6FE999E1F5D9}" type="presOf" srcId="{F20140FD-AB62-4EFB-ABA8-8FA5C6C92BC4}" destId="{258A0553-B8B6-4C50-9575-3DE7D44BE906}" srcOrd="1" destOrd="0" presId="urn:microsoft.com/office/officeart/2005/8/layout/cycle7"/>
    <dgm:cxn modelId="{9AFBF507-592A-4E0E-9F40-35053CB18A20}" type="presOf" srcId="{E479ADF8-2B69-46B3-9074-994FD0A0DD10}" destId="{46DB54D5-60C1-46B7-B366-214098325E1D}" srcOrd="0" destOrd="0" presId="urn:microsoft.com/office/officeart/2005/8/layout/cycle7"/>
    <dgm:cxn modelId="{91624E69-B0DF-47A4-921A-FB69A5E5125A}" type="presOf" srcId="{F20140FD-AB62-4EFB-ABA8-8FA5C6C92BC4}" destId="{454B01C0-C51D-49C3-8A79-12FE34E2491B}" srcOrd="0" destOrd="0" presId="urn:microsoft.com/office/officeart/2005/8/layout/cycle7"/>
    <dgm:cxn modelId="{3346422D-42C0-4E36-A685-8581F438292B}" type="presOf" srcId="{10A92775-86B0-46BF-B8A7-380705F98B3D}" destId="{7E3022C5-A5AE-4189-91DF-4ED3B9ED3B3F}" srcOrd="0" destOrd="0" presId="urn:microsoft.com/office/officeart/2005/8/layout/cycle7"/>
    <dgm:cxn modelId="{C9BBC966-6FEF-4F56-ABD0-CB511A132865}" type="presOf" srcId="{55EB76DB-4BE5-4874-9840-251C1DFD1A53}" destId="{F61B19CB-ED04-427A-9909-925F860E491C}" srcOrd="0" destOrd="0" presId="urn:microsoft.com/office/officeart/2005/8/layout/cycle7"/>
    <dgm:cxn modelId="{88819632-A588-47AC-88D7-359FDE5455A8}" srcId="{55EB76DB-4BE5-4874-9840-251C1DFD1A53}" destId="{ADD8DEC9-050A-4574-B175-46CC8C2BAD0B}" srcOrd="0" destOrd="0" parTransId="{3BB5B44A-7705-4FF2-ADDF-7CFD6E65006A}" sibTransId="{10A92775-86B0-46BF-B8A7-380705F98B3D}"/>
    <dgm:cxn modelId="{65967B57-E4B6-4BBF-A964-42781E392E94}" type="presParOf" srcId="{F61B19CB-ED04-427A-9909-925F860E491C}" destId="{E0F2E954-DE62-447D-9DD7-C03D74D6EDF9}" srcOrd="0" destOrd="0" presId="urn:microsoft.com/office/officeart/2005/8/layout/cycle7"/>
    <dgm:cxn modelId="{BEC447BF-89BA-43F0-B041-C53BB3CFF6F2}" type="presParOf" srcId="{F61B19CB-ED04-427A-9909-925F860E491C}" destId="{7E3022C5-A5AE-4189-91DF-4ED3B9ED3B3F}" srcOrd="1" destOrd="0" presId="urn:microsoft.com/office/officeart/2005/8/layout/cycle7"/>
    <dgm:cxn modelId="{E1FEC7F8-EEF9-4543-8B5C-8616031DE298}" type="presParOf" srcId="{7E3022C5-A5AE-4189-91DF-4ED3B9ED3B3F}" destId="{2B76A00A-27B5-4ADE-B957-0EDE1959A263}" srcOrd="0" destOrd="0" presId="urn:microsoft.com/office/officeart/2005/8/layout/cycle7"/>
    <dgm:cxn modelId="{E3DD42D3-8AB7-4FAE-9747-9AED417D58E5}" type="presParOf" srcId="{F61B19CB-ED04-427A-9909-925F860E491C}" destId="{168EC576-188D-433F-BA01-73FD1D075162}" srcOrd="2" destOrd="0" presId="urn:microsoft.com/office/officeart/2005/8/layout/cycle7"/>
    <dgm:cxn modelId="{C07EFCAF-DCB7-43CE-9BF7-12BC18659499}" type="presParOf" srcId="{F61B19CB-ED04-427A-9909-925F860E491C}" destId="{454B01C0-C51D-49C3-8A79-12FE34E2491B}" srcOrd="3" destOrd="0" presId="urn:microsoft.com/office/officeart/2005/8/layout/cycle7"/>
    <dgm:cxn modelId="{65028CAA-9DFF-42BF-BED4-C1B6537C9813}" type="presParOf" srcId="{454B01C0-C51D-49C3-8A79-12FE34E2491B}" destId="{258A0553-B8B6-4C50-9575-3DE7D44BE906}" srcOrd="0" destOrd="0" presId="urn:microsoft.com/office/officeart/2005/8/layout/cycle7"/>
    <dgm:cxn modelId="{AE0E2240-DE04-46C7-ABDB-945A3539E85A}" type="presParOf" srcId="{F61B19CB-ED04-427A-9909-925F860E491C}" destId="{46DB54D5-60C1-46B7-B366-214098325E1D}" srcOrd="4" destOrd="0" presId="urn:microsoft.com/office/officeart/2005/8/layout/cycle7"/>
    <dgm:cxn modelId="{F6120B4A-9E18-4E76-AB81-4F9C69820694}" type="presParOf" srcId="{F61B19CB-ED04-427A-9909-925F860E491C}" destId="{04E57F1A-C025-412C-AEE6-0FB761E22AEC}" srcOrd="5" destOrd="0" presId="urn:microsoft.com/office/officeart/2005/8/layout/cycle7"/>
    <dgm:cxn modelId="{E9D11F66-959C-4B96-93EE-F52CBB832475}" type="presParOf" srcId="{04E57F1A-C025-412C-AEE6-0FB761E22AEC}" destId="{FB8918EE-E35C-4883-998D-7611A3B414C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2E954-DE62-447D-9DD7-C03D74D6EDF9}">
      <dsp:nvSpPr>
        <dsp:cNvPr id="0" name=""/>
        <dsp:cNvSpPr/>
      </dsp:nvSpPr>
      <dsp:spPr>
        <a:xfrm>
          <a:off x="1289545" y="223431"/>
          <a:ext cx="1579810" cy="78990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75000"/>
                <a:satMod val="160000"/>
              </a:schemeClr>
            </a:gs>
            <a:gs pos="60000">
              <a:schemeClr val="accent3">
                <a:satMod val="150000"/>
              </a:schemeClr>
            </a:gs>
            <a:gs pos="100000">
              <a:schemeClr val="accent3">
                <a:tint val="75000"/>
                <a:satMod val="200000"/>
              </a:schemeClr>
            </a:gs>
          </a:gsLst>
          <a:lin ang="16200000" scaled="1"/>
        </a:gradFill>
        <a:ln>
          <a:noFill/>
        </a:ln>
        <a:effectLst>
          <a:reflection blurRad="12700" stA="26000" endPos="28000" dist="38100" dir="5400000" sy="-100000" rotWithShape="0"/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90500" h="101600"/>
          <a:contourClr>
            <a:schemeClr val="accent3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Controller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(Input)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1312681" y="246567"/>
        <a:ext cx="1533538" cy="743633"/>
      </dsp:txXfrm>
    </dsp:sp>
    <dsp:sp modelId="{7E3022C5-A5AE-4189-91DF-4ED3B9ED3B3F}">
      <dsp:nvSpPr>
        <dsp:cNvPr id="0" name=""/>
        <dsp:cNvSpPr/>
      </dsp:nvSpPr>
      <dsp:spPr>
        <a:xfrm rot="3534055">
          <a:off x="2353784" y="1575647"/>
          <a:ext cx="772977" cy="276466"/>
        </a:xfrm>
        <a:prstGeom prst="left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75000"/>
                <a:satMod val="160000"/>
              </a:schemeClr>
            </a:gs>
            <a:gs pos="60000">
              <a:schemeClr val="accent5">
                <a:satMod val="150000"/>
              </a:schemeClr>
            </a:gs>
            <a:gs pos="100000">
              <a:schemeClr val="accent5">
                <a:tint val="75000"/>
                <a:satMod val="2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4000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52400"/>
          <a:contourClr>
            <a:schemeClr val="accent5"/>
          </a:contourClr>
        </a:sp3d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436724" y="1630940"/>
        <a:ext cx="607097" cy="165880"/>
      </dsp:txXfrm>
    </dsp:sp>
    <dsp:sp modelId="{168EC576-188D-433F-BA01-73FD1D075162}">
      <dsp:nvSpPr>
        <dsp:cNvPr id="0" name=""/>
        <dsp:cNvSpPr/>
      </dsp:nvSpPr>
      <dsp:spPr>
        <a:xfrm>
          <a:off x="2611189" y="2414425"/>
          <a:ext cx="1579810" cy="78990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75000"/>
                <a:satMod val="160000"/>
              </a:schemeClr>
            </a:gs>
            <a:gs pos="60000">
              <a:schemeClr val="accent3">
                <a:satMod val="150000"/>
              </a:schemeClr>
            </a:gs>
            <a:gs pos="100000">
              <a:schemeClr val="accent3">
                <a:tint val="75000"/>
                <a:satMod val="200000"/>
              </a:schemeClr>
            </a:gs>
          </a:gsLst>
          <a:lin ang="16200000" scaled="1"/>
        </a:gradFill>
        <a:ln>
          <a:noFill/>
        </a:ln>
        <a:effectLst>
          <a:reflection blurRad="12700" stA="26000" endPos="28000" dist="38100" dir="5400000" sy="-100000" rotWithShape="0"/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90500" h="101600"/>
          <a:contourClr>
            <a:schemeClr val="accent3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Model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(Logic)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2634325" y="2437561"/>
        <a:ext cx="1533538" cy="743633"/>
      </dsp:txXfrm>
    </dsp:sp>
    <dsp:sp modelId="{454B01C0-C51D-49C3-8A79-12FE34E2491B}">
      <dsp:nvSpPr>
        <dsp:cNvPr id="0" name=""/>
        <dsp:cNvSpPr/>
      </dsp:nvSpPr>
      <dsp:spPr>
        <a:xfrm rot="10799996">
          <a:off x="1741590" y="2671145"/>
          <a:ext cx="772977" cy="276466"/>
        </a:xfrm>
        <a:prstGeom prst="left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75000"/>
                <a:satMod val="160000"/>
              </a:schemeClr>
            </a:gs>
            <a:gs pos="60000">
              <a:schemeClr val="accent5">
                <a:satMod val="150000"/>
              </a:schemeClr>
            </a:gs>
            <a:gs pos="100000">
              <a:schemeClr val="accent5">
                <a:tint val="75000"/>
                <a:satMod val="2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4000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52400"/>
          <a:contourClr>
            <a:schemeClr val="accent5"/>
          </a:contourClr>
        </a:sp3d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824530" y="2726438"/>
        <a:ext cx="607097" cy="165880"/>
      </dsp:txXfrm>
    </dsp:sp>
    <dsp:sp modelId="{46DB54D5-60C1-46B7-B366-214098325E1D}">
      <dsp:nvSpPr>
        <dsp:cNvPr id="0" name=""/>
        <dsp:cNvSpPr/>
      </dsp:nvSpPr>
      <dsp:spPr>
        <a:xfrm>
          <a:off x="65157" y="2414428"/>
          <a:ext cx="1579810" cy="78990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75000"/>
                <a:satMod val="160000"/>
              </a:schemeClr>
            </a:gs>
            <a:gs pos="60000">
              <a:schemeClr val="accent3">
                <a:satMod val="150000"/>
              </a:schemeClr>
            </a:gs>
            <a:gs pos="100000">
              <a:schemeClr val="accent3">
                <a:tint val="75000"/>
                <a:satMod val="200000"/>
              </a:schemeClr>
            </a:gs>
          </a:gsLst>
          <a:lin ang="16200000" scaled="1"/>
        </a:gradFill>
        <a:ln>
          <a:noFill/>
        </a:ln>
        <a:effectLst>
          <a:reflection blurRad="12700" stA="26000" endPos="28000" dist="38100" dir="5400000" sy="-100000" rotWithShape="0"/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90500" h="101600"/>
          <a:contourClr>
            <a:schemeClr val="accent3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View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(</a:t>
          </a:r>
          <a:r>
            <a:rPr lang="en-US" sz="18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Presentation</a:t>
          </a:r>
          <a:r>
            <a:rPr lang="en-US" sz="1800" b="1" kern="1200" dirty="0" smtClean="0">
              <a:solidFill>
                <a:schemeClr val="bg1"/>
              </a:solidFill>
            </a:rPr>
            <a:t>)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88293" y="2437564"/>
        <a:ext cx="1533538" cy="743633"/>
      </dsp:txXfrm>
    </dsp:sp>
    <dsp:sp modelId="{04E57F1A-C025-412C-AEE6-0FB761E22AEC}">
      <dsp:nvSpPr>
        <dsp:cNvPr id="0" name=""/>
        <dsp:cNvSpPr/>
      </dsp:nvSpPr>
      <dsp:spPr>
        <a:xfrm rot="17951858">
          <a:off x="1080768" y="1575648"/>
          <a:ext cx="772977" cy="276466"/>
        </a:xfrm>
        <a:prstGeom prst="left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shade val="75000"/>
                <a:satMod val="160000"/>
              </a:schemeClr>
            </a:gs>
            <a:gs pos="60000">
              <a:schemeClr val="accent5">
                <a:satMod val="150000"/>
              </a:schemeClr>
            </a:gs>
            <a:gs pos="100000">
              <a:schemeClr val="accent5">
                <a:tint val="75000"/>
                <a:satMod val="2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4000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52400"/>
          <a:contourClr>
            <a:schemeClr val="accent5"/>
          </a:contourClr>
        </a:sp3d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163708" y="1630941"/>
        <a:ext cx="607097" cy="165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5/25/2010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17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5/25/2010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33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dd394709.aspx" TargetMode="External"/><Relationship Id="rId2" Type="http://schemas.openxmlformats.org/officeDocument/2006/relationships/hyperlink" Target="http://www.asp.net/mv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query.com/" TargetMode="External"/><Relationship Id="rId4" Type="http://schemas.openxmlformats.org/officeDocument/2006/relationships/hyperlink" Target="http://stackoverflow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Model-View-Controller, ASP.NET MVC Routing,</a:t>
            </a:r>
          </a:p>
          <a:p>
            <a:r>
              <a:rPr lang="en-US" dirty="0" smtClean="0"/>
              <a:t>JQuery and AJAX, Validation, Unit Tests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dirty="0" smtClean="0"/>
              <a:t>Polina Nikolova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1518364" cy="369332"/>
          </a:xfrm>
        </p:spPr>
        <p:txBody>
          <a:bodyPr/>
          <a:lstStyle/>
          <a:p>
            <a:r>
              <a:rPr lang="en-US" dirty="0" smtClean="0"/>
              <a:t>MCTS, MCPD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Routing module is responsible for mapping incoming browser requests to particular MVC controller actions.</a:t>
            </a:r>
          </a:p>
          <a:p>
            <a:r>
              <a:rPr lang="en-US" dirty="0" smtClean="0"/>
              <a:t>Two places to setup:</a:t>
            </a:r>
          </a:p>
          <a:p>
            <a:pPr lvl="1"/>
            <a:r>
              <a:rPr lang="en-US" dirty="0" smtClean="0"/>
              <a:t>Web.config file</a:t>
            </a:r>
          </a:p>
          <a:p>
            <a:pPr lvl="1"/>
            <a:r>
              <a:rPr lang="en-US" dirty="0" smtClean="0"/>
              <a:t>Global.asax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419600" cy="5638800"/>
          </a:xfrm>
        </p:spPr>
        <p:txBody>
          <a:bodyPr/>
          <a:lstStyle/>
          <a:p>
            <a:r>
              <a:rPr lang="en-US" dirty="0" smtClean="0"/>
              <a:t>Web.config file  </a:t>
            </a:r>
          </a:p>
          <a:p>
            <a:pPr marL="357188" lvl="1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2133600"/>
            <a:ext cx="3409950" cy="1126462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 lIns="144000" tIns="91440" rIns="144000" bIns="109728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&lt;system.web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	&lt;httpModules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	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	…</a:t>
            </a:r>
            <a:endParaRPr lang="en-US" sz="2000" b="1" noProof="1">
              <a:solidFill>
                <a:schemeClr val="tx1">
                  <a:lumMod val="20000"/>
                  <a:lumOff val="80000"/>
                </a:schemeClr>
              </a:solidFill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535031"/>
            <a:ext cx="3409950" cy="1126462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 lIns="144000" tIns="91440" rIns="144000" bIns="109728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&lt;system.web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	&lt;httpHandlers&gt;	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	…</a:t>
            </a:r>
            <a:endParaRPr lang="en-US" sz="2000" b="1" noProof="1">
              <a:solidFill>
                <a:schemeClr val="tx1">
                  <a:lumMod val="20000"/>
                  <a:lumOff val="80000"/>
                </a:schemeClr>
              </a:solidFill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29200" y="2133600"/>
            <a:ext cx="3409950" cy="1126462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 lIns="144000" tIns="91440" rIns="144000" bIns="109728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&lt;system.webServer&gt;	 &lt;modules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&gt;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	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	     …</a:t>
            </a:r>
            <a:endParaRPr lang="en-US" sz="2000" b="1" noProof="1">
              <a:solidFill>
                <a:schemeClr val="tx1">
                  <a:lumMod val="20000"/>
                  <a:lumOff val="8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29200" y="3532100"/>
            <a:ext cx="3409950" cy="1126462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 lIns="144000" tIns="91440" rIns="144000" bIns="109728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&lt;system.webServer&gt;	 &lt;handlers&gt;	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	     …</a:t>
            </a:r>
            <a:endParaRPr lang="en-US" sz="2000" b="1" noProof="1">
              <a:solidFill>
                <a:schemeClr val="tx1">
                  <a:lumMod val="20000"/>
                  <a:lumOff val="8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400550" y="914400"/>
            <a:ext cx="4429125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lvl="1" indent="0"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3478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60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Global.asax file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524000"/>
            <a:ext cx="8569325" cy="5127558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public class MvcApplication : System.Web.HttpApplication</a:t>
            </a:r>
          </a:p>
          <a:p>
            <a:pPr>
              <a:lnSpc>
                <a:spcPct val="100000"/>
              </a:lnSpc>
            </a:pPr>
            <a:r>
              <a:rPr lang="en-US" sz="16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	public static void RegisterRoutes(RouteCollection routes)</a:t>
            </a:r>
          </a:p>
          <a:p>
            <a:pPr>
              <a:lnSpc>
                <a:spcPct val="100000"/>
              </a:lnSpc>
            </a:pPr>
            <a:r>
              <a:rPr lang="en-US" sz="16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   {</a:t>
            </a:r>
          </a:p>
          <a:p>
            <a:pPr>
              <a:lnSpc>
                <a:spcPct val="100000"/>
              </a:lnSpc>
            </a:pPr>
            <a:r>
              <a:rPr lang="en-US" sz="16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       routes.IgnoreRoute("{resource}.axd/{*pathInfo}");</a:t>
            </a:r>
          </a:p>
          <a:p>
            <a:pPr>
              <a:lnSpc>
                <a:spcPct val="100000"/>
              </a:lnSpc>
            </a:pPr>
            <a:endParaRPr lang="en-US" sz="1600" b="1" noProof="1">
              <a:solidFill>
                <a:schemeClr val="tx1">
                  <a:lumMod val="20000"/>
                  <a:lumOff val="80000"/>
                </a:schemeClr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       routes.MapRoute(</a:t>
            </a:r>
          </a:p>
          <a:p>
            <a:pPr>
              <a:lnSpc>
                <a:spcPct val="100000"/>
              </a:lnSpc>
            </a:pPr>
            <a:r>
              <a:rPr lang="en-US" sz="16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           "Default",                                     </a:t>
            </a:r>
            <a:r>
              <a:rPr lang="en-US" sz="1600" b="1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</a:t>
            </a:r>
            <a:endParaRPr lang="en-US" sz="1600" b="1" noProof="1">
              <a:solidFill>
                <a:schemeClr val="tx1">
                  <a:lumMod val="20000"/>
                  <a:lumOff val="80000"/>
                </a:schemeClr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           "{controller}/{action}/{id}",            </a:t>
            </a:r>
            <a:r>
              <a:rPr lang="en-US" sz="1600" b="1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     </a:t>
            </a:r>
            <a:endParaRPr lang="en-US" sz="1600" b="1" noProof="1">
              <a:solidFill>
                <a:schemeClr val="tx1">
                  <a:lumMod val="20000"/>
                  <a:lumOff val="80000"/>
                </a:schemeClr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           new { controller = "Home", </a:t>
            </a:r>
            <a:endParaRPr lang="en-US" sz="1600" b="1" noProof="1" smtClean="0">
              <a:solidFill>
                <a:schemeClr val="tx1">
                  <a:lumMod val="20000"/>
                  <a:lumOff val="80000"/>
                </a:schemeClr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	</a:t>
            </a:r>
            <a:r>
              <a:rPr lang="en-US" sz="1600" b="1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		action </a:t>
            </a:r>
            <a:r>
              <a:rPr lang="en-US" sz="16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= "Index", id = "" }</a:t>
            </a:r>
          </a:p>
          <a:p>
            <a:pPr>
              <a:lnSpc>
                <a:spcPct val="100000"/>
              </a:lnSpc>
            </a:pPr>
            <a:r>
              <a:rPr lang="en-US" sz="16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       );</a:t>
            </a:r>
          </a:p>
          <a:p>
            <a:pPr>
              <a:lnSpc>
                <a:spcPct val="100000"/>
              </a:lnSpc>
            </a:pPr>
            <a:endParaRPr lang="en-US" sz="1600" b="1" noProof="1">
              <a:solidFill>
                <a:schemeClr val="tx1">
                  <a:lumMod val="20000"/>
                  <a:lumOff val="80000"/>
                </a:schemeClr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100000"/>
              </a:lnSpc>
            </a:pPr>
            <a:endParaRPr lang="en-US" sz="1600" b="1" noProof="1">
              <a:solidFill>
                <a:schemeClr val="tx1">
                  <a:lumMod val="20000"/>
                  <a:lumOff val="80000"/>
                </a:schemeClr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   protected void Application_Start()</a:t>
            </a:r>
          </a:p>
          <a:p>
            <a:pPr>
              <a:lnSpc>
                <a:spcPct val="100000"/>
              </a:lnSpc>
            </a:pPr>
            <a:r>
              <a:rPr lang="en-US" sz="16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   {</a:t>
            </a:r>
          </a:p>
          <a:p>
            <a:pPr>
              <a:lnSpc>
                <a:spcPct val="100000"/>
              </a:lnSpc>
            </a:pPr>
            <a:r>
              <a:rPr lang="en-US" sz="16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       RegisterRoutes(RouteTable.Routes);</a:t>
            </a:r>
          </a:p>
          <a:p>
            <a:pPr>
              <a:lnSpc>
                <a:spcPct val="100000"/>
              </a:lnSpc>
            </a:pPr>
            <a:r>
              <a:rPr lang="en-US" sz="16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sz="16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http://www.mysite.com/Home/About/6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{controller} = Home</a:t>
            </a:r>
          </a:p>
          <a:p>
            <a:pPr>
              <a:buNone/>
            </a:pPr>
            <a:r>
              <a:rPr lang="en-US" dirty="0" smtClean="0"/>
              <a:t>      {action} = About</a:t>
            </a:r>
          </a:p>
          <a:p>
            <a:pPr>
              <a:buNone/>
            </a:pPr>
            <a:r>
              <a:rPr lang="en-US" dirty="0" smtClean="0"/>
              <a:t>      {id}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Controller?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362200"/>
          </a:xfrm>
        </p:spPr>
        <p:txBody>
          <a:bodyPr/>
          <a:lstStyle/>
          <a:p>
            <a:r>
              <a:rPr lang="en-US" dirty="0" smtClean="0"/>
              <a:t>It is a class</a:t>
            </a:r>
          </a:p>
          <a:p>
            <a:r>
              <a:rPr lang="en-US" dirty="0" smtClean="0"/>
              <a:t>Derives from the base System.Web.Mvc.Controller class</a:t>
            </a:r>
          </a:p>
          <a:p>
            <a:r>
              <a:rPr lang="en-US" dirty="0" smtClean="0"/>
              <a:t>Generates the response to the browser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3505200"/>
            <a:ext cx="8382000" cy="2973122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 lIns="144000" tIns="91440" rIns="144000" bIns="109728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[HandleError]</a:t>
            </a:r>
          </a:p>
          <a:p>
            <a:pPr>
              <a:lnSpc>
                <a:spcPct val="100000"/>
              </a:lnSpc>
            </a:pPr>
            <a:r>
              <a:rPr lang="en-US" sz="12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public class HomeController : Controller</a:t>
            </a:r>
          </a:p>
          <a:p>
            <a:pPr>
              <a:lnSpc>
                <a:spcPct val="100000"/>
              </a:lnSpc>
            </a:pPr>
            <a:r>
              <a:rPr lang="en-US" sz="12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2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</a:t>
            </a:r>
            <a:r>
              <a:rPr lang="en-US" sz="1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  public </a:t>
            </a:r>
            <a:r>
              <a:rPr lang="en-US" sz="12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ActionResult Index()</a:t>
            </a:r>
          </a:p>
          <a:p>
            <a:pPr>
              <a:lnSpc>
                <a:spcPct val="100000"/>
              </a:lnSpc>
            </a:pPr>
            <a:r>
              <a:rPr lang="en-US" sz="12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   {</a:t>
            </a:r>
          </a:p>
          <a:p>
            <a:pPr>
              <a:lnSpc>
                <a:spcPct val="100000"/>
              </a:lnSpc>
            </a:pPr>
            <a:r>
              <a:rPr lang="en-US" sz="12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       ViewData["Message"] = "Welcome to ASP.NET MVC!";</a:t>
            </a:r>
          </a:p>
          <a:p>
            <a:pPr>
              <a:lnSpc>
                <a:spcPct val="100000"/>
              </a:lnSpc>
            </a:pPr>
            <a:endParaRPr lang="en-US" sz="1200" b="1" noProof="1">
              <a:solidFill>
                <a:schemeClr val="tx1">
                  <a:lumMod val="20000"/>
                  <a:lumOff val="80000"/>
                </a:schemeClr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2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       return View();</a:t>
            </a:r>
          </a:p>
          <a:p>
            <a:pPr>
              <a:lnSpc>
                <a:spcPct val="100000"/>
              </a:lnSpc>
            </a:pPr>
            <a:r>
              <a:rPr lang="en-US" sz="12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100000"/>
              </a:lnSpc>
            </a:pPr>
            <a:endParaRPr lang="en-US" sz="1200" b="1" noProof="1">
              <a:solidFill>
                <a:schemeClr val="tx1">
                  <a:lumMod val="20000"/>
                  <a:lumOff val="80000"/>
                </a:schemeClr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2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   public ActionResult About()</a:t>
            </a:r>
          </a:p>
          <a:p>
            <a:pPr>
              <a:lnSpc>
                <a:spcPct val="100000"/>
              </a:lnSpc>
            </a:pPr>
            <a:r>
              <a:rPr lang="en-US" sz="12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   {</a:t>
            </a:r>
          </a:p>
          <a:p>
            <a:pPr>
              <a:lnSpc>
                <a:spcPct val="100000"/>
              </a:lnSpc>
            </a:pPr>
            <a:r>
              <a:rPr lang="en-US" sz="12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       return View();</a:t>
            </a:r>
          </a:p>
          <a:p>
            <a:pPr>
              <a:lnSpc>
                <a:spcPct val="100000"/>
              </a:lnSpc>
            </a:pPr>
            <a:r>
              <a:rPr lang="en-US" sz="12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sz="12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3276600"/>
          </a:xfrm>
        </p:spPr>
        <p:txBody>
          <a:bodyPr/>
          <a:lstStyle/>
          <a:p>
            <a:r>
              <a:rPr lang="en-US" dirty="0" smtClean="0"/>
              <a:t>Public method of the Controller class</a:t>
            </a:r>
          </a:p>
          <a:p>
            <a:r>
              <a:rPr lang="en-US" dirty="0" smtClean="0"/>
              <a:t>Cannot  be overloaded</a:t>
            </a:r>
          </a:p>
          <a:p>
            <a:r>
              <a:rPr lang="en-US" dirty="0" smtClean="0"/>
              <a:t>Cannot be a static method</a:t>
            </a:r>
          </a:p>
          <a:p>
            <a:r>
              <a:rPr lang="en-US" dirty="0" smtClean="0"/>
              <a:t>Returns action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4191000"/>
            <a:ext cx="8569325" cy="1434239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public ActionResult About()</a:t>
            </a:r>
          </a:p>
          <a:p>
            <a:pPr>
              <a:lnSpc>
                <a:spcPct val="100000"/>
              </a:lnSpc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	return View();</a:t>
            </a:r>
          </a:p>
          <a:p>
            <a:pPr>
              <a:lnSpc>
                <a:spcPct val="100000"/>
              </a:lnSpc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}</a:t>
            </a:r>
            <a:endParaRPr lang="en-US" sz="2000" b="1" noProof="1">
              <a:solidFill>
                <a:schemeClr val="tx1">
                  <a:lumMod val="20000"/>
                  <a:lumOff val="80000"/>
                </a:schemeClr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590800"/>
          </a:xfrm>
        </p:spPr>
        <p:txBody>
          <a:bodyPr/>
          <a:lstStyle/>
          <a:p>
            <a:r>
              <a:rPr lang="en-US" dirty="0" smtClean="0"/>
              <a:t>Controller action response to a browser request</a:t>
            </a:r>
          </a:p>
          <a:p>
            <a:r>
              <a:rPr lang="en-US" dirty="0"/>
              <a:t>I</a:t>
            </a:r>
            <a:r>
              <a:rPr lang="en-US" dirty="0" smtClean="0"/>
              <a:t>nherits from the base ActionResult class</a:t>
            </a:r>
          </a:p>
          <a:p>
            <a:r>
              <a:rPr lang="en-US" dirty="0" smtClean="0"/>
              <a:t>Different results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</a:t>
            </a:r>
            <a:r>
              <a:rPr lang="en-US" dirty="0" smtClean="0"/>
              <a:t>Results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ViewResult </a:t>
            </a:r>
          </a:p>
          <a:p>
            <a:r>
              <a:rPr lang="en-US" dirty="0" smtClean="0"/>
              <a:t>EmptyResult</a:t>
            </a:r>
          </a:p>
          <a:p>
            <a:r>
              <a:rPr lang="en-US" dirty="0" smtClean="0"/>
              <a:t>RedirectResult</a:t>
            </a:r>
            <a:endParaRPr lang="en-US" dirty="0"/>
          </a:p>
          <a:p>
            <a:r>
              <a:rPr lang="en-US" dirty="0" smtClean="0"/>
              <a:t> JsonResult</a:t>
            </a:r>
            <a:endParaRPr lang="en-US" dirty="0"/>
          </a:p>
          <a:p>
            <a:r>
              <a:rPr lang="en-US" dirty="0" smtClean="0"/>
              <a:t> JavaScriptResult</a:t>
            </a:r>
          </a:p>
          <a:p>
            <a:r>
              <a:rPr lang="en-US" dirty="0" smtClean="0"/>
              <a:t> ContentResult </a:t>
            </a:r>
          </a:p>
          <a:p>
            <a:r>
              <a:rPr lang="en-US" dirty="0" smtClean="0"/>
              <a:t> FileContentResult </a:t>
            </a:r>
          </a:p>
          <a:p>
            <a:r>
              <a:rPr lang="en-US" dirty="0" smtClean="0"/>
              <a:t> FilePathResult </a:t>
            </a:r>
          </a:p>
          <a:p>
            <a:r>
              <a:rPr lang="en-US" dirty="0" smtClean="0"/>
              <a:t> FileStreamResult 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base 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View </a:t>
            </a:r>
          </a:p>
          <a:p>
            <a:r>
              <a:rPr lang="en-US" dirty="0" smtClean="0"/>
              <a:t>Redirect </a:t>
            </a:r>
          </a:p>
          <a:p>
            <a:r>
              <a:rPr lang="en-US" dirty="0" smtClean="0"/>
              <a:t>RedirectToAction </a:t>
            </a:r>
          </a:p>
          <a:p>
            <a:r>
              <a:rPr lang="en-US" dirty="0" smtClean="0"/>
              <a:t>RedirectToRoute </a:t>
            </a:r>
          </a:p>
          <a:p>
            <a:r>
              <a:rPr lang="en-US" dirty="0" smtClean="0"/>
              <a:t>Json </a:t>
            </a:r>
          </a:p>
          <a:p>
            <a:r>
              <a:rPr lang="en-US" dirty="0" smtClean="0"/>
              <a:t>JavaScriptResult </a:t>
            </a:r>
          </a:p>
          <a:p>
            <a:r>
              <a:rPr lang="en-US" dirty="0" smtClean="0"/>
              <a:t>Content </a:t>
            </a:r>
          </a:p>
          <a:p>
            <a:r>
              <a:rPr lang="en-US" dirty="0" smtClean="0"/>
              <a:t>File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WebForms to ASP.NET MVC</a:t>
            </a:r>
          </a:p>
          <a:p>
            <a:r>
              <a:rPr lang="en-US" dirty="0" smtClean="0"/>
              <a:t>What is ASP.NET MVC?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Controllers</a:t>
            </a:r>
          </a:p>
          <a:p>
            <a:pPr lvl="0"/>
            <a:r>
              <a:rPr lang="en-US" dirty="0" smtClean="0"/>
              <a:t>Views</a:t>
            </a:r>
          </a:p>
          <a:p>
            <a:pPr lvl="0"/>
            <a:r>
              <a:rPr lang="en-US" dirty="0" smtClean="0"/>
              <a:t>Models</a:t>
            </a:r>
          </a:p>
          <a:p>
            <a:r>
              <a:rPr lang="en-US" dirty="0" smtClean="0"/>
              <a:t>JQuery and AJAX</a:t>
            </a:r>
          </a:p>
          <a:p>
            <a:r>
              <a:rPr lang="en-US" dirty="0" smtClean="0"/>
              <a:t>Validation</a:t>
            </a:r>
          </a:p>
          <a:p>
            <a:r>
              <a:rPr lang="en-US" dirty="0" smtClean="0"/>
              <a:t>Unit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Most of the Controller Actions return views</a:t>
            </a:r>
          </a:p>
          <a:p>
            <a:r>
              <a:rPr lang="en-US" dirty="0" smtClean="0"/>
              <a:t>The path to the view is inferred from the name of the controller and the name of the controller action.</a:t>
            </a:r>
          </a:p>
          <a:p>
            <a:pPr lvl="1"/>
            <a:r>
              <a:rPr lang="en-US" dirty="0" smtClean="0"/>
              <a:t>\Views\</a:t>
            </a:r>
            <a:r>
              <a:rPr lang="en-US" dirty="0" err="1" smtClean="0"/>
              <a:t>ControllerName</a:t>
            </a:r>
            <a:r>
              <a:rPr lang="en-US" dirty="0" smtClean="0"/>
              <a:t>\ControllerAction.aspx</a:t>
            </a:r>
          </a:p>
          <a:p>
            <a:r>
              <a:rPr lang="en-US" dirty="0" smtClean="0"/>
              <a:t>A view is a standard (X)HTML document that can contain scripts.</a:t>
            </a:r>
          </a:p>
          <a:p>
            <a:r>
              <a:rPr lang="en-US" dirty="0" smtClean="0"/>
              <a:t>script delimiters &lt;% and %&gt; in the 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 smtClean="0"/>
              <a:t>Method that generates View Content – typically return string.</a:t>
            </a:r>
          </a:p>
          <a:p>
            <a:r>
              <a:rPr lang="en-US" dirty="0" smtClean="0"/>
              <a:t>Use it for generating standard HTML elements</a:t>
            </a:r>
          </a:p>
          <a:p>
            <a:pPr lvl="1"/>
            <a:r>
              <a:rPr lang="en-US" dirty="0" smtClean="0"/>
              <a:t>textboxes, dropdown lists, links etc.</a:t>
            </a:r>
          </a:p>
          <a:p>
            <a:pPr lvl="1"/>
            <a:r>
              <a:rPr lang="en-US" dirty="0" smtClean="0"/>
              <a:t>Example: Html.TextBox() method</a:t>
            </a:r>
          </a:p>
          <a:p>
            <a:r>
              <a:rPr lang="en-US" dirty="0" smtClean="0"/>
              <a:t>Using HTML Helper methods is optional</a:t>
            </a:r>
          </a:p>
          <a:p>
            <a:r>
              <a:rPr lang="en-US" dirty="0" smtClean="0"/>
              <a:t>You can create your own HTML Helpers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Data to a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ViewData – used to pass data from the Controller to the View</a:t>
            </a:r>
          </a:p>
          <a:p>
            <a:pPr lvl="1"/>
            <a:r>
              <a:rPr lang="en-US" dirty="0" smtClean="0"/>
              <a:t>ViewData["message"] = "Hello World!"; </a:t>
            </a:r>
          </a:p>
          <a:p>
            <a:pPr lvl="1"/>
            <a:r>
              <a:rPr lang="en-US" dirty="0" smtClean="0"/>
              <a:t>Strongly typed ViewData</a:t>
            </a:r>
          </a:p>
          <a:p>
            <a:pPr lvl="2">
              <a:buNone/>
            </a:pPr>
            <a:r>
              <a:rPr lang="en-US" dirty="0" smtClean="0"/>
              <a:t> 	ViewData.Model = OurModel;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data </a:t>
            </a:r>
            <a:r>
              <a:rPr lang="en-US" dirty="0" smtClean="0"/>
              <a:t>to </a:t>
            </a:r>
            <a:r>
              <a:rPr lang="en-US" dirty="0"/>
              <a:t>a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895600"/>
          </a:xfrm>
        </p:spPr>
        <p:txBody>
          <a:bodyPr/>
          <a:lstStyle/>
          <a:p>
            <a:pPr lvl="1"/>
            <a:r>
              <a:rPr lang="en-US" dirty="0" smtClean="0"/>
              <a:t>[AcceptVerbs(</a:t>
            </a:r>
            <a:r>
              <a:rPr lang="en-US" dirty="0" err="1" smtClean="0"/>
              <a:t>HttpVerbs.Post</a:t>
            </a:r>
            <a:r>
              <a:rPr lang="en-US" dirty="0" smtClean="0"/>
              <a:t>)]</a:t>
            </a:r>
          </a:p>
          <a:p>
            <a:pPr lvl="1"/>
            <a:r>
              <a:rPr lang="en-US" dirty="0" smtClean="0"/>
              <a:t>The action method in the controller accepts the values posted from the view.</a:t>
            </a:r>
          </a:p>
          <a:p>
            <a:pPr lvl="1"/>
            <a:r>
              <a:rPr lang="en-US" dirty="0" smtClean="0"/>
              <a:t>The view form fields must match the same names in the controller.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050" name="Picture 2" descr="C:\Users\Poli\Desktop\Capture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343400"/>
            <a:ext cx="6858000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The model should contain all of the application business logic, validation logic, and database access logic.</a:t>
            </a:r>
          </a:p>
          <a:p>
            <a:r>
              <a:rPr lang="en-US" dirty="0" smtClean="0"/>
              <a:t>ASP.NET MVC is compatible with any data access technology (for example LINQ to SQL)</a:t>
            </a:r>
          </a:p>
          <a:p>
            <a:r>
              <a:rPr lang="en-US" dirty="0" smtClean="0"/>
              <a:t>All .edmx files, .dbml files etc. are located in the Models folder.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ViewModels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81000" y="1066800"/>
            <a:ext cx="8382000" cy="24384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Combine LINQ data and custom static or dynamic data</a:t>
            </a:r>
          </a:p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Pass the CustomModel to the View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30238" marR="0" lvl="1" indent="-27305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30238" marR="0" lvl="1" indent="-27305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30238" marR="0" lvl="1" indent="-27305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75139" y="2819400"/>
            <a:ext cx="8387862" cy="510909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 lIns="144000" tIns="91440" rIns="144000" bIns="109728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ViewData.Model = customModel;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75139" y="3505200"/>
            <a:ext cx="8382000" cy="106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the view without using any typecasts</a:t>
            </a:r>
          </a:p>
          <a:p>
            <a:pPr marL="630238" marR="0" lvl="1" indent="-27305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30238" marR="0" lvl="1" indent="-27305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30238" marR="0" lvl="1" indent="-27305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78069" y="4800600"/>
            <a:ext cx="8387862" cy="1126462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 lIns="144000" tIns="91440" rIns="144000" bIns="109728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Inherits="System.Web.Mvc.ViewPage&lt;CustomModel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&gt;“</a:t>
            </a:r>
          </a:p>
          <a:p>
            <a:pPr>
              <a:lnSpc>
                <a:spcPct val="100000"/>
              </a:lnSpc>
            </a:pPr>
            <a:endParaRPr lang="en-US" sz="2000" b="1" noProof="1">
              <a:solidFill>
                <a:schemeClr val="tx1">
                  <a:lumMod val="20000"/>
                  <a:lumOff val="80000"/>
                </a:schemeClr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&lt;%= Model.UserName %&gt;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200"/>
            <a:ext cx="8229600" cy="685800"/>
          </a:xfrm>
        </p:spPr>
        <p:txBody>
          <a:bodyPr/>
          <a:lstStyle/>
          <a:p>
            <a:r>
              <a:rPr lang="en-US" dirty="0" smtClean="0"/>
              <a:t>JQuery and AJAX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and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r>
              <a:rPr lang="en-US" dirty="0" smtClean="0"/>
              <a:t>Form validation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2895600"/>
            <a:ext cx="8686800" cy="3810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Submit forms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jQuery methods that can perform AJAX request</a:t>
            </a:r>
          </a:p>
          <a:p>
            <a:pPr marL="914400" lvl="1" indent="-4572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"/>
              <a:tabLst>
                <a:tab pos="282575" algn="l"/>
              </a:tabLst>
            </a:pPr>
            <a:r>
              <a:rPr lang="en-US" sz="3200" dirty="0" smtClean="0"/>
              <a:t>$. ajax(), $.get( ) , $.post( ) , $.getJSON( ), $. getScript(), $.load() </a:t>
            </a:r>
          </a:p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Asynchronous </a:t>
            </a:r>
            <a:r>
              <a:rPr lang="en-US" sz="3200" dirty="0"/>
              <a:t>HTTP (Ajax) request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30238" marR="0" lvl="1" indent="-27305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4800" y="1752600"/>
            <a:ext cx="8569325" cy="1126462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if ($("#inputId").val() == "") {</a:t>
            </a:r>
          </a:p>
          <a:p>
            <a:pPr>
              <a:lnSpc>
                <a:spcPct val="100000"/>
              </a:lnSpc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	alert("message");</a:t>
            </a:r>
          </a:p>
          <a:p>
            <a:pPr>
              <a:lnSpc>
                <a:spcPct val="100000"/>
              </a:lnSpc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}</a:t>
            </a:r>
            <a:endParaRPr lang="en-US" sz="2000" b="1" noProof="1">
              <a:solidFill>
                <a:schemeClr val="tx1">
                  <a:lumMod val="20000"/>
                  <a:lumOff val="80000"/>
                </a:schemeClr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Comparing </a:t>
            </a:r>
            <a:r>
              <a:rPr lang="en-US" dirty="0"/>
              <a:t>WebForms to ASP.NET MVC</a:t>
            </a:r>
            <a:br>
              <a:rPr lang="en-US" dirty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request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5669" y="756138"/>
            <a:ext cx="3886200" cy="6050887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 lIns="144000" tIns="91440" rIns="144000" bIns="109728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$(function() {</a:t>
            </a:r>
          </a:p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$("#submitButtonId").click(function(ev) {</a:t>
            </a:r>
          </a:p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ev.preventDefault();</a:t>
            </a:r>
          </a:p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AjaxPost(CallbackResult);</a:t>
            </a:r>
          </a:p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});</a:t>
            </a:r>
          </a:p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});</a:t>
            </a:r>
          </a:p>
          <a:p>
            <a:pPr>
              <a:lnSpc>
                <a:spcPct val="100000"/>
              </a:lnSpc>
            </a:pPr>
            <a:endParaRPr lang="en-US" sz="1000" b="1" noProof="1">
              <a:solidFill>
                <a:schemeClr val="tx1">
                  <a:lumMod val="20000"/>
                  <a:lumOff val="80000"/>
                </a:schemeClr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function AjaxPost(ajaxCallback) {</a:t>
            </a:r>
          </a:p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var form = $("#SubmitFormId");</a:t>
            </a:r>
          </a:p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if (form) {    </a:t>
            </a:r>
          </a:p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var errorMsg = ValidateSubmit();</a:t>
            </a:r>
          </a:p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if (errorMsg == "") {</a:t>
            </a:r>
          </a:p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 var action = "/ControllerName/ControllerAction";</a:t>
            </a:r>
          </a:p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 var serializedForm = form.serialize();</a:t>
            </a:r>
          </a:p>
          <a:p>
            <a:pPr>
              <a:lnSpc>
                <a:spcPct val="100000"/>
              </a:lnSpc>
            </a:pPr>
            <a:endParaRPr lang="en-US" sz="1000" b="1" noProof="1">
              <a:solidFill>
                <a:schemeClr val="tx1">
                  <a:lumMod val="20000"/>
                  <a:lumOff val="80000"/>
                </a:schemeClr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 $.post(action,</a:t>
            </a:r>
          </a:p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 serializedForm,</a:t>
            </a:r>
          </a:p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 ajaxCallback);</a:t>
            </a:r>
          </a:p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else {</a:t>
            </a:r>
          </a:p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  alert(errorMsg);</a:t>
            </a:r>
          </a:p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000" b="1" noProof="1">
              <a:solidFill>
                <a:schemeClr val="tx1">
                  <a:lumMod val="20000"/>
                  <a:lumOff val="80000"/>
                </a:schemeClr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function CallbackResult(result) {</a:t>
            </a:r>
          </a:p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var data = eval("(" + result + ")");</a:t>
            </a:r>
          </a:p>
          <a:p>
            <a:pPr>
              <a:lnSpc>
                <a:spcPct val="100000"/>
              </a:lnSpc>
            </a:pPr>
            <a:endParaRPr lang="en-US" sz="1000" b="1" noProof="1">
              <a:solidFill>
                <a:schemeClr val="tx1">
                  <a:lumMod val="20000"/>
                  <a:lumOff val="80000"/>
                </a:schemeClr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if (data.IsValid == true) {</a:t>
            </a:r>
          </a:p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window.location.reload();</a:t>
            </a:r>
          </a:p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else {</a:t>
            </a:r>
          </a:p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var message = "Not valid";</a:t>
            </a:r>
          </a:p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  alert(message);</a:t>
            </a:r>
          </a:p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10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48200" y="838200"/>
            <a:ext cx="4267200" cy="762000"/>
          </a:xfrm>
        </p:spPr>
        <p:txBody>
          <a:bodyPr/>
          <a:lstStyle/>
          <a:p>
            <a:r>
              <a:rPr lang="en-US" dirty="0" smtClean="0"/>
              <a:t>Returns Json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48200" y="1447800"/>
            <a:ext cx="4073525" cy="757130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 lIns="144000" tIns="91440" rIns="144000" bIns="109728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if (Request.IsAjaxRequest())</a:t>
            </a:r>
          </a:p>
          <a:p>
            <a:pPr>
              <a:lnSpc>
                <a:spcPct val="100000"/>
              </a:lnSpc>
            </a:pPr>
            <a:r>
              <a:rPr lang="en-US" sz="12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// process the data</a:t>
            </a:r>
          </a:p>
          <a:p>
            <a:pPr>
              <a:lnSpc>
                <a:spcPct val="100000"/>
              </a:lnSpc>
            </a:pPr>
            <a:r>
              <a:rPr lang="en-US" sz="1200" b="1" noProof="1">
                <a:solidFill>
                  <a:schemeClr val="tx1">
                    <a:lumMod val="20000"/>
                    <a:lumOff val="80000"/>
                  </a:schemeClr>
                </a:solidFill>
                <a:latin typeface="Courier New" pitchFamily="49" charset="0"/>
              </a:rPr>
              <a:t>return Json(new {IsValid = isValidData});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Two types of validation error messages</a:t>
            </a:r>
          </a:p>
          <a:p>
            <a:pPr lvl="1"/>
            <a:r>
              <a:rPr lang="en-US" dirty="0" smtClean="0"/>
              <a:t>generated before the HTML form fields are bound to a class</a:t>
            </a:r>
          </a:p>
          <a:p>
            <a:pPr lvl="1"/>
            <a:r>
              <a:rPr lang="en-US" dirty="0" smtClean="0"/>
              <a:t>generated after the form fields are bound to the class</a:t>
            </a:r>
          </a:p>
          <a:p>
            <a:r>
              <a:rPr lang="en-US" dirty="0" smtClean="0"/>
              <a:t>Model State</a:t>
            </a:r>
          </a:p>
          <a:p>
            <a:r>
              <a:rPr lang="en-US" dirty="0" smtClean="0"/>
              <a:t>Validation Helpers</a:t>
            </a:r>
          </a:p>
          <a:p>
            <a:pPr lvl="1"/>
            <a:r>
              <a:rPr lang="en-US" dirty="0" smtClean="0"/>
              <a:t>Html.ValidationMessage()</a:t>
            </a:r>
          </a:p>
          <a:p>
            <a:pPr lvl="1"/>
            <a:r>
              <a:rPr lang="en-US" dirty="0" smtClean="0"/>
              <a:t>Html.ValidationSummary()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Unit Tests are for the business logic, not for the data access logic or the view logic.</a:t>
            </a:r>
          </a:p>
          <a:p>
            <a:r>
              <a:rPr lang="en-US" dirty="0" smtClean="0"/>
              <a:t>Test individual unit of code</a:t>
            </a:r>
          </a:p>
          <a:p>
            <a:r>
              <a:rPr lang="en-US" dirty="0" smtClean="0"/>
              <a:t>Make the code safe to modify</a:t>
            </a:r>
          </a:p>
          <a:p>
            <a:r>
              <a:rPr lang="en-US" dirty="0" smtClean="0"/>
              <a:t>Mock Object framework</a:t>
            </a:r>
          </a:p>
          <a:p>
            <a:pPr lvl="1"/>
            <a:r>
              <a:rPr lang="en-US" dirty="0" smtClean="0"/>
              <a:t>Moch your database</a:t>
            </a:r>
          </a:p>
          <a:p>
            <a:pPr lvl="1"/>
            <a:r>
              <a:rPr lang="en-US" dirty="0" smtClean="0"/>
              <a:t>Create mocks for the classes in the application</a:t>
            </a:r>
          </a:p>
          <a:p>
            <a:pPr lvl="1"/>
            <a:r>
              <a:rPr lang="en-US" dirty="0" smtClean="0"/>
              <a:t>Write code that uses the mock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http://www.asp.net/mvc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http://msdn.microsoft.com/en-us/library/dd394709.aspx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http://stackoverflow.com/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http://jquery.com/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 controls and tools</a:t>
            </a:r>
          </a:p>
          <a:p>
            <a:r>
              <a:rPr lang="en-US" dirty="0" smtClean="0"/>
              <a:t>Postbacks</a:t>
            </a:r>
          </a:p>
          <a:p>
            <a:r>
              <a:rPr lang="en-US" dirty="0" smtClean="0"/>
              <a:t>Event driven web development</a:t>
            </a:r>
          </a:p>
          <a:p>
            <a:r>
              <a:rPr lang="en-US" dirty="0" smtClean="0"/>
              <a:t>Viewstate</a:t>
            </a:r>
          </a:p>
          <a:p>
            <a:r>
              <a:rPr lang="en-US" dirty="0" smtClean="0"/>
              <a:t>Less control over the HTML</a:t>
            </a:r>
          </a:p>
          <a:p>
            <a:pPr lvl="0"/>
            <a:r>
              <a:rPr lang="en-US" dirty="0" smtClean="0"/>
              <a:t>Hard to test</a:t>
            </a:r>
          </a:p>
          <a:p>
            <a:r>
              <a:rPr lang="en-US" dirty="0" smtClean="0"/>
              <a:t>Rapid development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control over HTML</a:t>
            </a:r>
          </a:p>
          <a:p>
            <a:pPr lvl="0"/>
            <a:r>
              <a:rPr lang="en-US" dirty="0" smtClean="0"/>
              <a:t>No Codebehind </a:t>
            </a:r>
          </a:p>
          <a:p>
            <a:pPr lvl="0"/>
            <a:r>
              <a:rPr lang="en-US" dirty="0" smtClean="0"/>
              <a:t>Separation of concerns </a:t>
            </a:r>
          </a:p>
          <a:p>
            <a:pPr lvl="0"/>
            <a:r>
              <a:rPr lang="en-US" dirty="0" smtClean="0"/>
              <a:t>Easy to test</a:t>
            </a:r>
          </a:p>
          <a:p>
            <a:pPr lvl="0"/>
            <a:r>
              <a:rPr lang="en-US" dirty="0" smtClean="0"/>
              <a:t>URL routing</a:t>
            </a:r>
          </a:p>
          <a:p>
            <a:pPr lvl="0"/>
            <a:r>
              <a:rPr lang="en-US" dirty="0" smtClean="0"/>
              <a:t>No postbacks </a:t>
            </a:r>
          </a:p>
          <a:p>
            <a:pPr lvl="0"/>
            <a:r>
              <a:rPr lang="en-US" dirty="0" smtClean="0"/>
              <a:t>No ViewState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ASP.NET MVC?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- Controller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609600" y="1752600"/>
          <a:ext cx="41910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181600" y="1143000"/>
            <a:ext cx="3657600" cy="527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nb-NO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Controller - responsible for handling all user input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nb-NO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Model -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represents the logic of the application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View - the visual representation of the model</a:t>
            </a:r>
            <a:endParaRPr lang="nb-NO" sz="3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Lifecycle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" name="Picture 5" descr="C:\Users\Poli\Desktop\MVCLifecycl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24000"/>
            <a:ext cx="6781800" cy="45753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1658</TotalTime>
  <Words>946</Words>
  <Application>Microsoft Office PowerPoint</Application>
  <PresentationFormat>On-screen Show (4:3)</PresentationFormat>
  <Paragraphs>285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Telerik Master Template</vt:lpstr>
      <vt:lpstr>ASP.NET MVC</vt:lpstr>
      <vt:lpstr>Table of Contents</vt:lpstr>
      <vt:lpstr> Comparing WebForms to ASP.NET MVC </vt:lpstr>
      <vt:lpstr>ASP.NET WebForms</vt:lpstr>
      <vt:lpstr>ASP.NET MVC</vt:lpstr>
      <vt:lpstr>What is ASP.NET MVC?</vt:lpstr>
      <vt:lpstr>Model – View - Controller</vt:lpstr>
      <vt:lpstr>Page Lifecycle</vt:lpstr>
      <vt:lpstr>Routing</vt:lpstr>
      <vt:lpstr>Routing</vt:lpstr>
      <vt:lpstr>Routing Setup</vt:lpstr>
      <vt:lpstr>Routing Setup</vt:lpstr>
      <vt:lpstr>URL Example</vt:lpstr>
      <vt:lpstr>Controllers</vt:lpstr>
      <vt:lpstr>What is Controller?</vt:lpstr>
      <vt:lpstr>Controller Actions</vt:lpstr>
      <vt:lpstr>Action Results</vt:lpstr>
      <vt:lpstr>Action Results Types</vt:lpstr>
      <vt:lpstr>Controller base class methods</vt:lpstr>
      <vt:lpstr>Views</vt:lpstr>
      <vt:lpstr>Views</vt:lpstr>
      <vt:lpstr>HTML Helpers</vt:lpstr>
      <vt:lpstr>Pass Data to a View</vt:lpstr>
      <vt:lpstr>Post data to a controller</vt:lpstr>
      <vt:lpstr>Models</vt:lpstr>
      <vt:lpstr>Models</vt:lpstr>
      <vt:lpstr>Custom ViewModels</vt:lpstr>
      <vt:lpstr>JQuery and AJAX</vt:lpstr>
      <vt:lpstr>JQuery and AJAX</vt:lpstr>
      <vt:lpstr>Ajax request example</vt:lpstr>
      <vt:lpstr>Validation</vt:lpstr>
      <vt:lpstr>Validation</vt:lpstr>
      <vt:lpstr>Unit Tests</vt:lpstr>
      <vt:lpstr>Unit Tests</vt:lpstr>
      <vt:lpstr>ASP.NET MVC</vt:lpstr>
      <vt:lpstr>Useful sites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Polina Nikolova</cp:lastModifiedBy>
  <cp:revision>368</cp:revision>
  <dcterms:created xsi:type="dcterms:W3CDTF">2007-12-08T16:03:35Z</dcterms:created>
  <dcterms:modified xsi:type="dcterms:W3CDTF">2010-05-25T12:40:53Z</dcterms:modified>
</cp:coreProperties>
</file>