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320" r:id="rId2"/>
    <p:sldId id="321" r:id="rId3"/>
    <p:sldId id="391" r:id="rId4"/>
    <p:sldId id="393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65" r:id="rId14"/>
    <p:sldId id="364" r:id="rId15"/>
    <p:sldId id="335" r:id="rId16"/>
    <p:sldId id="368" r:id="rId17"/>
    <p:sldId id="336" r:id="rId18"/>
    <p:sldId id="342" r:id="rId19"/>
    <p:sldId id="338" r:id="rId20"/>
    <p:sldId id="340" r:id="rId21"/>
    <p:sldId id="367" r:id="rId22"/>
    <p:sldId id="388" r:id="rId23"/>
    <p:sldId id="390" r:id="rId24"/>
    <p:sldId id="389" r:id="rId25"/>
    <p:sldId id="366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87" r:id="rId38"/>
    <p:sldId id="353" r:id="rId39"/>
    <p:sldId id="369" r:id="rId40"/>
    <p:sldId id="370" r:id="rId41"/>
    <p:sldId id="371" r:id="rId42"/>
    <p:sldId id="356" r:id="rId43"/>
    <p:sldId id="372" r:id="rId44"/>
    <p:sldId id="373" r:id="rId45"/>
    <p:sldId id="354" r:id="rId46"/>
    <p:sldId id="374" r:id="rId47"/>
    <p:sldId id="357" r:id="rId48"/>
    <p:sldId id="386" r:id="rId49"/>
    <p:sldId id="375" r:id="rId50"/>
    <p:sldId id="378" r:id="rId51"/>
    <p:sldId id="379" r:id="rId52"/>
    <p:sldId id="358" r:id="rId53"/>
    <p:sldId id="361" r:id="rId54"/>
    <p:sldId id="377" r:id="rId55"/>
    <p:sldId id="360" r:id="rId56"/>
    <p:sldId id="380" r:id="rId57"/>
    <p:sldId id="382" r:id="rId58"/>
    <p:sldId id="381" r:id="rId59"/>
    <p:sldId id="385" r:id="rId60"/>
    <p:sldId id="383" r:id="rId61"/>
    <p:sldId id="384" r:id="rId62"/>
    <p:sldId id="359" r:id="rId63"/>
    <p:sldId id="325" r:id="rId64"/>
    <p:sldId id="362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956" autoAdjust="0"/>
  </p:normalViewPr>
  <p:slideViewPr>
    <p:cSldViewPr>
      <p:cViewPr>
        <p:scale>
          <a:sx n="95" d="100"/>
          <a:sy n="95" d="100"/>
        </p:scale>
        <p:origin x="-35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how the presentation will be lectured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vetlin.ralchev@telerik.com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ralch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.graduate-bg.com/CourseMaterials/Materials.aspx" TargetMode="External"/><Relationship Id="rId2" Type="http://schemas.openxmlformats.org/officeDocument/2006/relationships/hyperlink" Target="http://msdn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Pro-LINQ-Language-Integrated-Windows-Net/dp/1590597893/ref=sr_1_1?ie=UTF8&amp;s=books&amp;qid=1265541598&amp;sr=1-1" TargetMode="External"/><Relationship Id="rId5" Type="http://schemas.openxmlformats.org/officeDocument/2006/relationships/hyperlink" Target="http://www.amazon.com/Essential-LINQ-Charlie-Calvert/dp/0321564162/ref=sr_1_1?ie=UTF8&amp;s=books&amp;qid=1265541520&amp;sr=1-1-spell" TargetMode="External"/><Relationship Id="rId4" Type="http://schemas.openxmlformats.org/officeDocument/2006/relationships/hyperlink" Target="http://www.amazon.com/LINQ-Unleashed-C-Paul-Kimmel/dp/067232983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LINQ and LINQ-to-SQL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LINQ Operators and Expressions, Projections, Aggregations, LINQ-to-SQL, Using </a:t>
            </a:r>
            <a:r>
              <a:rPr lang="en-US" noProof="1" smtClean="0"/>
              <a:t>DataContext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Ralchev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29400" y="5638800"/>
            <a:ext cx="2090957" cy="6463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58000" y="5943600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57200" y="56388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  <a:hlinkClick r:id="rId3"/>
              </a:rPr>
              <a:t>svetlin.ralchev@telerik.com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7200" y="5943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16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http://blog.ralch.com</a:t>
            </a:r>
            <a:r>
              <a:rPr lang="en-US" sz="16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features in .NET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9697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They are natural result form the evolution of anonymous delegates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5257800"/>
            <a:ext cx="7239000" cy="646331"/>
          </a:xfrm>
        </p:spPr>
        <p:txBody>
          <a:bodyPr/>
          <a:lstStyle/>
          <a:p>
            <a:r>
              <a:rPr lang="en-US" dirty="0" err="1" smtClean="0"/>
              <a:t>ReturnAction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doubleAmount</a:t>
            </a:r>
            <a:r>
              <a:rPr lang="en-US" dirty="0" smtClean="0"/>
              <a:t> = number =&gt; number * 2;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doubleAmount</a:t>
            </a:r>
            <a:r>
              <a:rPr lang="en-US" dirty="0" smtClean="0"/>
              <a:t>(5);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60198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left side (of the =&gt;) represents the arguments to the function and the right side is the function body.</a:t>
            </a:r>
            <a:endParaRPr lang="bg-BG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" y="4800600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 </a:t>
            </a:r>
            <a:endParaRPr lang="bg-BG" sz="24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43000" y="3657600"/>
            <a:ext cx="7239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Implementation using anonymous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delegates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ReturnAction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doubleAmount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delegate(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number)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return number *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143000" y="3048000"/>
            <a:ext cx="7239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delegate T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ReturnAction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&lt;T&gt;(T item);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2590800" y="2057400"/>
            <a:ext cx="3886200" cy="838200"/>
          </a:xfrm>
          <a:prstGeom prst="wedgeRoundRectCallout">
            <a:avLst>
              <a:gd name="adj1" fmla="val 39714"/>
              <a:gd name="adj2" fmla="val 18453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Typical implementation of  anonymous delegate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228600" y="3962400"/>
            <a:ext cx="3886200" cy="838200"/>
          </a:xfrm>
          <a:prstGeom prst="wedgeRoundRectCallout">
            <a:avLst>
              <a:gd name="adj1" fmla="val 84963"/>
              <a:gd name="adj2" fmla="val 10781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Typical implementation of  lambda expression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features in .NET Framework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in LINQ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 manipulation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software developers we spent a lot of time to obtain and manipulate data</a:t>
            </a:r>
          </a:p>
          <a:p>
            <a:pPr lvl="1"/>
            <a:r>
              <a:rPr lang="en-US" dirty="0" smtClean="0"/>
              <a:t>Data can be stored in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XML documents</a:t>
            </a:r>
          </a:p>
          <a:p>
            <a:pPr lvl="1"/>
            <a:r>
              <a:rPr lang="en-US" dirty="0" smtClean="0"/>
              <a:t>etc...</a:t>
            </a:r>
          </a:p>
          <a:p>
            <a:r>
              <a:rPr lang="en-US" dirty="0" smtClean="0"/>
              <a:t>In .NET </a:t>
            </a:r>
            <a:r>
              <a:rPr lang="en-US" dirty="0" smtClean="0"/>
              <a:t>3.5 </a:t>
            </a:r>
            <a:r>
              <a:rPr lang="en-US" dirty="0" smtClean="0"/>
              <a:t>we can use unified approach to data manipulation</a:t>
            </a:r>
          </a:p>
          <a:p>
            <a:pPr lvl="1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.</a:t>
            </a:r>
            <a:r>
              <a:rPr lang="en-US" dirty="0" smtClean="0"/>
              <a:t>NET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 rot="1391691">
            <a:off x="1636666" y="5447759"/>
            <a:ext cx="287337" cy="287337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rot="1391691" flipV="1">
            <a:off x="2063703" y="4352384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 rot="1391691">
            <a:off x="2204991" y="4123784"/>
            <a:ext cx="287337" cy="287337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1391691" flipV="1">
            <a:off x="2630441" y="3028409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 rot="1391691">
            <a:off x="2771728" y="2799809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rot="1391691" flipV="1">
            <a:off x="3198766" y="1706021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4441" y="5035009"/>
            <a:ext cx="1223412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C# 1.0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9116" y="3739609"/>
            <a:ext cx="1223412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C# 2.0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95378" y="2442621"/>
            <a:ext cx="1284326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C# </a:t>
            </a:r>
            <a:r>
              <a:rPr lang="en-US" sz="3200" dirty="0" smtClean="0">
                <a:solidFill>
                  <a:schemeClr val="tx2"/>
                </a:solidFill>
              </a:rPr>
              <a:t>3.0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16103" y="5395371"/>
            <a:ext cx="6303991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Components on a Managed Runtime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19341" y="4049171"/>
            <a:ext cx="4897437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Generics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295603" y="2731546"/>
            <a:ext cx="4897438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LINQ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18" name="Picture 15" descr="binary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04383">
            <a:off x="7256416" y="2658521"/>
            <a:ext cx="935037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</p:spPr>
        <p:txBody>
          <a:bodyPr/>
          <a:lstStyle/>
          <a:p>
            <a:r>
              <a:rPr lang="en-US" dirty="0" smtClean="0"/>
              <a:t>Rapid way for manipulation with any kind of data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= 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dirty="0" smtClean="0"/>
              <a:t>anguage </a:t>
            </a:r>
            <a:r>
              <a:rPr lang="en-US" dirty="0" smtClean="0">
                <a:solidFill>
                  <a:schemeClr val="tx1"/>
                </a:solidFill>
              </a:rPr>
              <a:t>INT</a:t>
            </a:r>
            <a:r>
              <a:rPr lang="en-US" dirty="0" smtClean="0"/>
              <a:t>egrated </a:t>
            </a:r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The LINQ API is an attempt to provide a consistent, symmetrical manner</a:t>
            </a:r>
          </a:p>
          <a:p>
            <a:pPr lvl="1"/>
            <a:r>
              <a:rPr lang="en-US" dirty="0" smtClean="0"/>
              <a:t>In which programmers can obtain and manipulate "data" in the broad sense of the term</a:t>
            </a:r>
          </a:p>
          <a:p>
            <a:r>
              <a:rPr lang="en-US" dirty="0" smtClean="0"/>
              <a:t>Brings the power of SQL Queries to any kind of collections</a:t>
            </a:r>
          </a:p>
          <a:p>
            <a:r>
              <a:rPr lang="en-US" dirty="0" smtClean="0"/>
              <a:t>Natively supported in C# and Visual Basic since .NET </a:t>
            </a:r>
            <a:r>
              <a:rPr lang="en-US" smtClean="0"/>
              <a:t>Framework </a:t>
            </a:r>
            <a:r>
              <a:rPr lang="en-US" smtClean="0"/>
              <a:t>3.5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…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79425" y="2824162"/>
            <a:ext cx="8131175" cy="2357438"/>
            <a:chOff x="302" y="1430"/>
            <a:chExt cx="5122" cy="1485"/>
          </a:xfrm>
        </p:grpSpPr>
        <p:sp>
          <p:nvSpPr>
            <p:cNvPr id="65" name="Rounded Rectangle 17451"/>
            <p:cNvSpPr>
              <a:spLocks noChangeArrowheads="1"/>
            </p:cNvSpPr>
            <p:nvPr/>
          </p:nvSpPr>
          <p:spPr bwMode="auto">
            <a:xfrm>
              <a:off x="304" y="1468"/>
              <a:ext cx="5120" cy="144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>
                <a:defRPr/>
              </a:pP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02" y="1430"/>
              <a:ext cx="5040" cy="3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effectLst>
                    <a:outerShdw sx="1000" sy="1000" algn="tl">
                      <a:srgbClr val="C0C0C0"/>
                    </a:outerShdw>
                  </a:effectLst>
                  <a:latin typeface="+mn-lt"/>
                </a:rPr>
                <a:t>LINQ enabled data sources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36575" y="3879851"/>
            <a:ext cx="1543050" cy="2901951"/>
            <a:chOff x="338" y="1987"/>
            <a:chExt cx="972" cy="1828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02" y="1987"/>
              <a:ext cx="894" cy="745"/>
              <a:chOff x="638178" y="3496454"/>
              <a:chExt cx="1419223" cy="1343834"/>
            </a:xfrm>
          </p:grpSpPr>
          <p:pic>
            <p:nvPicPr>
              <p:cNvPr id="77" name="Rectangle 1743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TextBox 17440"/>
              <p:cNvSpPr txBox="1">
                <a:spLocks noChangeArrowheads="1"/>
              </p:cNvSpPr>
              <p:nvPr/>
            </p:nvSpPr>
            <p:spPr bwMode="auto">
              <a:xfrm>
                <a:off x="700261" y="3851803"/>
                <a:ext cx="1310933" cy="80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LINQ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To Objects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8" y="3047"/>
              <a:ext cx="972" cy="768"/>
              <a:chOff x="520619" y="5407733"/>
              <a:chExt cx="1539558" cy="1383305"/>
            </a:xfrm>
          </p:grpSpPr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865036" y="5407733"/>
                <a:ext cx="842789" cy="611390"/>
                <a:chOff x="865036" y="5216539"/>
                <a:chExt cx="842789" cy="611390"/>
              </a:xfrm>
            </p:grpSpPr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1161837" y="5216539"/>
                  <a:ext cx="249187" cy="238063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865036" y="5591669"/>
                  <a:ext cx="247599" cy="23626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1460226" y="5591669"/>
                  <a:ext cx="247599" cy="23626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75" name="Straight Arrow Connector 1743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76800" y="5427837"/>
                  <a:ext cx="121761" cy="189473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Straight Arrow Connector 1743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373980" y="5427837"/>
                  <a:ext cx="121761" cy="189473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20619" y="6127551"/>
                <a:ext cx="1539558" cy="66348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effectLst>
                      <a:outerShdw blurRad="38100" dist="38100" dir="2700000" sx="1000" sy="1000" algn="tl">
                        <a:srgbClr val="C0C0C0"/>
                      </a:outerShdw>
                    </a:effectLst>
                    <a:latin typeface="Segoe"/>
                  </a:rPr>
                  <a:t>Objects</a:t>
                </a:r>
              </a:p>
            </p:txBody>
          </p:sp>
        </p:grp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7061200" y="3886200"/>
            <a:ext cx="1419225" cy="2938462"/>
            <a:chOff x="4448" y="1987"/>
            <a:chExt cx="894" cy="1851"/>
          </a:xfrm>
        </p:grpSpPr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4448" y="1987"/>
              <a:ext cx="894" cy="745"/>
              <a:chOff x="638178" y="3496454"/>
              <a:chExt cx="1419223" cy="1343834"/>
            </a:xfrm>
          </p:grpSpPr>
          <p:pic>
            <p:nvPicPr>
              <p:cNvPr id="84" name="Rectangle 1744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TextBox 17442"/>
              <p:cNvSpPr txBox="1">
                <a:spLocks noChangeArrowheads="1"/>
              </p:cNvSpPr>
              <p:nvPr/>
            </p:nvSpPr>
            <p:spPr bwMode="auto">
              <a:xfrm>
                <a:off x="864760" y="3837373"/>
                <a:ext cx="981934" cy="804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LINQ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To XML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608" y="2941"/>
              <a:ext cx="612" cy="897"/>
              <a:chOff x="7315200" y="5306904"/>
              <a:chExt cx="971576" cy="1618124"/>
            </a:xfrm>
          </p:grpSpPr>
          <p:sp>
            <p:nvSpPr>
              <p:cNvPr id="82" name="Folded Corner 81"/>
              <p:cNvSpPr>
                <a:spLocks noChangeArrowheads="1"/>
              </p:cNvSpPr>
              <p:nvPr/>
            </p:nvSpPr>
            <p:spPr bwMode="auto">
              <a:xfrm>
                <a:off x="7315200" y="5306904"/>
                <a:ext cx="971576" cy="963314"/>
              </a:xfrm>
              <a:prstGeom prst="foldedCorner">
                <a:avLst>
                  <a:gd name="adj" fmla="val 125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latin typeface="Segoe"/>
                </a:endParaRPr>
              </a:p>
              <a:p>
                <a:pPr>
                  <a:defRPr/>
                </a:pPr>
                <a:r>
                  <a:rPr lang="en-US" sz="1000" dirty="0">
                    <a:latin typeface="Segoe"/>
                  </a:rPr>
                  <a:t>&lt;book&gt;</a:t>
                </a:r>
                <a:endParaRPr lang="en-US" dirty="0"/>
              </a:p>
              <a:p>
                <a:pPr>
                  <a:defRPr/>
                </a:pPr>
                <a:r>
                  <a:rPr lang="en-US" sz="1000" dirty="0">
                    <a:latin typeface="Segoe"/>
                  </a:rPr>
                  <a:t>    &lt;title/&gt;</a:t>
                </a:r>
              </a:p>
              <a:p>
                <a:pPr>
                  <a:defRPr/>
                </a:pPr>
                <a:r>
                  <a:rPr lang="en-US" sz="1000" dirty="0">
                    <a:latin typeface="Segoe"/>
                  </a:rPr>
                  <a:t>    &lt;author/&gt;</a:t>
                </a:r>
              </a:p>
              <a:p>
                <a:pPr>
                  <a:defRPr/>
                </a:pPr>
                <a:r>
                  <a:rPr lang="en-US" sz="1000" dirty="0">
                    <a:latin typeface="Segoe"/>
                  </a:rPr>
                  <a:t>    &lt;price/&gt;</a:t>
                </a:r>
              </a:p>
              <a:p>
                <a:pPr>
                  <a:defRPr/>
                </a:pPr>
                <a:r>
                  <a:rPr lang="en-US" sz="1000" dirty="0">
                    <a:latin typeface="Segoe"/>
                  </a:rPr>
                  <a:t>&lt;/book&gt;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7315200" y="6261197"/>
                <a:ext cx="914400" cy="66383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effectLst>
                      <a:outerShdw blurRad="38100" dist="38100" dir="2700000" sx="1000" sy="1000" algn="tl">
                        <a:srgbClr val="C0C0C0"/>
                      </a:outerShdw>
                    </a:effectLst>
                    <a:latin typeface="Segoe"/>
                  </a:rPr>
                  <a:t>XML</a:t>
                </a:r>
              </a:p>
            </p:txBody>
          </p:sp>
        </p:grp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2154238" y="2971801"/>
            <a:ext cx="4829175" cy="3809999"/>
            <a:chOff x="1357" y="1532"/>
            <a:chExt cx="3042" cy="2304"/>
          </a:xfrm>
        </p:grpSpPr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1357" y="1532"/>
              <a:ext cx="3042" cy="1296"/>
              <a:chOff x="2151783" y="2641163"/>
              <a:chExt cx="4779142" cy="2470022"/>
            </a:xfrm>
          </p:grpSpPr>
          <p:sp>
            <p:nvSpPr>
              <p:cNvPr id="103" name="Rounded Rectangle 102"/>
              <p:cNvSpPr>
                <a:spLocks noChangeArrowheads="1"/>
              </p:cNvSpPr>
              <p:nvPr/>
            </p:nvSpPr>
            <p:spPr bwMode="auto">
              <a:xfrm>
                <a:off x="2151783" y="2641163"/>
                <a:ext cx="4779142" cy="2470022"/>
              </a:xfrm>
              <a:prstGeom prst="roundRect">
                <a:avLst>
                  <a:gd name="adj" fmla="val 9375"/>
                </a:avLst>
              </a:prstGeom>
              <a:solidFill>
                <a:schemeClr val="accent2">
                  <a:shade val="50000"/>
                  <a:alpha val="25098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algn="ctr">
                  <a:defRPr/>
                </a:pPr>
                <a:endParaRPr lang="en-US" sz="3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egoe"/>
                </a:endParaRPr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151783" y="3001374"/>
                <a:ext cx="4779142" cy="70136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Segoe"/>
                  </a:rPr>
                  <a:t>LINQ enabled ADO.NET</a:t>
                </a:r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1417" y="2045"/>
              <a:ext cx="983" cy="745"/>
              <a:chOff x="562395" y="3496454"/>
              <a:chExt cx="1562578" cy="1343834"/>
            </a:xfrm>
          </p:grpSpPr>
          <p:pic>
            <p:nvPicPr>
              <p:cNvPr id="101" name="Rectangle 1744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TextBox 17448"/>
              <p:cNvSpPr txBox="1">
                <a:spLocks noChangeArrowheads="1"/>
              </p:cNvSpPr>
              <p:nvPr/>
            </p:nvSpPr>
            <p:spPr bwMode="auto">
              <a:xfrm>
                <a:off x="562395" y="3783260"/>
                <a:ext cx="1562578" cy="772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LINQ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To </a:t>
                </a:r>
                <a:r>
                  <a:rPr lang="en-US" sz="20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DataSets</a:t>
                </a:r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2445" y="2045"/>
              <a:ext cx="894" cy="745"/>
              <a:chOff x="638178" y="3496454"/>
              <a:chExt cx="1419223" cy="1343834"/>
            </a:xfrm>
          </p:grpSpPr>
          <p:pic>
            <p:nvPicPr>
              <p:cNvPr id="99" name="Rectangle 1744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TextBox 17446"/>
              <p:cNvSpPr txBox="1">
                <a:spLocks noChangeArrowheads="1"/>
              </p:cNvSpPr>
              <p:nvPr/>
            </p:nvSpPr>
            <p:spPr bwMode="auto">
              <a:xfrm>
                <a:off x="876349" y="3783260"/>
                <a:ext cx="955581" cy="772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LINQ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To SQL</a:t>
                </a:r>
              </a:p>
            </p:txBody>
          </p:sp>
        </p:grp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>
              <a:off x="3426" y="2045"/>
              <a:ext cx="894" cy="745"/>
              <a:chOff x="638148" y="3496454"/>
              <a:chExt cx="1419103" cy="1343834"/>
            </a:xfrm>
          </p:grpSpPr>
          <p:pic>
            <p:nvPicPr>
              <p:cNvPr id="97" name="Rectangle 1744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8148" y="3496454"/>
                <a:ext cx="141910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TextBox 17444"/>
              <p:cNvSpPr txBox="1">
                <a:spLocks noChangeArrowheads="1"/>
              </p:cNvSpPr>
              <p:nvPr/>
            </p:nvSpPr>
            <p:spPr bwMode="auto">
              <a:xfrm>
                <a:off x="685777" y="3783260"/>
                <a:ext cx="1304796" cy="772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LINQ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To Entities</a:t>
                </a:r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2358" y="3042"/>
              <a:ext cx="1050" cy="794"/>
              <a:chOff x="3794672" y="5334000"/>
              <a:chExt cx="1666327" cy="1432910"/>
            </a:xfrm>
          </p:grpSpPr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3794672" y="6128728"/>
                <a:ext cx="1666327" cy="63818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effectLst>
                      <a:outerShdw dist="50800" sx="1000" sy="1000" algn="ctr" rotWithShape="0">
                        <a:srgbClr val="000000"/>
                      </a:outerShdw>
                    </a:effectLst>
                    <a:latin typeface="Segoe"/>
                  </a:rPr>
                  <a:t>Relational</a:t>
                </a:r>
                <a:endParaRPr lang="en-US" b="1" dirty="0">
                  <a:solidFill>
                    <a:schemeClr val="tx1"/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4020023" y="5334000"/>
                <a:ext cx="1218799" cy="687798"/>
                <a:chOff x="4020023" y="5227423"/>
                <a:chExt cx="1218799" cy="687798"/>
              </a:xfrm>
            </p:grpSpPr>
            <p:sp>
              <p:nvSpPr>
                <p:cNvPr id="94" name="Flowchart: Magnetic Disk 93"/>
                <p:cNvSpPr>
                  <a:spLocks noChangeArrowheads="1"/>
                </p:cNvSpPr>
                <p:nvPr/>
              </p:nvSpPr>
              <p:spPr bwMode="auto">
                <a:xfrm>
                  <a:off x="4356462" y="5227423"/>
                  <a:ext cx="545920" cy="505469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>
                    <a:latin typeface="Segoe"/>
                  </a:endParaRPr>
                </a:p>
              </p:txBody>
            </p:sp>
            <p:sp>
              <p:nvSpPr>
                <p:cNvPr id="95" name="Flowchart: Magnetic Disk 94"/>
                <p:cNvSpPr>
                  <a:spLocks noChangeArrowheads="1"/>
                </p:cNvSpPr>
                <p:nvPr/>
              </p:nvSpPr>
              <p:spPr bwMode="auto">
                <a:xfrm>
                  <a:off x="4020023" y="5411558"/>
                  <a:ext cx="545920" cy="503663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>
                    <a:latin typeface="Segoe"/>
                  </a:endParaRPr>
                </a:p>
              </p:txBody>
            </p:sp>
            <p:sp>
              <p:nvSpPr>
                <p:cNvPr id="96" name="Flowchart: Magnetic Disk 95"/>
                <p:cNvSpPr>
                  <a:spLocks noChangeArrowheads="1"/>
                </p:cNvSpPr>
                <p:nvPr/>
              </p:nvSpPr>
              <p:spPr bwMode="auto">
                <a:xfrm>
                  <a:off x="4692902" y="5411558"/>
                  <a:ext cx="545920" cy="503663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>
                    <a:latin typeface="Segoe"/>
                  </a:endParaRPr>
                </a:p>
              </p:txBody>
            </p:sp>
          </p:grpSp>
        </p:grp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500813" y="1368410"/>
            <a:ext cx="2033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454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</a:t>
              </a:r>
              <a:r>
                <a:rPr lang="en-US" sz="2000" dirty="0">
                  <a:latin typeface="+mn-lt"/>
                </a:rPr>
                <a:t>…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19100" y="1357298"/>
            <a:ext cx="233045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524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VB</a:t>
              </a: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332162" y="1368410"/>
            <a:ext cx="23828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52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341313" y="1993885"/>
            <a:ext cx="8302625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25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</a:t>
              </a:r>
            </a:p>
          </p:txBody>
        </p:sp>
      </p:grpSp>
      <p:sp>
        <p:nvSpPr>
          <p:cNvPr id="117" name="Oval 116"/>
          <p:cNvSpPr/>
          <p:nvPr/>
        </p:nvSpPr>
        <p:spPr>
          <a:xfrm>
            <a:off x="609600" y="3810000"/>
            <a:ext cx="1481166" cy="1295400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8" name="Oval 117"/>
          <p:cNvSpPr/>
          <p:nvPr/>
        </p:nvSpPr>
        <p:spPr>
          <a:xfrm>
            <a:off x="3810000" y="3810000"/>
            <a:ext cx="1524000" cy="1219200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Syntax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Syntax (SQL-like syntax)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147732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{ 5, 18, 97, 92, 81, 60 };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var</a:t>
            </a:r>
            <a:r>
              <a:rPr lang="en-US" dirty="0"/>
              <a:t> even = from num in numbers</a:t>
            </a:r>
          </a:p>
          <a:p>
            <a:r>
              <a:rPr lang="en-US" dirty="0"/>
              <a:t>           where num % 2 == 0 </a:t>
            </a:r>
          </a:p>
          <a:p>
            <a:r>
              <a:rPr lang="en-US" dirty="0"/>
              <a:t>           select num;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35052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Extension Methods Syntax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81000" y="42672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numbers.Where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=&gt; x % 2 == 0)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.Select(x =&gt; x);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LINQ Syntax (2)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708160"/>
          </a:xfrm>
        </p:spPr>
        <p:txBody>
          <a:bodyPr/>
          <a:lstStyle/>
          <a:p>
            <a:r>
              <a:rPr lang="en-US" dirty="0" smtClean="0"/>
              <a:t>Each SQL-like syntax usage is transformed by CLR to sequences of extension methods execution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76400" y="2438400"/>
            <a:ext cx="4147289" cy="118462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c in customers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c.City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“Sofia"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new {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c.Phone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6400" y="4267200"/>
            <a:ext cx="4963603" cy="118462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.Where(c =&gt;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c.City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“Sofia"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.Select(c =&gt; new {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c.Phone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62250" y="2443162"/>
            <a:ext cx="149542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95450" y="4271962"/>
            <a:ext cx="1504950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AutoShape 6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2305044" y="2967043"/>
            <a:ext cx="1447800" cy="1162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62184" y="2441575"/>
            <a:ext cx="26352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19374" y="4652962"/>
            <a:ext cx="263525" cy="376238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AutoShape 11"/>
          <p:cNvCxnSpPr>
            <a:cxnSpLocks noChangeShapeType="1"/>
            <a:stCxn id="17" idx="2"/>
            <a:endCxn id="12" idx="0"/>
          </p:cNvCxnSpPr>
          <p:nvPr/>
        </p:nvCxnSpPr>
        <p:spPr bwMode="auto">
          <a:xfrm rot="16200000" flipH="1">
            <a:off x="1755769" y="3557594"/>
            <a:ext cx="1833562" cy="3571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90800" y="2819400"/>
            <a:ext cx="229552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71800" y="4648200"/>
            <a:ext cx="2438400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AutoShape 14"/>
          <p:cNvCxnSpPr>
            <a:cxnSpLocks noChangeShapeType="1"/>
            <a:stCxn id="14" idx="2"/>
            <a:endCxn id="15" idx="0"/>
          </p:cNvCxnSpPr>
          <p:nvPr/>
        </p:nvCxnSpPr>
        <p:spPr bwMode="auto">
          <a:xfrm rot="16200000" flipH="1">
            <a:off x="3240881" y="3698081"/>
            <a:ext cx="1447800" cy="4524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362200" y="2438400"/>
            <a:ext cx="26352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647936" y="5035550"/>
            <a:ext cx="26352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AutoShape 17"/>
          <p:cNvCxnSpPr>
            <a:cxnSpLocks noChangeShapeType="1"/>
            <a:stCxn id="17" idx="2"/>
            <a:endCxn id="18" idx="0"/>
          </p:cNvCxnSpPr>
          <p:nvPr/>
        </p:nvCxnSpPr>
        <p:spPr bwMode="auto">
          <a:xfrm rot="16200000" flipH="1">
            <a:off x="1528756" y="3784607"/>
            <a:ext cx="2216150" cy="2857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597150" y="3208337"/>
            <a:ext cx="3254375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219440" y="5035550"/>
            <a:ext cx="3297237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AutoShape 20"/>
          <p:cNvCxnSpPr>
            <a:cxnSpLocks noChangeShapeType="1"/>
            <a:stCxn id="20" idx="2"/>
            <a:endCxn id="15" idx="2"/>
          </p:cNvCxnSpPr>
          <p:nvPr/>
        </p:nvCxnSpPr>
        <p:spPr bwMode="auto">
          <a:xfrm rot="5400000">
            <a:off x="3487738" y="4292599"/>
            <a:ext cx="1439863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33400" y="2747962"/>
            <a:ext cx="914400" cy="2590800"/>
          </a:xfrm>
          <a:prstGeom prst="curvedRightArrow">
            <a:avLst>
              <a:gd name="adj1" fmla="val 56667"/>
              <a:gd name="adj2" fmla="val 113333"/>
              <a:gd name="adj3" fmla="val 3333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695450" y="2824162"/>
            <a:ext cx="935038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93863" y="4651375"/>
            <a:ext cx="1025511" cy="381000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AutoShape 24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6200000" flipH="1">
            <a:off x="1461688" y="3906443"/>
            <a:ext cx="1446213" cy="43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693863" y="3197225"/>
            <a:ext cx="908050" cy="388937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693863" y="5033962"/>
            <a:ext cx="954073" cy="379413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AutoShape 27"/>
          <p:cNvCxnSpPr>
            <a:cxnSpLocks noChangeShapeType="1"/>
            <a:stCxn id="27" idx="2"/>
            <a:endCxn id="28" idx="0"/>
          </p:cNvCxnSpPr>
          <p:nvPr/>
        </p:nvCxnSpPr>
        <p:spPr bwMode="auto">
          <a:xfrm rot="16200000" flipH="1">
            <a:off x="1435494" y="4298556"/>
            <a:ext cx="1447800" cy="23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Operators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Projection, Aggregation Operators and etc.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Getting ready for LINQ. Which are the new features in .NET Framework </a:t>
            </a:r>
            <a:r>
              <a:rPr lang="en-US" dirty="0" smtClean="0"/>
              <a:t>3.5?</a:t>
            </a:r>
            <a:endParaRPr lang="en-US" dirty="0" smtClean="0"/>
          </a:p>
          <a:p>
            <a:pPr lvl="1"/>
            <a:r>
              <a:rPr lang="en-US" dirty="0" smtClean="0"/>
              <a:t>Local Variable Type Inference</a:t>
            </a:r>
          </a:p>
          <a:p>
            <a:pPr lvl="1"/>
            <a:r>
              <a:rPr lang="en-US" dirty="0" smtClean="0"/>
              <a:t>Object Initializers</a:t>
            </a:r>
          </a:p>
          <a:p>
            <a:pPr lvl="1"/>
            <a:r>
              <a:rPr lang="en-US" dirty="0" smtClean="0"/>
              <a:t>Anonymous Types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Live Demo</a:t>
            </a:r>
          </a:p>
          <a:p>
            <a:pPr>
              <a:buNone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Query Operators are extension methods</a:t>
            </a:r>
          </a:p>
          <a:p>
            <a:pPr lvl="1"/>
            <a:r>
              <a:rPr lang="en-US" dirty="0" smtClean="0"/>
              <a:t>It is preferable to call them on a variable of type </a:t>
            </a:r>
            <a:r>
              <a:rPr lang="en-US" dirty="0" err="1" smtClean="0"/>
              <a:t>IEnumerable</a:t>
            </a:r>
            <a:r>
              <a:rPr lang="en-US" dirty="0" smtClean="0"/>
              <a:t>&lt;T&gt; as the extension method syntax</a:t>
            </a:r>
          </a:p>
          <a:p>
            <a:pPr lvl="1"/>
            <a:r>
              <a:rPr lang="en-US" dirty="0" smtClean="0"/>
              <a:t>You can pass a variable of type </a:t>
            </a:r>
            <a:r>
              <a:rPr lang="en-US" dirty="0" err="1" smtClean="0"/>
              <a:t>IEnumerable</a:t>
            </a:r>
            <a:r>
              <a:rPr lang="en-US" dirty="0" smtClean="0"/>
              <a:t>&lt;T&gt; as the first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Standard Query Operators are extension methods in the </a:t>
            </a:r>
            <a:r>
              <a:rPr lang="en-US" noProof="1" smtClean="0">
                <a:latin typeface="Courier New" pitchFamily="49" charset="0"/>
              </a:rPr>
              <a:t>System.Linq.Enumerable</a:t>
            </a:r>
            <a:r>
              <a:rPr lang="en-US" dirty="0" smtClean="0"/>
              <a:t> static class </a:t>
            </a:r>
          </a:p>
          <a:p>
            <a:pPr lvl="1"/>
            <a:r>
              <a:rPr lang="en-US" dirty="0" smtClean="0"/>
              <a:t>Prototyped with an </a:t>
            </a:r>
            <a:r>
              <a:rPr lang="en-US" noProof="1" smtClean="0">
                <a:latin typeface="Courier New" pitchFamily="49" charset="0"/>
              </a:rPr>
              <a:t>IEnumerable&lt;T&gt;</a:t>
            </a:r>
            <a:r>
              <a:rPr lang="en-US" dirty="0" smtClean="0"/>
              <a:t> as their first argument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51054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allStudentNames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students.Select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 =&gt;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student.Name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" y="58674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TResult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Select&lt;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TResult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&gt;(this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source,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TResult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selector);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40386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allStudentNames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from student in students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             select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student.Name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LINQ, expression trees are used to represent structured queries that target sources of data that implement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Expression trees represent language-level code in the form of data.</a:t>
            </a:r>
          </a:p>
          <a:p>
            <a:r>
              <a:rPr lang="en-US" dirty="0" smtClean="0"/>
              <a:t>Each node in the expression tree represents an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 Trees</a:t>
            </a:r>
            <a:endParaRPr lang="bg-BG" dirty="0"/>
          </a:p>
        </p:txBody>
      </p:sp>
      <p:pic>
        <p:nvPicPr>
          <p:cNvPr id="5" name="Content Placeholder 4" descr="Bb397951.LINQ_ExpTree(en-us,VS.9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57400"/>
            <a:ext cx="4419600" cy="405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0" y="1383268"/>
            <a:ext cx="8763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Expression&lt;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= 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num) =&gt; num &gt;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Benefits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way of analysis of query operators</a:t>
            </a:r>
          </a:p>
          <a:p>
            <a:r>
              <a:rPr lang="en-US" dirty="0" smtClean="0"/>
              <a:t>Optimizing multiple nested or complex queries to produce better performance</a:t>
            </a:r>
          </a:p>
          <a:p>
            <a:r>
              <a:rPr lang="en-US" dirty="0" smtClean="0"/>
              <a:t>Combining multiple queries into very efficient single one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Operators Evaluation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bg-BG" dirty="0" smtClean="0"/>
              <a:t>an be used to query and to transform data from any LINQ-enabled data source</a:t>
            </a:r>
            <a:endParaRPr lang="en-US" dirty="0" smtClean="0"/>
          </a:p>
          <a:p>
            <a:r>
              <a:rPr lang="en-US" dirty="0" smtClean="0"/>
              <a:t>All LINQ query operations consist of three distinct actions:</a:t>
            </a:r>
          </a:p>
          <a:p>
            <a:pPr lvl="1"/>
            <a:r>
              <a:rPr lang="en-US" dirty="0" smtClean="0"/>
              <a:t>Obtain the data source</a:t>
            </a:r>
          </a:p>
          <a:p>
            <a:pPr lvl="1"/>
            <a:r>
              <a:rPr lang="en-US" dirty="0" smtClean="0"/>
              <a:t>Create the expression tree                                          of  the query</a:t>
            </a:r>
          </a:p>
          <a:p>
            <a:pPr lvl="1"/>
            <a:r>
              <a:rPr lang="en-US" dirty="0" smtClean="0"/>
              <a:t>Execute the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 descr="li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819400"/>
            <a:ext cx="313372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 Evaluation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is not executed until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You iterate over the result of the query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You try to access any of the elements in the result set </a:t>
            </a:r>
          </a:p>
          <a:p>
            <a:r>
              <a:rPr lang="en-US" dirty="0" smtClean="0"/>
              <a:t>LINQ Operator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Deferred evaluation (lazy loading) - </a:t>
            </a:r>
            <a:r>
              <a:rPr lang="en-US" sz="2400" dirty="0" smtClean="0"/>
              <a:t>When you query for an object, you actually retrieve only the object you requested. The related objects are not automatically fetched at the same time.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Eager evaluation (non-deferred loading)</a:t>
            </a:r>
            <a:r>
              <a:rPr lang="en-US" sz="3200" dirty="0" smtClean="0"/>
              <a:t>  </a:t>
            </a:r>
            <a:r>
              <a:rPr lang="en-US" sz="2400" dirty="0" smtClean="0"/>
              <a:t>-When you query for an object, you actually retrieve all related objects if they are not fetched before that.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LINQ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638800"/>
          </a:xfrm>
        </p:spPr>
        <p:txBody>
          <a:bodyPr numCol="2"/>
          <a:lstStyle/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Join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OfType</a:t>
            </a:r>
            <a:endParaRPr lang="en-US" sz="2000" dirty="0" smtClean="0"/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OrderBy</a:t>
            </a:r>
            <a:endParaRPr lang="en-US" sz="2000" dirty="0" smtClean="0"/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OrderByDescending</a:t>
            </a:r>
            <a:endParaRPr lang="en-US" sz="2000" dirty="0" smtClean="0"/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Range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Repeat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Reverse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Select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SelectMany</a:t>
            </a:r>
            <a:endParaRPr lang="en-US" sz="2000" dirty="0" smtClean="0"/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Skip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SkipWhile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 Take</a:t>
            </a:r>
          </a:p>
          <a:p>
            <a:pPr lvl="0" eaLnBrk="1" hangingPunct="1">
              <a:lnSpc>
                <a:spcPct val="100000"/>
              </a:lnSpc>
              <a:defRPr/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AsEnumerable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AsQueryable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Cast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Concat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DefaultIfEmpty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Distinct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Empty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Except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GroupBy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GroupJoin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 Intersect</a:t>
            </a:r>
            <a:endParaRPr lang="bg-B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Deferred LINQ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Aggregate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All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Any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Average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Contains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Count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ElementAt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ElementAtOrDefault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First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FirstOrDefault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Last</a:t>
            </a:r>
            <a:endParaRPr lang="bg-BG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LastOrDefault</a:t>
            </a:r>
            <a:endParaRPr lang="bg-BG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LongCount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Max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Min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SequenceEqual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Single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SingleOrDefault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Sum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ToArray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ToDictionary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ToList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ToLookup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66800"/>
          </a:xfrm>
        </p:spPr>
        <p:txBody>
          <a:bodyPr/>
          <a:lstStyle/>
          <a:p>
            <a:r>
              <a:rPr lang="en-US" dirty="0" smtClean="0"/>
              <a:t>    Deferred operations which projects each element of a sequence into a new form.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4343400"/>
            <a:ext cx="8382000" cy="646331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squares = from num in numbers</a:t>
            </a:r>
          </a:p>
          <a:p>
            <a:r>
              <a:rPr lang="en-US" dirty="0"/>
              <a:t>	</a:t>
            </a:r>
            <a:r>
              <a:rPr lang="en-US" dirty="0" smtClean="0"/>
              <a:t>       select </a:t>
            </a:r>
            <a:r>
              <a:rPr lang="en-US" dirty="0"/>
              <a:t>num * num;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81000" y="58674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squares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numbers.Select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 &gt; x * x);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713946"/>
            <a:ext cx="403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SQL-like declarative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432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equivalent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2875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Operator 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1" y="2895600"/>
            <a:ext cx="830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that are based on a transform function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r>
              <a:rPr lang="en-US" dirty="0" smtClean="0"/>
              <a:t>Introduction to LINQ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Overview of evolution of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LINQ Syntax</a:t>
            </a:r>
          </a:p>
          <a:p>
            <a:r>
              <a:rPr lang="en-US" dirty="0" smtClean="0"/>
              <a:t>LINQ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Explaining LINQ Operators concept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Query Expression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Evaluating of LINQ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Projections, Aggregations and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Demo</a:t>
            </a: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 (2)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4191000"/>
            <a:ext cx="8382000" cy="92333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result = from num in numbers</a:t>
            </a:r>
          </a:p>
          <a:p>
            <a:r>
              <a:rPr lang="en-US" dirty="0"/>
              <a:t>             from </a:t>
            </a:r>
            <a:r>
              <a:rPr lang="en-US" dirty="0" err="1"/>
              <a:t>pow</a:t>
            </a:r>
            <a:r>
              <a:rPr lang="en-US" dirty="0"/>
              <a:t> in powers</a:t>
            </a:r>
          </a:p>
          <a:p>
            <a:r>
              <a:rPr lang="en-US" dirty="0"/>
              <a:t>             select </a:t>
            </a:r>
            <a:r>
              <a:rPr lang="en-US" dirty="0" err="1"/>
              <a:t>Math.Pow</a:t>
            </a:r>
            <a:r>
              <a:rPr lang="en-US" dirty="0"/>
              <a:t>(num, </a:t>
            </a:r>
            <a:r>
              <a:rPr lang="en-US" dirty="0" err="1"/>
              <a:t>pow</a:t>
            </a:r>
            <a:r>
              <a:rPr lang="en-US" dirty="0"/>
              <a:t>);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4800" y="57150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numbers.SelectMany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=&gt;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powers.Select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581400"/>
            <a:ext cx="403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SQL-like declarative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181600"/>
            <a:ext cx="432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equivalent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066800"/>
            <a:ext cx="3723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SelectMany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4800" y="28956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numbers = new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5, 4, 7, 6, 4, 9 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powers = new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0, 1, 2, 3, 4, 5 };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1729026"/>
            <a:ext cx="838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Projects collections of values into a new collection containing all values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477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   Conditional operator that filters the elements returned in a result set depending on defined conditions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4001869"/>
            <a:ext cx="8382000" cy="1200329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positiveEven</a:t>
            </a:r>
            <a:r>
              <a:rPr lang="en-US" dirty="0"/>
              <a:t> = from num in numbers</a:t>
            </a:r>
          </a:p>
          <a:p>
            <a:r>
              <a:rPr lang="en-US" dirty="0"/>
              <a:t>           	   </a:t>
            </a:r>
            <a:r>
              <a:rPr lang="en-US" dirty="0" smtClean="0"/>
              <a:t>  where num </a:t>
            </a:r>
            <a:r>
              <a:rPr lang="en-US" dirty="0"/>
              <a:t>&gt; 0 &amp;&amp;</a:t>
            </a:r>
          </a:p>
          <a:p>
            <a:r>
              <a:rPr lang="en-US" dirty="0"/>
              <a:t>			</a:t>
            </a:r>
            <a:r>
              <a:rPr lang="en-US" dirty="0" smtClean="0"/>
              <a:t>    num </a:t>
            </a:r>
            <a:r>
              <a:rPr lang="en-US" dirty="0"/>
              <a:t>% 2 == 0 </a:t>
            </a:r>
          </a:p>
          <a:p>
            <a:r>
              <a:rPr lang="en-US" dirty="0" smtClean="0"/>
              <a:t>                   </a:t>
            </a:r>
            <a:r>
              <a:rPr lang="en-US" dirty="0"/>
              <a:t>select num;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81000" y="5830669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positiveEven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numbers.Where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(x=&gt;x &gt; 0 &amp;&amp; x % 2 == 0);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92269"/>
            <a:ext cx="403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SQL-like declarative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297269"/>
            <a:ext cx="432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equivalent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743200"/>
            <a:ext cx="2859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66959"/>
          </a:xfrm>
        </p:spPr>
        <p:txBody>
          <a:bodyPr/>
          <a:lstStyle/>
          <a:p>
            <a:r>
              <a:rPr lang="en-US" dirty="0" smtClean="0"/>
              <a:t>    Deferred operations which sorts the result set by specified properties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505200"/>
            <a:ext cx="8382000" cy="92333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sortedNumbers</a:t>
            </a:r>
            <a:r>
              <a:rPr lang="en-US" dirty="0"/>
              <a:t> = from num in numbers</a:t>
            </a:r>
          </a:p>
          <a:p>
            <a:r>
              <a:rPr lang="en-US" dirty="0"/>
              <a:t>        	    </a:t>
            </a:r>
            <a:r>
              <a:rPr lang="en-US" dirty="0" smtClean="0"/>
              <a:t>  </a:t>
            </a: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/>
              <a:t>num descending</a:t>
            </a:r>
          </a:p>
          <a:p>
            <a:r>
              <a:rPr lang="en-US" dirty="0"/>
              <a:t>                    select num;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81000" y="50292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sortedNumbers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numbers.OrderByDescending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=&gt; x);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95600"/>
            <a:ext cx="403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SQL-like declarative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432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equivalent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721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OrderByDescending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638800"/>
            <a:ext cx="3077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81000" y="63246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reversedOrderOfNumbers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numbers.Reverse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54272"/>
          </a:xfrm>
        </p:spPr>
        <p:txBody>
          <a:bodyPr/>
          <a:lstStyle/>
          <a:p>
            <a:r>
              <a:rPr lang="en-US" dirty="0" smtClean="0"/>
              <a:t>   Deferred operation which organize the source in logical groups based on the value of specified property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531275"/>
            <a:ext cx="8382000" cy="2031325"/>
          </a:xfrm>
        </p:spPr>
        <p:txBody>
          <a:bodyPr/>
          <a:lstStyle/>
          <a:p>
            <a:r>
              <a:rPr lang="en-US" dirty="0"/>
              <a:t>string[] words = { "blueberry", "chimpanzee", "abacus", "banana", "apple", "cheese" 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wordGroups</a:t>
            </a:r>
            <a:r>
              <a:rPr lang="en-US" dirty="0"/>
              <a:t> = from word in words</a:t>
            </a:r>
          </a:p>
          <a:p>
            <a:r>
              <a:rPr lang="en-US" dirty="0"/>
              <a:t>                 group word by word[0] into </a:t>
            </a:r>
            <a:r>
              <a:rPr lang="en-US" dirty="0" err="1"/>
              <a:t>groupedWords</a:t>
            </a:r>
            <a:endParaRPr lang="en-US" dirty="0"/>
          </a:p>
          <a:p>
            <a:r>
              <a:rPr lang="en-US" dirty="0"/>
              <a:t>                 select new { </a:t>
            </a:r>
            <a:r>
              <a:rPr lang="en-US" dirty="0" err="1"/>
              <a:t>FirstLetter</a:t>
            </a:r>
            <a:r>
              <a:rPr lang="en-US" dirty="0"/>
              <a:t> = </a:t>
            </a:r>
            <a:r>
              <a:rPr lang="en-US" dirty="0" err="1"/>
              <a:t>groupedWords.Key</a:t>
            </a:r>
            <a:r>
              <a:rPr lang="en-US" dirty="0"/>
              <a:t>, </a:t>
            </a:r>
            <a:r>
              <a:rPr lang="en-US" dirty="0" smtClean="0"/>
              <a:t>          				 Words </a:t>
            </a:r>
            <a:r>
              <a:rPr lang="en-US" dirty="0"/>
              <a:t>= </a:t>
            </a:r>
            <a:r>
              <a:rPr lang="en-US" dirty="0" err="1"/>
              <a:t>groupedWords</a:t>
            </a:r>
            <a:r>
              <a:rPr lang="en-US" dirty="0"/>
              <a:t> };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81000" y="60960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words.GroupBy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(word =&gt; word[0]).Select(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groupedWords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new {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FirstLetter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groupedWords.Key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Words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groupedWords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4032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SQL-like declarative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432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equivalent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514600"/>
            <a:ext cx="3231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   Aggregation operations compute a single value from a collection of values.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572000"/>
            <a:ext cx="8382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numbers.Aggregate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(accumulator, number) =&gt; accumulator + number);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962400"/>
            <a:ext cx="3797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86000"/>
            <a:ext cx="8153400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Count Operator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Sum Operator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Min and Max Operator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Average Operator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Aggregate Operator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57200" y="55626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numbers.Sum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384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    Deferred operations which are used to partition collections into two parts and then return one of the parts.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3797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 method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Skip and SkipWhile Operator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 and TakeWhile Operator</a:t>
            </a:r>
          </a:p>
          <a:p>
            <a:pPr>
              <a:lnSpc>
                <a:spcPct val="100000"/>
              </a:lnSpc>
            </a:pP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1000" y="4267200"/>
            <a:ext cx="8382000" cy="1200329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page = 2;</a:t>
            </a:r>
          </a:p>
          <a:p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pageSize</a:t>
            </a:r>
            <a:r>
              <a:rPr lang="en-US" dirty="0"/>
              <a:t> = 5;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query = </a:t>
            </a:r>
            <a:r>
              <a:rPr lang="en-US" dirty="0" err="1"/>
              <a:t>students.Skip</a:t>
            </a:r>
            <a:r>
              <a:rPr lang="en-US" dirty="0"/>
              <a:t>((page - 1)*</a:t>
            </a:r>
            <a:r>
              <a:rPr lang="en-US" dirty="0" err="1"/>
              <a:t>pageSize</a:t>
            </a:r>
            <a:r>
              <a:rPr lang="en-US" dirty="0"/>
              <a:t>).Take(</a:t>
            </a:r>
            <a:r>
              <a:rPr lang="en-US" dirty="0" err="1"/>
              <a:t>pageSize</a:t>
            </a:r>
            <a:r>
              <a:rPr lang="en-US" dirty="0"/>
              <a:t>);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54272"/>
          </a:xfrm>
        </p:spPr>
        <p:txBody>
          <a:bodyPr/>
          <a:lstStyle/>
          <a:p>
            <a:r>
              <a:rPr lang="en-US" dirty="0" smtClean="0"/>
              <a:t>    Non Deferred operations which convert the result set to specified enumerable type and force evaluation of the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743200"/>
            <a:ext cx="2509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ToArray</a:t>
            </a:r>
            <a:endParaRPr lang="en-US" sz="3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ToDictionary</a:t>
            </a:r>
            <a:endParaRPr lang="en-US" sz="3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</a:t>
            </a:r>
            <a:endParaRPr lang="bg-BG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" y="5029200"/>
            <a:ext cx="8382000" cy="457200"/>
          </a:xfrm>
        </p:spPr>
        <p:txBody>
          <a:bodyPr/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numberSquares</a:t>
            </a:r>
            <a:r>
              <a:rPr lang="en-US" dirty="0"/>
              <a:t> = </a:t>
            </a:r>
            <a:r>
              <a:rPr lang="en-US" dirty="0" err="1"/>
              <a:t>numbers.Select</a:t>
            </a:r>
            <a:r>
              <a:rPr lang="en-US" dirty="0"/>
              <a:t>(p =&gt; p * p).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419600"/>
            <a:ext cx="37321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Extension method syntax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Operator (1)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86000"/>
          </a:xfrm>
        </p:spPr>
        <p:txBody>
          <a:bodyPr/>
          <a:lstStyle/>
          <a:p>
            <a:r>
              <a:rPr lang="en-US" dirty="0" smtClean="0"/>
              <a:t>Action of relating or associating one data source object with a second data source object</a:t>
            </a:r>
          </a:p>
          <a:p>
            <a:r>
              <a:rPr lang="en-US" dirty="0" smtClean="0"/>
              <a:t>The two data source objects are associated through a common value or attribute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5" descr="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505200"/>
            <a:ext cx="3574345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Operator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   Deferred operation which joins two or more source into one source depending on their relation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229683"/>
            <a:ext cx="8382000" cy="4247317"/>
          </a:xfrm>
        </p:spPr>
        <p:txBody>
          <a:bodyPr/>
          <a:lstStyle/>
          <a:p>
            <a:r>
              <a:rPr lang="en-US" dirty="0"/>
              <a:t>List&lt;Customer&gt; customers = new List&lt;Customer</a:t>
            </a:r>
            <a:r>
              <a:rPr lang="en-US" dirty="0" smtClean="0"/>
              <a:t>&gt; {</a:t>
            </a:r>
            <a:endParaRPr lang="en-US" dirty="0"/>
          </a:p>
          <a:p>
            <a:r>
              <a:rPr lang="en-US" dirty="0" smtClean="0"/>
              <a:t>             new </a:t>
            </a:r>
            <a:r>
              <a:rPr lang="en-US" dirty="0"/>
              <a:t>Customer</a:t>
            </a:r>
            <a:r>
              <a:rPr lang="en-US" dirty="0" smtClean="0"/>
              <a:t>{ ID=1</a:t>
            </a:r>
            <a:r>
              <a:rPr lang="en-US" dirty="0"/>
              <a:t>, </a:t>
            </a:r>
            <a:r>
              <a:rPr lang="en-US" dirty="0" err="1"/>
              <a:t>CompanyName</a:t>
            </a:r>
            <a:r>
              <a:rPr lang="en-US" dirty="0"/>
              <a:t>=”</a:t>
            </a:r>
            <a:r>
              <a:rPr lang="en-US" dirty="0" smtClean="0"/>
              <a:t>Telerik”   },</a:t>
            </a:r>
            <a:endParaRPr lang="en-US" dirty="0"/>
          </a:p>
          <a:p>
            <a:r>
              <a:rPr lang="en-US" dirty="0" smtClean="0"/>
              <a:t>             new </a:t>
            </a:r>
            <a:r>
              <a:rPr lang="en-US" dirty="0"/>
              <a:t>Customer</a:t>
            </a:r>
            <a:r>
              <a:rPr lang="en-US" dirty="0" smtClean="0"/>
              <a:t>{ ID=2</a:t>
            </a:r>
            <a:r>
              <a:rPr lang="en-US" dirty="0"/>
              <a:t>, </a:t>
            </a:r>
            <a:r>
              <a:rPr lang="en-US" dirty="0" err="1"/>
              <a:t>CompanyName</a:t>
            </a:r>
            <a:r>
              <a:rPr lang="en-US" dirty="0" smtClean="0"/>
              <a:t>=”Microsoft” },</a:t>
            </a:r>
            <a:endParaRPr lang="en-US" dirty="0"/>
          </a:p>
          <a:p>
            <a:r>
              <a:rPr lang="en-US" dirty="0" smtClean="0"/>
              <a:t>             new </a:t>
            </a:r>
            <a:r>
              <a:rPr lang="en-US" dirty="0"/>
              <a:t>Customer</a:t>
            </a:r>
            <a:r>
              <a:rPr lang="en-US" dirty="0" smtClean="0"/>
              <a:t>{ ID=3</a:t>
            </a:r>
            <a:r>
              <a:rPr lang="en-US" dirty="0"/>
              <a:t>, </a:t>
            </a:r>
            <a:r>
              <a:rPr lang="en-US" dirty="0" err="1"/>
              <a:t>CompanyName</a:t>
            </a:r>
            <a:r>
              <a:rPr lang="en-US" dirty="0" smtClean="0"/>
              <a:t>=”Snowflake” }};</a:t>
            </a:r>
          </a:p>
          <a:p>
            <a:endParaRPr lang="en-US" dirty="0"/>
          </a:p>
          <a:p>
            <a:r>
              <a:rPr lang="en-US" dirty="0"/>
              <a:t>List&lt;Order&gt; orders = new List&lt;Order</a:t>
            </a:r>
            <a:r>
              <a:rPr lang="en-US" dirty="0" smtClean="0"/>
              <a:t>&gt; {</a:t>
            </a:r>
            <a:endParaRPr lang="en-US" dirty="0"/>
          </a:p>
          <a:p>
            <a:r>
              <a:rPr lang="en-US" dirty="0" smtClean="0"/>
              <a:t>   new Order { ID=1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=1, </a:t>
            </a:r>
            <a:r>
              <a:rPr lang="en-US" dirty="0" smtClean="0"/>
              <a:t>Item=”</a:t>
            </a:r>
            <a:r>
              <a:rPr lang="en-US" dirty="0" err="1" smtClean="0"/>
              <a:t>RadControls</a:t>
            </a:r>
            <a:r>
              <a:rPr lang="en-US" dirty="0" smtClean="0"/>
              <a:t>”  },</a:t>
            </a:r>
            <a:endParaRPr lang="en-US" dirty="0"/>
          </a:p>
          <a:p>
            <a:r>
              <a:rPr lang="en-US" dirty="0" smtClean="0"/>
              <a:t>   new Order { ID=2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=1, </a:t>
            </a:r>
            <a:r>
              <a:rPr lang="en-US" dirty="0" smtClean="0"/>
              <a:t>Item=”MS Office 2k” },</a:t>
            </a:r>
            <a:endParaRPr lang="en-US" dirty="0"/>
          </a:p>
          <a:p>
            <a:r>
              <a:rPr lang="en-US" dirty="0" smtClean="0"/>
              <a:t>   new Order { ID=3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=2, </a:t>
            </a:r>
            <a:r>
              <a:rPr lang="en-US" dirty="0" smtClean="0"/>
              <a:t>Item=”ORM Exporter” }};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query </a:t>
            </a:r>
            <a:r>
              <a:rPr lang="en-US" dirty="0"/>
              <a:t>= from customer in customers</a:t>
            </a:r>
          </a:p>
          <a:p>
            <a:r>
              <a:rPr lang="en-US" dirty="0" smtClean="0"/>
              <a:t>           join </a:t>
            </a:r>
            <a:r>
              <a:rPr lang="en-US" dirty="0"/>
              <a:t>order in orders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on </a:t>
            </a:r>
            <a:r>
              <a:rPr lang="en-US" dirty="0"/>
              <a:t>customer.ID </a:t>
            </a:r>
            <a:r>
              <a:rPr lang="en-US" dirty="0" smtClean="0"/>
              <a:t>equals </a:t>
            </a:r>
            <a:r>
              <a:rPr lang="en-US" dirty="0" err="1" smtClean="0"/>
              <a:t>order.CustomerID</a:t>
            </a:r>
            <a:endParaRPr lang="en-US" dirty="0"/>
          </a:p>
          <a:p>
            <a:r>
              <a:rPr lang="en-US" dirty="0" smtClean="0"/>
              <a:t>           select </a:t>
            </a:r>
            <a:r>
              <a:rPr lang="en-US" dirty="0"/>
              <a:t>new </a:t>
            </a:r>
            <a:r>
              <a:rPr lang="en-US" dirty="0" smtClean="0"/>
              <a:t>{ Name = </a:t>
            </a:r>
            <a:r>
              <a:rPr lang="en-US" dirty="0" err="1" smtClean="0"/>
              <a:t>customer.CompanyName</a:t>
            </a:r>
            <a:r>
              <a:rPr lang="en-US" dirty="0"/>
              <a:t>,</a:t>
            </a:r>
          </a:p>
          <a:p>
            <a:r>
              <a:rPr lang="en-US" dirty="0" smtClean="0"/>
              <a:t>                        Item = </a:t>
            </a:r>
            <a:r>
              <a:rPr lang="en-US" dirty="0" err="1" smtClean="0"/>
              <a:t>order.Item</a:t>
            </a:r>
            <a:r>
              <a:rPr lang="en-US" dirty="0" smtClean="0"/>
              <a:t> };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Standard LINQ Operators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ORM Technologies</a:t>
            </a:r>
          </a:p>
          <a:p>
            <a:r>
              <a:rPr lang="en-US" dirty="0" smtClean="0"/>
              <a:t>LINQ TO SQL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LINQ Components</a:t>
            </a:r>
          </a:p>
          <a:p>
            <a:pPr lvl="1"/>
            <a:r>
              <a:rPr lang="en-US" dirty="0" smtClean="0"/>
              <a:t>LINQ TO SQL Files</a:t>
            </a:r>
          </a:p>
          <a:p>
            <a:pPr lvl="1"/>
            <a:r>
              <a:rPr lang="en-US" dirty="0" smtClean="0"/>
              <a:t>Live Demo – Visual Studio Designer</a:t>
            </a:r>
          </a:p>
          <a:p>
            <a:pPr lvl="1"/>
            <a:r>
              <a:rPr lang="en-US" dirty="0" err="1" smtClean="0"/>
              <a:t>DataContext</a:t>
            </a:r>
            <a:r>
              <a:rPr lang="en-US" dirty="0" smtClean="0"/>
              <a:t> Class and CRUD Operations</a:t>
            </a:r>
          </a:p>
          <a:p>
            <a:pPr lvl="1"/>
            <a:r>
              <a:rPr lang="en-US" dirty="0" smtClean="0"/>
              <a:t>Live Demo – CRUD </a:t>
            </a:r>
            <a:r>
              <a:rPr lang="en-US" dirty="0" err="1" smtClean="0"/>
              <a:t>Opertions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Object-relation mapping technologies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mapping is a programming technique for converting data </a:t>
            </a:r>
          </a:p>
          <a:p>
            <a:pPr lvl="1"/>
            <a:r>
              <a:rPr lang="en-US" dirty="0" smtClean="0"/>
              <a:t>Between incompatible type systems</a:t>
            </a:r>
          </a:p>
          <a:p>
            <a:pPr lvl="1"/>
            <a:r>
              <a:rPr lang="en-US" dirty="0" smtClean="0"/>
              <a:t>In relational databases and object-oriented programming languages</a:t>
            </a:r>
          </a:p>
          <a:p>
            <a:r>
              <a:rPr lang="en-US" dirty="0" smtClean="0"/>
              <a:t>This creates a “virtual object database“ </a:t>
            </a:r>
          </a:p>
          <a:p>
            <a:pPr lvl="1"/>
            <a:r>
              <a:rPr lang="en-US" dirty="0" smtClean="0"/>
              <a:t>Which can be used from within the programming language 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and LINQ to SQL mapping diagram for a subset of the </a:t>
            </a:r>
            <a:r>
              <a:rPr lang="en-US" dirty="0" err="1" smtClean="0"/>
              <a:t>Northwind</a:t>
            </a:r>
            <a:r>
              <a:rPr lang="en-US" dirty="0" smtClean="0"/>
              <a:t> database.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33528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Cc161164.LINQtoRelDataFig2(en-us,MSDN.10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286000"/>
            <a:ext cx="33528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0" y="6096000"/>
            <a:ext cx="2819400" cy="457200"/>
          </a:xfrm>
          <a:prstGeom prst="wedgeRoundRectCallout">
            <a:avLst>
              <a:gd name="adj1" fmla="val 4667"/>
              <a:gd name="adj2" fmla="val -14933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lt1"/>
                </a:solidFill>
              </a:rPr>
              <a:t>Data Base Schema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953000" y="6172200"/>
            <a:ext cx="2819400" cy="457200"/>
          </a:xfrm>
          <a:prstGeom prst="wedgeRoundRectCallout">
            <a:avLst>
              <a:gd name="adj1" fmla="val 3241"/>
              <a:gd name="adj2" fmla="val -17570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lt1"/>
                </a:solidFill>
              </a:rPr>
              <a:t>ORM Entities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Data management tasks in object-oriented programming are typically implemented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bg-BG" dirty="0" smtClean="0"/>
              <a:t>y manipulating objects, which are almost always non-scalar values</a:t>
            </a:r>
            <a:endParaRPr lang="en-US" dirty="0" smtClean="0"/>
          </a:p>
          <a:p>
            <a:r>
              <a:rPr lang="bg-BG" dirty="0" smtClean="0"/>
              <a:t>An </a:t>
            </a:r>
            <a:r>
              <a:rPr lang="en-US" dirty="0" smtClean="0"/>
              <a:t>ORM</a:t>
            </a:r>
            <a:r>
              <a:rPr lang="bg-BG" dirty="0" smtClean="0"/>
              <a:t> implementation should systematically and predictably choose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bg-BG" dirty="0" smtClean="0"/>
              <a:t>hich tables to use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bg-BG" dirty="0" smtClean="0"/>
              <a:t>nd generate the necessary 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Object-relational mapping</a:t>
            </a:r>
            <a:r>
              <a:rPr lang="en-US" dirty="0" smtClean="0"/>
              <a:t> advantages</a:t>
            </a:r>
          </a:p>
          <a:p>
            <a:pPr lvl="1"/>
            <a:r>
              <a:rPr lang="en-US" dirty="0" smtClean="0"/>
              <a:t>P</a:t>
            </a:r>
            <a:r>
              <a:rPr lang="bg-BG" dirty="0" smtClean="0"/>
              <a:t>erformance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bg-BG" dirty="0" smtClean="0"/>
              <a:t>inear scalability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bg-BG" dirty="0" smtClean="0"/>
              <a:t>anageability of the </a:t>
            </a:r>
            <a:r>
              <a:rPr lang="en-US" dirty="0" smtClean="0"/>
              <a:t>CRUD </a:t>
            </a:r>
            <a:r>
              <a:rPr lang="bg-BG" dirty="0" smtClean="0"/>
              <a:t>operations for complex relationships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bg-BG" dirty="0" smtClean="0"/>
              <a:t>pplication maintainability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bg-BG" dirty="0" smtClean="0"/>
              <a:t>lexibility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Relation Mapping Framework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LIQN TO SQL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LINQ to SQL is a component of .NET Framework version 3.</a:t>
            </a:r>
            <a:r>
              <a:rPr lang="en-US" dirty="0" smtClean="0"/>
              <a:t>0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bg-BG" dirty="0" smtClean="0"/>
              <a:t>rovides a run-time infrastructure for managing relational data as objects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bg-BG" dirty="0" smtClean="0"/>
              <a:t>he data model of a relational database is mapped to an object mode</a:t>
            </a:r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E</a:t>
            </a:r>
            <a:r>
              <a:rPr lang="bg-BG" dirty="0" smtClean="0"/>
              <a:t>xpressed in the programming language of the developer</a:t>
            </a:r>
            <a:r>
              <a:rPr lang="en-US" dirty="0" smtClean="0"/>
              <a:t> (data base tables are represented as classes called entities)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LINQ TO SQL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SQL is an application programming interface (API) on the top of ADO.NET and LINQ</a:t>
            </a:r>
          </a:p>
          <a:p>
            <a:r>
              <a:rPr lang="en-US" dirty="0" smtClean="0"/>
              <a:t>For working with SQL Server databases</a:t>
            </a:r>
          </a:p>
          <a:p>
            <a:r>
              <a:rPr lang="en-US" dirty="0" smtClean="0"/>
              <a:t>LINQ to SQL is Microsoft’s entry-level LINQ-enabled  ORM implementation for SQL Server</a:t>
            </a:r>
          </a:p>
          <a:p>
            <a:r>
              <a:rPr lang="en-US" dirty="0" smtClean="0"/>
              <a:t>LINQ to SQL only works with SQL Server or SQL Express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(Create, Read, Update and Delete) Operations over data base model</a:t>
            </a:r>
          </a:p>
          <a:p>
            <a:r>
              <a:rPr lang="en-US" dirty="0" smtClean="0"/>
              <a:t>Creating or deleting databases or tables</a:t>
            </a:r>
          </a:p>
          <a:p>
            <a:r>
              <a:rPr lang="en-US" dirty="0" smtClean="0"/>
              <a:t>Map Tables, Views, Stored Procedures and SQL Functions</a:t>
            </a:r>
          </a:p>
          <a:p>
            <a:r>
              <a:rPr lang="en-US" dirty="0" smtClean="0"/>
              <a:t>Create compiled queries - used when executing same parameterized query multiple times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Lifecycle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3000" dirty="0" smtClean="0"/>
              <a:t>When the application runs</a:t>
            </a:r>
            <a:endParaRPr lang="en-US" sz="3000" dirty="0" smtClean="0"/>
          </a:p>
          <a:p>
            <a:pPr lvl="1">
              <a:lnSpc>
                <a:spcPct val="85000"/>
              </a:lnSpc>
            </a:pPr>
            <a:r>
              <a:rPr lang="bg-BG" dirty="0" smtClean="0"/>
              <a:t>LINQ to SQL translates into SQL the language-integrated queries in the object model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A</a:t>
            </a:r>
            <a:r>
              <a:rPr lang="bg-BG" dirty="0" smtClean="0"/>
              <a:t>nd sends them to the database for execution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bg-BG" sz="3000" dirty="0" smtClean="0"/>
              <a:t>When the database returns the results</a:t>
            </a:r>
            <a:endParaRPr lang="en-US" sz="3000" dirty="0" smtClean="0"/>
          </a:p>
          <a:p>
            <a:pPr lvl="1">
              <a:lnSpc>
                <a:spcPct val="85000"/>
              </a:lnSpc>
            </a:pPr>
            <a:r>
              <a:rPr lang="bg-BG" dirty="0" smtClean="0"/>
              <a:t>LINQ to SQL translates them back to objects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T</a:t>
            </a:r>
            <a:r>
              <a:rPr lang="bg-BG" dirty="0" smtClean="0"/>
              <a:t>hat </a:t>
            </a:r>
            <a:r>
              <a:rPr lang="en-US" dirty="0" smtClean="0"/>
              <a:t>we</a:t>
            </a:r>
            <a:r>
              <a:rPr lang="bg-BG" dirty="0" smtClean="0"/>
              <a:t> can work with in </a:t>
            </a:r>
            <a:r>
              <a:rPr lang="en-US" dirty="0" smtClean="0"/>
              <a:t>our</a:t>
            </a:r>
            <a:r>
              <a:rPr lang="bg-BG" dirty="0" smtClean="0"/>
              <a:t> own programming language</a:t>
            </a:r>
            <a:endParaRPr lang="en-US" dirty="0" smtClean="0"/>
          </a:p>
          <a:p>
            <a:pPr marL="282575" lvl="2" indent="-282575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LINQ Operators are executed over variable of type </a:t>
            </a:r>
            <a:r>
              <a:rPr lang="en-US" sz="3000" dirty="0" err="1" smtClean="0"/>
              <a:t>IQueryable</a:t>
            </a:r>
            <a:r>
              <a:rPr lang="en-US" sz="3000" dirty="0" smtClean="0"/>
              <a:t>&lt;T&gt;, then at compile time a Query Expression Tree is emitted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ready for LINQ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are the new features in .NET </a:t>
            </a:r>
            <a:r>
              <a:rPr lang="en-US" dirty="0" smtClean="0"/>
              <a:t>3.5?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Compo</a:t>
            </a:r>
            <a:r>
              <a:rPr lang="bg-BG" dirty="0" smtClean="0"/>
              <a:t>nents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The DataContext</a:t>
            </a:r>
            <a:endParaRPr lang="en-US" dirty="0" smtClean="0"/>
          </a:p>
          <a:p>
            <a:pPr lvl="1"/>
            <a:r>
              <a:rPr lang="en-US" dirty="0" smtClean="0"/>
              <a:t>The class that establishes a connection to a database</a:t>
            </a:r>
          </a:p>
          <a:p>
            <a:pPr lvl="1"/>
            <a:r>
              <a:rPr lang="en-US" dirty="0" smtClean="0"/>
              <a:t>It provides several services that provide identity tracking, change tracking, and change processing</a:t>
            </a:r>
          </a:p>
          <a:p>
            <a:r>
              <a:rPr lang="bg-BG" dirty="0" smtClean="0"/>
              <a:t>Entity Classes</a:t>
            </a:r>
            <a:endParaRPr lang="en-US" dirty="0" smtClean="0"/>
          </a:p>
          <a:p>
            <a:pPr lvl="1"/>
            <a:r>
              <a:rPr lang="en-US" dirty="0" smtClean="0"/>
              <a:t>Each database table is typically mapped to a single entity class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Compo</a:t>
            </a:r>
            <a:r>
              <a:rPr lang="bg-BG" dirty="0" smtClean="0"/>
              <a:t>nents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dirty="0" smtClean="0"/>
              <a:t>Associations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An association is the term used to designate a primary key to foreign key relationship between two entity classes</a:t>
            </a:r>
          </a:p>
          <a:p>
            <a:pPr>
              <a:lnSpc>
                <a:spcPct val="85000"/>
              </a:lnSpc>
            </a:pPr>
            <a:r>
              <a:rPr lang="bg-BG" dirty="0" smtClean="0"/>
              <a:t>Concurrency Conflict Detection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One of the valuable services that the </a:t>
            </a:r>
            <a:r>
              <a:rPr lang="en-US" noProof="1" smtClean="0">
                <a:latin typeface="Courier New" pitchFamily="49" charset="0"/>
              </a:rPr>
              <a:t>DataContext</a:t>
            </a:r>
            <a:r>
              <a:rPr lang="en-US" dirty="0" smtClean="0"/>
              <a:t> is performing for you is change processing</a:t>
            </a:r>
          </a:p>
          <a:p>
            <a:pPr>
              <a:lnSpc>
                <a:spcPct val="85000"/>
              </a:lnSpc>
            </a:pPr>
            <a:r>
              <a:rPr lang="bg-BG" dirty="0" smtClean="0"/>
              <a:t>Concurrency Conflict Resolution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R</a:t>
            </a:r>
            <a:r>
              <a:rPr lang="bg-BG" dirty="0" smtClean="0"/>
              <a:t>esolve the concurrency conflict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Files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DBML –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/>
              <a:t>ase 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DBML is an XML file that has a connection string, provider information, and metadata mapping that represents the database schema.</a:t>
            </a:r>
          </a:p>
          <a:p>
            <a:r>
              <a:rPr lang="en-US" dirty="0" err="1" smtClean="0"/>
              <a:t>DBML.cs</a:t>
            </a:r>
            <a:r>
              <a:rPr lang="en-US" dirty="0" smtClean="0"/>
              <a:t>  file contains entities that represent the data base tables and inherited implementation of </a:t>
            </a:r>
            <a:r>
              <a:rPr lang="en-US" dirty="0" err="1" smtClean="0"/>
              <a:t>DataContext</a:t>
            </a:r>
            <a:r>
              <a:rPr lang="en-US" dirty="0" smtClean="0"/>
              <a:t> class</a:t>
            </a:r>
            <a:endParaRPr lang="bg-BG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Files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DBML Files of table Category from </a:t>
            </a:r>
            <a:r>
              <a:rPr lang="en-US" dirty="0" err="1" smtClean="0"/>
              <a:t>Northwind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" name="Picture 5" descr="Catego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1590675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57400" y="1981200"/>
            <a:ext cx="6743700" cy="441960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 Name="</a:t>
            </a:r>
            <a:r>
              <a:rPr lang="en-US" dirty="0" err="1"/>
              <a:t>dbo.Categories</a:t>
            </a:r>
            <a:r>
              <a:rPr lang="en-US" dirty="0"/>
              <a:t>" Member="Categories"&gt;</a:t>
            </a:r>
          </a:p>
          <a:p>
            <a:r>
              <a:rPr lang="en-US" dirty="0"/>
              <a:t>    &lt;Type Name="Category"&gt;</a:t>
            </a:r>
          </a:p>
          <a:p>
            <a:r>
              <a:rPr lang="en-US" dirty="0"/>
              <a:t>      &lt;Column Name="</a:t>
            </a:r>
            <a:r>
              <a:rPr lang="en-US" dirty="0" err="1"/>
              <a:t>CategoryID</a:t>
            </a:r>
            <a:r>
              <a:rPr lang="en-US" dirty="0"/>
              <a:t>" Type="System.Int32" </a:t>
            </a:r>
            <a:r>
              <a:rPr lang="en-US" dirty="0" err="1"/>
              <a:t>DbType</a:t>
            </a:r>
            <a:r>
              <a:rPr lang="en-US" dirty="0"/>
              <a:t>="</a:t>
            </a:r>
            <a:r>
              <a:rPr lang="en-US" dirty="0" err="1"/>
              <a:t>Int</a:t>
            </a:r>
            <a:r>
              <a:rPr lang="en-US" dirty="0"/>
              <a:t> NOT NULL IDENTITY" </a:t>
            </a:r>
            <a:r>
              <a:rPr lang="en-US" dirty="0" err="1"/>
              <a:t>IsPrimaryKey</a:t>
            </a:r>
            <a:r>
              <a:rPr lang="en-US" dirty="0"/>
              <a:t>="true" </a:t>
            </a:r>
            <a:r>
              <a:rPr lang="en-US" dirty="0" err="1"/>
              <a:t>IsDbGenerated</a:t>
            </a:r>
            <a:r>
              <a:rPr lang="en-US" dirty="0"/>
              <a:t>="true" </a:t>
            </a:r>
            <a:r>
              <a:rPr lang="en-US" dirty="0" err="1"/>
              <a:t>CanBeNull</a:t>
            </a:r>
            <a:r>
              <a:rPr lang="en-US" dirty="0"/>
              <a:t>="false" /&gt;</a:t>
            </a:r>
          </a:p>
          <a:p>
            <a:r>
              <a:rPr lang="en-US" dirty="0"/>
              <a:t>      &lt;Column Name="</a:t>
            </a:r>
            <a:r>
              <a:rPr lang="en-US" dirty="0" err="1"/>
              <a:t>CategoryName</a:t>
            </a:r>
            <a:r>
              <a:rPr lang="en-US" dirty="0"/>
              <a:t>" Type="</a:t>
            </a:r>
            <a:r>
              <a:rPr lang="en-US" dirty="0" err="1"/>
              <a:t>System.String</a:t>
            </a:r>
            <a:r>
              <a:rPr lang="en-US" dirty="0"/>
              <a:t>" </a:t>
            </a:r>
            <a:r>
              <a:rPr lang="en-US" dirty="0" err="1"/>
              <a:t>DbType</a:t>
            </a:r>
            <a:r>
              <a:rPr lang="en-US" dirty="0"/>
              <a:t>="</a:t>
            </a:r>
            <a:r>
              <a:rPr lang="en-US" dirty="0" err="1"/>
              <a:t>NVarChar</a:t>
            </a:r>
            <a:r>
              <a:rPr lang="en-US" dirty="0"/>
              <a:t>(15) NOT NULL" </a:t>
            </a:r>
            <a:r>
              <a:rPr lang="en-US" dirty="0" err="1"/>
              <a:t>CanBeNull</a:t>
            </a:r>
            <a:r>
              <a:rPr lang="en-US" dirty="0"/>
              <a:t>="false" /&gt;</a:t>
            </a:r>
          </a:p>
          <a:p>
            <a:r>
              <a:rPr lang="en-US" dirty="0"/>
              <a:t>      &lt;Column Name="Description" Type="</a:t>
            </a:r>
            <a:r>
              <a:rPr lang="en-US" dirty="0" err="1"/>
              <a:t>System.String</a:t>
            </a:r>
            <a:r>
              <a:rPr lang="en-US" dirty="0"/>
              <a:t>" </a:t>
            </a:r>
            <a:r>
              <a:rPr lang="en-US" dirty="0" err="1"/>
              <a:t>DbType</a:t>
            </a:r>
            <a:r>
              <a:rPr lang="en-US" dirty="0"/>
              <a:t>="</a:t>
            </a:r>
            <a:r>
              <a:rPr lang="en-US" dirty="0" err="1"/>
              <a:t>NText</a:t>
            </a:r>
            <a:r>
              <a:rPr lang="en-US" dirty="0"/>
              <a:t>" </a:t>
            </a:r>
            <a:r>
              <a:rPr lang="en-US" dirty="0" err="1"/>
              <a:t>CanBeNull</a:t>
            </a:r>
            <a:r>
              <a:rPr lang="en-US" dirty="0"/>
              <a:t>="true" </a:t>
            </a:r>
            <a:r>
              <a:rPr lang="en-US" dirty="0" err="1"/>
              <a:t>UpdateCheck</a:t>
            </a:r>
            <a:r>
              <a:rPr lang="en-US" dirty="0"/>
              <a:t>="Never" /&gt;</a:t>
            </a:r>
          </a:p>
          <a:p>
            <a:r>
              <a:rPr lang="en-US" dirty="0"/>
              <a:t>      &lt;Column Name="Picture" Type="</a:t>
            </a:r>
            <a:r>
              <a:rPr lang="en-US" dirty="0" err="1"/>
              <a:t>System.Data.Linq.Binary</a:t>
            </a:r>
            <a:r>
              <a:rPr lang="en-US" dirty="0"/>
              <a:t>" </a:t>
            </a:r>
            <a:r>
              <a:rPr lang="en-US" dirty="0" err="1"/>
              <a:t>DbType</a:t>
            </a:r>
            <a:r>
              <a:rPr lang="en-US" dirty="0"/>
              <a:t>="Image" </a:t>
            </a:r>
            <a:r>
              <a:rPr lang="en-US" dirty="0" err="1"/>
              <a:t>CanBeNull</a:t>
            </a:r>
            <a:r>
              <a:rPr lang="en-US" dirty="0"/>
              <a:t>="true" </a:t>
            </a:r>
            <a:r>
              <a:rPr lang="en-US" dirty="0" err="1"/>
              <a:t>UpdateCheck</a:t>
            </a:r>
            <a:r>
              <a:rPr lang="en-US" dirty="0"/>
              <a:t>="Never" /&gt;</a:t>
            </a:r>
          </a:p>
          <a:p>
            <a:r>
              <a:rPr lang="en-US" dirty="0"/>
              <a:t>    &lt;/Type&gt;</a:t>
            </a:r>
          </a:p>
          <a:p>
            <a:r>
              <a:rPr lang="en-US" dirty="0"/>
              <a:t>  &lt;/Table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152400" y="5410200"/>
            <a:ext cx="3124200" cy="457200"/>
          </a:xfrm>
          <a:prstGeom prst="wedgeRoundRectCallout">
            <a:avLst>
              <a:gd name="adj1" fmla="val -23315"/>
              <a:gd name="adj2" fmla="val -2086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lt1"/>
                </a:solidFill>
              </a:rPr>
              <a:t>Category Entity Class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2895600" y="1676400"/>
            <a:ext cx="5257800" cy="457200"/>
          </a:xfrm>
          <a:prstGeom prst="wedgeRoundRectCallout">
            <a:avLst>
              <a:gd name="adj1" fmla="val 807"/>
              <a:gd name="adj2" fmla="val 21770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DBML Declaration of Category table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Studio LINQ TO SQL Designer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 Class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err="1" smtClean="0"/>
              <a:t>DataContext</a:t>
            </a:r>
            <a:r>
              <a:rPr lang="en-US" dirty="0" smtClean="0"/>
              <a:t> class generated by designer provides you: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Ability to manipulate SQL data though entity classes (read, modify, delete, insert)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Easily navigate through tables constraints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Converting LINQ query into native SQL query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Create new databases from current schema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DataContext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instance of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In constructor you can set connection and mapping source</a:t>
            </a:r>
          </a:p>
          <a:p>
            <a:r>
              <a:rPr lang="en-US" dirty="0" err="1" smtClean="0"/>
              <a:t>DataContext</a:t>
            </a:r>
            <a:r>
              <a:rPr lang="en-US" dirty="0" smtClean="0"/>
              <a:t> properties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Connection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CommandTimeout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Log – prints generated SQL queries to </a:t>
            </a:r>
            <a:r>
              <a:rPr lang="en-US" sz="2400" dirty="0" err="1" smtClean="0"/>
              <a:t>TextReader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Transaction – set local transaction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All Entity classes (tables) as properties</a:t>
            </a:r>
          </a:p>
          <a:p>
            <a:pPr lvl="1">
              <a:buNone/>
            </a:pP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18288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NorthwindDataContext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db = new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NorthwindDataContext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362200"/>
          </a:xfrm>
        </p:spPr>
        <p:txBody>
          <a:bodyPr/>
          <a:lstStyle/>
          <a:p>
            <a:r>
              <a:rPr lang="en-US" dirty="0" smtClean="0"/>
              <a:t>Performed by using </a:t>
            </a:r>
            <a:r>
              <a:rPr lang="en-US" dirty="0" err="1" smtClean="0"/>
              <a:t>InsertOnSubmit</a:t>
            </a:r>
            <a:r>
              <a:rPr lang="en-US" dirty="0" smtClean="0"/>
              <a:t> or </a:t>
            </a:r>
            <a:r>
              <a:rPr lang="en-US" dirty="0" err="1" smtClean="0"/>
              <a:t>InsertAllOnSubmit</a:t>
            </a:r>
            <a:r>
              <a:rPr lang="en-US" dirty="0" smtClean="0"/>
              <a:t>() to the current entity class</a:t>
            </a:r>
          </a:p>
          <a:p>
            <a:r>
              <a:rPr lang="en-US" dirty="0" err="1" smtClean="0"/>
              <a:t>SubmitChanges</a:t>
            </a:r>
            <a:r>
              <a:rPr lang="en-US" dirty="0" smtClean="0"/>
              <a:t>() method call is required to perform insert action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3505200"/>
            <a:ext cx="8382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order object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customOrder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Order()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DateTime.Now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ShipName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"Titanic",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ShippedDate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(1912, 4, 15),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ShipCity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"Bottom Of The Ocean“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mark to be insert on the next submit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context.Orders.InsertOnSubmit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customOrder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 From LINQ To SQL – as simple as reading from collection: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4038600"/>
            <a:ext cx="838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System.Data.Linq.Table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&lt;Customer&gt; 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 { return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this.GetTable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&lt;Customer&gt;();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505200"/>
            <a:ext cx="5431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Customers Property Implementation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01" y="5486400"/>
            <a:ext cx="84461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ObjectTrackingEnabled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 to false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improves performance by setting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DataContext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read-only mode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04800" y="2362200"/>
            <a:ext cx="8382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db.ObjectTrackingEnabled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customers = from c in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db.Customers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c.City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=="London"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select 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with SQL Query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execute SQL query through </a:t>
            </a:r>
            <a:r>
              <a:rPr lang="en-US" dirty="0" err="1" smtClean="0"/>
              <a:t>DataContext</a:t>
            </a:r>
            <a:r>
              <a:rPr lang="en-US" dirty="0" smtClean="0"/>
              <a:t> and convert the result to the corresponding class</a:t>
            </a:r>
          </a:p>
          <a:p>
            <a:r>
              <a:rPr lang="en-US" dirty="0" smtClean="0"/>
              <a:t>Performed with </a:t>
            </a:r>
            <a:r>
              <a:rPr lang="en-US" dirty="0" err="1" smtClean="0"/>
              <a:t>ExecuteQuery</a:t>
            </a:r>
            <a:r>
              <a:rPr lang="en-US" dirty="0" smtClean="0"/>
              <a:t>() method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35814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customers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db.ExecuteQuery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&lt;Customer&gt;("select * from Customers where City='London'");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 in customers)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("Company:{0},     Phone:{1}",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item.CompanyName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item.Phone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features in .NET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041858"/>
          </a:xfrm>
        </p:spPr>
        <p:txBody>
          <a:bodyPr/>
          <a:lstStyle/>
          <a:p>
            <a:r>
              <a:rPr lang="en-US" dirty="0" smtClean="0"/>
              <a:t>Local Variable Type Inference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Defined with keyword </a:t>
            </a:r>
            <a:r>
              <a:rPr lang="en-US" sz="2600" i="1" dirty="0" err="1" smtClean="0"/>
              <a:t>var</a:t>
            </a:r>
            <a:r>
              <a:rPr lang="en-US" sz="2600" dirty="0" smtClean="0"/>
              <a:t>  for local variables only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Methods cannot have arguments or return types from type </a:t>
            </a:r>
            <a:r>
              <a:rPr lang="en-US" sz="2600" i="1" dirty="0" err="1" smtClean="0"/>
              <a:t>var</a:t>
            </a:r>
            <a:endParaRPr lang="en-US" sz="2600" i="1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keyword signals the compiler to emit a strong type based on the value of the operator on the right side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4267200"/>
            <a:ext cx="8382000" cy="1447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luckyNumber</a:t>
            </a:r>
            <a:r>
              <a:rPr lang="en-US" dirty="0" smtClean="0"/>
              <a:t> = 7;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studentName</a:t>
            </a:r>
            <a:r>
              <a:rPr lang="en-US" dirty="0" smtClean="0"/>
              <a:t> = “Svetlin Ralchev”;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hireDate</a:t>
            </a:r>
            <a:r>
              <a:rPr lang="en-US" dirty="0" smtClean="0"/>
              <a:t> = new </a:t>
            </a:r>
            <a:r>
              <a:rPr lang="en-US" dirty="0" err="1" smtClean="0"/>
              <a:t>DateTime</a:t>
            </a:r>
            <a:r>
              <a:rPr lang="en-US" dirty="0" smtClean="0"/>
              <a:t>(2009, 11, 3);</a:t>
            </a:r>
            <a:endParaRPr lang="bg-BG" dirty="0"/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752600" y="3962400"/>
            <a:ext cx="1676400" cy="609600"/>
          </a:xfrm>
          <a:prstGeom prst="wedgeRoundRectCallout">
            <a:avLst>
              <a:gd name="adj1" fmla="val -79771"/>
              <a:gd name="adj2" fmla="val 606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Integer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28600" y="5943600"/>
            <a:ext cx="1676400" cy="609600"/>
          </a:xfrm>
          <a:prstGeom prst="wedgeRoundRectCallout">
            <a:avLst>
              <a:gd name="adj1" fmla="val -5447"/>
              <a:gd name="adj2" fmla="val -19482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String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981200" y="5943600"/>
            <a:ext cx="1676400" cy="609600"/>
          </a:xfrm>
          <a:prstGeom prst="wedgeRoundRectCallout">
            <a:avLst>
              <a:gd name="adj1" fmla="val -92361"/>
              <a:gd name="adj2" fmla="val -13878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err="1" smtClean="0"/>
              <a:t>DateTime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76600"/>
          </a:xfrm>
        </p:spPr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gives you ability to modify cells of different records in db by changing object properties</a:t>
            </a:r>
          </a:p>
          <a:p>
            <a:r>
              <a:rPr lang="en-US" dirty="0" smtClean="0"/>
              <a:t>After making changes </a:t>
            </a:r>
            <a:r>
              <a:rPr lang="en-US" dirty="0" err="1" smtClean="0"/>
              <a:t>SubmitChanges</a:t>
            </a:r>
            <a:r>
              <a:rPr lang="en-US" dirty="0" smtClean="0"/>
              <a:t>() method must be called to make changes to the database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1000" y="4563070"/>
            <a:ext cx="8382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context.Orders.First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DateTime.Now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743200"/>
          </a:xfrm>
        </p:spPr>
        <p:txBody>
          <a:bodyPr/>
          <a:lstStyle/>
          <a:p>
            <a:r>
              <a:rPr lang="en-US" dirty="0" smtClean="0"/>
              <a:t>Performed by using </a:t>
            </a:r>
            <a:r>
              <a:rPr lang="en-US" dirty="0" err="1" smtClean="0"/>
              <a:t>DeleteOnSubmit</a:t>
            </a:r>
            <a:r>
              <a:rPr lang="en-US" dirty="0" smtClean="0"/>
              <a:t> or </a:t>
            </a:r>
            <a:r>
              <a:rPr lang="en-US" dirty="0" err="1" smtClean="0"/>
              <a:t>DeleteAllOnSubmit</a:t>
            </a:r>
            <a:r>
              <a:rPr lang="en-US" dirty="0" smtClean="0"/>
              <a:t>() to the current entity class</a:t>
            </a:r>
          </a:p>
          <a:p>
            <a:r>
              <a:rPr lang="en-US" dirty="0" err="1" smtClean="0"/>
              <a:t>SubmitChanges</a:t>
            </a:r>
            <a:r>
              <a:rPr lang="en-US" dirty="0" smtClean="0"/>
              <a:t>() method call is required to perform delete action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4800" y="4114800"/>
            <a:ext cx="8382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context.Orders.First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//mark for delete on the next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sumbit</a:t>
            </a:r>
            <a:endParaRPr lang="en-US" sz="18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context.Orders.DeleteOnSubmit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CRUD Operations with LINQ TO SQL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LINQ and LINQ-to-SQL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MSDN: </a:t>
            </a:r>
            <a:r>
              <a:rPr lang="en-US" dirty="0" smtClean="0">
                <a:hlinkClick r:id="rId2"/>
              </a:rPr>
              <a:t>http://msdn.microsoft.com/en-us/</a:t>
            </a:r>
            <a:endParaRPr lang="en-US" dirty="0" smtClean="0"/>
          </a:p>
          <a:p>
            <a:r>
              <a:rPr lang="en-US" dirty="0" smtClean="0"/>
              <a:t>WPF FMI Course: </a:t>
            </a:r>
            <a:r>
              <a:rPr lang="en-US" dirty="0" smtClean="0">
                <a:hlinkClick r:id="rId3"/>
              </a:rPr>
              <a:t>http://www.dotnet.graduate-bg.com/CourseMaterials/Materials.aspx</a:t>
            </a:r>
            <a:endParaRPr lang="en-US" dirty="0" smtClean="0"/>
          </a:p>
          <a:p>
            <a:r>
              <a:rPr lang="en-US" dirty="0" smtClean="0"/>
              <a:t>Books: </a:t>
            </a:r>
          </a:p>
          <a:p>
            <a:pPr lvl="1"/>
            <a:r>
              <a:rPr lang="en-US" dirty="0" smtClean="0">
                <a:hlinkClick r:id="rId4"/>
              </a:rPr>
              <a:t>LINQ Unleashed for C# by Paul Kimmel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Essential LINQ by Charlie Calvert and </a:t>
            </a:r>
            <a:r>
              <a:rPr lang="en-US" dirty="0" err="1" smtClean="0">
                <a:hlinkClick r:id="rId5"/>
              </a:rPr>
              <a:t>Dinesh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Kulkarni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Pro LINQ by Joseph C. </a:t>
            </a:r>
            <a:r>
              <a:rPr lang="en-US" dirty="0" err="1" smtClean="0">
                <a:hlinkClick r:id="rId6"/>
              </a:rPr>
              <a:t>Rattz</a:t>
            </a:r>
            <a:endParaRPr lang="en-US" dirty="0" smtClean="0"/>
          </a:p>
          <a:p>
            <a:pPr lvl="1"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features in .NET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33753"/>
          </a:xfrm>
        </p:spPr>
        <p:txBody>
          <a:bodyPr/>
          <a:lstStyle/>
          <a:p>
            <a:r>
              <a:rPr lang="en-US" dirty="0" smtClean="0"/>
              <a:t>Object Initializers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Gives a flexible way to construct objects without implementing additional constructors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5105400"/>
            <a:ext cx="8610600" cy="369332"/>
          </a:xfrm>
        </p:spPr>
        <p:txBody>
          <a:bodyPr/>
          <a:lstStyle/>
          <a:p>
            <a:r>
              <a:rPr lang="en-US" dirty="0"/>
              <a:t>Class variable = new </a:t>
            </a:r>
            <a:r>
              <a:rPr lang="en-US" dirty="0" smtClean="0"/>
              <a:t>Class { Property1 = value1</a:t>
            </a:r>
            <a:r>
              <a:rPr lang="en-US" dirty="0"/>
              <a:t>, etc};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3124200"/>
            <a:ext cx="8610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Bank</a:t>
            </a:r>
            <a:r>
              <a:rPr lang="fr-FR" sz="1800" b="1" noProof="0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fr-FR" sz="1800" b="1" noProof="0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Account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new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BankAccount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“BNB”, “485737475”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bankAccount.Fee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10;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bankAccount.Balance</a:t>
            </a:r>
            <a:r>
              <a:rPr lang="fr-FR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1000;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bankAccount</a:t>
            </a:r>
            <a:r>
              <a:rPr lang="fr-FR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fr-FR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  <a:r>
              <a:rPr lang="fr-FR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fr-FR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Currency.Euro</a:t>
            </a:r>
            <a:r>
              <a:rPr lang="fr-FR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590800"/>
            <a:ext cx="2841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Trivial Initialization</a:t>
            </a:r>
            <a:endParaRPr lang="bg-BG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495800"/>
            <a:ext cx="59458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with object initializes syntax</a:t>
            </a:r>
            <a:endParaRPr lang="bg-BG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04800" y="5791200"/>
            <a:ext cx="86106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fr-FR" sz="1800" b="1" i="0" u="none" strike="noStrike" kern="1200" cap="none" spc="0" normalizeH="0" baseline="0" noProof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BankAccoun bankAccount = new BankAccount { Bank = </a:t>
            </a:r>
            <a:r>
              <a:rPr kumimoji="0" lang="bg-BG" sz="1800" b="1" i="0" u="none" strike="noStrike" kern="1200" cap="none" spc="0" normalizeH="0" baseline="0" noProof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BNB”, Number = “485737475”, Fee = 10, Balance = 1000, Currency = Currency.Euro };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114800" y="2133600"/>
            <a:ext cx="4267200" cy="914400"/>
          </a:xfrm>
          <a:prstGeom prst="wedgeRoundRectCallout">
            <a:avLst>
              <a:gd name="adj1" fmla="val -79771"/>
              <a:gd name="adj2" fmla="val 606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Typical initialization of object instance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4495800" y="3352800"/>
            <a:ext cx="4267200" cy="1066800"/>
          </a:xfrm>
          <a:prstGeom prst="wedgeRoundRectCallout">
            <a:avLst>
              <a:gd name="adj1" fmla="val -79771"/>
              <a:gd name="adj2" fmla="val 606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Object and Collection Initializers give a easy and faster way for initialization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features in .NET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87970"/>
          </a:xfrm>
        </p:spPr>
        <p:txBody>
          <a:bodyPr/>
          <a:lstStyle/>
          <a:p>
            <a:r>
              <a:rPr lang="en-US" dirty="0" smtClean="0"/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Classes without the “typed” class definition. Think of this use of anonymous types as defining an inline class without all of the typing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Composite anonymous types require member declarators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4876800"/>
            <a:ext cx="8382000" cy="923330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student = new  { Name = “Svetlin Ralchev”, Age = 24 };</a:t>
            </a:r>
          </a:p>
          <a:p>
            <a:r>
              <a:rPr lang="en-US" dirty="0" smtClean="0"/>
              <a:t>string name = </a:t>
            </a:r>
            <a:r>
              <a:rPr lang="en-US" dirty="0" err="1" smtClean="0"/>
              <a:t>student.Name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age = </a:t>
            </a:r>
            <a:r>
              <a:rPr lang="en-US" dirty="0" err="1" smtClean="0"/>
              <a:t>student.Age</a:t>
            </a:r>
            <a:r>
              <a:rPr lang="en-US" dirty="0" smtClean="0"/>
              <a:t>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81000" y="41148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motorcycle = new { Name=”Honda” [, declaratory=value, ...] }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810000" y="3124200"/>
            <a:ext cx="4267200" cy="1447800"/>
          </a:xfrm>
          <a:prstGeom prst="wedgeRoundRectCallout">
            <a:avLst>
              <a:gd name="adj1" fmla="val -79771"/>
              <a:gd name="adj2" fmla="val 7165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/>
              <a:t>Anonymous types bring us possibility to create a temporary type depends on context needs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features in .NET </a:t>
            </a:r>
            <a:r>
              <a:rPr lang="en-US" dirty="0" smtClean="0"/>
              <a:t>3.5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616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Enable you to "add" methods to existing types without creating a new derived type, recompiling, or otherwise modifying the original type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Special kind of static methods, that are called as instance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458200" cy="646331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 smtClean="0"/>
              <a:t>carName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“civic"; </a:t>
            </a:r>
          </a:p>
          <a:p>
            <a:pPr lvl="0"/>
            <a:r>
              <a:rPr lang="en-US" dirty="0" smtClean="0"/>
              <a:t>string </a:t>
            </a:r>
            <a:r>
              <a:rPr lang="en-US" dirty="0" err="1"/>
              <a:t>reversedCarName</a:t>
            </a:r>
            <a:r>
              <a:rPr lang="en-US" dirty="0"/>
              <a:t> = </a:t>
            </a:r>
            <a:r>
              <a:rPr lang="en-US" dirty="0" err="1"/>
              <a:t>carName.Reverse</a:t>
            </a:r>
            <a:r>
              <a:rPr lang="en-US" dirty="0" smtClean="0"/>
              <a:t>();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81000" y="3810000"/>
            <a:ext cx="8458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Utility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public static string Reverse(this string input) {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kumimoji="0" lang="bg-BG" sz="1800" b="1" i="0" u="none" strike="noStrike" kern="1200" cap="none" spc="0" normalizeH="0" baseline="0" noProof="0" dirty="0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962400" y="4572000"/>
            <a:ext cx="4267200" cy="914400"/>
          </a:xfrm>
          <a:prstGeom prst="wedgeRoundRectCallout">
            <a:avLst>
              <a:gd name="adj1" fmla="val -79771"/>
              <a:gd name="adj2" fmla="val 7165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lt1"/>
                </a:solidFill>
              </a:rPr>
              <a:t>Extensions methods improve the readability of the code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3198</Words>
  <Application>Microsoft Office PowerPoint</Application>
  <PresentationFormat>On-screen Show (4:3)</PresentationFormat>
  <Paragraphs>570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Telerik Master Template</vt:lpstr>
      <vt:lpstr>LINQ and LINQ-to-SQL</vt:lpstr>
      <vt:lpstr>Table of Contents (1)</vt:lpstr>
      <vt:lpstr>Table of Contents (2)</vt:lpstr>
      <vt:lpstr>Table of Contents (3)</vt:lpstr>
      <vt:lpstr>Getting ready for LINQ</vt:lpstr>
      <vt:lpstr>The new features in .NET 3.5</vt:lpstr>
      <vt:lpstr>The new features in .NET 3.5</vt:lpstr>
      <vt:lpstr>The new features in .NET 3.5</vt:lpstr>
      <vt:lpstr>The new features in .NET 3.5</vt:lpstr>
      <vt:lpstr>The new features in .NET 3.5</vt:lpstr>
      <vt:lpstr>Live Demo</vt:lpstr>
      <vt:lpstr>Introduction in LINQ</vt:lpstr>
      <vt:lpstr> Data manipulation</vt:lpstr>
      <vt:lpstr>The evolution of .NET</vt:lpstr>
      <vt:lpstr>What is LINQ?</vt:lpstr>
      <vt:lpstr>LINQ TO …</vt:lpstr>
      <vt:lpstr>LINQ Syntax</vt:lpstr>
      <vt:lpstr> LINQ Syntax (2) </vt:lpstr>
      <vt:lpstr>LINQ Operators</vt:lpstr>
      <vt:lpstr>LINQ Operators</vt:lpstr>
      <vt:lpstr>LINQ Operators (2)</vt:lpstr>
      <vt:lpstr>Query Expression Trees</vt:lpstr>
      <vt:lpstr>Query Expression Trees</vt:lpstr>
      <vt:lpstr>Expression Tree Benefits</vt:lpstr>
      <vt:lpstr>LINQ Operators Evaluation</vt:lpstr>
      <vt:lpstr>LINQ Operator Evaluation (2)</vt:lpstr>
      <vt:lpstr>Deferred LINQ Operators</vt:lpstr>
      <vt:lpstr>Non Deferred LINQ Operators</vt:lpstr>
      <vt:lpstr>Projection Operators (1)</vt:lpstr>
      <vt:lpstr>Projection Operators (2)</vt:lpstr>
      <vt:lpstr>Filtering Operators</vt:lpstr>
      <vt:lpstr>Ordering Operators</vt:lpstr>
      <vt:lpstr>Grouping Operators</vt:lpstr>
      <vt:lpstr>Aggregation Operators</vt:lpstr>
      <vt:lpstr>Partitioning Operators</vt:lpstr>
      <vt:lpstr>Conversion Operators</vt:lpstr>
      <vt:lpstr>Join Operator (1)</vt:lpstr>
      <vt:lpstr>Join Operator (2)</vt:lpstr>
      <vt:lpstr>Live Demo</vt:lpstr>
      <vt:lpstr>Introduction to ORM</vt:lpstr>
      <vt:lpstr>ORM Technologies (1)</vt:lpstr>
      <vt:lpstr>ORM Technologies (2)</vt:lpstr>
      <vt:lpstr>ORM Technologies (3)</vt:lpstr>
      <vt:lpstr>ORM Advantages</vt:lpstr>
      <vt:lpstr>LINQ TO SQL</vt:lpstr>
      <vt:lpstr>Overview of LIQN TO SQL (1)</vt:lpstr>
      <vt:lpstr>Overview of LINQ TO SQL (2)</vt:lpstr>
      <vt:lpstr>LINQ TO SQL Features</vt:lpstr>
      <vt:lpstr>LINQ TO SQL Lifecycle</vt:lpstr>
      <vt:lpstr>LINQ Components</vt:lpstr>
      <vt:lpstr>LINQ Components (2)</vt:lpstr>
      <vt:lpstr>LINQ TO SQL Files (1)</vt:lpstr>
      <vt:lpstr>LINQ TO SQL Files (2)</vt:lpstr>
      <vt:lpstr>Live Demo</vt:lpstr>
      <vt:lpstr>DataContext  Class</vt:lpstr>
      <vt:lpstr>Using DataContext Class</vt:lpstr>
      <vt:lpstr>Creating data</vt:lpstr>
      <vt:lpstr>Reading data</vt:lpstr>
      <vt:lpstr>Reading data with SQL Query</vt:lpstr>
      <vt:lpstr>Update data</vt:lpstr>
      <vt:lpstr>Delete data</vt:lpstr>
      <vt:lpstr>Live Demo</vt:lpstr>
      <vt:lpstr>LINQ and LINQ-to-SQL</vt:lpstr>
      <vt:lpstr>References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eldorado</cp:lastModifiedBy>
  <cp:revision>515</cp:revision>
  <dcterms:created xsi:type="dcterms:W3CDTF">2007-12-08T16:03:35Z</dcterms:created>
  <dcterms:modified xsi:type="dcterms:W3CDTF">2010-02-28T11:28:53Z</dcterms:modified>
</cp:coreProperties>
</file>