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0"/>
  </p:notesMasterIdLst>
  <p:handoutMasterIdLst>
    <p:handoutMasterId r:id="rId91"/>
  </p:handoutMasterIdLst>
  <p:sldIdLst>
    <p:sldId id="320" r:id="rId2"/>
    <p:sldId id="327" r:id="rId3"/>
    <p:sldId id="373" r:id="rId4"/>
    <p:sldId id="328" r:id="rId5"/>
    <p:sldId id="329" r:id="rId6"/>
    <p:sldId id="330" r:id="rId7"/>
    <p:sldId id="331" r:id="rId8"/>
    <p:sldId id="332" r:id="rId9"/>
    <p:sldId id="374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1" r:id="rId18"/>
    <p:sldId id="342" r:id="rId19"/>
    <p:sldId id="343" r:id="rId20"/>
    <p:sldId id="344" r:id="rId21"/>
    <p:sldId id="345" r:id="rId22"/>
    <p:sldId id="347" r:id="rId23"/>
    <p:sldId id="348" r:id="rId24"/>
    <p:sldId id="349" r:id="rId25"/>
    <p:sldId id="350" r:id="rId26"/>
    <p:sldId id="351" r:id="rId27"/>
    <p:sldId id="352" r:id="rId28"/>
    <p:sldId id="354" r:id="rId29"/>
    <p:sldId id="386" r:id="rId30"/>
    <p:sldId id="387" r:id="rId31"/>
    <p:sldId id="388" r:id="rId32"/>
    <p:sldId id="355" r:id="rId33"/>
    <p:sldId id="356" r:id="rId34"/>
    <p:sldId id="357" r:id="rId35"/>
    <p:sldId id="358" r:id="rId36"/>
    <p:sldId id="359" r:id="rId37"/>
    <p:sldId id="361" r:id="rId38"/>
    <p:sldId id="362" r:id="rId39"/>
    <p:sldId id="363" r:id="rId40"/>
    <p:sldId id="364" r:id="rId41"/>
    <p:sldId id="365" r:id="rId42"/>
    <p:sldId id="379" r:id="rId43"/>
    <p:sldId id="380" r:id="rId44"/>
    <p:sldId id="382" r:id="rId45"/>
    <p:sldId id="385" r:id="rId46"/>
    <p:sldId id="397" r:id="rId47"/>
    <p:sldId id="401" r:id="rId48"/>
    <p:sldId id="402" r:id="rId49"/>
    <p:sldId id="403" r:id="rId50"/>
    <p:sldId id="404" r:id="rId51"/>
    <p:sldId id="405" r:id="rId52"/>
    <p:sldId id="406" r:id="rId53"/>
    <p:sldId id="407" r:id="rId54"/>
    <p:sldId id="408" r:id="rId55"/>
    <p:sldId id="409" r:id="rId56"/>
    <p:sldId id="410" r:id="rId57"/>
    <p:sldId id="411" r:id="rId58"/>
    <p:sldId id="412" r:id="rId59"/>
    <p:sldId id="400" r:id="rId60"/>
    <p:sldId id="391" r:id="rId61"/>
    <p:sldId id="393" r:id="rId62"/>
    <p:sldId id="394" r:id="rId63"/>
    <p:sldId id="395" r:id="rId64"/>
    <p:sldId id="396" r:id="rId65"/>
    <p:sldId id="398" r:id="rId66"/>
    <p:sldId id="399" r:id="rId67"/>
    <p:sldId id="413" r:id="rId68"/>
    <p:sldId id="414" r:id="rId69"/>
    <p:sldId id="415" r:id="rId70"/>
    <p:sldId id="416" r:id="rId71"/>
    <p:sldId id="417" r:id="rId72"/>
    <p:sldId id="418" r:id="rId73"/>
    <p:sldId id="419" r:id="rId74"/>
    <p:sldId id="420" r:id="rId75"/>
    <p:sldId id="421" r:id="rId76"/>
    <p:sldId id="422" r:id="rId77"/>
    <p:sldId id="423" r:id="rId78"/>
    <p:sldId id="424" r:id="rId79"/>
    <p:sldId id="425" r:id="rId80"/>
    <p:sldId id="433" r:id="rId81"/>
    <p:sldId id="434" r:id="rId82"/>
    <p:sldId id="435" r:id="rId83"/>
    <p:sldId id="427" r:id="rId84"/>
    <p:sldId id="428" r:id="rId85"/>
    <p:sldId id="429" r:id="rId86"/>
    <p:sldId id="430" r:id="rId87"/>
    <p:sldId id="431" r:id="rId88"/>
    <p:sldId id="372" r:id="rId8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 autoAdjust="0"/>
  </p:normalViewPr>
  <p:slideViewPr>
    <p:cSldViewPr>
      <p:cViewPr varScale="1">
        <p:scale>
          <a:sx n="66" d="100"/>
          <a:sy n="66" d="100"/>
        </p:scale>
        <p:origin x="-869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3/7/2010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3/7/2010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AF42A-7495-4755-A8EC-61C8D8292648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D84B1-FB18-4A9F-9733-77075D6A0C65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7FE7A-43FA-4767-B6DC-EB8250913BC6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F1965-5E13-4C75-B143-3367DDC5DE10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ED57A-C10E-4185-8CAF-2CCFBB896B90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65C32-E871-4ECA-BF59-5BC372BBE3B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F707A-3AAE-489F-80C7-76755F18ED8B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04AFF-E404-4F0D-9931-CBDD0CDA50DB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C8944-6399-4AD2-90E5-DBEA93284A1D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97677B-6C89-450C-B4EF-2E63866EFBFC}" type="slidenum">
              <a:rPr lang="en-US"/>
              <a:pPr/>
              <a:t>3</a:t>
            </a:fld>
            <a:endParaRPr lang="en-US"/>
          </a:p>
        </p:txBody>
      </p:sp>
      <p:sp>
        <p:nvSpPr>
          <p:cNvPr id="478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8A71-A667-41D6-B75B-8587DF51869E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C2EF0-5730-497B-A4F1-6FAFE899E8A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D01B-CCB1-46BB-8F02-72B179FA1281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DC47F-C35E-4357-AA41-377C96F5E9D3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8BF5-7FFB-48CE-93A4-ED5B96AC9AEC}" type="slidenum">
              <a:rPr lang="en-US"/>
              <a:pPr/>
              <a:t>29</a:t>
            </a:fld>
            <a:endParaRPr lang="en-US"/>
          </a:p>
        </p:txBody>
      </p:sp>
      <p:sp>
        <p:nvSpPr>
          <p:cNvPr id="481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FCA7D-E040-4EE9-AA0A-2F91604B6161}" type="slidenum">
              <a:rPr lang="en-US"/>
              <a:pPr/>
              <a:t>30</a:t>
            </a:fld>
            <a:endParaRPr lang="en-US"/>
          </a:p>
        </p:txBody>
      </p:sp>
      <p:sp>
        <p:nvSpPr>
          <p:cNvPr id="482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693988-C130-465E-9CD7-FD8009C2EA9B}" type="slidenum">
              <a:rPr lang="en-US"/>
              <a:pPr/>
              <a:t>31</a:t>
            </a:fld>
            <a:endParaRPr lang="en-US"/>
          </a:p>
        </p:txBody>
      </p:sp>
      <p:sp>
        <p:nvSpPr>
          <p:cNvPr id="483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AD8F0-7A01-4E70-9A09-2EFF316EC88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50AE5-9FCE-41F7-BDB9-D6439817E110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1B4EA-601B-429D-95A9-7F588C2BE426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7E7106-A1CD-4780-B722-72359B165737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8A304-500D-4357-9C1D-9E52C4ECCC95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44788-8061-4105-B1B0-45EC07911010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B34E6-7003-4652-96A3-6F24BE8F31F5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BA5B0-A2FE-40D4-A2CB-81C2E18CDF0B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EF1BD-F781-4DA8-97E7-D3A4ACAEAF5F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601EC-2A09-4465-B516-C03B15CF53B6}" type="slidenum">
              <a:rPr lang="en-US"/>
              <a:pPr/>
              <a:t>43</a:t>
            </a:fld>
            <a:endParaRPr lang="en-US"/>
          </a:p>
        </p:txBody>
      </p:sp>
      <p:sp>
        <p:nvSpPr>
          <p:cNvPr id="660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9B46D-C11B-406D-90EE-4D6B115EEAFB}" type="slidenum">
              <a:rPr lang="en-US"/>
              <a:pPr/>
              <a:t>44</a:t>
            </a:fld>
            <a:endParaRPr lang="en-US"/>
          </a:p>
        </p:txBody>
      </p:sp>
      <p:sp>
        <p:nvSpPr>
          <p:cNvPr id="662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9B09A-26AC-4831-9471-6E1970811E06}" type="slidenum">
              <a:rPr lang="en-US"/>
              <a:pPr/>
              <a:t>45</a:t>
            </a:fld>
            <a:endParaRPr lang="en-US"/>
          </a:p>
        </p:txBody>
      </p:sp>
      <p:sp>
        <p:nvSpPr>
          <p:cNvPr id="6676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7600" y="698500"/>
            <a:ext cx="4646613" cy="3484563"/>
          </a:xfrm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B7D8F-F388-421E-9CB2-1E9377FE71C7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461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30147-2EDD-4B91-A9CA-82CF052ED5A6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978592-74DE-458D-A823-70C0A535C6FF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461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AA666D-B5B5-41E4-A4E9-4F0FC51060D3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BDE7B-68DC-4F8A-B5FD-1AAE14F5AA90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463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4E5879-5602-4B46-AD10-96732B705BD7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15621A-0108-48B9-BDC9-2B2732DE9DFA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CCA04-6CB2-4C36-8321-C7F1D92F1799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543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E8E36-47C2-421D-AF0F-DCDEBF1A9EA1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C42C73-E299-4988-A2BD-E224C5A51024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485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119E6C-B741-4E25-B031-F8B12857BBAC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BE80F5-D754-4843-8930-0ED2FA897442}" type="slidenum">
              <a:rPr lang="en-US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C62DD-9E81-4566-B8AA-1300A787C48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FCC68-7D8E-4961-AF04-78EF34DB3E19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C2B456-CFC1-45F2-8E7A-15EAF80A4553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505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B7D8F-F388-421E-9CB2-1E9377FE71C7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461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C11EE4-EE30-4373-BFD0-B12E921C63C7}" type="slidenum">
              <a:rPr lang="en-US"/>
              <a:pPr/>
              <a:t>67</a:t>
            </a:fld>
            <a:r>
              <a:rPr lang="en-US" dirty="0"/>
              <a:t>##</a:t>
            </a:r>
          </a:p>
        </p:txBody>
      </p:sp>
      <p:sp>
        <p:nvSpPr>
          <p:cNvPr id="1301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F74F85-2C32-4A6F-B3F4-7BC95A432323}" type="slidenum">
              <a:rPr lang="en-US"/>
              <a:pPr/>
              <a:t>77</a:t>
            </a:fld>
            <a:r>
              <a:rPr lang="en-US" dirty="0"/>
              <a:t>##</a:t>
            </a:r>
          </a:p>
        </p:txBody>
      </p:sp>
      <p:sp>
        <p:nvSpPr>
          <p:cNvPr id="12994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31C5E-1E6B-46FF-9756-44B6556E2A79}" type="slidenum">
              <a:rPr lang="en-US"/>
              <a:pPr/>
              <a:t>78</a:t>
            </a:fld>
            <a:r>
              <a:rPr lang="en-US" dirty="0"/>
              <a:t>##</a:t>
            </a:r>
          </a:p>
        </p:txBody>
      </p:sp>
      <p:sp>
        <p:nvSpPr>
          <p:cNvPr id="1234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6F28C-F1AF-4244-8A4F-4564B734E326}" type="slidenum">
              <a:rPr lang="en-US"/>
              <a:pPr/>
              <a:t>79</a:t>
            </a:fld>
            <a:r>
              <a:rPr lang="en-US" dirty="0"/>
              <a:t>##</a:t>
            </a:r>
          </a:p>
        </p:txBody>
      </p:sp>
      <p:sp>
        <p:nvSpPr>
          <p:cNvPr id="1290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42569-7603-4645-B640-808D85CB0ED9}" type="slidenum">
              <a:rPr lang="en-US"/>
              <a:pPr/>
              <a:t>83</a:t>
            </a:fld>
            <a:r>
              <a:rPr lang="en-US" dirty="0"/>
              <a:t>##</a:t>
            </a:r>
          </a:p>
        </p:txBody>
      </p:sp>
      <p:sp>
        <p:nvSpPr>
          <p:cNvPr id="12851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48B3EE-9A16-4694-BDB9-86184039D0E3}" type="slidenum">
              <a:rPr lang="en-US"/>
              <a:pPr/>
              <a:t>84</a:t>
            </a:fld>
            <a:r>
              <a:rPr lang="en-US" dirty="0"/>
              <a:t>##</a:t>
            </a:r>
          </a:p>
        </p:txBody>
      </p:sp>
      <p:sp>
        <p:nvSpPr>
          <p:cNvPr id="1250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EA50A8-D103-415A-8BE3-97EE5EE19394}" type="slidenum">
              <a:rPr lang="en-US"/>
              <a:pPr/>
              <a:t>86</a:t>
            </a:fld>
            <a:r>
              <a:rPr lang="en-US" dirty="0"/>
              <a:t>##</a:t>
            </a:r>
          </a:p>
        </p:txBody>
      </p:sp>
      <p:sp>
        <p:nvSpPr>
          <p:cNvPr id="1253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6903F-55AE-4AC6-91DB-3725A73743C0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0AFF2C-E0E1-493E-9DBC-3C85686A8D30}" type="slidenum">
              <a:rPr lang="en-US"/>
              <a:pPr/>
              <a:t>87</a:t>
            </a:fld>
            <a:r>
              <a:rPr lang="en-US" dirty="0"/>
              <a:t>##</a:t>
            </a:r>
          </a:p>
        </p:txBody>
      </p:sp>
      <p:sp>
        <p:nvSpPr>
          <p:cNvPr id="1255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968F3-B71C-4C74-BE34-57A72877DFA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14DFA-57D9-4A1D-8957-B6C8B0F4AE1C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FE29C-65AE-4B6B-BBBA-FA47CF92BC94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Mew = </a:t>
            </a:r>
            <a:r>
              <a:rPr lang="bg-BG"/>
              <a:t>мяукам!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40880"/>
            <a:ext cx="7696200" cy="569120"/>
          </a:xfrm>
        </p:spPr>
        <p:txBody>
          <a:bodyPr/>
          <a:lstStyle/>
          <a:p>
            <a:r>
              <a:rPr lang="en-US" dirty="0" smtClean="0"/>
              <a:t>Classes, Constructors, Properties, Events, Static Members, Interfaces, Inheritance, Polymorphism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7" name="Picture 2" descr="http://www.atelier-us.com/upload/2009/01/earth_networks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9133" t="6656" r="2955" b="16688"/>
          <a:stretch>
            <a:fillRect/>
          </a:stretch>
        </p:blipFill>
        <p:spPr bwMode="auto">
          <a:xfrm rot="10800000">
            <a:off x="7004424" y="-10047"/>
            <a:ext cx="2149623" cy="1457847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8" name="Picture 4" descr="http://www.johnlund.com/images/lrJL_LightAbstract_04.jpg"/>
          <p:cNvPicPr>
            <a:picLocks noChangeAspect="1" noChangeArrowheads="1"/>
          </p:cNvPicPr>
          <p:nvPr/>
        </p:nvPicPr>
        <p:blipFill>
          <a:blip r:embed="rId4" cstate="print">
            <a:lum bright="10000" contrast="20000"/>
          </a:blip>
          <a:srcRect/>
          <a:stretch>
            <a:fillRect/>
          </a:stretch>
        </p:blipFill>
        <p:spPr bwMode="auto">
          <a:xfrm>
            <a:off x="5257800" y="4648200"/>
            <a:ext cx="3265651" cy="1677446"/>
          </a:xfrm>
          <a:prstGeom prst="roundRect">
            <a:avLst>
              <a:gd name="adj" fmla="val 9479"/>
            </a:avLst>
          </a:prstGeom>
          <a:noFill/>
        </p:spPr>
      </p:pic>
      <p:pic>
        <p:nvPicPr>
          <p:cNvPr id="9" name="Picture 7" descr="C:\Trash\blue-earth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212111">
            <a:off x="104388" y="636195"/>
            <a:ext cx="1965224" cy="1965224"/>
          </a:xfrm>
          <a:prstGeom prst="ellipse">
            <a:avLst/>
          </a:prstGeom>
          <a:noFill/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1524000"/>
          </a:xfrm>
        </p:spPr>
        <p:txBody>
          <a:bodyPr/>
          <a:lstStyle/>
          <a:p>
            <a:r>
              <a:rPr lang="en-US" dirty="0" smtClean="0"/>
              <a:t>Object-Oriented Programming with C#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 and Members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tabLst/>
            </a:pPr>
            <a:r>
              <a:rPr lang="en-US" dirty="0" smtClean="0"/>
              <a:t>Class definition consists of:</a:t>
            </a:r>
          </a:p>
          <a:p>
            <a:pPr marL="709613" lvl="1" indent="-361950"/>
            <a:r>
              <a:rPr lang="en-US" dirty="0" smtClean="0"/>
              <a:t>Class </a:t>
            </a:r>
            <a:r>
              <a:rPr lang="en-US" dirty="0"/>
              <a:t>declaration</a:t>
            </a:r>
          </a:p>
          <a:p>
            <a:pPr marL="709613" lvl="1" indent="-361950"/>
            <a:r>
              <a:rPr lang="en-US" dirty="0"/>
              <a:t>Inherited class or implemented interfaces</a:t>
            </a:r>
          </a:p>
          <a:p>
            <a:pPr marL="709613" lvl="1" indent="-361950"/>
            <a:r>
              <a:rPr lang="en-US" dirty="0"/>
              <a:t>Fields (static or not)</a:t>
            </a:r>
          </a:p>
          <a:p>
            <a:pPr marL="709613" lvl="1" indent="-361950"/>
            <a:r>
              <a:rPr lang="en-US" dirty="0"/>
              <a:t>Constructors (static or not)</a:t>
            </a:r>
          </a:p>
          <a:p>
            <a:pPr marL="709613" lvl="1" indent="-361950"/>
            <a:r>
              <a:rPr lang="en-US" dirty="0"/>
              <a:t>Properties (static or not)</a:t>
            </a:r>
          </a:p>
          <a:p>
            <a:pPr marL="709613" lvl="1" indent="-361950"/>
            <a:r>
              <a:rPr lang="en-US" dirty="0"/>
              <a:t>Methods (static or not)</a:t>
            </a:r>
          </a:p>
          <a:p>
            <a:pPr marL="709613" lvl="1" indent="-361950"/>
            <a:r>
              <a:rPr lang="en-US" dirty="0"/>
              <a:t>Events, inner types, etc.</a:t>
            </a:r>
          </a:p>
        </p:txBody>
      </p:sp>
      <p:pic>
        <p:nvPicPr>
          <p:cNvPr id="82945" name="Picture 1" descr="C:\Trash\abstract-sh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810000"/>
            <a:ext cx="2857500" cy="2647950"/>
          </a:xfrm>
          <a:prstGeom prst="rect">
            <a:avLst/>
          </a:prstGeom>
          <a:noFill/>
          <a:effectLst>
            <a:softEdge rad="127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Public, Private, Protected, Internal</a:t>
            </a:r>
            <a:endParaRPr lang="en-US" dirty="0"/>
          </a:p>
        </p:txBody>
      </p:sp>
      <p:pic>
        <p:nvPicPr>
          <p:cNvPr id="80897" name="Picture 1" descr="C:\Trash\access-control-dev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276599"/>
            <a:ext cx="2447925" cy="3146494"/>
          </a:xfrm>
          <a:prstGeom prst="rect">
            <a:avLst/>
          </a:prstGeom>
          <a:noFill/>
          <a:effectLst>
            <a:softEdge rad="63500"/>
          </a:effectLst>
        </p:spPr>
      </p:pic>
      <p:pic>
        <p:nvPicPr>
          <p:cNvPr id="80899" name="Picture 3" descr="http://kitso.co.za/img/gallery/fullsize/acces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428999"/>
            <a:ext cx="4648200" cy="2590800"/>
          </a:xfrm>
          <a:prstGeom prst="roundRect">
            <a:avLst>
              <a:gd name="adj" fmla="val 6195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en-US" dirty="0" smtClean="0"/>
              <a:t>Class members can have access modifiers</a:t>
            </a:r>
          </a:p>
          <a:p>
            <a:pPr lvl="1">
              <a:lnSpc>
                <a:spcPts val="3500"/>
              </a:lnSpc>
            </a:pPr>
            <a:r>
              <a:rPr lang="en-US" dirty="0" smtClean="0"/>
              <a:t>Used to restrict the classes able to access them</a:t>
            </a:r>
          </a:p>
          <a:p>
            <a:pPr lvl="1">
              <a:lnSpc>
                <a:spcPts val="3500"/>
              </a:lnSpc>
            </a:pPr>
            <a:r>
              <a:rPr lang="en-US" dirty="0" smtClean="0"/>
              <a:t>Supports the OOP principle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 smtClean="0"/>
              <a:t>"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n-US" dirty="0" smtClean="0"/>
              <a:t>Class members can be: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 – accessible from any class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 – accessible from the class itself and all its descendent classes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 – accessible from the class itself only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 – accessible from the current assembly (used by default)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http://www.thedailygreen.com/cm/thedailygreen/images/qN/sweet-peas-clean-l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036145"/>
            <a:ext cx="4265108" cy="3337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7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4838700"/>
            <a:ext cx="72009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Defining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1331913" y="57219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Define </a:t>
            </a:r>
            <a:r>
              <a:rPr lang="en-US" dirty="0" smtClean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Dog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task is to </a:t>
            </a:r>
            <a:r>
              <a:rPr lang="en-US" dirty="0"/>
              <a:t>define a simple class that represents </a:t>
            </a:r>
            <a:r>
              <a:rPr lang="en-US" dirty="0" smtClean="0"/>
              <a:t>information about a </a:t>
            </a:r>
            <a:r>
              <a:rPr lang="en-US" dirty="0"/>
              <a:t>dog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dog should have name and breed</a:t>
            </a:r>
          </a:p>
          <a:p>
            <a:pPr lvl="1"/>
            <a:r>
              <a:rPr lang="en-US" dirty="0"/>
              <a:t>If there is no name or breed assigned </a:t>
            </a:r>
            <a:br>
              <a:rPr lang="en-US" dirty="0"/>
            </a:br>
            <a:r>
              <a:rPr lang="en-US" dirty="0"/>
              <a:t>to the dog, it should be named "Balkan"</a:t>
            </a:r>
            <a:br>
              <a:rPr lang="en-US" dirty="0"/>
            </a:br>
            <a:r>
              <a:rPr lang="en-US" dirty="0"/>
              <a:t>and its breed should be "Street excellent" </a:t>
            </a:r>
          </a:p>
          <a:p>
            <a:pPr lvl="1"/>
            <a:r>
              <a:rPr lang="en-US" dirty="0" smtClean="0"/>
              <a:t>It should </a:t>
            </a:r>
            <a:r>
              <a:rPr lang="en-US" dirty="0"/>
              <a:t>be able to view and change the name and the breed of the dog</a:t>
            </a:r>
          </a:p>
          <a:p>
            <a:pPr lvl="1"/>
            <a:r>
              <a:rPr lang="en-US" dirty="0"/>
              <a:t>The dog should be able to bark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Class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 smtClean="0">
                <a:cs typeface="Consolas" pitchFamily="49" charset="0"/>
              </a:rPr>
              <a:t> – Example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auto">
          <a:xfrm>
            <a:off x="609601" y="1268413"/>
            <a:ext cx="79248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breed;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Dog()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"Balkan";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this.breed = "Street excellent";	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Dog(string name, string breed)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this.breed = breed;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algn="r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4754" name="Picture 2" descr="http://www.ohlaladog.com/images/crea/smalldo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933450"/>
            <a:ext cx="1638300" cy="20383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Defining Class </a:t>
            </a: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sz="3800" dirty="0" smtClean="0">
                <a:cs typeface="Consolas" pitchFamily="49" charset="0"/>
              </a:rPr>
              <a:t> – Example</a:t>
            </a:r>
            <a:r>
              <a:rPr lang="en-US" sz="3800" dirty="0" smtClean="0"/>
              <a:t> </a:t>
            </a:r>
            <a:r>
              <a:rPr lang="en-US" sz="3800" dirty="0"/>
              <a:t>(2)</a:t>
            </a:r>
            <a:endParaRPr lang="bg-BG" sz="3800" dirty="0"/>
          </a:p>
        </p:txBody>
      </p:sp>
      <p:sp>
        <p:nvSpPr>
          <p:cNvPr id="819203" name="Rectangle 3"/>
          <p:cNvSpPr>
            <a:spLocks noChangeArrowheads="1"/>
          </p:cNvSpPr>
          <p:nvPr/>
        </p:nvSpPr>
        <p:spPr bwMode="auto">
          <a:xfrm>
            <a:off x="612776" y="1268413"/>
            <a:ext cx="7921624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name;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name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Breed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breed;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breed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SayBau()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Console.WriteLine("{0} said: Bauuuuuu!", 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2706" name="Picture 2" descr="http://www.vetcares.com/images/dog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914400"/>
            <a:ext cx="1571625" cy="2543175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752" y="1219200"/>
            <a:ext cx="7308848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Using Classes and Objects</a:t>
            </a:r>
            <a:endParaRPr lang="en-US" noProof="1"/>
          </a:p>
        </p:txBody>
      </p:sp>
      <p:pic>
        <p:nvPicPr>
          <p:cNvPr id="55297" name="Picture 1" descr="C:\Trash\objec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4216" y="2895600"/>
            <a:ext cx="4271384" cy="3235574"/>
          </a:xfrm>
          <a:prstGeom prst="roundRect">
            <a:avLst>
              <a:gd name="adj" fmla="val 6108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Classes</a:t>
            </a:r>
            <a:endParaRPr lang="bg-BG" dirty="0"/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tabLst/>
            </a:pPr>
            <a:r>
              <a:rPr lang="en-US" dirty="0" smtClean="0"/>
              <a:t>How to use classes?</a:t>
            </a:r>
          </a:p>
          <a:p>
            <a:pPr marL="709613" lvl="1" indent="-361950"/>
            <a:r>
              <a:rPr lang="en-US" dirty="0" smtClean="0"/>
              <a:t>Create </a:t>
            </a:r>
            <a:r>
              <a:rPr lang="en-US" dirty="0"/>
              <a:t>a new instance</a:t>
            </a:r>
          </a:p>
          <a:p>
            <a:pPr marL="709613" lvl="1" indent="-361950"/>
            <a:r>
              <a:rPr lang="en-US" dirty="0" smtClean="0"/>
              <a:t>Access the properties </a:t>
            </a:r>
            <a:r>
              <a:rPr lang="en-US" dirty="0"/>
              <a:t>of the class</a:t>
            </a:r>
          </a:p>
          <a:p>
            <a:pPr marL="709613" lvl="1" indent="-361950"/>
            <a:r>
              <a:rPr lang="en-US" dirty="0" smtClean="0"/>
              <a:t>Invoke methods</a:t>
            </a:r>
            <a:endParaRPr lang="en-US" dirty="0"/>
          </a:p>
          <a:p>
            <a:pPr marL="709613" lvl="1" indent="-361950"/>
            <a:r>
              <a:rPr lang="en-US" dirty="0"/>
              <a:t>Handle events</a:t>
            </a:r>
          </a:p>
          <a:p>
            <a:pPr marL="361950" indent="-361950"/>
            <a:r>
              <a:rPr lang="en-US" dirty="0" smtClean="0"/>
              <a:t>How to define classes?</a:t>
            </a:r>
          </a:p>
          <a:p>
            <a:pPr marL="709613" lvl="1" indent="-361950"/>
            <a:r>
              <a:rPr lang="en-US" dirty="0" smtClean="0"/>
              <a:t>Create </a:t>
            </a:r>
            <a:r>
              <a:rPr lang="en-US" dirty="0"/>
              <a:t>new </a:t>
            </a:r>
            <a:r>
              <a:rPr lang="en-US" dirty="0" smtClean="0"/>
              <a:t>class and define its members</a:t>
            </a:r>
          </a:p>
          <a:p>
            <a:pPr marL="709613" lvl="1" indent="-361950"/>
            <a:r>
              <a:rPr lang="en-US" dirty="0" smtClean="0"/>
              <a:t>Create new class using some other </a:t>
            </a:r>
            <a:r>
              <a:rPr lang="en-US" dirty="0"/>
              <a:t>as base class</a:t>
            </a:r>
          </a:p>
        </p:txBody>
      </p:sp>
      <p:pic>
        <p:nvPicPr>
          <p:cNvPr id="53250" name="Picture 2" descr="http://www.irrlicht3d.org/images/uml3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048000"/>
            <a:ext cx="2286000" cy="1571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How to Use Classes (Non-static)?</a:t>
            </a:r>
            <a:endParaRPr lang="bg-BG" sz="3800" dirty="0"/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2438" indent="-452438">
              <a:buFontTx/>
              <a:buAutoNum type="arabicPeriod"/>
              <a:tabLst/>
            </a:pPr>
            <a:r>
              <a:rPr lang="en-US" dirty="0"/>
              <a:t>Create </a:t>
            </a:r>
            <a:r>
              <a:rPr lang="en-US" dirty="0" smtClean="0"/>
              <a:t>an instance</a:t>
            </a:r>
            <a:endParaRPr lang="en-US" dirty="0"/>
          </a:p>
          <a:p>
            <a:pPr marL="803275" lvl="1" indent="-350838"/>
            <a:r>
              <a:rPr lang="en-US" dirty="0"/>
              <a:t>Initialize fields</a:t>
            </a:r>
          </a:p>
          <a:p>
            <a:pPr marL="452438" indent="-452438">
              <a:buFontTx/>
              <a:buAutoNum type="arabicPeriod"/>
              <a:tabLst/>
            </a:pPr>
            <a:r>
              <a:rPr lang="en-US" dirty="0"/>
              <a:t>Manipulate instance</a:t>
            </a:r>
          </a:p>
          <a:p>
            <a:pPr marL="803275" lvl="1" indent="-350838"/>
            <a:r>
              <a:rPr lang="en-US" dirty="0" smtClean="0"/>
              <a:t>Read / change properties</a:t>
            </a:r>
            <a:endParaRPr lang="en-US" dirty="0"/>
          </a:p>
          <a:p>
            <a:pPr marL="803275" lvl="1" indent="-350838"/>
            <a:r>
              <a:rPr lang="en-US" dirty="0" smtClean="0"/>
              <a:t>Invoke methods</a:t>
            </a:r>
            <a:endParaRPr lang="en-US" dirty="0"/>
          </a:p>
          <a:p>
            <a:pPr marL="803275" lvl="1" indent="-350838"/>
            <a:r>
              <a:rPr lang="en-US" dirty="0"/>
              <a:t>Handle events</a:t>
            </a:r>
          </a:p>
          <a:p>
            <a:pPr marL="452438" indent="-452438">
              <a:buFontTx/>
              <a:buAutoNum type="arabicPeriod"/>
              <a:tabLst/>
            </a:pPr>
            <a:r>
              <a:rPr lang="en-US" dirty="0"/>
              <a:t>Release occupied </a:t>
            </a:r>
            <a:r>
              <a:rPr lang="en-US" dirty="0" smtClean="0"/>
              <a:t>resources</a:t>
            </a:r>
          </a:p>
          <a:p>
            <a:pPr marL="803275" lvl="1" indent="-350838">
              <a:buSzPct val="70000"/>
            </a:pPr>
            <a:r>
              <a:rPr lang="en-US" dirty="0" smtClean="0"/>
              <a:t>Done automatically in most cases</a:t>
            </a:r>
            <a:endParaRPr lang="en-US" dirty="0"/>
          </a:p>
        </p:txBody>
      </p:sp>
      <p:pic>
        <p:nvPicPr>
          <p:cNvPr id="51202" name="Picture 2" descr="http://gvsr.polytech.univ-nantes.fr/GVSR/illustration?key=wilmascop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1200" y="2362200"/>
            <a:ext cx="3063875" cy="3048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Defining </a:t>
            </a:r>
            <a:r>
              <a:rPr lang="en-US" sz="3000" dirty="0" smtClean="0"/>
              <a:t>Classes</a:t>
            </a:r>
            <a:endParaRPr lang="en-US" sz="3000" dirty="0"/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3000" dirty="0" smtClean="0"/>
              <a:t>Access Modifiers</a:t>
            </a:r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3000" dirty="0" smtClean="0"/>
              <a:t>Constructors</a:t>
            </a:r>
            <a:endParaRPr lang="en-US" sz="3000" dirty="0"/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3000" dirty="0" smtClean="0"/>
              <a:t>Fields, Constants and Properties</a:t>
            </a:r>
            <a:endParaRPr lang="en-US" sz="3000" dirty="0" smtClean="0"/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3000" dirty="0" smtClean="0"/>
              <a:t>Static </a:t>
            </a:r>
            <a:r>
              <a:rPr lang="en-US" sz="3000" dirty="0" smtClean="0"/>
              <a:t>Members</a:t>
            </a:r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3000" dirty="0" smtClean="0"/>
              <a:t>Structures</a:t>
            </a:r>
            <a:endParaRPr lang="en-US" sz="3000" dirty="0" smtClean="0"/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3000" dirty="0" smtClean="0"/>
              <a:t>Delegates and Events</a:t>
            </a:r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3000" dirty="0" smtClean="0"/>
              <a:t>Interfaces</a:t>
            </a:r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3000" dirty="0" smtClean="0"/>
              <a:t>Inheritance</a:t>
            </a:r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3000" dirty="0" smtClean="0"/>
              <a:t>Polymorphism</a:t>
            </a:r>
            <a:endParaRPr lang="bg-BG" sz="3000" dirty="0"/>
          </a:p>
        </p:txBody>
      </p:sp>
      <p:pic>
        <p:nvPicPr>
          <p:cNvPr id="94210" name="Picture 2" descr="http://www.abstractpenguin.com/blog/book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200400"/>
            <a:ext cx="3429000" cy="3429000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</a:t>
            </a:r>
            <a:r>
              <a:rPr lang="en-US" dirty="0" smtClean="0"/>
              <a:t>Dog </a:t>
            </a:r>
            <a:r>
              <a:rPr lang="en-US" dirty="0"/>
              <a:t>Meeting</a:t>
            </a:r>
            <a:endParaRPr lang="bg-BG" dirty="0"/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tabLst/>
            </a:pPr>
            <a:r>
              <a:rPr lang="en-US" dirty="0" smtClean="0"/>
              <a:t>Our task is as follows:</a:t>
            </a:r>
          </a:p>
          <a:p>
            <a:pPr marL="712788" lvl="1" indent="-365125"/>
            <a:r>
              <a:rPr lang="en-US" dirty="0" smtClean="0"/>
              <a:t>Create </a:t>
            </a:r>
            <a:r>
              <a:rPr lang="en-US" dirty="0"/>
              <a:t>3 dogs</a:t>
            </a:r>
          </a:p>
          <a:p>
            <a:pPr marL="984250" lvl="2" indent="-344488"/>
            <a:r>
              <a:rPr lang="en-US" dirty="0"/>
              <a:t>First should be named </a:t>
            </a:r>
            <a:r>
              <a:rPr lang="en-US" dirty="0" smtClean="0"/>
              <a:t>“Sharo”,</a:t>
            </a:r>
            <a:r>
              <a:rPr lang="bg-BG" dirty="0" smtClean="0"/>
              <a:t> </a:t>
            </a:r>
            <a:r>
              <a:rPr lang="en-US" dirty="0" smtClean="0"/>
              <a:t>second </a:t>
            </a:r>
            <a:r>
              <a:rPr lang="en-US" dirty="0"/>
              <a:t>– “Rex” and the last – </a:t>
            </a:r>
            <a:r>
              <a:rPr lang="en-US" dirty="0" smtClean="0"/>
              <a:t>left without name</a:t>
            </a:r>
            <a:endParaRPr lang="en-US" dirty="0"/>
          </a:p>
          <a:p>
            <a:pPr marL="712788" lvl="1" indent="-365125"/>
            <a:r>
              <a:rPr lang="en-US" dirty="0"/>
              <a:t>Add all dogs in an array</a:t>
            </a:r>
          </a:p>
          <a:p>
            <a:pPr marL="712788" lvl="1" indent="-365125"/>
            <a:r>
              <a:rPr lang="en-US" dirty="0"/>
              <a:t>Iterate through the array </a:t>
            </a:r>
            <a:r>
              <a:rPr lang="en-US" dirty="0" smtClean="0"/>
              <a:t>elements and ask each </a:t>
            </a:r>
            <a:r>
              <a:rPr lang="en-US" dirty="0"/>
              <a:t>dog to bark</a:t>
            </a:r>
          </a:p>
          <a:p>
            <a:pPr marL="712788" lvl="1" indent="-365125"/>
            <a:r>
              <a:rPr lang="en-US" dirty="0"/>
              <a:t>Note</a:t>
            </a:r>
            <a:r>
              <a:rPr lang="en-US" dirty="0" smtClean="0"/>
              <a:t>:</a:t>
            </a:r>
            <a:endParaRPr lang="bg-BG" dirty="0" smtClean="0"/>
          </a:p>
          <a:p>
            <a:pPr marL="984250" lvl="2" indent="-344488"/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/>
              <a:t> class from the previous example!</a:t>
            </a:r>
          </a:p>
          <a:p>
            <a:pPr algn="r"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Meeting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5196294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Console.WriteLine("Enter first dog's name: ");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dogName = Console.ReadLine();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Console.WriteLine("Enter first dog's breed: ");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dogBreed = Console.ReadLine();</a:t>
            </a:r>
          </a:p>
          <a:p>
            <a:pPr>
              <a:lnSpc>
                <a:spcPts val="22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// Using the Dog constructor to set name and breed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 firstDog = new Dog(dogName, dogBreed);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 secondDog = new Dog();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Console.WriteLine("Enter second dog's name: ");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dogName = Console.ReadLine(); 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Console.WriteLine("Enter second dog's breed: ");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dogBreed = Console.ReadLine(); </a:t>
            </a:r>
          </a:p>
          <a:p>
            <a:pPr>
              <a:lnSpc>
                <a:spcPts val="22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// Using properties to set name and breed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secondDog.Name = dogName;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secondDog.Breed = dogBreed;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8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9849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09635" name="Rectangle 3"/>
          <p:cNvSpPr>
            <a:spLocks noChangeArrowheads="1"/>
          </p:cNvSpPr>
          <p:nvPr/>
        </p:nvSpPr>
        <p:spPr bwMode="auto">
          <a:xfrm>
            <a:off x="762000" y="5497512"/>
            <a:ext cx="763746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Constructors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3010" name="Picture 2" descr="http://bp0.blogger.com/_rR2wkKtWGQM/R0OWlnpZKJI/AAAAAAAAAAc/eeoVbiOwVPU/s400/bob-el-constru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6302" y="981076"/>
            <a:ext cx="3872538" cy="3286124"/>
          </a:xfrm>
          <a:prstGeom prst="roundRect">
            <a:avLst>
              <a:gd name="adj" fmla="val 504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Constructor?</a:t>
            </a:r>
            <a:endParaRPr lang="bg-BG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tabLst/>
            </a:pPr>
            <a:r>
              <a:rPr lang="en-US" dirty="0" smtClean="0"/>
              <a:t>Constructors are special methods</a:t>
            </a:r>
          </a:p>
          <a:p>
            <a:pPr marL="712788" lvl="1" indent="-355600"/>
            <a:r>
              <a:rPr lang="en-US" dirty="0" smtClean="0"/>
              <a:t>Invoked when creating a </a:t>
            </a:r>
            <a:r>
              <a:rPr lang="en-US" dirty="0"/>
              <a:t>new instance of an object</a:t>
            </a:r>
          </a:p>
          <a:p>
            <a:pPr marL="712788" lvl="1" indent="-355600"/>
            <a:r>
              <a:rPr lang="en-US" dirty="0" smtClean="0"/>
              <a:t>Used to initialize the fields </a:t>
            </a:r>
            <a:r>
              <a:rPr lang="en-US" dirty="0"/>
              <a:t>of the </a:t>
            </a:r>
            <a:r>
              <a:rPr lang="en-US" dirty="0" smtClean="0"/>
              <a:t>instance</a:t>
            </a:r>
          </a:p>
          <a:p>
            <a:pPr marL="361950" indent="-361950"/>
            <a:r>
              <a:rPr lang="en-US" dirty="0" smtClean="0"/>
              <a:t>Constructors has the same name as the class</a:t>
            </a:r>
          </a:p>
          <a:p>
            <a:pPr marL="712788" lvl="1" indent="-355600"/>
            <a:r>
              <a:rPr lang="en-US" dirty="0" smtClean="0"/>
              <a:t>Have no return type</a:t>
            </a:r>
          </a:p>
          <a:p>
            <a:pPr marL="712788" lvl="1" indent="-355600"/>
            <a:r>
              <a:rPr lang="en-US" dirty="0" smtClean="0"/>
              <a:t>Can have parameters</a:t>
            </a:r>
          </a:p>
          <a:p>
            <a:pPr marL="712788" lvl="1" indent="-355600"/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</a:t>
            </a:r>
            <a:endParaRPr lang="bg-BG" dirty="0"/>
          </a:p>
        </p:txBody>
      </p:sp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608013" y="1864764"/>
            <a:ext cx="7850188" cy="43836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Simple default constructor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Point()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xCoord = 0;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yCoord = 0;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/>
          <a:p>
            <a:pPr marL="361950" marR="0" lvl="0" indent="-36195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Point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with parameterless constructor: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4" name="Picture 2" descr="http://www.aspiredefence.co.uk/assets/Image/aspire-defence/measuring-success/considerate-constructors/considerateA.jpg"/>
          <p:cNvPicPr>
            <a:picLocks noChangeAspect="1" noChangeArrowheads="1"/>
          </p:cNvPicPr>
          <p:nvPr/>
        </p:nvPicPr>
        <p:blipFill>
          <a:blip r:embed="rId3" cstate="print"/>
          <a:srcRect r="22277"/>
          <a:stretch>
            <a:fillRect/>
          </a:stretch>
        </p:blipFill>
        <p:spPr bwMode="auto">
          <a:xfrm>
            <a:off x="6934200" y="1752600"/>
            <a:ext cx="1621596" cy="1371600"/>
          </a:xfrm>
          <a:prstGeom prst="roundRect">
            <a:avLst>
              <a:gd name="adj" fmla="val 13004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 (2)</a:t>
            </a:r>
            <a:endParaRPr lang="bg-BG" dirty="0"/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615950" y="1143000"/>
            <a:ext cx="7918450" cy="52906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age;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Default constructor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Person()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 = "[no name]";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age = 0;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Constructor with parameters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Person(string name, int age)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age;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800600" y="1828800"/>
            <a:ext cx="3429000" cy="1379101"/>
          </a:xfrm>
          <a:prstGeom prst="wedgeRoundRectCallout">
            <a:avLst>
              <a:gd name="adj1" fmla="val -99584"/>
              <a:gd name="adj2" fmla="val 196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As rule constructors should initialize all own class fields.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Constructors and Initialization</a:t>
            </a:r>
            <a:endParaRPr lang="bg-BG" dirty="0"/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609601" y="1691819"/>
            <a:ext cx="7848599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ClockAlarm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hours = 9; // Inline initialization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minutes = 0; // Inline initialization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Default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ClockAlarm()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ClockAlarm(int hours, int minutes)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this.hours = hours;      // Invoked after the inline 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this.minutes = minutes;  // initialization!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68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76238" y="990600"/>
            <a:ext cx="8462962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Pay attention when using inline initialization!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Constructors Calls</a:t>
            </a:r>
            <a:endParaRPr lang="bg-BG" dirty="0"/>
          </a:p>
        </p:txBody>
      </p:sp>
      <p:sp>
        <p:nvSpPr>
          <p:cNvPr id="800772" name="Rectangle 4"/>
          <p:cNvSpPr>
            <a:spLocks noChangeArrowheads="1"/>
          </p:cNvSpPr>
          <p:nvPr/>
        </p:nvSpPr>
        <p:spPr bwMode="auto">
          <a:xfrm>
            <a:off x="609600" y="1640392"/>
            <a:ext cx="78486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Point() : this(0,0) // Reuse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Point(int xCoord, int yCoord)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this.xCoord = xCoord;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this.yCoord =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0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914400"/>
            <a:ext cx="8496300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dirty="0"/>
              <a:t>Reusing constructors</a:t>
            </a:r>
          </a:p>
        </p:txBody>
      </p:sp>
      <p:pic>
        <p:nvPicPr>
          <p:cNvPr id="32770" name="Picture 2" descr="http://www.lks.ac.th/teacher_jonggonee/jongdw/picfromcd/occupations/constructor_worker.jpg"/>
          <p:cNvPicPr>
            <a:picLocks noChangeAspect="1" noChangeArrowheads="1"/>
          </p:cNvPicPr>
          <p:nvPr/>
        </p:nvPicPr>
        <p:blipFill>
          <a:blip r:embed="rId3" cstate="print">
            <a:lum contrast="40000"/>
          </a:blip>
          <a:srcRect/>
          <a:stretch>
            <a:fillRect/>
          </a:stretch>
        </p:blipFill>
        <p:spPr bwMode="auto">
          <a:xfrm>
            <a:off x="7315200" y="1447800"/>
            <a:ext cx="1295400" cy="2181225"/>
          </a:xfrm>
          <a:prstGeom prst="roundRect">
            <a:avLst>
              <a:gd name="adj" fmla="val 8134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308099"/>
            <a:ext cx="6480175" cy="1701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Fields, Constants and  and Properties</a:t>
            </a:r>
            <a:endParaRPr lang="en-US" noProof="1"/>
          </a:p>
        </p:txBody>
      </p:sp>
      <p:pic>
        <p:nvPicPr>
          <p:cNvPr id="28674" name="Picture 2" descr="http://www.educationalmodels.com/product/category/Material-Properties/Material-Properties.jpg"/>
          <p:cNvPicPr>
            <a:picLocks noChangeAspect="1" noChangeArrowheads="1"/>
          </p:cNvPicPr>
          <p:nvPr/>
        </p:nvPicPr>
        <p:blipFill>
          <a:blip r:embed="rId3" cstate="print">
            <a:lum contrast="20000"/>
          </a:blip>
          <a:srcRect/>
          <a:stretch>
            <a:fillRect/>
          </a:stretch>
        </p:blipFill>
        <p:spPr bwMode="auto">
          <a:xfrm>
            <a:off x="2655817" y="3400424"/>
            <a:ext cx="3679966" cy="2695576"/>
          </a:xfrm>
          <a:prstGeom prst="roundRect">
            <a:avLst>
              <a:gd name="adj" fmla="val 7721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bg-BG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1"/>
            <a:ext cx="8496300" cy="24384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2800" dirty="0"/>
              <a:t>Fields</a:t>
            </a:r>
            <a:r>
              <a:rPr lang="bg-BG" sz="2800" dirty="0"/>
              <a:t> </a:t>
            </a:r>
            <a:r>
              <a:rPr lang="en-US" sz="2800" dirty="0"/>
              <a:t>contain data for the class instance</a:t>
            </a:r>
            <a:endParaRPr lang="bg-BG" sz="2800" dirty="0"/>
          </a:p>
          <a:p>
            <a:pPr>
              <a:lnSpc>
                <a:spcPts val="3600"/>
              </a:lnSpc>
            </a:pPr>
            <a:r>
              <a:rPr lang="en-US" sz="2800" dirty="0"/>
              <a:t>Can be arbitrary type</a:t>
            </a:r>
            <a:endParaRPr lang="bg-BG" sz="2800" dirty="0"/>
          </a:p>
          <a:p>
            <a:pPr>
              <a:lnSpc>
                <a:spcPts val="3600"/>
              </a:lnSpc>
            </a:pPr>
            <a:r>
              <a:rPr lang="en-US" sz="2800" dirty="0"/>
              <a:t>Have given scope</a:t>
            </a:r>
          </a:p>
          <a:p>
            <a:pPr>
              <a:lnSpc>
                <a:spcPts val="3600"/>
              </a:lnSpc>
            </a:pPr>
            <a:r>
              <a:rPr lang="en-US" sz="2800" dirty="0"/>
              <a:t>Can be declared with a specific value</a:t>
            </a:r>
            <a:endParaRPr lang="bg-BG" sz="2800" dirty="0"/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608013" y="3581400"/>
            <a:ext cx="792956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irstName;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astName;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ourse = 1;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peciality;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ourse[]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oursesTaken;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emarks = "(no remarks)";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and</a:t>
            </a:r>
            <a:r>
              <a:rPr lang="bg-BG" dirty="0"/>
              <a:t> </a:t>
            </a:r>
            <a:r>
              <a:rPr lang="en-US" dirty="0"/>
              <a:t>.NET</a:t>
            </a:r>
            <a:endParaRPr lang="bg-BG" dirty="0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z="3000" dirty="0"/>
              <a:t>In</a:t>
            </a:r>
            <a:r>
              <a:rPr lang="bg-BG" sz="3000" dirty="0"/>
              <a:t> </a:t>
            </a:r>
            <a:r>
              <a:rPr lang="en-US" sz="3000" dirty="0"/>
              <a:t>.NET</a:t>
            </a:r>
            <a:r>
              <a:rPr lang="bg-BG" sz="3000" dirty="0"/>
              <a:t> </a:t>
            </a:r>
            <a:r>
              <a:rPr lang="en-US" sz="3000" dirty="0"/>
              <a:t>Framework the object-oriented approach has roots in the deepest architectural level </a:t>
            </a:r>
            <a:endParaRPr lang="bg-BG" sz="3000" dirty="0"/>
          </a:p>
          <a:p>
            <a:r>
              <a:rPr lang="en-US" sz="3000" dirty="0"/>
              <a:t>All</a:t>
            </a:r>
            <a:r>
              <a:rPr lang="bg-BG" sz="3000" dirty="0"/>
              <a:t> </a:t>
            </a:r>
            <a:r>
              <a:rPr lang="en-US" sz="3000" dirty="0"/>
              <a:t>.NET applications are object-oriented</a:t>
            </a:r>
            <a:endParaRPr lang="bg-BG" sz="3000" dirty="0"/>
          </a:p>
          <a:p>
            <a:r>
              <a:rPr lang="en-US" sz="3000" dirty="0"/>
              <a:t>All</a:t>
            </a:r>
            <a:r>
              <a:rPr lang="bg-BG" sz="3000" dirty="0"/>
              <a:t> </a:t>
            </a:r>
            <a:r>
              <a:rPr lang="en-US" sz="3000" dirty="0"/>
              <a:t>.NET</a:t>
            </a:r>
            <a:r>
              <a:rPr lang="bg-BG" sz="3000" dirty="0"/>
              <a:t> </a:t>
            </a:r>
            <a:r>
              <a:rPr lang="en-US" sz="3000" dirty="0"/>
              <a:t>languages are object-oriented</a:t>
            </a:r>
            <a:endParaRPr lang="bg-BG" sz="3000" dirty="0"/>
          </a:p>
          <a:p>
            <a:r>
              <a:rPr lang="en-US" sz="3000" dirty="0"/>
              <a:t>The class concept from OOP has</a:t>
            </a:r>
            <a:r>
              <a:rPr lang="bg-BG" sz="3000" dirty="0"/>
              <a:t> </a:t>
            </a:r>
            <a:r>
              <a:rPr lang="en-US" sz="3000" dirty="0"/>
              <a:t>two </a:t>
            </a:r>
            <a:r>
              <a:rPr lang="en-US" sz="3000" dirty="0" smtClean="0"/>
              <a:t>realizations:</a:t>
            </a:r>
          </a:p>
          <a:p>
            <a:pPr lvl="1"/>
            <a:r>
              <a:rPr lang="en-US" sz="2800" dirty="0" smtClean="0"/>
              <a:t>Classes </a:t>
            </a:r>
            <a:r>
              <a:rPr lang="en-US" sz="2800" dirty="0"/>
              <a:t>and structures</a:t>
            </a:r>
            <a:endParaRPr lang="bg-BG" sz="2800" dirty="0"/>
          </a:p>
          <a:p>
            <a:r>
              <a:rPr lang="en-US" sz="3000" dirty="0"/>
              <a:t>There is no multiple </a:t>
            </a:r>
            <a:r>
              <a:rPr lang="en-US" sz="3000" dirty="0" smtClean="0"/>
              <a:t>inheritance in .NET</a:t>
            </a:r>
            <a:endParaRPr lang="bg-BG" sz="3000" dirty="0"/>
          </a:p>
          <a:p>
            <a:r>
              <a:rPr lang="en-US" sz="3000" dirty="0"/>
              <a:t>Classes can implement several interfaces at </a:t>
            </a:r>
            <a:r>
              <a:rPr lang="en-US" sz="3000" dirty="0" smtClean="0"/>
              <a:t>the same </a:t>
            </a:r>
            <a:r>
              <a:rPr lang="en-US" sz="3000" dirty="0"/>
              <a:t>time</a:t>
            </a:r>
            <a:endParaRPr lang="bg-BG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bg-BG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2590800"/>
          </a:xfrm>
        </p:spPr>
        <p:txBody>
          <a:bodyPr/>
          <a:lstStyle/>
          <a:p>
            <a:r>
              <a:rPr lang="en-US" dirty="0"/>
              <a:t>Constant fields are </a:t>
            </a:r>
            <a:r>
              <a:rPr lang="en-US" dirty="0" smtClean="0"/>
              <a:t>defined like fields, but</a:t>
            </a:r>
            <a:r>
              <a:rPr lang="en-US" dirty="0"/>
              <a:t>:</a:t>
            </a:r>
            <a:endParaRPr lang="bg-BG" dirty="0"/>
          </a:p>
          <a:p>
            <a:pPr lvl="1"/>
            <a:r>
              <a:rPr lang="en-US" dirty="0"/>
              <a:t>Defined with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const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Must be initialized </a:t>
            </a:r>
            <a:r>
              <a:rPr lang="en-US" dirty="0" smtClean="0"/>
              <a:t>at their </a:t>
            </a:r>
            <a:r>
              <a:rPr lang="en-US" dirty="0"/>
              <a:t>definition</a:t>
            </a:r>
            <a:endParaRPr lang="bg-BG" dirty="0"/>
          </a:p>
          <a:p>
            <a:pPr lvl="1"/>
            <a:r>
              <a:rPr lang="en-US" dirty="0"/>
              <a:t>Their value can not be changed at runtime</a:t>
            </a:r>
            <a:endParaRPr lang="bg-BG" dirty="0"/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609601" y="3846255"/>
            <a:ext cx="7924799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MathConstants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const string PI_SYMBOL = "π";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PI = 3.1415926535897932385;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const double E = 2.7182818284590452354;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const double LN10 = 2.30258509299405;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LN2 = 0.693147180559945;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Read-Only </a:t>
            </a:r>
            <a:r>
              <a:rPr lang="en-US" dirty="0"/>
              <a:t>Fields</a:t>
            </a:r>
            <a:endParaRPr lang="bg-BG" dirty="0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1"/>
            <a:ext cx="8496300" cy="2533650"/>
          </a:xfrm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sz="3000" dirty="0"/>
              <a:t>Initialized at the definition or in the constructor </a:t>
            </a:r>
          </a:p>
          <a:p>
            <a:pPr lvl="1"/>
            <a:r>
              <a:rPr lang="en-US" sz="2800" dirty="0"/>
              <a:t>Can not be modified further</a:t>
            </a:r>
            <a:endParaRPr lang="bg-BG" sz="2800" dirty="0"/>
          </a:p>
          <a:p>
            <a:r>
              <a:rPr lang="en-US" sz="3000" dirty="0"/>
              <a:t>Defined with the keyword</a:t>
            </a:r>
            <a:r>
              <a:rPr lang="bg-BG" sz="3000" dirty="0"/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readonly</a:t>
            </a:r>
            <a:endParaRPr lang="bg-BG" sz="30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dirty="0"/>
              <a:t>Represent</a:t>
            </a:r>
            <a:r>
              <a:rPr lang="bg-BG" sz="3000" dirty="0"/>
              <a:t> </a:t>
            </a:r>
            <a:r>
              <a:rPr lang="en-US" sz="3000" dirty="0"/>
              <a:t>runtime constants</a:t>
            </a:r>
            <a:endParaRPr lang="bg-BG" sz="3000" dirty="0"/>
          </a:p>
        </p:txBody>
      </p: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582613" y="3844925"/>
            <a:ext cx="7993062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ReadOnlyDemo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readonly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ize;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ReadOnlyDemo(int Size)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ize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ize; // can not be further modified!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Role of Properties</a:t>
            </a:r>
            <a:endParaRPr lang="bg-BG"/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143001"/>
            <a:ext cx="8831262" cy="5454650"/>
          </a:xfrm>
        </p:spPr>
        <p:txBody>
          <a:bodyPr/>
          <a:lstStyle/>
          <a:p>
            <a:pPr marL="361950" indent="-361950">
              <a:tabLst/>
            </a:pPr>
            <a:r>
              <a:rPr lang="en-US" dirty="0"/>
              <a:t>Expose object's data to the outside world</a:t>
            </a:r>
          </a:p>
          <a:p>
            <a:pPr marL="361950" indent="-361950">
              <a:tabLst/>
            </a:pPr>
            <a:r>
              <a:rPr lang="en-US" dirty="0"/>
              <a:t>Control how the data is manipulated</a:t>
            </a:r>
          </a:p>
          <a:p>
            <a:pPr marL="361950" indent="-361950">
              <a:tabLst/>
            </a:pPr>
            <a:r>
              <a:rPr lang="en-US" dirty="0" smtClean="0"/>
              <a:t>Properties can be:</a:t>
            </a:r>
            <a:endParaRPr lang="en-US" dirty="0"/>
          </a:p>
          <a:p>
            <a:pPr marL="712788" lvl="1" indent="-355600"/>
            <a:r>
              <a:rPr lang="en-US" dirty="0" smtClean="0"/>
              <a:t>Read-only</a:t>
            </a:r>
            <a:endParaRPr lang="en-US" dirty="0"/>
          </a:p>
          <a:p>
            <a:pPr marL="712788" lvl="1" indent="-355600"/>
            <a:r>
              <a:rPr lang="en-US" dirty="0" smtClean="0"/>
              <a:t>Write-only</a:t>
            </a:r>
            <a:endParaRPr lang="en-US" dirty="0"/>
          </a:p>
          <a:p>
            <a:pPr marL="712788" lvl="1" indent="-355600"/>
            <a:r>
              <a:rPr lang="en-US" dirty="0"/>
              <a:t>Read and </a:t>
            </a:r>
            <a:r>
              <a:rPr lang="en-US" dirty="0" smtClean="0"/>
              <a:t>write</a:t>
            </a:r>
            <a:endParaRPr lang="en-US" dirty="0"/>
          </a:p>
          <a:p>
            <a:pPr marL="361950" indent="-361950">
              <a:tabLst/>
            </a:pPr>
            <a:r>
              <a:rPr lang="en-US" dirty="0" smtClean="0"/>
              <a:t>Give </a:t>
            </a:r>
            <a:r>
              <a:rPr lang="en-US" dirty="0"/>
              <a:t>good level of abstraction</a:t>
            </a:r>
          </a:p>
          <a:p>
            <a:pPr marL="361950" indent="-361950">
              <a:tabLst/>
            </a:pPr>
            <a:r>
              <a:rPr lang="en-US" dirty="0" smtClean="0"/>
              <a:t>Make </a:t>
            </a:r>
            <a:r>
              <a:rPr lang="en-US" dirty="0"/>
              <a:t>writing code easier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Properties</a:t>
            </a:r>
            <a:endParaRPr lang="bg-BG"/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23950"/>
            <a:ext cx="8686800" cy="5505450"/>
          </a:xfrm>
        </p:spPr>
        <p:txBody>
          <a:bodyPr/>
          <a:lstStyle/>
          <a:p>
            <a:pPr marL="361950" indent="-361950">
              <a:tabLst/>
            </a:pPr>
            <a:r>
              <a:rPr lang="en-US" dirty="0"/>
              <a:t>Properties should have:</a:t>
            </a:r>
          </a:p>
          <a:p>
            <a:pPr marL="712788" lvl="1" indent="-355600"/>
            <a:r>
              <a:rPr lang="en-US" dirty="0"/>
              <a:t>Access modifier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/>
              <a:t>, etc.)</a:t>
            </a:r>
          </a:p>
          <a:p>
            <a:pPr marL="712788" lvl="1" indent="-355600"/>
            <a:r>
              <a:rPr lang="en-US" dirty="0"/>
              <a:t>Return type</a:t>
            </a:r>
          </a:p>
          <a:p>
            <a:pPr marL="712788" lvl="1" indent="-355600"/>
            <a:r>
              <a:rPr lang="en-US" dirty="0"/>
              <a:t>Unique name</a:t>
            </a:r>
          </a:p>
          <a:p>
            <a:pPr marL="712788" lvl="1" indent="-355600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</a:t>
            </a:r>
            <a:r>
              <a:rPr lang="en-US" dirty="0"/>
              <a:t> </a:t>
            </a:r>
            <a:r>
              <a:rPr lang="en-US" dirty="0" smtClean="0"/>
              <a:t>and /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Set</a:t>
            </a:r>
            <a:r>
              <a:rPr lang="en-US" dirty="0"/>
              <a:t> part</a:t>
            </a:r>
          </a:p>
          <a:p>
            <a:pPr marL="712788" lvl="1" indent="-355600"/>
            <a:r>
              <a:rPr lang="en-US" dirty="0"/>
              <a:t>Can contain code </a:t>
            </a:r>
            <a:r>
              <a:rPr lang="en-US" dirty="0" smtClean="0"/>
              <a:t>processing </a:t>
            </a:r>
            <a:r>
              <a:rPr lang="en-US" dirty="0"/>
              <a:t>data in </a:t>
            </a:r>
            <a:r>
              <a:rPr lang="en-US" dirty="0" smtClean="0"/>
              <a:t>specific </a:t>
            </a:r>
            <a:r>
              <a:rPr lang="en-US" dirty="0"/>
              <a:t>way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Properties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32164" name="Rectangle 4"/>
          <p:cNvSpPr>
            <a:spLocks noChangeArrowheads="1"/>
          </p:cNvSpPr>
          <p:nvPr/>
        </p:nvSpPr>
        <p:spPr bwMode="auto">
          <a:xfrm>
            <a:off x="609600" y="1268413"/>
            <a:ext cx="7923213" cy="50921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XCoord  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xCoord; }</a:t>
            </a:r>
          </a:p>
          <a:p>
            <a:pPr marL="282575" lvl="2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xCoord = value;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YCoord 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yCoord; }</a:t>
            </a:r>
          </a:p>
          <a:p>
            <a:pPr marL="282575" lvl="2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yCoord = value;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2530" name="Picture 2" descr="http://www.watereducation.utah.gov/WaterScience/propertie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123950"/>
            <a:ext cx="2505075" cy="1466850"/>
          </a:xfrm>
          <a:prstGeom prst="roundRect">
            <a:avLst>
              <a:gd name="adj" fmla="val 58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Properties</a:t>
            </a:r>
            <a:endParaRPr lang="bg-BG"/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690562" y="2325225"/>
            <a:ext cx="7767638" cy="40395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Rectangle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float width;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float height;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float Area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      get</a:t>
            </a:r>
          </a:p>
          <a:p>
            <a:pPr marL="282575" lvl="2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lvl="2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width * height;</a:t>
            </a:r>
          </a:p>
          <a:p>
            <a:pPr marL="282575" lvl="2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31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054100"/>
            <a:ext cx="8496300" cy="1079500"/>
          </a:xfrm>
          <a:noFill/>
          <a:ln/>
        </p:spPr>
        <p:txBody>
          <a:bodyPr/>
          <a:lstStyle/>
          <a:p>
            <a:r>
              <a:rPr lang="en-US" dirty="0" smtClean="0"/>
              <a:t>Properties are </a:t>
            </a:r>
            <a:r>
              <a:rPr lang="en-US" dirty="0"/>
              <a:t>not </a:t>
            </a:r>
            <a:r>
              <a:rPr lang="en-US" dirty="0" smtClean="0"/>
              <a:t>obligatory bound </a:t>
            </a:r>
            <a:r>
              <a:rPr lang="en-US" dirty="0"/>
              <a:t>to a class </a:t>
            </a:r>
            <a:r>
              <a:rPr lang="en-US" dirty="0" smtClean="0"/>
              <a:t>field – can be calculated dynamically</a:t>
            </a:r>
            <a:endParaRPr 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could be defined without an underlying field behind them</a:t>
            </a:r>
          </a:p>
          <a:p>
            <a:pPr lvl="1"/>
            <a:r>
              <a:rPr lang="en-US" dirty="0" smtClean="0"/>
              <a:t>It is automatically created by the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178" y="2922925"/>
            <a:ext cx="792422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UserProfile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UserId { get; set; }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 { get; set; }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UserProfile profile = new UserProfile() {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 = "Steve",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LastName = "Balmer",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UserId = 91112 };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295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Static Members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1979613" y="2163762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vs. Instance Members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2" name="Picture 2" descr="http://www.bnl.gov/bnlweb/Museum/photos/Science%20Museum/D0330399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971800"/>
            <a:ext cx="2590800" cy="3264408"/>
          </a:xfrm>
          <a:prstGeom prst="roundRect">
            <a:avLst>
              <a:gd name="adj" fmla="val 852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bg-BG" dirty="0"/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3538" indent="-363538">
              <a:tabLst/>
            </a:pPr>
            <a:r>
              <a:rPr lang="en-US" dirty="0"/>
              <a:t>Static </a:t>
            </a:r>
            <a:r>
              <a:rPr lang="en-US" dirty="0" smtClean="0"/>
              <a:t>members are </a:t>
            </a:r>
            <a:r>
              <a:rPr lang="en-US" dirty="0"/>
              <a:t>associated with </a:t>
            </a:r>
            <a:r>
              <a:rPr lang="en-US" dirty="0" smtClean="0"/>
              <a:t>a type </a:t>
            </a:r>
            <a:r>
              <a:rPr lang="en-US" dirty="0"/>
              <a:t>rather </a:t>
            </a:r>
            <a:r>
              <a:rPr lang="en-US" dirty="0" smtClean="0"/>
              <a:t>than </a:t>
            </a:r>
            <a:r>
              <a:rPr lang="en-US" dirty="0"/>
              <a:t>with an </a:t>
            </a:r>
            <a:r>
              <a:rPr lang="en-US" dirty="0" smtClean="0"/>
              <a:t>instance</a:t>
            </a:r>
          </a:p>
          <a:p>
            <a:pPr marL="712788" lvl="1" indent="-355600"/>
            <a:r>
              <a:rPr lang="en-US" dirty="0" smtClean="0"/>
              <a:t>Defined with the modifier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63538" indent="-363538">
              <a:tabLst/>
            </a:pPr>
            <a:r>
              <a:rPr lang="en-US" dirty="0" smtClean="0"/>
              <a:t>Static can </a:t>
            </a:r>
            <a:r>
              <a:rPr lang="en-US" dirty="0"/>
              <a:t>be used </a:t>
            </a:r>
            <a:r>
              <a:rPr lang="en-US" dirty="0" smtClean="0"/>
              <a:t>for</a:t>
            </a:r>
            <a:endParaRPr lang="en-US" dirty="0"/>
          </a:p>
          <a:p>
            <a:pPr marL="712788" lvl="1" indent="-355600"/>
            <a:r>
              <a:rPr lang="en-US" dirty="0" smtClean="0"/>
              <a:t>Fields</a:t>
            </a:r>
            <a:endParaRPr lang="en-US" dirty="0"/>
          </a:p>
          <a:p>
            <a:pPr marL="712788" lvl="1" indent="-355600"/>
            <a:r>
              <a:rPr lang="en-US" dirty="0" smtClean="0"/>
              <a:t>Properties</a:t>
            </a:r>
            <a:endParaRPr lang="en-US" dirty="0"/>
          </a:p>
          <a:p>
            <a:pPr marL="712788" lvl="1" indent="-355600"/>
            <a:r>
              <a:rPr lang="en-US" dirty="0" smtClean="0"/>
              <a:t>Methods</a:t>
            </a:r>
            <a:endParaRPr lang="en-US" dirty="0"/>
          </a:p>
          <a:p>
            <a:pPr marL="712788" lvl="1" indent="-355600"/>
            <a:r>
              <a:rPr lang="en-US" dirty="0" smtClean="0"/>
              <a:t>Events</a:t>
            </a:r>
            <a:endParaRPr lang="en-US" dirty="0"/>
          </a:p>
          <a:p>
            <a:pPr marL="712788" lvl="1" indent="-355600"/>
            <a:r>
              <a:rPr lang="en-US" dirty="0" smtClean="0"/>
              <a:t>Constructors</a:t>
            </a:r>
            <a:endParaRPr lang="en-US" dirty="0"/>
          </a:p>
        </p:txBody>
      </p:sp>
      <p:pic>
        <p:nvPicPr>
          <p:cNvPr id="13315" name="Picture 3" descr="C:\Trash\static.png"/>
          <p:cNvPicPr>
            <a:picLocks noChangeAspect="1" noChangeArrowheads="1"/>
          </p:cNvPicPr>
          <p:nvPr/>
        </p:nvPicPr>
        <p:blipFill>
          <a:blip r:embed="rId3" cstate="print"/>
          <a:srcRect l="1575" t="1802" r="1119" b="1650"/>
          <a:stretch>
            <a:fillRect/>
          </a:stretch>
        </p:blipFill>
        <p:spPr bwMode="auto">
          <a:xfrm>
            <a:off x="5410200" y="3657600"/>
            <a:ext cx="3104940" cy="2602523"/>
          </a:xfrm>
          <a:prstGeom prst="roundRect">
            <a:avLst>
              <a:gd name="adj" fmla="val 8093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</a:t>
            </a:r>
            <a:r>
              <a:rPr lang="en-US" dirty="0" smtClean="0"/>
              <a:t>Non-Static</a:t>
            </a:r>
            <a:endParaRPr lang="bg-BG" dirty="0"/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/>
            <a:r>
              <a:rPr lang="en-US" dirty="0" smtClean="0"/>
              <a:t>Associated </a:t>
            </a:r>
            <a:r>
              <a:rPr lang="en-US" dirty="0"/>
              <a:t>with a type, not with an instance</a:t>
            </a:r>
          </a:p>
          <a:p>
            <a:pPr marL="361950" indent="-361950"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/>
            <a:r>
              <a:rPr lang="en-US" dirty="0" smtClean="0"/>
              <a:t>The opposite, associated with an instance</a:t>
            </a:r>
            <a:endParaRPr lang="en-US" dirty="0"/>
          </a:p>
          <a:p>
            <a:pPr marL="361950" indent="-361950"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/>
            <a:r>
              <a:rPr lang="en-US" dirty="0" smtClean="0"/>
              <a:t>Initialized just before the type </a:t>
            </a:r>
            <a:r>
              <a:rPr lang="en-US" dirty="0"/>
              <a:t>is </a:t>
            </a:r>
            <a:r>
              <a:rPr lang="en-US" dirty="0" smtClean="0"/>
              <a:t>used for </a:t>
            </a:r>
            <a:r>
              <a:rPr lang="en-US" dirty="0"/>
              <a:t>the first </a:t>
            </a:r>
            <a:r>
              <a:rPr lang="en-US" dirty="0" smtClean="0"/>
              <a:t>time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61950" indent="-361950"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Non-Static</a:t>
            </a:r>
            <a:r>
              <a:rPr lang="en-US" dirty="0" smtClean="0"/>
              <a:t>:</a:t>
            </a:r>
          </a:p>
          <a:p>
            <a:pPr marL="712788" lvl="1" indent="-355600"/>
            <a:r>
              <a:rPr lang="en-US" dirty="0" smtClean="0"/>
              <a:t>Initialized </a:t>
            </a:r>
            <a:r>
              <a:rPr lang="en-US" dirty="0"/>
              <a:t>when the constructor is called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http://lgo.mit.edu/blog/drewhill/files/red_kidney_bea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219200"/>
            <a:ext cx="42672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04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2188" y="5054600"/>
            <a:ext cx="71612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Defining </a:t>
            </a:r>
            <a:r>
              <a:rPr lang="en-US" dirty="0" smtClean="0"/>
              <a:t>Classes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Members – Example</a:t>
            </a:r>
            <a:endParaRPr lang="bg-BG" dirty="0"/>
          </a:p>
        </p:txBody>
      </p:sp>
      <p:sp>
        <p:nvSpPr>
          <p:cNvPr id="744452" name="Rectangle 4"/>
          <p:cNvSpPr>
            <a:spLocks noChangeArrowheads="1"/>
          </p:cNvSpPr>
          <p:nvPr/>
        </p:nvSpPr>
        <p:spPr bwMode="auto">
          <a:xfrm>
            <a:off x="609599" y="1093834"/>
            <a:ext cx="7848601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SqrtPrecalculated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const int MAX_VALUE = 10000;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field 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static int[] sqrtValues; 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constructor 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static SqrtPrecalculated()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sqrtValues = new int[MAX_VALUE + 1];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i = 0; i &lt; sqrtValues.Length; i++)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sqrtValues[i] = (int)Math.Sqrt(i);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algn="r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</a:p>
        </p:txBody>
      </p:sp>
      <p:pic>
        <p:nvPicPr>
          <p:cNvPr id="9217" name="Picture 1" descr="C:\Trash\static-electricity-chil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8808" y="1143000"/>
            <a:ext cx="1843192" cy="1585913"/>
          </a:xfrm>
          <a:prstGeom prst="ellipse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Members </a:t>
            </a:r>
            <a:r>
              <a:rPr lang="en-US" dirty="0"/>
              <a:t>– </a:t>
            </a:r>
            <a:r>
              <a:rPr lang="en-US" dirty="0" smtClean="0"/>
              <a:t>Example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834563" name="Rectangle 3"/>
          <p:cNvSpPr>
            <a:spLocks noChangeArrowheads="1"/>
          </p:cNvSpPr>
          <p:nvPr/>
        </p:nvSpPr>
        <p:spPr bwMode="auto">
          <a:xfrm>
            <a:off x="609600" y="1219201"/>
            <a:ext cx="7848600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method 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int GetSqrt(int value)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sqrtValues[value];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The Main() method is always static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static void Main()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Console.WriteLine(GetSqrt(254));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 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172" name="Picture 4" descr="http://antistaticsolution.net/images/static_electricity/static_electricity_250x25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689" y="4038600"/>
            <a:ext cx="2286911" cy="2296058"/>
          </a:xfrm>
          <a:prstGeom prst="roundRect">
            <a:avLst>
              <a:gd name="adj" fmla="val 9071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62200" y="2971800"/>
            <a:ext cx="4419600" cy="685800"/>
          </a:xfrm>
        </p:spPr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Structures</a:t>
            </a:r>
            <a:endParaRPr lang="bg-BG"/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Structures represent a combination of fields with data</a:t>
            </a:r>
          </a:p>
          <a:p>
            <a:pPr lvl="1"/>
            <a:r>
              <a:rPr lang="en-US" dirty="0" smtClean="0"/>
              <a:t>Look </a:t>
            </a:r>
            <a:r>
              <a:rPr lang="en-US" dirty="0"/>
              <a:t>like the classes, but are value types</a:t>
            </a:r>
            <a:endParaRPr lang="bg-BG" dirty="0"/>
          </a:p>
          <a:p>
            <a:pPr lvl="1"/>
            <a:r>
              <a:rPr lang="en-US" dirty="0" smtClean="0"/>
              <a:t>Their content is stored in </a:t>
            </a:r>
            <a:r>
              <a:rPr lang="en-US" dirty="0"/>
              <a:t>the stack</a:t>
            </a:r>
            <a:endParaRPr lang="bg-BG" dirty="0"/>
          </a:p>
          <a:p>
            <a:pPr lvl="1"/>
            <a:r>
              <a:rPr lang="en-US" dirty="0" smtClean="0"/>
              <a:t>Transmitted </a:t>
            </a:r>
            <a:r>
              <a:rPr lang="en-US" dirty="0"/>
              <a:t>by value</a:t>
            </a:r>
            <a:endParaRPr lang="bg-BG" dirty="0"/>
          </a:p>
          <a:p>
            <a:pPr lvl="1"/>
            <a:r>
              <a:rPr lang="en-US" dirty="0" smtClean="0"/>
              <a:t>Destroyed </a:t>
            </a:r>
            <a:r>
              <a:rPr lang="en-US" dirty="0"/>
              <a:t>when </a:t>
            </a:r>
            <a:r>
              <a:rPr lang="en-US" dirty="0" smtClean="0"/>
              <a:t>go out of scope</a:t>
            </a:r>
          </a:p>
          <a:p>
            <a:r>
              <a:rPr lang="en-US" dirty="0" smtClean="0"/>
              <a:t>However classes are reference type and are placed in the dynamic memory (heap)</a:t>
            </a:r>
            <a:endParaRPr lang="bg-BG" dirty="0" smtClean="0"/>
          </a:p>
          <a:p>
            <a:pPr lvl="1"/>
            <a:r>
              <a:rPr lang="en-US" dirty="0" smtClean="0"/>
              <a:t>Their creation and destruction is </a:t>
            </a:r>
            <a:r>
              <a:rPr lang="en-US" dirty="0" smtClean="0"/>
              <a:t>slower</a:t>
            </a:r>
            <a:endParaRPr lang="bg-BG" dirty="0" smtClean="0"/>
          </a:p>
          <a:p>
            <a:pPr lvl="1"/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  <a:r>
              <a:rPr lang="bg-BG" dirty="0"/>
              <a:t> – </a:t>
            </a:r>
            <a:r>
              <a:rPr lang="en-US" dirty="0"/>
              <a:t>Example</a:t>
            </a:r>
            <a:r>
              <a:rPr lang="bg-BG" dirty="0"/>
              <a:t> </a:t>
            </a:r>
          </a:p>
        </p:txBody>
      </p:sp>
      <p:sp>
        <p:nvSpPr>
          <p:cNvPr id="661507" name="Rectangle 3"/>
          <p:cNvSpPr>
            <a:spLocks noChangeArrowheads="1"/>
          </p:cNvSpPr>
          <p:nvPr/>
        </p:nvSpPr>
        <p:spPr bwMode="auto">
          <a:xfrm>
            <a:off x="549276" y="1030099"/>
            <a:ext cx="8061324" cy="5370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 Point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X, Y;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 Color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byte redValue;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byte greenValue;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byte blueValue;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 Square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 location;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size;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Color borderColor;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Color surfaceColor;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1400" y="228600"/>
            <a:ext cx="6684963" cy="717550"/>
          </a:xfrm>
        </p:spPr>
        <p:txBody>
          <a:bodyPr/>
          <a:lstStyle/>
          <a:p>
            <a:r>
              <a:rPr lang="en-US" sz="3800"/>
              <a:t>When to Use Structures?</a:t>
            </a:r>
            <a:endParaRPr lang="bg-BG" sz="3400"/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structures</a:t>
            </a:r>
            <a:endParaRPr lang="bg-BG" dirty="0"/>
          </a:p>
          <a:p>
            <a:pPr lvl="1"/>
            <a:r>
              <a:rPr lang="en-US" dirty="0" smtClean="0"/>
              <a:t>To make your </a:t>
            </a:r>
            <a:r>
              <a:rPr lang="en-US" dirty="0"/>
              <a:t>type </a:t>
            </a:r>
            <a:r>
              <a:rPr lang="en-US" dirty="0" smtClean="0"/>
              <a:t>behave </a:t>
            </a:r>
            <a:r>
              <a:rPr lang="en-US" dirty="0"/>
              <a:t>as a primitive type</a:t>
            </a:r>
            <a:r>
              <a:rPr lang="bg-BG" dirty="0"/>
              <a:t> </a:t>
            </a:r>
          </a:p>
          <a:p>
            <a:pPr lvl="1"/>
            <a:r>
              <a:rPr lang="en-US" dirty="0"/>
              <a:t>If you create many instances and after that you free them</a:t>
            </a:r>
            <a:r>
              <a:rPr lang="bg-BG" dirty="0"/>
              <a:t> – </a:t>
            </a:r>
            <a:r>
              <a:rPr lang="en-US" dirty="0"/>
              <a:t>e.g. in a cycle</a:t>
            </a:r>
            <a:endParaRPr lang="bg-BG" dirty="0"/>
          </a:p>
          <a:p>
            <a:r>
              <a:rPr lang="en-US" dirty="0"/>
              <a:t>Do not use structures</a:t>
            </a:r>
            <a:endParaRPr lang="bg-BG" dirty="0"/>
          </a:p>
          <a:p>
            <a:pPr lvl="1"/>
            <a:r>
              <a:rPr lang="en-US" dirty="0"/>
              <a:t>When you often transmit your instances as method parameters</a:t>
            </a:r>
            <a:endParaRPr lang="bg-BG" dirty="0"/>
          </a:p>
          <a:p>
            <a:pPr lvl="1"/>
            <a:r>
              <a:rPr lang="en-US" dirty="0"/>
              <a:t>If you use collections without generics</a:t>
            </a:r>
            <a:r>
              <a:rPr lang="bg-BG" dirty="0"/>
              <a:t> (</a:t>
            </a:r>
            <a:r>
              <a:rPr lang="en-US" dirty="0"/>
              <a:t>too much boxing</a:t>
            </a:r>
            <a:r>
              <a:rPr lang="bg-BG" dirty="0"/>
              <a:t> / </a:t>
            </a:r>
            <a:r>
              <a:rPr lang="en-US" dirty="0" err="1"/>
              <a:t>unboxing</a:t>
            </a:r>
            <a:r>
              <a:rPr lang="en-US" dirty="0"/>
              <a:t>!)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0290" y="2682941"/>
            <a:ext cx="6365910" cy="12032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Delegates and Events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Delegates?</a:t>
            </a:r>
            <a:endParaRPr lang="bg-BG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399"/>
          </a:xfrm>
        </p:spPr>
        <p:txBody>
          <a:bodyPr/>
          <a:lstStyle/>
          <a:p>
            <a:r>
              <a:rPr lang="en-US" dirty="0"/>
              <a:t>Delegates are reference types</a:t>
            </a:r>
          </a:p>
          <a:p>
            <a:r>
              <a:rPr lang="en-US" dirty="0"/>
              <a:t>Describe the signature of a given method</a:t>
            </a:r>
          </a:p>
          <a:p>
            <a:pPr lvl="1"/>
            <a:r>
              <a:rPr lang="en-US" dirty="0"/>
              <a:t>Number and types of the parameters</a:t>
            </a:r>
          </a:p>
          <a:p>
            <a:pPr lvl="1"/>
            <a:r>
              <a:rPr lang="en-US" dirty="0"/>
              <a:t>The return type</a:t>
            </a:r>
            <a:endParaRPr lang="bg-BG" dirty="0"/>
          </a:p>
          <a:p>
            <a:r>
              <a:rPr lang="en-US" dirty="0"/>
              <a:t>Their "values" are methods</a:t>
            </a:r>
          </a:p>
          <a:p>
            <a:pPr lvl="1"/>
            <a:r>
              <a:rPr lang="en-US" dirty="0"/>
              <a:t>These methods correspond to the signature of the delegate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Delegates</a:t>
            </a:r>
            <a:r>
              <a:rPr lang="en-US" dirty="0" smtClean="0"/>
              <a:t>?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2999"/>
            <a:ext cx="8496300" cy="54864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Delegates are roughly similar to function</a:t>
            </a:r>
            <a:r>
              <a:rPr lang="bg-BG" dirty="0"/>
              <a:t> </a:t>
            </a:r>
            <a:r>
              <a:rPr lang="en-US" dirty="0"/>
              <a:t>pointers in</a:t>
            </a:r>
            <a:r>
              <a:rPr lang="bg-BG" dirty="0"/>
              <a:t> </a:t>
            </a:r>
            <a:r>
              <a:rPr lang="en-US" dirty="0"/>
              <a:t>C</a:t>
            </a:r>
            <a:r>
              <a:rPr lang="bg-BG" dirty="0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dirty="0"/>
              <a:t>C++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 a strongly-typed pointer (reference) to a method</a:t>
            </a:r>
            <a:r>
              <a:rPr lang="bg-BG" dirty="0"/>
              <a:t>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They can point to both static </a:t>
            </a:r>
            <a:r>
              <a:rPr lang="en-US" dirty="0" smtClean="0"/>
              <a:t>or instance </a:t>
            </a:r>
            <a:r>
              <a:rPr lang="en-US" dirty="0"/>
              <a:t>methods</a:t>
            </a:r>
          </a:p>
          <a:p>
            <a:pPr>
              <a:lnSpc>
                <a:spcPct val="100000"/>
              </a:lnSpc>
            </a:pPr>
            <a:r>
              <a:rPr lang="en-US" dirty="0"/>
              <a:t>Used to perform callbacks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462852" name="Rectangle 4"/>
          <p:cNvSpPr>
            <a:spLocks noChangeArrowheads="1"/>
          </p:cNvSpPr>
          <p:nvPr/>
        </p:nvSpPr>
        <p:spPr bwMode="auto">
          <a:xfrm>
            <a:off x="461964" y="967800"/>
            <a:ext cx="8148636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Declaration of a delegate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delegate void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SimpleDelegate(string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aram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TestDelegate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void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TestFunction(string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aram)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 was called by a delegate.");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 got parameter {0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}.",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aram);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void Main()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Instantiation of </a:t>
            </a:r>
            <a:r>
              <a:rPr lang="bg-BG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а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delegate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SimpleDelegate simpleDelegate =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new SimpleDelegate(TestFunction);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Invocation of the method, pointed by a delegate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simpleDelegate("test");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OOP</a:t>
            </a:r>
            <a:endParaRPr lang="bg-BG" dirty="0"/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tabLst/>
            </a:pPr>
            <a:r>
              <a:rPr lang="en-US" dirty="0" smtClean="0"/>
              <a:t>Classes model real-world objects and define</a:t>
            </a:r>
            <a:endParaRPr lang="bg-BG" dirty="0" smtClean="0"/>
          </a:p>
          <a:p>
            <a:pPr marL="709613" lvl="1" indent="-361950"/>
            <a:r>
              <a:rPr lang="en-US" dirty="0" smtClean="0"/>
              <a:t>Attributes (state, properties, fields)</a:t>
            </a:r>
          </a:p>
          <a:p>
            <a:pPr marL="709613" lvl="1" indent="-361950"/>
            <a:r>
              <a:rPr lang="en-US" dirty="0" smtClean="0"/>
              <a:t>Behavior (methods, operations)</a:t>
            </a:r>
          </a:p>
          <a:p>
            <a:pPr marL="361950" indent="-361950"/>
            <a:r>
              <a:rPr lang="en-US" dirty="0" smtClean="0"/>
              <a:t>Classes describe structure of objects</a:t>
            </a:r>
          </a:p>
          <a:p>
            <a:pPr marL="709613" lvl="1" indent="-361950"/>
            <a:r>
              <a:rPr lang="en-US" dirty="0" smtClean="0"/>
              <a:t>Objects describe particular instance of a class</a:t>
            </a:r>
          </a:p>
          <a:p>
            <a:pPr marL="361950" indent="-361950">
              <a:tabLst/>
            </a:pPr>
            <a:r>
              <a:rPr lang="en-US" dirty="0" smtClean="0"/>
              <a:t>Properties hold information about the modeled object relevant to the problem</a:t>
            </a:r>
          </a:p>
          <a:p>
            <a:pPr marL="361950" indent="-361950">
              <a:tabLst/>
            </a:pPr>
            <a:r>
              <a:rPr lang="en-US" dirty="0" smtClean="0"/>
              <a:t>Operations implement object behavior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Methods</a:t>
            </a:r>
            <a:endParaRPr lang="bg-BG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569325" cy="5329238"/>
          </a:xfrm>
        </p:spPr>
        <p:txBody>
          <a:bodyPr/>
          <a:lstStyle/>
          <a:p>
            <a:r>
              <a:rPr lang="en-US" dirty="0"/>
              <a:t>We are sometimes forced to create a class or a method just for the sake of using a </a:t>
            </a:r>
            <a:r>
              <a:rPr lang="en-US" dirty="0" smtClean="0"/>
              <a:t>delegate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code involved is often relatively </a:t>
            </a:r>
            <a:br>
              <a:rPr lang="en-US" dirty="0"/>
            </a:br>
            <a:r>
              <a:rPr lang="en-US" dirty="0"/>
              <a:t>short and simple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methods</a:t>
            </a:r>
            <a:r>
              <a:rPr lang="en-US" dirty="0"/>
              <a:t> </a:t>
            </a:r>
            <a:r>
              <a:rPr lang="en-US" dirty="0" smtClean="0"/>
              <a:t>let </a:t>
            </a:r>
            <a:r>
              <a:rPr lang="en-US" dirty="0"/>
              <a:t>you define an nameless method called by a </a:t>
            </a:r>
            <a:r>
              <a:rPr lang="en-US" dirty="0" smtClean="0"/>
              <a:t>delegate</a:t>
            </a:r>
          </a:p>
          <a:p>
            <a:pPr lvl="1"/>
            <a:r>
              <a:rPr lang="en-US" dirty="0" smtClean="0"/>
              <a:t>Less coding</a:t>
            </a:r>
          </a:p>
          <a:p>
            <a:pPr lvl="1"/>
            <a:r>
              <a:rPr lang="en-US" dirty="0" smtClean="0"/>
              <a:t>Improved code readability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Using Delegates: Standard </a:t>
            </a:r>
            <a:r>
              <a:rPr lang="en-US" sz="3800" dirty="0"/>
              <a:t>Way</a:t>
            </a:r>
            <a:endParaRPr lang="bg-BG" sz="3800" dirty="0"/>
          </a:p>
        </p:txBody>
      </p:sp>
      <p:sp>
        <p:nvSpPr>
          <p:cNvPr id="540675" name="Rectangle 3"/>
          <p:cNvSpPr>
            <a:spLocks noChangeArrowheads="1"/>
          </p:cNvSpPr>
          <p:nvPr/>
        </p:nvSpPr>
        <p:spPr bwMode="auto">
          <a:xfrm>
            <a:off x="544514" y="1310819"/>
            <a:ext cx="806608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SomeClass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delegate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SomeDelegate(string str);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InvokeMethod()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SomeDelegate dlg = new SomeDelegate(SomeMethod);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dlg("Hello");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SomeMethod(string str)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		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Anonymous Methods</a:t>
            </a:r>
            <a:endParaRPr lang="bg-BG" dirty="0"/>
          </a:p>
        </p:txBody>
      </p:sp>
      <p:sp>
        <p:nvSpPr>
          <p:cNvPr id="542723" name="Rectangle 3"/>
          <p:cNvSpPr>
            <a:spLocks noChangeArrowheads="1"/>
          </p:cNvSpPr>
          <p:nvPr/>
        </p:nvSpPr>
        <p:spPr bwMode="auto">
          <a:xfrm>
            <a:off x="623888" y="2290763"/>
            <a:ext cx="7834312" cy="41671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SomeClass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delegate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SomeDelegate(string str);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InvokeMethod()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SomeDelegate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dlg = delegate(string str)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Console.WriteLine(str);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};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dlg("Hello");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				</a:t>
            </a:r>
          </a:p>
        </p:txBody>
      </p:sp>
      <p:sp>
        <p:nvSpPr>
          <p:cNvPr id="542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1081088"/>
          </a:xfrm>
          <a:noFill/>
          <a:ln/>
        </p:spPr>
        <p:txBody>
          <a:bodyPr/>
          <a:lstStyle/>
          <a:p>
            <a:r>
              <a:rPr lang="en-US"/>
              <a:t>The same thing can be accomplished by using an anonymous method:</a:t>
            </a:r>
            <a:endParaRPr lang="bg-BG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  <a:endParaRPr lang="bg-BG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530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In component-oriented </a:t>
            </a:r>
            <a:r>
              <a:rPr lang="en-US" sz="3000" dirty="0" smtClean="0"/>
              <a:t>programming the </a:t>
            </a:r>
            <a:r>
              <a:rPr lang="en-US" sz="3000" dirty="0"/>
              <a:t>components send events to their owner to notify them when </a:t>
            </a:r>
            <a:r>
              <a:rPr lang="en-US" sz="3000" dirty="0" smtClean="0"/>
              <a:t>something happens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E.g. when a button is pressed an event is raised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3000" dirty="0"/>
              <a:t>The object which causes an event is called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event sender</a:t>
            </a:r>
            <a:endParaRPr lang="bg-BG" sz="30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00000"/>
              </a:lnSpc>
            </a:pPr>
            <a:r>
              <a:rPr lang="en-US" sz="3000" dirty="0"/>
              <a:t>The object which receives an event is called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event receiver</a:t>
            </a:r>
            <a:endParaRPr lang="bg-BG" sz="30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00000"/>
              </a:lnSpc>
            </a:pPr>
            <a:r>
              <a:rPr lang="en-US" sz="3000" dirty="0"/>
              <a:t>In order to be able to receive </a:t>
            </a:r>
            <a:r>
              <a:rPr lang="en-US" sz="3000" dirty="0" smtClean="0"/>
              <a:t>an event </a:t>
            </a:r>
            <a:r>
              <a:rPr lang="en-US" sz="3000" dirty="0"/>
              <a:t>the event receivers must first</a:t>
            </a:r>
            <a:r>
              <a:rPr lang="bg-BG" sz="3000" dirty="0"/>
              <a:t> </a:t>
            </a:r>
            <a:r>
              <a:rPr lang="en-US" sz="3000" dirty="0" smtClean="0"/>
              <a:t>"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subscribe for the event</a:t>
            </a:r>
            <a:r>
              <a:rPr lang="en-US" sz="3000" dirty="0"/>
              <a:t>"</a:t>
            </a:r>
            <a:endParaRPr lang="bg-BG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 in</a:t>
            </a:r>
            <a:r>
              <a:rPr lang="bg-BG"/>
              <a:t> </a:t>
            </a:r>
            <a:r>
              <a:rPr lang="en-US"/>
              <a:t>.NET</a:t>
            </a:r>
            <a:endParaRPr lang="bg-BG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component model of</a:t>
            </a:r>
            <a:r>
              <a:rPr lang="bg-BG" dirty="0"/>
              <a:t> </a:t>
            </a:r>
            <a:r>
              <a:rPr lang="en-US" dirty="0"/>
              <a:t>.</a:t>
            </a:r>
            <a:r>
              <a:rPr lang="en-US" dirty="0" smtClean="0"/>
              <a:t>NET Framework </a:t>
            </a:r>
            <a:r>
              <a:rPr lang="en-US" dirty="0" smtClean="0"/>
              <a:t> </a:t>
            </a:r>
            <a:r>
              <a:rPr lang="en-US" dirty="0" smtClean="0"/>
              <a:t>delegates </a:t>
            </a:r>
            <a:r>
              <a:rPr lang="en-US" dirty="0" smtClean="0"/>
              <a:t>and </a:t>
            </a:r>
            <a:r>
              <a:rPr lang="en-US" dirty="0" smtClean="0"/>
              <a:t>events provide mechanism for:</a:t>
            </a:r>
            <a:endParaRPr lang="en-US" dirty="0"/>
          </a:p>
          <a:p>
            <a:pPr lvl="1"/>
            <a:r>
              <a:rPr lang="en-US" dirty="0" smtClean="0"/>
              <a:t>Subscription</a:t>
            </a:r>
            <a:r>
              <a:rPr lang="bg-BG" dirty="0" smtClean="0"/>
              <a:t> </a:t>
            </a:r>
            <a:r>
              <a:rPr lang="en-US" dirty="0" smtClean="0"/>
              <a:t>to an event</a:t>
            </a:r>
            <a:endParaRPr lang="en-US" dirty="0"/>
          </a:p>
          <a:p>
            <a:pPr lvl="1"/>
            <a:r>
              <a:rPr lang="en-US" dirty="0" smtClean="0"/>
              <a:t>Sending an event</a:t>
            </a:r>
            <a:endParaRPr lang="en-US" dirty="0"/>
          </a:p>
          <a:p>
            <a:pPr lvl="1"/>
            <a:r>
              <a:rPr lang="en-US" dirty="0" smtClean="0"/>
              <a:t>Receiving an event</a:t>
            </a:r>
            <a:endParaRPr lang="en-US" dirty="0"/>
          </a:p>
          <a:p>
            <a:r>
              <a:rPr lang="en-US" dirty="0" smtClean="0"/>
              <a:t>Events </a:t>
            </a:r>
            <a:r>
              <a:rPr lang="en-US" dirty="0"/>
              <a:t>in C#</a:t>
            </a:r>
            <a:r>
              <a:rPr lang="bg-BG" dirty="0"/>
              <a:t> </a:t>
            </a:r>
            <a:r>
              <a:rPr lang="en-US" dirty="0"/>
              <a:t>are special instances </a:t>
            </a:r>
            <a:r>
              <a:rPr lang="en-US" dirty="0" smtClean="0"/>
              <a:t>of </a:t>
            </a:r>
            <a:r>
              <a:rPr lang="en-US" dirty="0"/>
              <a:t>delegates declared by the </a:t>
            </a:r>
            <a:r>
              <a:rPr lang="en-US" dirty="0" smtClean="0"/>
              <a:t>C# keyword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event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Example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Button.Click</a:t>
            </a:r>
            <a:r>
              <a:rPr lang="en-US" dirty="0" smtClean="0"/>
              <a:t>):</a:t>
            </a:r>
            <a:endParaRPr lang="en-US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3888" y="5924490"/>
            <a:ext cx="783431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event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EventHandler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Click;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 in</a:t>
            </a:r>
            <a:r>
              <a:rPr lang="bg-BG"/>
              <a:t> </a:t>
            </a:r>
            <a:r>
              <a:rPr lang="en-US"/>
              <a:t>.NET (2)</a:t>
            </a:r>
            <a:endParaRPr lang="bg-BG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The C# compiler automatically defines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-=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operators for events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 subscribe for an event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-=</a:t>
            </a:r>
            <a:r>
              <a:rPr lang="bg-BG" dirty="0"/>
              <a:t> </a:t>
            </a:r>
            <a:r>
              <a:rPr lang="en-US" dirty="0"/>
              <a:t>unsubscribe for an event</a:t>
            </a:r>
            <a:r>
              <a:rPr lang="bg-BG" dirty="0"/>
              <a:t> </a:t>
            </a:r>
            <a:endParaRPr lang="en-US" dirty="0"/>
          </a:p>
          <a:p>
            <a:r>
              <a:rPr lang="en-US" dirty="0"/>
              <a:t>There are no other allowed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3888" y="4769584"/>
            <a:ext cx="783431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button = new Button("OK");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button.Click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delegate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Console.WriteLine("Button clicked.");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vs. Delegates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496300" cy="5472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Events are not the same as</a:t>
            </a:r>
            <a:r>
              <a:rPr lang="bg-BG" dirty="0"/>
              <a:t> </a:t>
            </a:r>
            <a:r>
              <a:rPr lang="en-US" dirty="0"/>
              <a:t>member fields of type delegate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event is processed by a delegate</a:t>
            </a:r>
          </a:p>
          <a:p>
            <a:pPr>
              <a:lnSpc>
                <a:spcPct val="90000"/>
              </a:lnSpc>
            </a:pPr>
            <a:r>
              <a:rPr lang="en-US" dirty="0"/>
              <a:t>Events can be members of an interface unlike delegates</a:t>
            </a:r>
            <a:endParaRPr lang="bg-BG" dirty="0"/>
          </a:p>
          <a:p>
            <a:pPr>
              <a:lnSpc>
                <a:spcPct val="90000"/>
              </a:lnSpc>
            </a:pPr>
            <a:r>
              <a:rPr lang="en-US" dirty="0"/>
              <a:t>Calling of an event can only be done</a:t>
            </a:r>
            <a:r>
              <a:rPr lang="bg-BG" dirty="0"/>
              <a:t> </a:t>
            </a:r>
            <a:r>
              <a:rPr lang="en-US" dirty="0"/>
              <a:t>in the class it is defined in</a:t>
            </a:r>
            <a:endParaRPr lang="bg-BG" dirty="0"/>
          </a:p>
          <a:p>
            <a:pPr>
              <a:lnSpc>
                <a:spcPct val="90000"/>
              </a:lnSpc>
            </a:pPr>
            <a:r>
              <a:rPr lang="en-US" dirty="0"/>
              <a:t>By default the access to the events is </a:t>
            </a:r>
            <a:r>
              <a:rPr lang="en-US" dirty="0" smtClean="0"/>
              <a:t>synchronized (thread-safe)</a:t>
            </a:r>
            <a:endParaRPr lang="en-US" dirty="0"/>
          </a:p>
        </p:txBody>
      </p:sp>
      <p:sp>
        <p:nvSpPr>
          <p:cNvPr id="486404" name="Rectangle 4"/>
          <p:cNvSpPr>
            <a:spLocks noChangeArrowheads="1"/>
          </p:cNvSpPr>
          <p:nvPr/>
        </p:nvSpPr>
        <p:spPr bwMode="auto">
          <a:xfrm>
            <a:off x="650510" y="2234215"/>
            <a:ext cx="323569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MyDelegate m;</a:t>
            </a:r>
          </a:p>
        </p:txBody>
      </p:sp>
      <p:sp>
        <p:nvSpPr>
          <p:cNvPr id="486405" name="Rectangle 5"/>
          <p:cNvSpPr>
            <a:spLocks noChangeArrowheads="1"/>
          </p:cNvSpPr>
          <p:nvPr/>
        </p:nvSpPr>
        <p:spPr bwMode="auto">
          <a:xfrm>
            <a:off x="4495800" y="2243740"/>
            <a:ext cx="3994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event MyDelegate m;</a:t>
            </a:r>
          </a:p>
        </p:txBody>
      </p:sp>
      <p:sp>
        <p:nvSpPr>
          <p:cNvPr id="486406" name="Text Box 6"/>
          <p:cNvSpPr txBox="1">
            <a:spLocks noChangeArrowheads="1"/>
          </p:cNvSpPr>
          <p:nvPr/>
        </p:nvSpPr>
        <p:spPr bwMode="auto">
          <a:xfrm>
            <a:off x="3981450" y="2128838"/>
            <a:ext cx="407988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bg-BG" sz="32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 smtClean="0">
                <a:latin typeface="Consolas" pitchFamily="49" charset="0"/>
                <a:cs typeface="Consolas" pitchFamily="49" charset="0"/>
              </a:rPr>
              <a:t>System.EventHandler</a:t>
            </a:r>
            <a:r>
              <a:rPr lang="en-US" sz="3600" dirty="0" smtClean="0"/>
              <a:t> </a:t>
            </a:r>
            <a:r>
              <a:rPr lang="en-US" sz="3600" dirty="0"/>
              <a:t>Delegate</a:t>
            </a:r>
            <a:endParaRPr lang="bg-BG" sz="3600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Defines a reference</a:t>
            </a:r>
            <a:r>
              <a:rPr lang="bg-BG" dirty="0"/>
              <a:t> </a:t>
            </a:r>
            <a:r>
              <a:rPr lang="en-US" dirty="0"/>
              <a:t>to a</a:t>
            </a:r>
            <a:r>
              <a:rPr lang="bg-BG" dirty="0"/>
              <a:t> </a:t>
            </a:r>
            <a:r>
              <a:rPr lang="en-US" dirty="0"/>
              <a:t>callback</a:t>
            </a:r>
            <a:r>
              <a:rPr lang="bg-BG" dirty="0"/>
              <a:t> </a:t>
            </a:r>
            <a:r>
              <a:rPr lang="en-US" dirty="0"/>
              <a:t>method</a:t>
            </a:r>
            <a:r>
              <a:rPr lang="bg-BG" dirty="0"/>
              <a:t>, </a:t>
            </a:r>
            <a:r>
              <a:rPr lang="en-US" dirty="0"/>
              <a:t>which</a:t>
            </a:r>
            <a:r>
              <a:rPr lang="bg-BG" dirty="0"/>
              <a:t> </a:t>
            </a:r>
            <a:r>
              <a:rPr lang="en-US" dirty="0"/>
              <a:t>handles events</a:t>
            </a:r>
          </a:p>
          <a:p>
            <a:pPr lvl="1"/>
            <a:r>
              <a:rPr lang="en-US" dirty="0"/>
              <a:t>No additional information is </a:t>
            </a:r>
            <a:r>
              <a:rPr lang="en-US" dirty="0" smtClean="0"/>
              <a:t>sent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1">
              <a:spcAft>
                <a:spcPts val="0"/>
              </a:spcAft>
            </a:pPr>
            <a:endParaRPr lang="bg-BG" dirty="0"/>
          </a:p>
          <a:p>
            <a:pPr>
              <a:lnSpc>
                <a:spcPct val="75000"/>
              </a:lnSpc>
            </a:pPr>
            <a:r>
              <a:rPr lang="en-US" dirty="0"/>
              <a:t>Used in many occasions internally in</a:t>
            </a:r>
            <a:r>
              <a:rPr lang="bg-BG" dirty="0"/>
              <a:t> .</a:t>
            </a:r>
            <a:r>
              <a:rPr lang="bg-BG" dirty="0" smtClean="0"/>
              <a:t>NET</a:t>
            </a:r>
            <a:endParaRPr lang="en-US" dirty="0" smtClean="0"/>
          </a:p>
          <a:p>
            <a:pPr lvl="1">
              <a:lnSpc>
                <a:spcPct val="75000"/>
              </a:lnSpc>
            </a:pPr>
            <a:r>
              <a:rPr lang="en-US" dirty="0" smtClean="0"/>
              <a:t>E.g. in ASP.NET and Windows Forms</a:t>
            </a:r>
            <a:endParaRPr lang="en-US" dirty="0">
              <a:latin typeface="Courier New" pitchFamily="49" charset="0"/>
            </a:endParaRPr>
          </a:p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EventArgs</a:t>
            </a:r>
            <a:r>
              <a:rPr lang="bg-BG" dirty="0"/>
              <a:t> </a:t>
            </a:r>
            <a:r>
              <a:rPr lang="en-US" dirty="0"/>
              <a:t>class is </a:t>
            </a:r>
            <a:r>
              <a:rPr lang="en-US" dirty="0" smtClean="0"/>
              <a:t>base class </a:t>
            </a:r>
            <a:r>
              <a:rPr lang="en-US" dirty="0"/>
              <a:t>with no information </a:t>
            </a:r>
            <a:r>
              <a:rPr lang="en-US" dirty="0" smtClean="0"/>
              <a:t>about the event</a:t>
            </a:r>
          </a:p>
          <a:p>
            <a:pPr lvl="1"/>
            <a:r>
              <a:rPr lang="en-US" dirty="0" smtClean="0"/>
              <a:t>Sometimes delegates derive from it</a:t>
            </a:r>
            <a:endParaRPr lang="bg-BG" dirty="0"/>
          </a:p>
        </p:txBody>
      </p:sp>
      <p:sp>
        <p:nvSpPr>
          <p:cNvPr id="502788" name="Rectangle 4"/>
          <p:cNvSpPr>
            <a:spLocks noChangeArrowheads="1"/>
          </p:cNvSpPr>
          <p:nvPr/>
        </p:nvSpPr>
        <p:spPr bwMode="auto">
          <a:xfrm>
            <a:off x="612776" y="2895600"/>
            <a:ext cx="79216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delegate void EventHandler(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sender,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EventArgs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e);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 smtClean="0">
                <a:latin typeface="Consolas" pitchFamily="49" charset="0"/>
                <a:cs typeface="Consolas" pitchFamily="49" charset="0"/>
              </a:rPr>
              <a:t>EventHandler</a:t>
            </a:r>
            <a:r>
              <a:rPr lang="en-US" sz="3600" dirty="0" smtClean="0"/>
              <a:t> – Example</a:t>
            </a:r>
            <a:endParaRPr lang="bg-BG" sz="3600" dirty="0"/>
          </a:p>
        </p:txBody>
      </p:sp>
      <p:sp>
        <p:nvSpPr>
          <p:cNvPr id="504835" name="Rectangle 3"/>
          <p:cNvSpPr>
            <a:spLocks noChangeArrowheads="1"/>
          </p:cNvSpPr>
          <p:nvPr/>
        </p:nvSpPr>
        <p:spPr bwMode="auto">
          <a:xfrm>
            <a:off x="528638" y="1060132"/>
            <a:ext cx="8158162" cy="54168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Button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EventHandler Click;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EventHandler GotFocus;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EventHandler TextChanged;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ButtonTest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Button_Click(object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ender,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EventArgs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ventArgs)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Console.WriteLine("Button_Click()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was called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button = new Button();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button.Click += Button_Click;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39890" y="2568637"/>
            <a:ext cx="5146710" cy="14318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Interfaces </a:t>
            </a:r>
            <a:r>
              <a:rPr lang="en-US" dirty="0" smtClean="0"/>
              <a:t>and Abstract Classes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Classes in C# could have following members: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Fields</a:t>
            </a:r>
            <a:r>
              <a:rPr lang="bg-BG" dirty="0" smtClean="0"/>
              <a:t>, </a:t>
            </a:r>
            <a:r>
              <a:rPr lang="en-US" dirty="0" smtClean="0"/>
              <a:t>constants</a:t>
            </a:r>
            <a:r>
              <a:rPr lang="bg-BG" dirty="0" smtClean="0"/>
              <a:t>, </a:t>
            </a:r>
            <a:r>
              <a:rPr lang="en-US" dirty="0" smtClean="0"/>
              <a:t>methods</a:t>
            </a:r>
            <a:r>
              <a:rPr lang="bg-BG" dirty="0" smtClean="0"/>
              <a:t>, </a:t>
            </a:r>
            <a:r>
              <a:rPr lang="en-US" dirty="0" smtClean="0"/>
              <a:t>properties</a:t>
            </a:r>
            <a:r>
              <a:rPr lang="bg-BG" dirty="0" smtClean="0"/>
              <a:t>, </a:t>
            </a:r>
            <a:r>
              <a:rPr lang="en-US" dirty="0" smtClean="0"/>
              <a:t>indexers</a:t>
            </a:r>
            <a:r>
              <a:rPr lang="bg-BG" dirty="0" smtClean="0"/>
              <a:t>, </a:t>
            </a:r>
            <a:r>
              <a:rPr lang="en-US" dirty="0" smtClean="0"/>
              <a:t>events</a:t>
            </a:r>
            <a:r>
              <a:rPr lang="bg-BG" dirty="0" smtClean="0"/>
              <a:t>, </a:t>
            </a:r>
            <a:r>
              <a:rPr lang="en-US" dirty="0" smtClean="0"/>
              <a:t>operators</a:t>
            </a:r>
            <a:r>
              <a:rPr lang="bg-BG" dirty="0" smtClean="0"/>
              <a:t>, </a:t>
            </a:r>
            <a:r>
              <a:rPr lang="en-US" dirty="0" smtClean="0"/>
              <a:t>constructors</a:t>
            </a:r>
            <a:r>
              <a:rPr lang="bg-BG" dirty="0" smtClean="0"/>
              <a:t>, </a:t>
            </a:r>
            <a:r>
              <a:rPr lang="en-US" dirty="0" smtClean="0"/>
              <a:t>destructors</a:t>
            </a:r>
            <a:endParaRPr lang="bg-BG" dirty="0" smtClean="0"/>
          </a:p>
          <a:p>
            <a:pPr lvl="1">
              <a:lnSpc>
                <a:spcPts val="3600"/>
              </a:lnSpc>
            </a:pPr>
            <a:r>
              <a:rPr lang="en-US" dirty="0" smtClean="0"/>
              <a:t>Inner types</a:t>
            </a:r>
            <a:r>
              <a:rPr lang="bg-BG" dirty="0" smtClean="0"/>
              <a:t> (</a:t>
            </a:r>
            <a:r>
              <a:rPr lang="en-US" dirty="0" smtClean="0"/>
              <a:t>inner classes</a:t>
            </a:r>
            <a:r>
              <a:rPr lang="bg-BG" dirty="0" smtClean="0"/>
              <a:t>, </a:t>
            </a:r>
            <a:r>
              <a:rPr lang="en-US" dirty="0" smtClean="0"/>
              <a:t>structures</a:t>
            </a:r>
            <a:r>
              <a:rPr lang="bg-BG" dirty="0" smtClean="0"/>
              <a:t>, </a:t>
            </a:r>
            <a:r>
              <a:rPr lang="en-US" dirty="0" smtClean="0"/>
              <a:t>interfaces</a:t>
            </a:r>
            <a:r>
              <a:rPr lang="bg-BG" dirty="0" smtClean="0"/>
              <a:t>, </a:t>
            </a:r>
            <a:r>
              <a:rPr lang="en-US" dirty="0" smtClean="0"/>
              <a:t>delegates</a:t>
            </a:r>
            <a:r>
              <a:rPr lang="bg-BG" dirty="0" smtClean="0"/>
              <a:t>, ...)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Members can have access modifiers (scope)</a:t>
            </a:r>
            <a:endParaRPr lang="bg-BG" dirty="0" smtClean="0"/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internal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</a:pPr>
            <a:r>
              <a:rPr lang="en-US" dirty="0" smtClean="0"/>
              <a:t>Members can be</a:t>
            </a:r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bg-BG" dirty="0" smtClean="0"/>
              <a:t> (</a:t>
            </a:r>
            <a:r>
              <a:rPr lang="en-US" dirty="0" smtClean="0"/>
              <a:t>common</a:t>
            </a:r>
            <a:r>
              <a:rPr lang="bg-BG" dirty="0" smtClean="0"/>
              <a:t>) </a:t>
            </a:r>
            <a:r>
              <a:rPr lang="en-US" dirty="0" smtClean="0"/>
              <a:t>or specific for a given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</a:t>
            </a:r>
            <a:endParaRPr lang="bg-BG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a group of methods (operations), properties and events</a:t>
            </a:r>
          </a:p>
          <a:p>
            <a:pPr lvl="1"/>
            <a:r>
              <a:rPr lang="en-US" dirty="0"/>
              <a:t>Can be implemented by </a:t>
            </a:r>
            <a:r>
              <a:rPr lang="en-US" dirty="0" smtClean="0"/>
              <a:t>given class or </a:t>
            </a:r>
            <a:r>
              <a:rPr lang="en-US" dirty="0"/>
              <a:t>structure</a:t>
            </a:r>
          </a:p>
          <a:p>
            <a:r>
              <a:rPr lang="en-US" dirty="0"/>
              <a:t>Define only the methods’ prototypes</a:t>
            </a:r>
          </a:p>
          <a:p>
            <a:r>
              <a:rPr lang="en-US" dirty="0"/>
              <a:t>No concrete implementation</a:t>
            </a:r>
            <a:endParaRPr lang="ru-RU" dirty="0"/>
          </a:p>
          <a:p>
            <a:r>
              <a:rPr lang="en-US" dirty="0"/>
              <a:t>Can be used to define abstract data types</a:t>
            </a:r>
          </a:p>
          <a:p>
            <a:r>
              <a:rPr lang="en-US" dirty="0"/>
              <a:t>Can not be </a:t>
            </a:r>
            <a:r>
              <a:rPr lang="en-US" dirty="0" smtClean="0"/>
              <a:t>instantiated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Members do not have scope modifier </a:t>
            </a:r>
            <a:br>
              <a:rPr lang="en-US" sz="3200" dirty="0" smtClean="0"/>
            </a:br>
            <a:r>
              <a:rPr lang="en-US" sz="3200" dirty="0" smtClean="0"/>
              <a:t>and by default the scope is </a:t>
            </a:r>
            <a:r>
              <a:rPr lang="en-US" sz="3200" dirty="0" smtClean="0"/>
              <a:t>public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– Example</a:t>
            </a:r>
            <a:endParaRPr lang="bg-BG" dirty="0"/>
          </a:p>
        </p:txBody>
      </p:sp>
      <p:sp>
        <p:nvSpPr>
          <p:cNvPr id="545795" name="Rectangle 3"/>
          <p:cNvSpPr>
            <a:spLocks noChangeArrowheads="1"/>
          </p:cNvSpPr>
          <p:nvPr/>
        </p:nvSpPr>
        <p:spPr bwMode="auto">
          <a:xfrm>
            <a:off x="609600" y="1066800"/>
            <a:ext cx="79248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IPerson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Name  // property Name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DateTime DateOfBirth  // property DateOfBirth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Age  // property Age (read-only)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 – Example (2)</a:t>
            </a:r>
            <a:endParaRPr lang="bg-BG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609600" y="1143000"/>
            <a:ext cx="79248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IShape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SetPosition(int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CalculateSurface();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IMovable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Move(int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eltaX, 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eltaY);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IResizable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Resize(int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eight);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Resize(int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eightX, 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eightY);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ResizeByX(int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eightX);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ResizeByY(int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eightY);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 Implementation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and structures can </a:t>
            </a:r>
            <a:r>
              <a:rPr lang="en-US" dirty="0" smtClean="0"/>
              <a:t>implement (support</a:t>
            </a:r>
            <a:r>
              <a:rPr lang="en-US" dirty="0"/>
              <a:t>) one or many interfaces</a:t>
            </a:r>
          </a:p>
          <a:p>
            <a:r>
              <a:rPr lang="en-US" dirty="0"/>
              <a:t>Interface realization must </a:t>
            </a:r>
            <a:r>
              <a:rPr lang="en-US" dirty="0" smtClean="0"/>
              <a:t>implement all </a:t>
            </a:r>
            <a:r>
              <a:rPr lang="en-US" dirty="0"/>
              <a:t>its methods</a:t>
            </a:r>
            <a:endParaRPr lang="ru-RU" dirty="0"/>
          </a:p>
          <a:p>
            <a:r>
              <a:rPr lang="en-US" dirty="0"/>
              <a:t>If some methods do not have implementation the class or structure have to be declared as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abstract</a:t>
            </a:r>
            <a:endParaRPr lang="ru-RU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Interface Implementation</a:t>
            </a:r>
            <a:r>
              <a:rPr lang="bg-BG" sz="3600" dirty="0"/>
              <a:t> –</a:t>
            </a:r>
            <a:r>
              <a:rPr lang="en-US" sz="3000" dirty="0"/>
              <a:t> </a:t>
            </a:r>
            <a:r>
              <a:rPr lang="en-US" sz="3600" dirty="0"/>
              <a:t>Example</a:t>
            </a:r>
            <a:endParaRPr lang="bg-BG" sz="3600" dirty="0"/>
          </a:p>
        </p:txBody>
      </p:sp>
      <p:sp>
        <p:nvSpPr>
          <p:cNvPr id="472068" name="Rectangle 4"/>
          <p:cNvSpPr>
            <a:spLocks noChangeArrowheads="1"/>
          </p:cNvSpPr>
          <p:nvPr/>
        </p:nvSpPr>
        <p:spPr bwMode="auto">
          <a:xfrm>
            <a:off x="506412" y="1125539"/>
            <a:ext cx="810418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Rectangle : IShape, IMovable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x, y, width, height;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SetPosition(int x, int y) // IShape 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 = x;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 = y;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int CalculateSurface() // IShape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this.width * this.height;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Move(int deltaX, int deltaY) // IMovable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 += deltaX;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 += deltaY;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Classes</a:t>
            </a:r>
            <a:endParaRPr lang="bg-BG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Abstract method</a:t>
            </a:r>
            <a:r>
              <a:rPr lang="en-US" sz="3000" dirty="0"/>
              <a:t> is a method </a:t>
            </a:r>
            <a:r>
              <a:rPr lang="en-US" sz="3000" dirty="0" smtClean="0"/>
              <a:t>without implementation</a:t>
            </a:r>
          </a:p>
          <a:p>
            <a:pPr lvl="1"/>
            <a:r>
              <a:rPr lang="en-US" sz="2800" dirty="0" smtClean="0"/>
              <a:t>Left empty to be implemented by descendant classes</a:t>
            </a:r>
            <a:endParaRPr lang="en-US" sz="2800" dirty="0"/>
          </a:p>
          <a:p>
            <a:r>
              <a:rPr lang="en-US" sz="3000" dirty="0"/>
              <a:t>When a class contains at </a:t>
            </a:r>
            <a:r>
              <a:rPr lang="en-US" sz="3000" dirty="0" smtClean="0"/>
              <a:t>least one </a:t>
            </a:r>
            <a:r>
              <a:rPr lang="en-US" sz="3000" dirty="0"/>
              <a:t>abstract method, it is </a:t>
            </a:r>
            <a:r>
              <a:rPr lang="en-US" sz="3000" dirty="0" smtClean="0"/>
              <a:t>called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abstract class</a:t>
            </a:r>
          </a:p>
          <a:p>
            <a:pPr lvl="1"/>
            <a:r>
              <a:rPr lang="en-US" sz="2800" dirty="0" smtClean="0"/>
              <a:t>Mix between class and </a:t>
            </a:r>
            <a:r>
              <a:rPr lang="en-US" sz="2800" dirty="0" smtClean="0"/>
              <a:t>interface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800" dirty="0" smtClean="0"/>
              <a:t>I</a:t>
            </a:r>
            <a:r>
              <a:rPr lang="en-US" sz="2800" dirty="0" smtClean="0"/>
              <a:t>nheritors are obligated to </a:t>
            </a:r>
            <a:r>
              <a:rPr lang="en-US" sz="2800" dirty="0"/>
              <a:t>implement their abstract methods</a:t>
            </a:r>
            <a:endParaRPr lang="ru-RU" sz="2800" dirty="0"/>
          </a:p>
          <a:p>
            <a:pPr lvl="1"/>
            <a:r>
              <a:rPr lang="en-US" sz="2800" dirty="0"/>
              <a:t>Can not be directly </a:t>
            </a:r>
            <a:r>
              <a:rPr lang="en-US" sz="2800" dirty="0" smtClean="0"/>
              <a:t>instantiated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 </a:t>
            </a:r>
            <a:r>
              <a:rPr lang="bg-BG"/>
              <a:t>–</a:t>
            </a:r>
            <a:r>
              <a:rPr lang="en-US" sz="3400"/>
              <a:t> </a:t>
            </a:r>
            <a:r>
              <a:rPr lang="en-US"/>
              <a:t>Example</a:t>
            </a:r>
            <a:endParaRPr lang="bg-BG"/>
          </a:p>
        </p:txBody>
      </p:sp>
      <p:sp>
        <p:nvSpPr>
          <p:cNvPr id="540675" name="Rectangle 3"/>
          <p:cNvSpPr>
            <a:spLocks noChangeArrowheads="1"/>
          </p:cNvSpPr>
          <p:nvPr/>
        </p:nvSpPr>
        <p:spPr bwMode="auto">
          <a:xfrm>
            <a:off x="619125" y="1230154"/>
            <a:ext cx="791527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class MovableShape : IShape, IMovable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x, y;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Move(int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eltaX, int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eltaY)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 +=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eltaX;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 +=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eltaY;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SetPosition(int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 =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 =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abstract int CalculateSurface();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2387600"/>
            <a:ext cx="5688013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Cohesion and Coupling</a:t>
            </a:r>
            <a:endParaRPr lang="en-US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Cohesion</a:t>
            </a:r>
            <a:endParaRPr lang="bg-BG"/>
          </a:p>
        </p:txBody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</a:t>
            </a:r>
            <a:r>
              <a:rPr lang="en-US" dirty="0"/>
              <a:t> describes how closely all the routines in a class or all the code in a routine support a central purpose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Cohesion </a:t>
            </a:r>
            <a:r>
              <a:rPr lang="en-US" dirty="0"/>
              <a:t>must be strong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Classes must contain strongly related functionality and aim for single 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Cohesion is a useful tool for managing complexity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</a:t>
            </a:r>
            <a:r>
              <a:rPr lang="bg-BG" dirty="0"/>
              <a:t>ell-defined abstractions</a:t>
            </a:r>
            <a:r>
              <a:rPr lang="en-US" dirty="0"/>
              <a:t> keep cohesion strong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and Bad Cohesion</a:t>
            </a:r>
            <a:endParaRPr lang="bg-BG" dirty="0"/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ct val="35000"/>
              </a:spcBef>
            </a:pPr>
            <a:r>
              <a:rPr lang="en-US" dirty="0" smtClean="0"/>
              <a:t>Good cohesion: </a:t>
            </a:r>
            <a:r>
              <a:rPr lang="en-US" dirty="0"/>
              <a:t>hard disk, </a:t>
            </a:r>
            <a:r>
              <a:rPr lang="en-US" dirty="0" smtClean="0"/>
              <a:t>CD-ROM, </a:t>
            </a:r>
            <a:r>
              <a:rPr lang="en-US" dirty="0"/>
              <a:t>floppy</a:t>
            </a:r>
          </a:p>
          <a:p>
            <a:pPr lvl="1">
              <a:spcBef>
                <a:spcPct val="35000"/>
              </a:spcBef>
            </a:pPr>
            <a:endParaRPr lang="en-US" dirty="0"/>
          </a:p>
          <a:p>
            <a:pPr lvl="1">
              <a:spcBef>
                <a:spcPct val="35000"/>
              </a:spcBef>
            </a:pPr>
            <a:endParaRPr lang="en-US" dirty="0"/>
          </a:p>
          <a:p>
            <a:pPr lvl="1">
              <a:spcBef>
                <a:spcPct val="35000"/>
              </a:spcBef>
            </a:pPr>
            <a:endParaRPr lang="en-US" dirty="0"/>
          </a:p>
          <a:p>
            <a:pPr lvl="1">
              <a:spcBef>
                <a:spcPct val="35000"/>
              </a:spcBef>
            </a:pPr>
            <a:r>
              <a:rPr lang="en-US" dirty="0" smtClean="0"/>
              <a:t>BAD</a:t>
            </a:r>
            <a:r>
              <a:rPr lang="en-US" dirty="0"/>
              <a:t>: spaghetti code</a:t>
            </a:r>
            <a:endParaRPr lang="bg-BG" dirty="0"/>
          </a:p>
        </p:txBody>
      </p:sp>
      <p:pic>
        <p:nvPicPr>
          <p:cNvPr id="1303556" name="Picture 4" descr="maxh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4724400"/>
            <a:ext cx="2170112" cy="1784350"/>
          </a:xfrm>
          <a:prstGeom prst="rect">
            <a:avLst/>
          </a:prstGeom>
          <a:noFill/>
        </p:spPr>
      </p:pic>
      <p:pic>
        <p:nvPicPr>
          <p:cNvPr id="1303557" name="Picture 5" descr="spaghetti-co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800600"/>
            <a:ext cx="1314450" cy="1651000"/>
          </a:xfrm>
          <a:prstGeom prst="rect">
            <a:avLst/>
          </a:prstGeom>
          <a:noFill/>
        </p:spPr>
      </p:pic>
      <p:pic>
        <p:nvPicPr>
          <p:cNvPr id="1303558" name="Picture 6" descr="180px-Spaghett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9788" y="4727574"/>
            <a:ext cx="1744751" cy="1783957"/>
          </a:xfrm>
          <a:prstGeom prst="roundRect">
            <a:avLst>
              <a:gd name="adj" fmla="val 11053"/>
            </a:avLst>
          </a:prstGeom>
          <a:noFill/>
        </p:spPr>
      </p:pic>
      <p:pic>
        <p:nvPicPr>
          <p:cNvPr id="1303559" name="Picture 7" descr="hd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1828800"/>
            <a:ext cx="2444794" cy="1950174"/>
          </a:xfrm>
          <a:prstGeom prst="roundRect">
            <a:avLst>
              <a:gd name="adj" fmla="val 9545"/>
            </a:avLst>
          </a:prstGeom>
          <a:noFill/>
        </p:spPr>
      </p:pic>
      <p:pic>
        <p:nvPicPr>
          <p:cNvPr id="1303560" name="Picture 8" descr="cddriv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1828800"/>
            <a:ext cx="2540001" cy="1905000"/>
          </a:xfrm>
          <a:prstGeom prst="roundRect">
            <a:avLst>
              <a:gd name="adj" fmla="val 9376"/>
            </a:avLst>
          </a:prstGeom>
          <a:noFill/>
        </p:spPr>
      </p:pic>
      <p:pic>
        <p:nvPicPr>
          <p:cNvPr id="1303561" name="Picture 9" descr="network-woodenmodel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09166" y="4156524"/>
            <a:ext cx="2649034" cy="2396676"/>
          </a:xfrm>
          <a:prstGeom prst="roundRect">
            <a:avLst>
              <a:gd name="adj" fmla="val 9376"/>
            </a:avLst>
          </a:prstGeom>
          <a:noFill/>
        </p:spPr>
      </p:pic>
      <p:pic>
        <p:nvPicPr>
          <p:cNvPr id="1303562" name="Picture 10" descr="qfdtu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72200" y="1828800"/>
            <a:ext cx="2286000" cy="1905000"/>
          </a:xfrm>
          <a:prstGeom prst="roundRect">
            <a:avLst>
              <a:gd name="adj" fmla="val 8768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539750" y="1773238"/>
            <a:ext cx="8070850" cy="46351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 : Animal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owner;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Cat(string name, string owner)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this.owner = owner;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name;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name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6279" name="AutoShape 7"/>
          <p:cNvSpPr>
            <a:spLocks noChangeArrowheads="1"/>
          </p:cNvSpPr>
          <p:nvPr/>
        </p:nvSpPr>
        <p:spPr bwMode="auto">
          <a:xfrm>
            <a:off x="4735512" y="2590800"/>
            <a:ext cx="1512888" cy="527804"/>
          </a:xfrm>
          <a:prstGeom prst="wedgeRoundRectCallout">
            <a:avLst>
              <a:gd name="adj1" fmla="val -116413"/>
              <a:gd name="adj2" fmla="val -379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0" name="AutoShape 8"/>
          <p:cNvSpPr>
            <a:spLocks noChangeArrowheads="1"/>
          </p:cNvSpPr>
          <p:nvPr/>
        </p:nvSpPr>
        <p:spPr bwMode="auto">
          <a:xfrm>
            <a:off x="4495800" y="3733800"/>
            <a:ext cx="2160587" cy="527804"/>
          </a:xfrm>
          <a:prstGeom prst="wedgeRoundRectCallout">
            <a:avLst>
              <a:gd name="adj1" fmla="val -55509"/>
              <a:gd name="adj2" fmla="val -951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Constructor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1" name="AutoShape 9"/>
          <p:cNvSpPr>
            <a:spLocks noChangeArrowheads="1"/>
          </p:cNvSpPr>
          <p:nvPr/>
        </p:nvSpPr>
        <p:spPr bwMode="auto">
          <a:xfrm>
            <a:off x="4572000" y="4994604"/>
            <a:ext cx="1655763" cy="527804"/>
          </a:xfrm>
          <a:prstGeom prst="wedgeRoundRectCallout">
            <a:avLst>
              <a:gd name="adj1" fmla="val -119319"/>
              <a:gd name="adj2" fmla="val -5126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Property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2" name="AutoShape 10"/>
          <p:cNvSpPr>
            <a:spLocks noChangeArrowheads="1"/>
          </p:cNvSpPr>
          <p:nvPr/>
        </p:nvSpPr>
        <p:spPr bwMode="auto">
          <a:xfrm>
            <a:off x="1447800" y="990600"/>
            <a:ext cx="4419600" cy="527804"/>
          </a:xfrm>
          <a:prstGeom prst="wedgeRoundRectCallout">
            <a:avLst>
              <a:gd name="adj1" fmla="val -38369"/>
              <a:gd name="adj2" fmla="val 1103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Begin of class definition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4" name="AutoShape 12"/>
          <p:cNvSpPr>
            <a:spLocks noChangeArrowheads="1"/>
          </p:cNvSpPr>
          <p:nvPr/>
        </p:nvSpPr>
        <p:spPr bwMode="auto">
          <a:xfrm>
            <a:off x="4953000" y="1828800"/>
            <a:ext cx="3505200" cy="527804"/>
          </a:xfrm>
          <a:prstGeom prst="wedgeRoundRectCallout">
            <a:avLst>
              <a:gd name="adj1" fmla="val -90834"/>
              <a:gd name="adj2" fmla="val -2473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Inherited (base) class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Cohesion</a:t>
            </a:r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90600"/>
            <a:ext cx="8569325" cy="2590800"/>
          </a:xfrm>
        </p:spPr>
        <p:txBody>
          <a:bodyPr/>
          <a:lstStyle/>
          <a:p>
            <a:r>
              <a:rPr lang="en-US" dirty="0"/>
              <a:t>Strong cohesion example</a:t>
            </a:r>
          </a:p>
          <a:p>
            <a:pPr lvl="1"/>
            <a:r>
              <a:rPr lang="en-US" dirty="0"/>
              <a:t>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dirty="0"/>
              <a:t> that has methods: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Cos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Asin()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Pow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Exp()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4580" name="Rectangle 4"/>
          <p:cNvSpPr>
            <a:spLocks noChangeArrowheads="1"/>
          </p:cNvSpPr>
          <p:nvPr/>
        </p:nvSpPr>
        <p:spPr bwMode="auto">
          <a:xfrm>
            <a:off x="609600" y="3657600"/>
            <a:ext cx="7924800" cy="27699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sideA = 40, sideB = 69;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angleAB = Math.PI /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altLang="ko-KR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sideC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endParaRPr lang="en-US" altLang="ko-KR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Math.Pow(sideA, 2) + Math.Pow(sideB, 2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- 2 * sideA * sideB *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Math.Cos(angleAB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sidesSqrtSum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Math.Sqrt(sideA) + </a:t>
            </a:r>
            <a:b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Math.Sqrt(sideB) + Math.Sqrt(sideC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Cohesion</a:t>
            </a:r>
          </a:p>
        </p:txBody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496300" cy="52562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Example of bad cohesion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Magic</a:t>
            </a:r>
            <a:r>
              <a:rPr lang="en-US" dirty="0" smtClean="0"/>
              <a:t> that has all these methods: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85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85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dirty="0"/>
              <a:t>Another example:</a:t>
            </a:r>
          </a:p>
        </p:txBody>
      </p:sp>
      <p:sp>
        <p:nvSpPr>
          <p:cNvPr id="1305604" name="Rectangle 4"/>
          <p:cNvSpPr>
            <a:spLocks noChangeArrowheads="1"/>
          </p:cNvSpPr>
          <p:nvPr/>
        </p:nvSpPr>
        <p:spPr bwMode="auto">
          <a:xfrm>
            <a:off x="611188" y="5105400"/>
            <a:ext cx="7921625" cy="12772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0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MagicClass.MakePizza("Fat Pepperoni");</a:t>
            </a:r>
          </a:p>
          <a:p>
            <a:pPr marL="282575" indent="-282575" eaLnBrk="0" hangingPunct="0">
              <a:lnSpc>
                <a:spcPct val="90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MagicClass.WithdrawMoney("999e6");</a:t>
            </a:r>
          </a:p>
          <a:p>
            <a:pPr marL="282575" indent="-282575" eaLnBrk="0" hangingPunct="0">
              <a:lnSpc>
                <a:spcPct val="90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MagicClass.OpenDBConnection();</a:t>
            </a:r>
          </a:p>
        </p:txBody>
      </p:sp>
      <p:sp>
        <p:nvSpPr>
          <p:cNvPr id="1305605" name="Rectangle 5"/>
          <p:cNvSpPr>
            <a:spLocks noChangeArrowheads="1"/>
          </p:cNvSpPr>
          <p:nvPr/>
        </p:nvSpPr>
        <p:spPr bwMode="auto">
          <a:xfrm>
            <a:off x="612775" y="2456730"/>
            <a:ext cx="7920038" cy="18866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PrintDocument(Document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lnSpc>
                <a:spcPct val="90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SendEmail(string recipient, string subject, string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altLang="ko-KR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CalculateDistanceBetweenPoints(int x1, int y1, int x2, int y2)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Coupling</a:t>
            </a:r>
            <a:endParaRPr lang="bg-BG"/>
          </a:p>
        </p:txBody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Coupling</a:t>
            </a:r>
            <a:r>
              <a:rPr lang="en-US" dirty="0"/>
              <a:t> describes how tightly a class or routine is related to other classes or </a:t>
            </a:r>
            <a:r>
              <a:rPr lang="bg-BG" dirty="0"/>
              <a:t>routines</a:t>
            </a:r>
            <a:endParaRPr lang="en-US" dirty="0"/>
          </a:p>
          <a:p>
            <a:r>
              <a:rPr lang="en-US" dirty="0"/>
              <a:t>Coupling must be kept loose</a:t>
            </a:r>
          </a:p>
          <a:p>
            <a:pPr lvl="1"/>
            <a:r>
              <a:rPr lang="en-US" dirty="0"/>
              <a:t>Modules must depend little on each other </a:t>
            </a:r>
          </a:p>
          <a:p>
            <a:pPr lvl="1"/>
            <a:r>
              <a:rPr lang="en-US" dirty="0"/>
              <a:t>All classes and routines must have small, direct, visible, and flexible relations to other classes and routines</a:t>
            </a:r>
          </a:p>
          <a:p>
            <a:pPr lvl="1"/>
            <a:r>
              <a:rPr lang="en-US" dirty="0"/>
              <a:t>One module must be easily used by other modules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Loose and Tight Coupling</a:t>
            </a:r>
            <a:endParaRPr lang="bg-BG"/>
          </a:p>
        </p:txBody>
      </p:sp>
      <p:sp>
        <p:nvSpPr>
          <p:cNvPr id="130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4679950" cy="5329237"/>
          </a:xfrm>
        </p:spPr>
        <p:txBody>
          <a:bodyPr/>
          <a:lstStyle/>
          <a:p>
            <a:pPr>
              <a:tabLst>
                <a:tab pos="5200650" algn="l"/>
              </a:tabLst>
            </a:pPr>
            <a:r>
              <a:rPr lang="en-US" sz="2800" dirty="0"/>
              <a:t>Loose Coupling:</a:t>
            </a:r>
          </a:p>
          <a:p>
            <a:pPr lvl="1">
              <a:tabLst>
                <a:tab pos="5200650" algn="l"/>
              </a:tabLst>
            </a:pPr>
            <a:r>
              <a:rPr lang="en-US" sz="2600" dirty="0"/>
              <a:t>Easily replace old HDD</a:t>
            </a:r>
          </a:p>
          <a:p>
            <a:pPr lvl="1">
              <a:tabLst>
                <a:tab pos="5200650" algn="l"/>
              </a:tabLst>
            </a:pPr>
            <a:r>
              <a:rPr lang="en-US" sz="2600" dirty="0"/>
              <a:t>Easily place this HDD to another motherboard</a:t>
            </a:r>
          </a:p>
          <a:p>
            <a:pPr>
              <a:spcBef>
                <a:spcPts val="1800"/>
              </a:spcBef>
              <a:tabLst>
                <a:tab pos="5200650" algn="l"/>
              </a:tabLst>
            </a:pPr>
            <a:r>
              <a:rPr lang="en-US" sz="2800" dirty="0" smtClean="0"/>
              <a:t>Tight </a:t>
            </a:r>
            <a:r>
              <a:rPr lang="en-US" sz="2800" dirty="0"/>
              <a:t>Coupling:</a:t>
            </a:r>
          </a:p>
          <a:p>
            <a:pPr lvl="1">
              <a:tabLst>
                <a:tab pos="5200650" algn="l"/>
              </a:tabLst>
            </a:pPr>
            <a:r>
              <a:rPr lang="en-US" sz="2600" dirty="0"/>
              <a:t>Where is the video adapter?</a:t>
            </a:r>
          </a:p>
          <a:p>
            <a:pPr lvl="1">
              <a:tabLst>
                <a:tab pos="5200650" algn="l"/>
              </a:tabLst>
            </a:pPr>
            <a:r>
              <a:rPr lang="en-US" sz="2600" dirty="0"/>
              <a:t>Can you change the video controller?</a:t>
            </a:r>
            <a:endParaRPr lang="bg-BG" sz="2600" dirty="0"/>
          </a:p>
        </p:txBody>
      </p:sp>
      <p:pic>
        <p:nvPicPr>
          <p:cNvPr id="1307652" name="Picture 4" descr="termek_2666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363" y="4007766"/>
            <a:ext cx="2763838" cy="2328828"/>
          </a:xfrm>
          <a:prstGeom prst="roundRect">
            <a:avLst>
              <a:gd name="adj" fmla="val 4221"/>
            </a:avLst>
          </a:prstGeom>
          <a:noFill/>
        </p:spPr>
      </p:pic>
      <p:pic>
        <p:nvPicPr>
          <p:cNvPr id="1307653" name="Picture 5" descr="SATA-hd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1772" y="1208705"/>
            <a:ext cx="2745922" cy="2383190"/>
          </a:xfrm>
          <a:prstGeom prst="roundRect">
            <a:avLst>
              <a:gd name="adj" fmla="val 4221"/>
            </a:avLst>
          </a:prstGeom>
          <a:noFill/>
        </p:spPr>
      </p:pic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Loose Coupling </a:t>
            </a:r>
            <a:r>
              <a:rPr lang="en-US" sz="3600" dirty="0" smtClean="0"/>
              <a:t>– Example</a:t>
            </a:r>
            <a:endParaRPr lang="en-US" sz="3600" dirty="0"/>
          </a:p>
        </p:txBody>
      </p:sp>
      <p:sp>
        <p:nvSpPr>
          <p:cNvPr id="1308675" name="Rectangle 3"/>
          <p:cNvSpPr>
            <a:spLocks noChangeArrowheads="1"/>
          </p:cNvSpPr>
          <p:nvPr/>
        </p:nvSpPr>
        <p:spPr bwMode="auto">
          <a:xfrm>
            <a:off x="528638" y="1052513"/>
            <a:ext cx="8158162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Report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bool LoadFromFile(string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bool SaveToFile(string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Printer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int Print(Report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Report myReport = new Report();         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myReport.LoadFromFile("C:\\DailyReport.rep");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Printer.Print(myReport);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Tight Coupling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1309699" name="Rectangle 3"/>
          <p:cNvSpPr>
            <a:spLocks noChangeArrowheads="1"/>
          </p:cNvSpPr>
          <p:nvPr/>
        </p:nvSpPr>
        <p:spPr bwMode="auto">
          <a:xfrm>
            <a:off x="604838" y="1073188"/>
            <a:ext cx="7929562" cy="53276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MathParams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double operand;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double result;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MathUtil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void Sqrt()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MathParams.result =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CalcSqrt(MathParams.operand);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Example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MathParams.operand = 64;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MathUtil.Sqrt();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Console.WriteLine(MathParams.result);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Spaghetti Code</a:t>
            </a:r>
            <a:endParaRPr lang="bg-BG"/>
          </a:p>
        </p:txBody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z="3000" dirty="0"/>
              <a:t>Combination of bad cohesion and tight coupling</a:t>
            </a:r>
            <a:endParaRPr lang="bg-BG" sz="3000" dirty="0"/>
          </a:p>
        </p:txBody>
      </p:sp>
      <p:sp>
        <p:nvSpPr>
          <p:cNvPr id="1310724" name="Rectangle 4"/>
          <p:cNvSpPr>
            <a:spLocks noChangeArrowheads="1"/>
          </p:cNvSpPr>
          <p:nvPr/>
        </p:nvSpPr>
        <p:spPr bwMode="auto">
          <a:xfrm>
            <a:off x="604838" y="1845707"/>
            <a:ext cx="8005762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Report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Print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InitPrinter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LoadPrinterDriver(string fileName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bool SaveReport(string fileName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SetPrinter(string printer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Printer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SetFileName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bool LoadReport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bool CheckReport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7638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Inheritance</a:t>
            </a:r>
            <a:endParaRPr lang="bg-BG"/>
          </a:p>
        </p:txBody>
      </p:sp>
      <p:sp>
        <p:nvSpPr>
          <p:cNvPr id="1298435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bg-BG"/>
          </a:p>
        </p:txBody>
      </p:sp>
      <p:sp>
        <p:nvSpPr>
          <p:cNvPr id="123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</a:t>
            </a:r>
            <a:r>
              <a:rPr lang="en-US" sz="3000" dirty="0" smtClean="0"/>
              <a:t> is the </a:t>
            </a:r>
            <a:r>
              <a:rPr lang="en-US" sz="3000" dirty="0"/>
              <a:t>ability of a class to implicitly gain all members from another class</a:t>
            </a:r>
          </a:p>
          <a:p>
            <a:pPr lvl="1"/>
            <a:r>
              <a:rPr lang="en-US" dirty="0"/>
              <a:t>Inheritance is </a:t>
            </a:r>
            <a:r>
              <a:rPr lang="en-US" dirty="0" smtClean="0"/>
              <a:t>fundamental </a:t>
            </a:r>
            <a:r>
              <a:rPr lang="en-US" dirty="0"/>
              <a:t>concept in OOP</a:t>
            </a:r>
            <a:endParaRPr lang="bg-BG" sz="2600" dirty="0"/>
          </a:p>
          <a:p>
            <a:r>
              <a:rPr lang="en-US" dirty="0"/>
              <a:t>The class whose methods are inherited is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base</a:t>
            </a:r>
            <a:r>
              <a:rPr lang="en-US" dirty="0"/>
              <a:t> (parent) class</a:t>
            </a:r>
            <a:endParaRPr lang="bg-BG" dirty="0"/>
          </a:p>
          <a:p>
            <a:r>
              <a:rPr lang="en-US" dirty="0"/>
              <a:t>The class that gains new </a:t>
            </a:r>
            <a:r>
              <a:rPr lang="bg-BG" dirty="0"/>
              <a:t>functionality</a:t>
            </a:r>
            <a:r>
              <a:rPr lang="en-US" dirty="0"/>
              <a:t> is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derived</a:t>
            </a:r>
            <a:r>
              <a:rPr lang="en-US" dirty="0"/>
              <a:t> (child)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Inheritance </a:t>
            </a:r>
            <a:r>
              <a:rPr lang="bg-BG" dirty="0" smtClean="0"/>
              <a:t>establishes an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is-a</a:t>
            </a:r>
            <a:r>
              <a:rPr lang="bg-BG" dirty="0" smtClean="0"/>
              <a:t> relationship </a:t>
            </a:r>
            <a:r>
              <a:rPr lang="en-US" dirty="0" smtClean="0"/>
              <a:t>between classes: A is </a:t>
            </a:r>
            <a:r>
              <a:rPr lang="en-US" dirty="0" smtClean="0"/>
              <a:t>B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(2)</a:t>
            </a:r>
            <a:endParaRPr lang="bg-BG"/>
          </a:p>
        </p:txBody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class members are </a:t>
            </a:r>
            <a:r>
              <a:rPr lang="en-US" dirty="0" smtClean="0"/>
              <a:t>inherited</a:t>
            </a:r>
          </a:p>
          <a:p>
            <a:pPr lvl="1"/>
            <a:r>
              <a:rPr lang="en-US" dirty="0" smtClean="0"/>
              <a:t>Fields</a:t>
            </a:r>
            <a:r>
              <a:rPr lang="en-US" dirty="0"/>
              <a:t>, methods, properties, …</a:t>
            </a:r>
          </a:p>
          <a:p>
            <a:r>
              <a:rPr lang="en-US" dirty="0"/>
              <a:t>In</a:t>
            </a:r>
            <a:r>
              <a:rPr lang="bg-BG" dirty="0"/>
              <a:t> </a:t>
            </a:r>
            <a:r>
              <a:rPr lang="en-US" dirty="0"/>
              <a:t>C#</a:t>
            </a:r>
            <a:r>
              <a:rPr lang="bg-BG" dirty="0"/>
              <a:t> </a:t>
            </a:r>
            <a:r>
              <a:rPr lang="en-US" dirty="0" smtClean="0"/>
              <a:t>classes </a:t>
            </a:r>
            <a:r>
              <a:rPr lang="en-US" dirty="0"/>
              <a:t>could be inherited</a:t>
            </a:r>
          </a:p>
          <a:p>
            <a:pPr lvl="1"/>
            <a:r>
              <a:rPr lang="en-US" dirty="0"/>
              <a:t>The structures in C#</a:t>
            </a:r>
            <a:r>
              <a:rPr lang="bg-BG" dirty="0"/>
              <a:t> </a:t>
            </a:r>
            <a:r>
              <a:rPr lang="en-US" dirty="0"/>
              <a:t>could not be inherited</a:t>
            </a:r>
            <a:endParaRPr lang="bg-BG" dirty="0"/>
          </a:p>
          <a:p>
            <a:r>
              <a:rPr lang="en-US" dirty="0" smtClean="0"/>
              <a:t>Inheritance allows creating deep inheritance </a:t>
            </a:r>
            <a:r>
              <a:rPr lang="en-US" dirty="0"/>
              <a:t>hierarchies</a:t>
            </a:r>
            <a:endParaRPr lang="bg-BG" dirty="0"/>
          </a:p>
          <a:p>
            <a:r>
              <a:rPr lang="en-US" dirty="0"/>
              <a:t>In </a:t>
            </a:r>
            <a:r>
              <a:rPr lang="bg-BG" dirty="0"/>
              <a:t>.</a:t>
            </a:r>
            <a:r>
              <a:rPr lang="en-US" dirty="0"/>
              <a:t>NET there is no multiple inheritance, except </a:t>
            </a:r>
            <a:r>
              <a:rPr lang="en-US" dirty="0" smtClean="0"/>
              <a:t>when implementing interfaces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 (2)</a:t>
            </a:r>
            <a:endParaRPr lang="bg-BG" dirty="0"/>
          </a:p>
        </p:txBody>
      </p:sp>
      <p:sp>
        <p:nvSpPr>
          <p:cNvPr id="817155" name="Rectangle 3"/>
          <p:cNvSpPr>
            <a:spLocks noChangeArrowheads="1"/>
          </p:cNvSpPr>
          <p:nvPr/>
        </p:nvSpPr>
        <p:spPr bwMode="auto">
          <a:xfrm>
            <a:off x="539750" y="1268413"/>
            <a:ext cx="807085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Owner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owner;}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owner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SayMiau()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Console.WriteLine("Miauuuuuuu!");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17157" name="AutoShape 5"/>
          <p:cNvSpPr>
            <a:spLocks noChangeArrowheads="1"/>
          </p:cNvSpPr>
          <p:nvPr/>
        </p:nvSpPr>
        <p:spPr bwMode="auto">
          <a:xfrm>
            <a:off x="5562600" y="2362200"/>
            <a:ext cx="1666875" cy="527804"/>
          </a:xfrm>
          <a:prstGeom prst="wedgeRoundRectCallout">
            <a:avLst>
              <a:gd name="adj1" fmla="val -157606"/>
              <a:gd name="adj2" fmla="val 8231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17158" name="AutoShape 6"/>
          <p:cNvSpPr>
            <a:spLocks noChangeArrowheads="1"/>
          </p:cNvSpPr>
          <p:nvPr/>
        </p:nvSpPr>
        <p:spPr bwMode="auto">
          <a:xfrm>
            <a:off x="1066800" y="4648200"/>
            <a:ext cx="2087562" cy="953453"/>
          </a:xfrm>
          <a:prstGeom prst="wedgeRoundRectCallout">
            <a:avLst>
              <a:gd name="adj1" fmla="val -61881"/>
              <a:gd name="adj2" fmla="val -943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 of class definition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4994" name="Picture 2" descr="http://compoundthinking.com/blog/wp-content/uploads/2006/05/simp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4876800"/>
            <a:ext cx="3219450" cy="1467810"/>
          </a:xfrm>
          <a:prstGeom prst="roundRect">
            <a:avLst>
              <a:gd name="adj" fmla="val 11875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7163"/>
            <a:ext cx="6875462" cy="909637"/>
          </a:xfrm>
        </p:spPr>
        <p:txBody>
          <a:bodyPr/>
          <a:lstStyle/>
          <a:p>
            <a:r>
              <a:rPr lang="en-US" dirty="0"/>
              <a:t>How to Define </a:t>
            </a:r>
            <a:r>
              <a:rPr lang="bg-BG" dirty="0"/>
              <a:t>Inheritance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We must specify the name of the base class after the name of the derived 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dirty="0"/>
              <a:t>In the constructor of the derived class we use the keyword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base</a:t>
            </a:r>
            <a:r>
              <a:rPr lang="en-US" dirty="0"/>
              <a:t> to invoke the constructor of the base </a:t>
            </a:r>
            <a:r>
              <a:rPr lang="en-US" dirty="0" smtClean="0"/>
              <a:t>class</a:t>
            </a:r>
            <a:endParaRPr lang="bg-BG" dirty="0"/>
          </a:p>
        </p:txBody>
      </p:sp>
      <p:sp>
        <p:nvSpPr>
          <p:cNvPr id="795652" name="Rectangle 4"/>
          <p:cNvSpPr>
            <a:spLocks noChangeArrowheads="1"/>
          </p:cNvSpPr>
          <p:nvPr/>
        </p:nvSpPr>
        <p:spPr bwMode="auto">
          <a:xfrm>
            <a:off x="792163" y="2257961"/>
            <a:ext cx="759618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Shape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{...}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Circle : Shape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{...}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5653" name="Rectangle 5"/>
          <p:cNvSpPr>
            <a:spLocks noChangeArrowheads="1"/>
          </p:cNvSpPr>
          <p:nvPr/>
        </p:nvSpPr>
        <p:spPr bwMode="auto">
          <a:xfrm>
            <a:off x="755650" y="5661025"/>
            <a:ext cx="759618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Circle (int x, int y) : base(x)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{...}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71438"/>
            <a:ext cx="6948487" cy="909637"/>
          </a:xfrm>
        </p:spPr>
        <p:txBody>
          <a:bodyPr/>
          <a:lstStyle/>
          <a:p>
            <a:r>
              <a:rPr lang="bg-BG" dirty="0" smtClean="0"/>
              <a:t>Inheritance </a:t>
            </a:r>
            <a:r>
              <a:rPr lang="en-US" dirty="0" smtClean="0"/>
              <a:t>– </a:t>
            </a:r>
            <a:r>
              <a:rPr lang="bg-BG" dirty="0" smtClean="0"/>
              <a:t>Example</a:t>
            </a:r>
            <a:endParaRPr lang="bg-BG" dirty="0"/>
          </a:p>
        </p:txBody>
      </p:sp>
      <p:sp>
        <p:nvSpPr>
          <p:cNvPr id="780292" name="Rectangle 4"/>
          <p:cNvSpPr>
            <a:spLocks noChangeArrowheads="1"/>
          </p:cNvSpPr>
          <p:nvPr/>
        </p:nvSpPr>
        <p:spPr bwMode="auto">
          <a:xfrm>
            <a:off x="576262" y="1137821"/>
            <a:ext cx="795813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Mammal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Mammal(int age)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this.age = age;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int Age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{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age =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Sleep()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Console.WriteLine("Shhh! I'm sleeping!");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9" name="Rectangle 7"/>
          <p:cNvSpPr>
            <a:spLocks noGrp="1" noChangeArrowheads="1"/>
          </p:cNvSpPr>
          <p:nvPr>
            <p:ph type="title"/>
          </p:nvPr>
        </p:nvSpPr>
        <p:spPr>
          <a:xfrm>
            <a:off x="2057400" y="71438"/>
            <a:ext cx="6948487" cy="909637"/>
          </a:xfrm>
          <a:noFill/>
          <a:ln/>
        </p:spPr>
        <p:txBody>
          <a:bodyPr/>
          <a:lstStyle/>
          <a:p>
            <a:r>
              <a:rPr lang="bg-BG" dirty="0" smtClean="0"/>
              <a:t>Inheritance </a:t>
            </a:r>
            <a:r>
              <a:rPr lang="en-US" dirty="0" smtClean="0"/>
              <a:t>– </a:t>
            </a:r>
            <a:r>
              <a:rPr lang="bg-BG" dirty="0" smtClean="0"/>
              <a:t>Example</a:t>
            </a:r>
            <a:r>
              <a:rPr lang="en-US" dirty="0" smtClean="0"/>
              <a:t> (2)</a:t>
            </a:r>
            <a:endParaRPr lang="bg-BG" dirty="0"/>
          </a:p>
        </p:txBody>
      </p:sp>
      <p:sp>
        <p:nvSpPr>
          <p:cNvPr id="781320" name="Rectangle 8"/>
          <p:cNvSpPr>
            <a:spLocks noChangeArrowheads="1"/>
          </p:cNvSpPr>
          <p:nvPr/>
        </p:nvSpPr>
        <p:spPr bwMode="auto">
          <a:xfrm>
            <a:off x="576262" y="1066800"/>
            <a:ext cx="8034338" cy="53091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Dog : Mammal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private string breed;</a:t>
            </a:r>
          </a:p>
          <a:p>
            <a:pPr marL="282575" indent="-282575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public Dog(int age, string breed)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base(age)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this.breed = breed;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}</a:t>
            </a:r>
          </a:p>
          <a:p>
            <a:pPr marL="282575" indent="-282575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public string Breed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 {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return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breed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set { breed =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}</a:t>
            </a:r>
          </a:p>
          <a:p>
            <a:pPr marL="282575" indent="-282575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void WagTail()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Console.WriteLine("Tail wagging...");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7638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Polymorphism</a:t>
            </a:r>
            <a:endParaRPr lang="bg-BG"/>
          </a:p>
        </p:txBody>
      </p:sp>
      <p:sp>
        <p:nvSpPr>
          <p:cNvPr id="1284099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  <a:endParaRPr lang="bg-BG"/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Polymorphism is </a:t>
            </a:r>
            <a:r>
              <a:rPr lang="en-US" dirty="0" smtClean="0"/>
              <a:t>fundamental concept </a:t>
            </a:r>
            <a:r>
              <a:rPr lang="en-US" dirty="0"/>
              <a:t>in </a:t>
            </a:r>
            <a:br>
              <a:rPr lang="en-US" dirty="0"/>
            </a:br>
            <a:r>
              <a:rPr lang="en-US" dirty="0"/>
              <a:t>OOP</a:t>
            </a:r>
          </a:p>
          <a:p>
            <a:pPr lvl="1"/>
            <a:r>
              <a:rPr lang="en-US" dirty="0"/>
              <a:t>The ability to handle the objects of a specific class as instances of its parent class and to call abstract functionality</a:t>
            </a:r>
            <a:endParaRPr lang="bg-BG" dirty="0"/>
          </a:p>
          <a:p>
            <a:r>
              <a:rPr lang="en-US" dirty="0"/>
              <a:t>Polymorphism allows </a:t>
            </a:r>
            <a:r>
              <a:rPr lang="en-US" dirty="0" smtClean="0"/>
              <a:t>creating hierarchies </a:t>
            </a:r>
            <a:r>
              <a:rPr lang="en-US" dirty="0"/>
              <a:t>with more </a:t>
            </a:r>
            <a:r>
              <a:rPr lang="en-US" dirty="0" smtClean="0"/>
              <a:t>valuable logical structure</a:t>
            </a:r>
          </a:p>
          <a:p>
            <a:pPr lvl="1"/>
            <a:r>
              <a:rPr lang="en-US" dirty="0" smtClean="0"/>
              <a:t>Allows invoking abstract functionality without caring how and where it is implemented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 (2)</a:t>
            </a:r>
            <a:endParaRPr lang="bg-BG"/>
          </a:p>
        </p:txBody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8000"/>
              </a:spcBef>
            </a:pPr>
            <a:r>
              <a:rPr lang="bg-BG" dirty="0"/>
              <a:t>Polymorphism </a:t>
            </a:r>
            <a:r>
              <a:rPr lang="en-US" dirty="0"/>
              <a:t>is usually </a:t>
            </a:r>
            <a:r>
              <a:rPr lang="bg-BG" dirty="0"/>
              <a:t>implemented</a:t>
            </a:r>
            <a:r>
              <a:rPr lang="en-US" dirty="0"/>
              <a:t> </a:t>
            </a:r>
            <a:r>
              <a:rPr lang="bg-BG" dirty="0" smtClean="0"/>
              <a:t>through:</a:t>
            </a:r>
            <a:endParaRPr lang="bg-BG" dirty="0"/>
          </a:p>
          <a:p>
            <a:pPr lvl="1">
              <a:spcBef>
                <a:spcPct val="28000"/>
              </a:spcBef>
            </a:pPr>
            <a:r>
              <a:rPr lang="en-US" dirty="0" smtClean="0"/>
              <a:t>Virtual </a:t>
            </a:r>
            <a:r>
              <a:rPr lang="en-US" dirty="0"/>
              <a:t>methods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virtual</a:t>
            </a:r>
            <a:r>
              <a:rPr lang="en-US" dirty="0"/>
              <a:t>)</a:t>
            </a:r>
            <a:r>
              <a:rPr lang="bg-BG" dirty="0"/>
              <a:t> </a:t>
            </a:r>
          </a:p>
          <a:p>
            <a:pPr lvl="1">
              <a:spcBef>
                <a:spcPct val="28000"/>
              </a:spcBef>
            </a:pPr>
            <a:r>
              <a:rPr lang="en-US" dirty="0" smtClean="0"/>
              <a:t>Abstract </a:t>
            </a:r>
            <a:r>
              <a:rPr lang="en-US" dirty="0"/>
              <a:t>methods</a:t>
            </a:r>
            <a:r>
              <a:rPr lang="bg-BG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abstract</a:t>
            </a:r>
            <a:r>
              <a:rPr lang="bg-BG" dirty="0"/>
              <a:t>)</a:t>
            </a:r>
          </a:p>
          <a:p>
            <a:pPr lvl="1">
              <a:spcBef>
                <a:spcPct val="28000"/>
              </a:spcBef>
            </a:pPr>
            <a:r>
              <a:rPr lang="en-US" dirty="0" smtClean="0"/>
              <a:t>Methods of interface </a:t>
            </a:r>
            <a:r>
              <a:rPr lang="bg-BG" dirty="0" smtClean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bg-BG" dirty="0"/>
              <a:t>)</a:t>
            </a:r>
          </a:p>
          <a:p>
            <a:pPr>
              <a:spcBef>
                <a:spcPct val="28000"/>
              </a:spcBef>
            </a:pPr>
            <a:r>
              <a:rPr lang="en-US" dirty="0"/>
              <a:t>In</a:t>
            </a:r>
            <a:r>
              <a:rPr lang="bg-BG" dirty="0"/>
              <a:t> </a:t>
            </a:r>
            <a:r>
              <a:rPr lang="en-US" dirty="0"/>
              <a:t>C# to override virtual method the keyword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override</a:t>
            </a:r>
            <a:r>
              <a:rPr lang="en-US" dirty="0"/>
              <a:t> is used</a:t>
            </a:r>
          </a:p>
          <a:p>
            <a:pPr>
              <a:spcBef>
                <a:spcPct val="28000"/>
              </a:spcBef>
            </a:pPr>
            <a:r>
              <a:rPr lang="en-US" dirty="0"/>
              <a:t>C#</a:t>
            </a:r>
            <a:r>
              <a:rPr lang="bg-BG" dirty="0"/>
              <a:t> </a:t>
            </a:r>
            <a:r>
              <a:rPr lang="en-US" dirty="0"/>
              <a:t>allows </a:t>
            </a:r>
            <a:r>
              <a:rPr lang="en-US" dirty="0" smtClean="0"/>
              <a:t>hiding virtual </a:t>
            </a:r>
            <a:r>
              <a:rPr lang="en-US" dirty="0"/>
              <a:t>methods in derived </a:t>
            </a:r>
            <a:r>
              <a:rPr lang="en-US" dirty="0" smtClean="0"/>
              <a:t>classes by the </a:t>
            </a:r>
            <a:r>
              <a:rPr lang="en-US" dirty="0"/>
              <a:t>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endParaRPr lang="bg-BG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75" y="71438"/>
            <a:ext cx="6408738" cy="909637"/>
          </a:xfrm>
        </p:spPr>
        <p:txBody>
          <a:bodyPr/>
          <a:lstStyle/>
          <a:p>
            <a:r>
              <a:rPr lang="en-US"/>
              <a:t>Polymorphism </a:t>
            </a:r>
            <a:r>
              <a:rPr lang="bg-BG"/>
              <a:t>– </a:t>
            </a:r>
            <a:r>
              <a:rPr lang="en-US"/>
              <a:t>Example</a:t>
            </a:r>
            <a:r>
              <a:rPr lang="bg-BG"/>
              <a:t> </a:t>
            </a:r>
          </a:p>
        </p:txBody>
      </p:sp>
      <p:sp>
        <p:nvSpPr>
          <p:cNvPr id="1252355" name="Rectangle 3"/>
          <p:cNvSpPr>
            <a:spLocks noChangeArrowheads="1"/>
          </p:cNvSpPr>
          <p:nvPr/>
        </p:nvSpPr>
        <p:spPr bwMode="auto">
          <a:xfrm>
            <a:off x="581026" y="1088577"/>
            <a:ext cx="7953374" cy="53122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 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virtual void PrintName() 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Console.WriteLine("I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person.");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8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Trainer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Person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override void PrintName() 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Console.WriteLine("I am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trainer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8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 : Person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override void PrintName() 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Console.WriteLine("I am a student.");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75" y="71438"/>
            <a:ext cx="6408738" cy="909637"/>
          </a:xfrm>
        </p:spPr>
        <p:txBody>
          <a:bodyPr/>
          <a:lstStyle/>
          <a:p>
            <a:r>
              <a:rPr lang="en-US"/>
              <a:t>Polymorphism </a:t>
            </a:r>
            <a:r>
              <a:rPr lang="bg-BG"/>
              <a:t>– </a:t>
            </a:r>
            <a:r>
              <a:rPr lang="en-US"/>
              <a:t>Example</a:t>
            </a:r>
            <a:endParaRPr lang="bg-BG"/>
          </a:p>
        </p:txBody>
      </p:sp>
      <p:sp>
        <p:nvSpPr>
          <p:cNvPr id="1254403" name="Rectangle 3"/>
          <p:cNvSpPr>
            <a:spLocks noChangeArrowheads="1"/>
          </p:cNvSpPr>
          <p:nvPr/>
        </p:nvSpPr>
        <p:spPr bwMode="auto">
          <a:xfrm>
            <a:off x="615950" y="1219200"/>
            <a:ext cx="7918450" cy="5062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PolymorphismTest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static void Main()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Person person = new Person();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person.PrintName();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// I am a person.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Person trainer = new Trainer();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trainer.PrintName();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// I am a trainer.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Person student = new Student();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student.PrintName();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// I am a student.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8600" y="2657853"/>
            <a:ext cx="44713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6600" b="1" dirty="0" smtClean="0"/>
              <a:t>Questions?</a:t>
            </a:r>
            <a:endParaRPr lang="bg-BG" sz="6600" b="1" dirty="0"/>
          </a:p>
        </p:txBody>
      </p:sp>
      <p:pic>
        <p:nvPicPr>
          <p:cNvPr id="58370" name="Picture 2" descr="http://bp2.blogger.com/_Khl4_roRjxE/R-u4vrznNZI/AAAAAAAAAww/2TzrbPzcSF4/s320/questionmarks.jpg"/>
          <p:cNvPicPr>
            <a:picLocks noChangeAspect="1" noChangeArrowheads="1"/>
          </p:cNvPicPr>
          <p:nvPr/>
        </p:nvPicPr>
        <p:blipFill>
          <a:blip r:embed="rId2" cstate="print"/>
          <a:srcRect t="3721"/>
          <a:stretch>
            <a:fillRect/>
          </a:stretch>
        </p:blipFill>
        <p:spPr bwMode="auto">
          <a:xfrm rot="21204060">
            <a:off x="887688" y="1972053"/>
            <a:ext cx="2720424" cy="3943350"/>
          </a:xfrm>
          <a:prstGeom prst="roundRect">
            <a:avLst>
              <a:gd name="adj" fmla="val 5217"/>
            </a:avLst>
          </a:prstGeom>
          <a:noFill/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2438400" y="152400"/>
            <a:ext cx="6477000" cy="1066800"/>
          </a:xfrm>
        </p:spPr>
        <p:txBody>
          <a:bodyPr/>
          <a:lstStyle/>
          <a:p>
            <a:r>
              <a:rPr lang="en-US" dirty="0" smtClean="0"/>
              <a:t>Object-Oriented Programming with C#</a:t>
            </a: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Their Members</a:t>
            </a:r>
            <a:endParaRPr lang="bg-BG" dirty="0"/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Classes </a:t>
            </a:r>
            <a:r>
              <a:rPr lang="en-US" dirty="0" smtClean="0"/>
              <a:t>have </a:t>
            </a:r>
            <a:r>
              <a:rPr lang="en-US" dirty="0"/>
              <a:t>members</a:t>
            </a:r>
          </a:p>
          <a:p>
            <a:pPr lvl="1">
              <a:lnSpc>
                <a:spcPts val="3600"/>
              </a:lnSpc>
            </a:pPr>
            <a:r>
              <a:rPr lang="en-US" dirty="0"/>
              <a:t>Fields</a:t>
            </a:r>
            <a:r>
              <a:rPr lang="bg-BG" dirty="0"/>
              <a:t>, </a:t>
            </a:r>
            <a:r>
              <a:rPr lang="en-US" dirty="0"/>
              <a:t>constants</a:t>
            </a:r>
            <a:r>
              <a:rPr lang="bg-BG" dirty="0"/>
              <a:t>, </a:t>
            </a:r>
            <a:r>
              <a:rPr lang="en-US" dirty="0"/>
              <a:t>methods</a:t>
            </a:r>
            <a:r>
              <a:rPr lang="bg-BG" dirty="0"/>
              <a:t>, </a:t>
            </a:r>
            <a:r>
              <a:rPr lang="en-US" dirty="0"/>
              <a:t>properties</a:t>
            </a:r>
            <a:r>
              <a:rPr lang="bg-BG" dirty="0" smtClean="0"/>
              <a:t>,</a:t>
            </a:r>
            <a:r>
              <a:rPr lang="en-US" dirty="0" smtClean="0"/>
              <a:t> indexers</a:t>
            </a:r>
            <a:r>
              <a:rPr lang="bg-BG" dirty="0"/>
              <a:t>, </a:t>
            </a:r>
            <a:r>
              <a:rPr lang="en-US" dirty="0"/>
              <a:t>events</a:t>
            </a:r>
            <a:r>
              <a:rPr lang="bg-BG" dirty="0"/>
              <a:t>, </a:t>
            </a:r>
            <a:r>
              <a:rPr lang="en-US" dirty="0"/>
              <a:t>operators</a:t>
            </a:r>
            <a:r>
              <a:rPr lang="bg-BG" dirty="0"/>
              <a:t>, </a:t>
            </a:r>
            <a:r>
              <a:rPr lang="en-US" dirty="0"/>
              <a:t>constructors</a:t>
            </a:r>
            <a:r>
              <a:rPr lang="bg-BG" dirty="0"/>
              <a:t>, </a:t>
            </a:r>
            <a:r>
              <a:rPr lang="en-US" dirty="0"/>
              <a:t>destructors</a:t>
            </a:r>
            <a:endParaRPr lang="bg-BG" dirty="0"/>
          </a:p>
          <a:p>
            <a:pPr lvl="1">
              <a:lnSpc>
                <a:spcPts val="3600"/>
              </a:lnSpc>
            </a:pPr>
            <a:r>
              <a:rPr lang="en-US" dirty="0"/>
              <a:t>Inner types</a:t>
            </a:r>
            <a:r>
              <a:rPr lang="bg-BG" dirty="0"/>
              <a:t> (</a:t>
            </a:r>
            <a:r>
              <a:rPr lang="en-US" dirty="0"/>
              <a:t>inner classes</a:t>
            </a:r>
            <a:r>
              <a:rPr lang="bg-BG" dirty="0"/>
              <a:t>, </a:t>
            </a:r>
            <a:r>
              <a:rPr lang="en-US" dirty="0"/>
              <a:t>structures</a:t>
            </a:r>
            <a:r>
              <a:rPr lang="bg-BG" dirty="0" smtClean="0"/>
              <a:t>,</a:t>
            </a:r>
            <a:r>
              <a:rPr lang="en-US" dirty="0" smtClean="0"/>
              <a:t> interfaces</a:t>
            </a:r>
            <a:r>
              <a:rPr lang="bg-BG" dirty="0"/>
              <a:t>, </a:t>
            </a:r>
            <a:r>
              <a:rPr lang="en-US" dirty="0"/>
              <a:t>delegates</a:t>
            </a:r>
            <a:r>
              <a:rPr lang="bg-BG" dirty="0"/>
              <a:t>, ...)</a:t>
            </a:r>
          </a:p>
          <a:p>
            <a:pPr>
              <a:lnSpc>
                <a:spcPts val="3600"/>
              </a:lnSpc>
            </a:pPr>
            <a:r>
              <a:rPr lang="en-US" dirty="0"/>
              <a:t>Members have modifiers (scope)</a:t>
            </a:r>
            <a:endParaRPr lang="bg-BG" dirty="0"/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public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private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protected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internal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ts val="3600"/>
              </a:lnSpc>
            </a:pPr>
            <a:r>
              <a:rPr lang="en-US" dirty="0"/>
              <a:t>Members can be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bg-BG" dirty="0"/>
              <a:t> (</a:t>
            </a:r>
            <a:r>
              <a:rPr lang="en-US" dirty="0"/>
              <a:t>common</a:t>
            </a:r>
            <a:r>
              <a:rPr lang="bg-BG" dirty="0"/>
              <a:t>) </a:t>
            </a:r>
            <a:r>
              <a:rPr lang="en-US" dirty="0"/>
              <a:t>or for a given type</a:t>
            </a:r>
            <a:endParaRPr lang="bg-BG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</TotalTime>
  <Words>5787</Words>
  <Application>Microsoft Office PowerPoint</Application>
  <PresentationFormat>On-screen Show (4:3)</PresentationFormat>
  <Paragraphs>1086</Paragraphs>
  <Slides>88</Slides>
  <Notes>60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Telerik Master Template</vt:lpstr>
      <vt:lpstr>Object-Oriented Programming with C#</vt:lpstr>
      <vt:lpstr>Table of Contents</vt:lpstr>
      <vt:lpstr>OOP and .NET</vt:lpstr>
      <vt:lpstr>Defining Classes </vt:lpstr>
      <vt:lpstr>Classes in OOP</vt:lpstr>
      <vt:lpstr>Classes in C#</vt:lpstr>
      <vt:lpstr>Simple Class Definition</vt:lpstr>
      <vt:lpstr>Simple Class Definition (2)</vt:lpstr>
      <vt:lpstr>Classes and Their Members</vt:lpstr>
      <vt:lpstr>Class Definition and Members</vt:lpstr>
      <vt:lpstr>Access Modifiers</vt:lpstr>
      <vt:lpstr>Access Modifiers</vt:lpstr>
      <vt:lpstr>Defining Classes</vt:lpstr>
      <vt:lpstr>Task: Define Class Dog</vt:lpstr>
      <vt:lpstr>Defining Class Dog – Example</vt:lpstr>
      <vt:lpstr>Defining Class Dog – Example (2)</vt:lpstr>
      <vt:lpstr>Using Classes and Objects</vt:lpstr>
      <vt:lpstr>Using Classes</vt:lpstr>
      <vt:lpstr>How to Use Classes (Non-static)?</vt:lpstr>
      <vt:lpstr>Task: Dog Meeting</vt:lpstr>
      <vt:lpstr>Dog Meeting – Example</vt:lpstr>
      <vt:lpstr>Constructors</vt:lpstr>
      <vt:lpstr>What is Constructor?</vt:lpstr>
      <vt:lpstr>Defining Constructors</vt:lpstr>
      <vt:lpstr>Defining Constructors (2)</vt:lpstr>
      <vt:lpstr>Constructors and Initialization</vt:lpstr>
      <vt:lpstr>Chaining Constructors Calls</vt:lpstr>
      <vt:lpstr>Fields, Constants and  and Properties</vt:lpstr>
      <vt:lpstr>Fields</vt:lpstr>
      <vt:lpstr>Constants</vt:lpstr>
      <vt:lpstr>Read-Only Fields</vt:lpstr>
      <vt:lpstr>The Role of Properties</vt:lpstr>
      <vt:lpstr>Defining Properties</vt:lpstr>
      <vt:lpstr>Defining Properties – Example</vt:lpstr>
      <vt:lpstr>Dynamic Properties</vt:lpstr>
      <vt:lpstr>Automatic Properties</vt:lpstr>
      <vt:lpstr>Static Members</vt:lpstr>
      <vt:lpstr>Static Members</vt:lpstr>
      <vt:lpstr>Static vs. Non-Static</vt:lpstr>
      <vt:lpstr>Static Members – Example</vt:lpstr>
      <vt:lpstr>Static Members – Example (2)</vt:lpstr>
      <vt:lpstr>Structures</vt:lpstr>
      <vt:lpstr>Structures</vt:lpstr>
      <vt:lpstr>Structures – Example </vt:lpstr>
      <vt:lpstr>When to Use Structures?</vt:lpstr>
      <vt:lpstr>Delegates and Events</vt:lpstr>
      <vt:lpstr>What are Delegates?</vt:lpstr>
      <vt:lpstr>What are Delegates? (2)</vt:lpstr>
      <vt:lpstr>Delegates – Example</vt:lpstr>
      <vt:lpstr>Anonymous Methods</vt:lpstr>
      <vt:lpstr>Using Delegates: Standard Way</vt:lpstr>
      <vt:lpstr>Using Anonymous Methods</vt:lpstr>
      <vt:lpstr>Events</vt:lpstr>
      <vt:lpstr>Events in .NET</vt:lpstr>
      <vt:lpstr>Events in .NET (2)</vt:lpstr>
      <vt:lpstr>Events vs. Delegates</vt:lpstr>
      <vt:lpstr>System.EventHandler Delegate</vt:lpstr>
      <vt:lpstr>EventHandler – Example</vt:lpstr>
      <vt:lpstr>Interfaces and Abstract Classes</vt:lpstr>
      <vt:lpstr>Interfaces</vt:lpstr>
      <vt:lpstr>Interfaces – Example</vt:lpstr>
      <vt:lpstr>Interfaces – Example (2)</vt:lpstr>
      <vt:lpstr>Interface Implementation</vt:lpstr>
      <vt:lpstr>Interface Implementation – Example</vt:lpstr>
      <vt:lpstr>Abstract Classes</vt:lpstr>
      <vt:lpstr>Abstract Class – Example</vt:lpstr>
      <vt:lpstr>Cohesion and Coupling</vt:lpstr>
      <vt:lpstr>Cohesion</vt:lpstr>
      <vt:lpstr>Good and Bad Cohesion</vt:lpstr>
      <vt:lpstr>Strong Cohesion</vt:lpstr>
      <vt:lpstr>Bad Cohesion</vt:lpstr>
      <vt:lpstr>Coupling</vt:lpstr>
      <vt:lpstr>Loose and Tight Coupling</vt:lpstr>
      <vt:lpstr>Loose Coupling – Example</vt:lpstr>
      <vt:lpstr>Tight Coupling – Example</vt:lpstr>
      <vt:lpstr>Spaghetti Code</vt:lpstr>
      <vt:lpstr>Inheritance</vt:lpstr>
      <vt:lpstr>Inheritance</vt:lpstr>
      <vt:lpstr>Inheritance (2)</vt:lpstr>
      <vt:lpstr>How to Define Inheritance?</vt:lpstr>
      <vt:lpstr>Inheritance – Example</vt:lpstr>
      <vt:lpstr>Inheritance – Example (2)</vt:lpstr>
      <vt:lpstr>Polymorphism</vt:lpstr>
      <vt:lpstr>Polymorphism</vt:lpstr>
      <vt:lpstr>Polymorphism (2)</vt:lpstr>
      <vt:lpstr>Polymorphism – Example </vt:lpstr>
      <vt:lpstr>Polymorphism – Example</vt:lpstr>
      <vt:lpstr>Object-Oriented Programming with C#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with C#</dc:title>
  <dc:creator>Svetlin Nakov</dc:creator>
  <cp:lastModifiedBy>Svetlin Nakov</cp:lastModifiedBy>
  <cp:revision>270</cp:revision>
  <dcterms:created xsi:type="dcterms:W3CDTF">2007-12-08T16:03:35Z</dcterms:created>
  <dcterms:modified xsi:type="dcterms:W3CDTF">2010-03-07T22:39:28Z</dcterms:modified>
</cp:coreProperties>
</file>