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handoutMasterIdLst>
    <p:handoutMasterId r:id="rId57"/>
  </p:handoutMasterIdLst>
  <p:sldIdLst>
    <p:sldId id="320" r:id="rId2"/>
    <p:sldId id="321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75" r:id="rId13"/>
    <p:sldId id="335" r:id="rId14"/>
    <p:sldId id="336" r:id="rId15"/>
    <p:sldId id="337" r:id="rId16"/>
    <p:sldId id="358" r:id="rId17"/>
    <p:sldId id="359" r:id="rId18"/>
    <p:sldId id="360" r:id="rId19"/>
    <p:sldId id="338" r:id="rId20"/>
    <p:sldId id="339" r:id="rId21"/>
    <p:sldId id="341" r:id="rId22"/>
    <p:sldId id="340" r:id="rId23"/>
    <p:sldId id="342" r:id="rId24"/>
    <p:sldId id="343" r:id="rId25"/>
    <p:sldId id="344" r:id="rId26"/>
    <p:sldId id="345" r:id="rId27"/>
    <p:sldId id="346" r:id="rId28"/>
    <p:sldId id="348" r:id="rId29"/>
    <p:sldId id="350" r:id="rId30"/>
    <p:sldId id="361" r:id="rId31"/>
    <p:sldId id="363" r:id="rId32"/>
    <p:sldId id="364" r:id="rId33"/>
    <p:sldId id="365" r:id="rId34"/>
    <p:sldId id="366" r:id="rId35"/>
    <p:sldId id="367" r:id="rId36"/>
    <p:sldId id="369" r:id="rId37"/>
    <p:sldId id="351" r:id="rId38"/>
    <p:sldId id="352" r:id="rId39"/>
    <p:sldId id="376" r:id="rId40"/>
    <p:sldId id="353" r:id="rId41"/>
    <p:sldId id="354" r:id="rId42"/>
    <p:sldId id="370" r:id="rId43"/>
    <p:sldId id="371" r:id="rId44"/>
    <p:sldId id="372" r:id="rId45"/>
    <p:sldId id="373" r:id="rId46"/>
    <p:sldId id="374" r:id="rId47"/>
    <p:sldId id="355" r:id="rId48"/>
    <p:sldId id="377" r:id="rId49"/>
    <p:sldId id="356" r:id="rId50"/>
    <p:sldId id="379" r:id="rId51"/>
    <p:sldId id="380" r:id="rId52"/>
    <p:sldId id="378" r:id="rId53"/>
    <p:sldId id="325" r:id="rId54"/>
    <p:sldId id="357" r:id="rId5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xmlns:mc="http://schemas.openxmlformats.org/markup-compatibility/2006" xmlns:a14="http://schemas.microsoft.com/office/drawing/2010/main" val="EBFFC2" mc:Ignorable="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xmlns:mc="http://schemas.openxmlformats.org/markup-compatibility/2006" xmlns:a14="http://schemas.microsoft.com/office/drawing/2010/main" val="EBFFC2" mc:Ignorable="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xmlns:mc="http://schemas.openxmlformats.org/markup-compatibility/2006" xmlns:a14="http://schemas.microsoft.com/office/drawing/2010/main" val="EBFFC2" mc:Ignorable="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xmlns:mc="http://schemas.openxmlformats.org/markup-compatibility/2006" xmlns:a14="http://schemas.microsoft.com/office/drawing/2010/main" val="EBFFC2" mc:Ignorable="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xmlns:mc="http://schemas.openxmlformats.org/markup-compatibility/2006" xmlns:a14="http://schemas.microsoft.com/office/drawing/2010/main" val="EBFFC2" mc:Ignorable="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xmlns:mc="http://schemas.openxmlformats.org/markup-compatibility/2006" xmlns:a14="http://schemas.microsoft.com/office/drawing/2010/main" val="EBFFC2" mc:Ignorable="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xmlns:mc="http://schemas.openxmlformats.org/markup-compatibility/2006" xmlns:a14="http://schemas.microsoft.com/office/drawing/2010/main" val="EBFFC2" mc:Ignorable="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xmlns:mc="http://schemas.openxmlformats.org/markup-compatibility/2006" xmlns:a14="http://schemas.microsoft.com/office/drawing/2010/main" val="EBFFC2" mc:Ignorable="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xmlns:mc="http://schemas.openxmlformats.org/markup-compatibility/2006" xmlns:a14="http://schemas.microsoft.com/office/drawing/2010/main" val="EBFFC2" mc:Ignorable="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E8FFC8" mc:Ignorable=""/>
    <a:srgbClr xmlns:mc="http://schemas.openxmlformats.org/markup-compatibility/2006" xmlns:a14="http://schemas.microsoft.com/office/drawing/2010/main" val="FAF7C8" mc:Ignorable=""/>
    <a:srgbClr xmlns:mc="http://schemas.openxmlformats.org/markup-compatibility/2006" xmlns:a14="http://schemas.microsoft.com/office/drawing/2010/main" val="FAF8C8" mc:Ignorable=""/>
    <a:srgbClr xmlns:mc="http://schemas.openxmlformats.org/markup-compatibility/2006" xmlns:a14="http://schemas.microsoft.com/office/drawing/2010/main" val="F5FFC2" mc:Ignorable=""/>
    <a:srgbClr xmlns:mc="http://schemas.openxmlformats.org/markup-compatibility/2006" xmlns:a14="http://schemas.microsoft.com/office/drawing/2010/main" val="EBFFD2" mc:Ignorable=""/>
    <a:srgbClr xmlns:mc="http://schemas.openxmlformats.org/markup-compatibility/2006" xmlns:a14="http://schemas.microsoft.com/office/drawing/2010/main" val="EBFFDC" mc:Ignorable=""/>
    <a:srgbClr xmlns:mc="http://schemas.openxmlformats.org/markup-compatibility/2006" xmlns:a14="http://schemas.microsoft.com/office/drawing/2010/main" val="FAF8BE" mc:Ignorable=""/>
    <a:srgbClr xmlns:mc="http://schemas.openxmlformats.org/markup-compatibility/2006" xmlns:a14="http://schemas.microsoft.com/office/drawing/2010/main" val="FAF8D2" mc:Ignorable=""/>
    <a:srgbClr xmlns:mc="http://schemas.openxmlformats.org/markup-compatibility/2006" xmlns:a14="http://schemas.microsoft.com/office/drawing/2010/main" val="8CF4F2" mc:Ignorable=""/>
    <a:srgbClr xmlns:mc="http://schemas.openxmlformats.org/markup-compatibility/2006" xmlns:a14="http://schemas.microsoft.com/office/drawing/2010/main" val="A4F6F0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72659" autoAdjust="0"/>
  </p:normalViewPr>
  <p:slideViewPr>
    <p:cSldViewPr>
      <p:cViewPr>
        <p:scale>
          <a:sx n="59" d="100"/>
          <a:sy n="59" d="100"/>
        </p:scale>
        <p:origin x="-1464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4/18/2010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77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4/18/2010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01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1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2008 National Academy for Software Development - http://academy.devbg.org. All rights reserved. Unauthorized copying or re-distribution is strictly prohibited.*</a:t>
            </a:r>
            <a:endParaRPr lang="en-US" sz="110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B7C92-3B33-4294-A98B-90DCA8EC9573}" type="slidenum">
              <a:rPr lang="en-US"/>
              <a:pPr/>
              <a:t>29</a:t>
            </a:fld>
            <a:r>
              <a:rPr lang="en-US"/>
              <a:t>##</a:t>
            </a:r>
            <a:endParaRPr lang="en-US" sz="1100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noProof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1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2008 National Academy for Software Development - http://academy.devbg.org. All rights reserved. Unauthorized copying or re-distribution is strictly prohibited.*</a:t>
            </a:r>
            <a:endParaRPr lang="en-US" sz="110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F9B818-6AB5-4408-936F-55271DEC6C5A}" type="slidenum">
              <a:rPr lang="en-US"/>
              <a:pPr/>
              <a:t>33</a:t>
            </a:fld>
            <a:r>
              <a:rPr lang="en-US"/>
              <a:t>##</a:t>
            </a:r>
            <a:endParaRPr lang="en-US" sz="1100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bg-BG" b="1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C0C0C0" mc:Ignorable=""/>
                  </a:outerShdw>
                </a:effectLst>
              </a:rPr>
              <a:t>Бележки на автора:</a:t>
            </a:r>
          </a:p>
          <a:p>
            <a:r>
              <a:rPr lang="bg-BG"/>
              <a:t>Пример със изброяване на всеки ред от базата. Елементите на всеки ред се отделят със запетая. Всеки ред от базата от данни е на нов ред (</a:t>
            </a:r>
            <a:r>
              <a:rPr lang="en-US" noProof="1"/>
              <a:t>&lt;br /&gt;</a:t>
            </a:r>
            <a:r>
              <a:rPr lang="en-US"/>
              <a:t>).</a:t>
            </a:r>
            <a:endParaRPr lang="en-US" noProof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1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2008 National Academy for Software Development - http://academy.devbg.org. All rights reserved. Unauthorized copying or re-distribution is strictly prohibited.*</a:t>
            </a:r>
            <a:endParaRPr lang="en-US" sz="110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74B48D-F333-4442-A286-5AA5B3B74BC9}" type="slidenum">
              <a:rPr lang="en-US"/>
              <a:pPr/>
              <a:t>34</a:t>
            </a:fld>
            <a:r>
              <a:rPr lang="en-US"/>
              <a:t>##</a:t>
            </a:r>
            <a:endParaRPr lang="en-US" sz="1100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bg-BG" b="1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C0C0C0" mc:Ignorable=""/>
                  </a:outerShdw>
                </a:effectLst>
              </a:rPr>
              <a:t>Бележки на автора:</a:t>
            </a:r>
          </a:p>
          <a:p>
            <a:r>
              <a:rPr lang="bg-BG"/>
              <a:t>Пример със използване на списък и хипервръзки.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1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2008 National Academy for Software Development - http://academy.devbg.org. All rights reserved. Unauthorized copying or re-distribution is strictly prohibited.*</a:t>
            </a:r>
            <a:endParaRPr lang="en-US" sz="110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946766-DC38-4249-9619-B727DA96EC32}" type="slidenum">
              <a:rPr lang="en-US"/>
              <a:pPr/>
              <a:t>35</a:t>
            </a:fld>
            <a:r>
              <a:rPr lang="en-US"/>
              <a:t>##</a:t>
            </a:r>
            <a:endParaRPr lang="en-US" sz="1100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bg-BG" b="1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C0C0C0" mc:Ignorable=""/>
                  </a:outerShdw>
                </a:effectLst>
              </a:rPr>
              <a:t>Бележки на автора:</a:t>
            </a:r>
          </a:p>
          <a:p>
            <a:r>
              <a:rPr lang="bg-BG"/>
              <a:t>Пример със използване на картинки. </a:t>
            </a:r>
          </a:p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1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2008 National Academy for Software Development - http://academy.devbg.org. All rights reserved. Unauthorized copying or re-distribution is strictly prohibited.*</a:t>
            </a:r>
            <a:endParaRPr lang="en-US" sz="110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CB635-1D13-4E6B-8148-BBF0279DBB3D}" type="slidenum">
              <a:rPr lang="en-US"/>
              <a:pPr/>
              <a:t>42</a:t>
            </a:fld>
            <a:r>
              <a:rPr lang="en-US"/>
              <a:t>##</a:t>
            </a:r>
            <a:endParaRPr lang="en-US" sz="1100"/>
          </a:p>
        </p:txBody>
      </p:sp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1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2008 National Academy for Software Development - http://academy.devbg.org. All rights reserved. Unauthorized copying or re-distribution is strictly prohibited.*</a:t>
            </a:r>
            <a:endParaRPr lang="en-US" sz="110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EBA7CF-9CE1-4D79-B0CF-0F0E16451E07}" type="slidenum">
              <a:rPr lang="en-US"/>
              <a:pPr/>
              <a:t>43</a:t>
            </a:fld>
            <a:r>
              <a:rPr lang="en-US"/>
              <a:t>##</a:t>
            </a:r>
            <a:endParaRPr lang="en-US" sz="1100"/>
          </a:p>
        </p:txBody>
      </p:sp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1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2008 National Academy for Software Development - http://academy.devbg.org. All rights reserved. Unauthorized copying or re-distribution is strictly prohibited.*</a:t>
            </a:r>
            <a:endParaRPr lang="en-US" sz="110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B0D902-68DD-4E8C-B74A-AC808002DC4F}" type="slidenum">
              <a:rPr lang="en-US"/>
              <a:pPr/>
              <a:t>44</a:t>
            </a:fld>
            <a:r>
              <a:rPr lang="en-US"/>
              <a:t>##</a:t>
            </a:r>
            <a:endParaRPr lang="en-US" sz="1100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1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2008 National Academy for Software Development - http://academy.devbg.org. All rights reserved. Unauthorized copying or re-distribution is strictly prohibited.*</a:t>
            </a:r>
            <a:endParaRPr lang="en-US" sz="110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8E9541-53E0-4AB1-872B-459D20A01C7E}" type="slidenum">
              <a:rPr lang="en-US"/>
              <a:pPr/>
              <a:t>45</a:t>
            </a:fld>
            <a:r>
              <a:rPr lang="en-US"/>
              <a:t>##</a:t>
            </a:r>
            <a:endParaRPr lang="en-US" sz="1100"/>
          </a:p>
        </p:txBody>
      </p:sp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xmlns:mc="http://schemas.openxmlformats.org/markup-compatibility/2006" xmlns:a14="http://schemas.microsoft.com/office/drawing/2010/main" val="D4FF5B" mc:Ignorable="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xmlns:mc="http://schemas.openxmlformats.org/markup-compatibility/2006" xmlns:a14="http://schemas.microsoft.com/office/drawing/2010/main" val="FAF8C8" mc:Ignorable="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xmlns:mc="http://schemas.openxmlformats.org/markup-compatibility/2006" xmlns:a14="http://schemas.microsoft.com/office/drawing/2010/main" val="DEFF9B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xmlns:mc="http://schemas.openxmlformats.org/markup-compatibility/2006" xmlns:a14="http://schemas.microsoft.com/office/drawing/2010/main" val="0EFE58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xmlns:mc="http://schemas.openxmlformats.org/markup-compatibility/2006" xmlns:a14="http://schemas.microsoft.com/office/drawing/2010/main" val="0EFE58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xmlns:mc="http://schemas.openxmlformats.org/markup-compatibility/2006" xmlns:a14="http://schemas.microsoft.com/office/drawing/2010/main" val="0EFE58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xmlns:mc="http://schemas.openxmlformats.org/markup-compatibility/2006" xmlns:a14="http://schemas.microsoft.com/office/drawing/2010/main" val="0EFE58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xmlns:mc="http://schemas.openxmlformats.org/markup-compatibility/2006" xmlns:a14="http://schemas.microsoft.com/office/drawing/2010/main" val="EBFFD2" mc:Ignorable="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8FD600" mc:Ignorable="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FFAD9F" mc:Ignorable=""/>
              </a:buClr>
              <a:defRPr sz="2800">
                <a:solidFill>
                  <a:srgbClr xmlns:mc="http://schemas.openxmlformats.org/markup-compatibility/2006" xmlns:a14="http://schemas.microsoft.com/office/drawing/2010/main" val="F5FFC2" mc:Ignorable="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FACF82" mc:Ignorable="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xmlns:mc="http://schemas.openxmlformats.org/markup-compatibility/2006" xmlns:a14="http://schemas.microsoft.com/office/drawing/2010/main" val="FAF7C8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8FD600" mc:Ignorable="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FFAD9F" mc:Ignorable="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FACF82" mc:Ignorable="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xmlns:mc="http://schemas.openxmlformats.org/markup-compatibility/2006" xmlns:a14="http://schemas.microsoft.com/office/drawing/2010/main" val="E8FFC8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xmlns:mc="http://schemas.openxmlformats.org/markup-compatibility/2006" xmlns:a14="http://schemas.microsoft.com/office/drawing/2010/main" val="F8BD52" mc:Ignorable="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xmlns:mc="http://schemas.openxmlformats.org/markup-compatibility/2006" xmlns:a14="http://schemas.microsoft.com/office/drawing/2010/main" val="46A6BD" mc:Ignorable="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ossroad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web.ui.webcontrols.datapager.aspx" TargetMode="External"/><Relationship Id="rId2" Type="http://schemas.openxmlformats.org/officeDocument/2006/relationships/hyperlink" Target="http://msdn.microsoft.com/en-us/library/ms228214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bb387122.aspx" TargetMode="External"/><Relationship Id="rId4" Type="http://schemas.openxmlformats.org/officeDocument/2006/relationships/hyperlink" Target="http://msdn.microsoft.com/en-us/library/ms178366.asp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dirty="0" smtClean="0"/>
              <a:t>ASP.NET – Part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240880"/>
            <a:ext cx="8229600" cy="569120"/>
          </a:xfrm>
        </p:spPr>
        <p:txBody>
          <a:bodyPr/>
          <a:lstStyle/>
          <a:p>
            <a:r>
              <a:rPr lang="en-US" noProof="1" smtClean="0"/>
              <a:t>Data Binding, Data Sources, GridView, FormView, DetailsView, DataList, Repeater, ListView, Pager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 smtClean="0"/>
              <a:t>Ventsislav Popov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1798890" cy="677108"/>
          </a:xfrm>
        </p:spPr>
        <p:txBody>
          <a:bodyPr/>
          <a:lstStyle/>
          <a:p>
            <a:r>
              <a:rPr lang="en-US" sz="2000" dirty="0" smtClean="0"/>
              <a:t>Crossroad Ltd.</a:t>
            </a:r>
            <a:endParaRPr lang="en-US" sz="2000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2286000" cy="369332"/>
          </a:xfrm>
        </p:spPr>
        <p:txBody>
          <a:bodyPr/>
          <a:lstStyle/>
          <a:p>
            <a:r>
              <a:rPr lang="en-US" sz="1800" dirty="0" smtClean="0">
                <a:hlinkClick r:id="rId2"/>
              </a:rPr>
              <a:t>www.crossroad.bg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RadioButtonList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Displays data as a list of RadioButton controls</a:t>
            </a:r>
          </a:p>
          <a:p>
            <a:pPr lvl="1"/>
            <a:r>
              <a:rPr lang="en-US" noProof="1"/>
              <a:t>RepeatColumns – the number of columns displayed</a:t>
            </a:r>
          </a:p>
          <a:p>
            <a:pPr lvl="1"/>
            <a:r>
              <a:rPr lang="en-US" noProof="1"/>
              <a:t>RepeatDirection</a:t>
            </a:r>
          </a:p>
          <a:p>
            <a:pPr lvl="2"/>
            <a:r>
              <a:rPr lang="en-US" noProof="1"/>
              <a:t>Vertical, Horizontal</a:t>
            </a:r>
          </a:p>
          <a:p>
            <a:pPr lvl="1"/>
            <a:r>
              <a:rPr lang="en-US" noProof="1"/>
              <a:t>RepeatLayout</a:t>
            </a:r>
          </a:p>
          <a:p>
            <a:pPr lvl="2"/>
            <a:r>
              <a:rPr lang="en-US" noProof="1"/>
              <a:t>Table, Flow</a:t>
            </a:r>
          </a:p>
          <a:p>
            <a:pPr lvl="1"/>
            <a:r>
              <a:rPr lang="en-US" noProof="1"/>
              <a:t>Use the Items property to access its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7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DropDownList</a:t>
            </a:r>
            <a:r>
              <a:rPr lang="en-US" dirty="0"/>
              <a:t> &amp; </a:t>
            </a:r>
            <a:r>
              <a:rPr lang="en-US" dirty="0">
                <a:latin typeface="Courier New" pitchFamily="49" charset="0"/>
              </a:rPr>
              <a:t>ListBox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DropDownList </a:t>
            </a:r>
          </a:p>
          <a:p>
            <a:pPr lvl="1"/>
            <a:r>
              <a:rPr lang="en-US" dirty="0" smtClean="0"/>
              <a:t>Single-selection </a:t>
            </a:r>
            <a:r>
              <a:rPr lang="en-US" dirty="0"/>
              <a:t>drop-down list box. </a:t>
            </a:r>
            <a:endParaRPr lang="en-US" dirty="0" smtClean="0"/>
          </a:p>
          <a:p>
            <a:pPr lvl="1"/>
            <a:r>
              <a:rPr lang="en-US" dirty="0" smtClean="0"/>
              <a:t>Shows </a:t>
            </a:r>
            <a:r>
              <a:rPr lang="en-US" dirty="0"/>
              <a:t>only the selected item in a box </a:t>
            </a:r>
            <a:endParaRPr lang="en-US" noProof="1"/>
          </a:p>
          <a:p>
            <a:r>
              <a:rPr lang="en-US" noProof="1" smtClean="0"/>
              <a:t>ListBox</a:t>
            </a:r>
            <a:endParaRPr lang="en-US" noProof="1"/>
          </a:p>
          <a:p>
            <a:pPr lvl="1"/>
            <a:r>
              <a:rPr lang="en-US" dirty="0" smtClean="0"/>
              <a:t>Allows </a:t>
            </a:r>
            <a:r>
              <a:rPr lang="en-US" dirty="0"/>
              <a:t>single or multiple item selection</a:t>
            </a:r>
            <a:endParaRPr lang="en-US" noProof="1" smtClean="0"/>
          </a:p>
          <a:p>
            <a:pPr lvl="1"/>
            <a:r>
              <a:rPr lang="en-US" noProof="1" smtClean="0"/>
              <a:t>Rows </a:t>
            </a:r>
            <a:r>
              <a:rPr lang="en-US" noProof="1"/>
              <a:t>– the number of rows displayed in the ListBox control</a:t>
            </a:r>
          </a:p>
          <a:p>
            <a:pPr lvl="1"/>
            <a:r>
              <a:rPr lang="en-US" noProof="1"/>
              <a:t>SelectionMode</a:t>
            </a:r>
          </a:p>
          <a:p>
            <a:pPr lvl="2"/>
            <a:r>
              <a:rPr lang="en-US" noProof="1"/>
              <a:t>Single, Multiple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3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4575" y="1981200"/>
            <a:ext cx="7056438" cy="63658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List-bound </a:t>
            </a:r>
            <a:r>
              <a:rPr lang="en-US" dirty="0">
                <a:solidFill>
                  <a:schemeClr val="tx1"/>
                </a:solidFill>
              </a:rPr>
              <a:t>Controls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76515" name="Rectangle 3"/>
          <p:cNvSpPr>
            <a:spLocks noChangeArrowheads="1"/>
          </p:cNvSpPr>
          <p:nvPr/>
        </p:nvSpPr>
        <p:spPr bwMode="auto">
          <a:xfrm>
            <a:off x="1042988" y="2846388"/>
            <a:ext cx="70564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FFFFFF" mc:Ignorable=""/>
                  </a:outerShdw>
                </a:effectLst>
              </a:rPr>
              <a:t>Live Demo</a:t>
            </a:r>
            <a:endParaRPr lang="bg-BG" sz="2800" dirty="0">
              <a:solidFill>
                <a:schemeClr val="tx1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FFFFFF" mc:Ignorable=""/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rot="20970789">
            <a:off x="250065" y="4286832"/>
            <a:ext cx="8686800" cy="1066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xmlns:mc="http://schemas.openxmlformats.org/markup-compatibility/2006" xmlns:a14="http://schemas.microsoft.com/office/drawing/2010/main" val="FAF7C8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F8BD52" mc:Ignorable="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46A6BD" mc:Ignorable="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noProof="1" smtClean="0"/>
              <a:t>“Programmer </a:t>
            </a:r>
            <a:r>
              <a:rPr lang="en-US" i="1" noProof="1"/>
              <a:t>- an organism that turns coffee into software</a:t>
            </a:r>
            <a:r>
              <a:rPr lang="en-US" i="1" noProof="1"/>
              <a:t>. </a:t>
            </a:r>
            <a:r>
              <a:rPr lang="en-US" i="1" noProof="1" smtClean="0"/>
              <a:t>“</a:t>
            </a:r>
            <a:endParaRPr lang="en-US" i="1" noProof="1"/>
          </a:p>
        </p:txBody>
      </p:sp>
    </p:spTree>
    <p:extLst>
      <p:ext uri="{BB962C8B-B14F-4D97-AF65-F5344CB8AC3E}">
        <p14:creationId xmlns:p14="http://schemas.microsoft.com/office/powerpoint/2010/main" val="2402649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Complex Data-bound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C</a:t>
            </a:r>
            <a:r>
              <a:rPr lang="en-US" noProof="1" smtClean="0"/>
              <a:t>ombine </a:t>
            </a:r>
            <a:r>
              <a:rPr lang="en-US" noProof="1"/>
              <a:t>other ASP.NET Web controls into a single layout. </a:t>
            </a:r>
            <a:endParaRPr lang="en-US" noProof="1" smtClean="0"/>
          </a:p>
          <a:p>
            <a:r>
              <a:rPr lang="en-US" noProof="1" smtClean="0"/>
              <a:t>Enable </a:t>
            </a:r>
            <a:r>
              <a:rPr lang="en-US" noProof="1"/>
              <a:t>you to customize the layout of the </a:t>
            </a:r>
            <a:r>
              <a:rPr lang="en-US" noProof="1" smtClean="0"/>
              <a:t>control </a:t>
            </a:r>
            <a:r>
              <a:rPr lang="en-US" noProof="1"/>
              <a:t>using </a:t>
            </a:r>
            <a:r>
              <a:rPr lang="en-US" noProof="1" smtClean="0"/>
              <a:t>templates</a:t>
            </a:r>
          </a:p>
          <a:p>
            <a:r>
              <a:rPr lang="en-US" noProof="1" smtClean="0"/>
              <a:t>Provide </a:t>
            </a:r>
            <a:r>
              <a:rPr lang="en-US" noProof="1"/>
              <a:t>a convenient model for handling and canceling events.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18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Types of Complex Data-bound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GridView</a:t>
            </a:r>
          </a:p>
          <a:p>
            <a:pPr lvl="1"/>
            <a:r>
              <a:rPr lang="en-US" noProof="1"/>
              <a:t>D</a:t>
            </a:r>
            <a:r>
              <a:rPr lang="en-US" noProof="1" smtClean="0"/>
              <a:t>isplays </a:t>
            </a:r>
            <a:r>
              <a:rPr lang="en-US" noProof="1"/>
              <a:t>data as a table and provides the capability to sort columns</a:t>
            </a:r>
          </a:p>
          <a:p>
            <a:r>
              <a:rPr lang="en-US" noProof="1" smtClean="0"/>
              <a:t>DetailsView </a:t>
            </a:r>
          </a:p>
          <a:p>
            <a:pPr lvl="1"/>
            <a:r>
              <a:rPr lang="en-US" dirty="0" smtClean="0"/>
              <a:t>Renders </a:t>
            </a:r>
            <a:r>
              <a:rPr lang="en-US" dirty="0"/>
              <a:t>a single record at a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Often </a:t>
            </a:r>
            <a:r>
              <a:rPr lang="en-US" dirty="0"/>
              <a:t>used in master-detail </a:t>
            </a:r>
            <a:r>
              <a:rPr lang="en-US" dirty="0" smtClean="0"/>
              <a:t>scenarios</a:t>
            </a:r>
          </a:p>
          <a:p>
            <a:pPr lvl="1"/>
            <a:r>
              <a:rPr lang="en-US" noProof="1" smtClean="0"/>
              <a:t>Does not support templates</a:t>
            </a:r>
            <a:endParaRPr lang="en-US" noProof="1"/>
          </a:p>
          <a:p>
            <a:r>
              <a:rPr lang="en-US" noProof="1"/>
              <a:t>FormView </a:t>
            </a:r>
            <a:endParaRPr lang="en-US" noProof="1" smtClean="0"/>
          </a:p>
          <a:p>
            <a:pPr lvl="1"/>
            <a:r>
              <a:rPr lang="en-US" noProof="1" smtClean="0"/>
              <a:t>Similar to DetailsView, but supports templates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0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Types of Complex Data-bound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Repeater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enders </a:t>
            </a:r>
            <a:r>
              <a:rPr lang="en-US" dirty="0"/>
              <a:t>a read-only list from a set of </a:t>
            </a:r>
            <a:r>
              <a:rPr lang="en-US" dirty="0" smtClean="0"/>
              <a:t>records</a:t>
            </a:r>
          </a:p>
          <a:p>
            <a:pPr lvl="1"/>
            <a:r>
              <a:rPr lang="en-US" dirty="0" smtClean="0"/>
              <a:t>You create </a:t>
            </a:r>
            <a:r>
              <a:rPr lang="en-US" dirty="0"/>
              <a:t>the layout </a:t>
            </a:r>
            <a:r>
              <a:rPr lang="en-US" dirty="0" smtClean="0"/>
              <a:t> using templates</a:t>
            </a:r>
            <a:endParaRPr lang="en-US" noProof="1" smtClean="0"/>
          </a:p>
          <a:p>
            <a:r>
              <a:rPr lang="en-US" noProof="1" smtClean="0"/>
              <a:t>DataList </a:t>
            </a:r>
          </a:p>
          <a:p>
            <a:pPr lvl="1"/>
            <a:r>
              <a:rPr lang="en-US" dirty="0" smtClean="0"/>
              <a:t>Renders </a:t>
            </a:r>
            <a:r>
              <a:rPr lang="en-US" dirty="0"/>
              <a:t>data as </a:t>
            </a:r>
            <a:r>
              <a:rPr lang="en-US" dirty="0" smtClean="0"/>
              <a:t>table</a:t>
            </a:r>
          </a:p>
          <a:p>
            <a:pPr lvl="1"/>
            <a:r>
              <a:rPr lang="en-US" noProof="1" smtClean="0"/>
              <a:t>Data modification should be explicitly defined</a:t>
            </a:r>
          </a:p>
          <a:p>
            <a:r>
              <a:rPr lang="en-US" noProof="1" smtClean="0"/>
              <a:t>ListView</a:t>
            </a:r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the </a:t>
            </a:r>
            <a:r>
              <a:rPr lang="en-US" noProof="1"/>
              <a:t>DataList </a:t>
            </a:r>
            <a:r>
              <a:rPr lang="en-US" dirty="0" smtClean="0"/>
              <a:t>and </a:t>
            </a:r>
            <a:r>
              <a:rPr lang="en-US" noProof="1" smtClean="0"/>
              <a:t>Repeater, but </a:t>
            </a:r>
            <a:r>
              <a:rPr lang="en-US" dirty="0"/>
              <a:t>implicitly supports edit, insert, and </a:t>
            </a:r>
            <a:r>
              <a:rPr lang="en-US" dirty="0" smtClean="0"/>
              <a:t>delete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80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Displays data in the form of a table</a:t>
            </a:r>
          </a:p>
          <a:p>
            <a:r>
              <a:rPr lang="en-US" noProof="1"/>
              <a:t>Consists of columns, header and footer</a:t>
            </a:r>
          </a:p>
          <a:p>
            <a:r>
              <a:rPr lang="en-US" noProof="1"/>
              <a:t>Columns can be auto generated according to the data source or set explicitly</a:t>
            </a:r>
          </a:p>
          <a:p>
            <a:r>
              <a:rPr lang="en-US" noProof="1"/>
              <a:t>Supports paging, sorting, selecting, editing and deleting</a:t>
            </a:r>
          </a:p>
          <a:p>
            <a:r>
              <a:rPr lang="en-US" noProof="1"/>
              <a:t>Easy to change the appearance and to personalize</a:t>
            </a:r>
          </a:p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50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GridView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143000"/>
          </a:xfrm>
        </p:spPr>
        <p:txBody>
          <a:bodyPr/>
          <a:lstStyle/>
          <a:p>
            <a:r>
              <a:rPr lang="en-US" noProof="1"/>
              <a:t>Set AutoGenerateColumns to false to customize the columns in the </a:t>
            </a:r>
            <a:r>
              <a:rPr lang="en-US" noProof="1" smtClean="0"/>
              <a:t>GridView</a:t>
            </a:r>
          </a:p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58200" y="6511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09600" y="2438400"/>
            <a:ext cx="2133600" cy="4572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2700000" scaled="1"/>
          </a:gradFill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lIns="85341" tIns="85341" rIns="85341" bIns="85341" anchor="ctr"/>
          <a:lstStyle/>
          <a:p>
            <a:pPr defTabSz="854075"/>
            <a:r>
              <a:rPr lang="en-US" sz="1600" b="1" noProof="1">
                <a:cs typeface="Arial" charset="0"/>
              </a:rPr>
              <a:t>Name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2819400" y="2438400"/>
            <a:ext cx="5556250" cy="4572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2700000" scaled="1"/>
          </a:gradFill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lIns="85341" tIns="85341" rIns="85341" bIns="85341" anchor="ctr"/>
          <a:lstStyle/>
          <a:p>
            <a:pPr defTabSz="854075"/>
            <a:r>
              <a:rPr lang="en-US" sz="1600" b="1" noProof="1">
                <a:cs typeface="Arial" charset="0"/>
              </a:rPr>
              <a:t>Description</a:t>
            </a:r>
          </a:p>
        </p:txBody>
      </p:sp>
      <p:sp>
        <p:nvSpPr>
          <p:cNvPr id="63" name="Rectangle 5"/>
          <p:cNvSpPr>
            <a:spLocks noChangeArrowheads="1"/>
          </p:cNvSpPr>
          <p:nvPr/>
        </p:nvSpPr>
        <p:spPr bwMode="auto">
          <a:xfrm>
            <a:off x="609600" y="2971800"/>
            <a:ext cx="2133600" cy="3810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85341" tIns="85341" rIns="85341" bIns="85341" anchor="ctr"/>
          <a:lstStyle/>
          <a:p>
            <a:pPr defTabSz="854075">
              <a:defRPr/>
            </a:pPr>
            <a:r>
              <a:rPr lang="en-US" sz="1600" b="1">
                <a:cs typeface="Arial" charset="0"/>
              </a:rPr>
              <a:t>BoundField</a:t>
            </a:r>
          </a:p>
        </p:txBody>
      </p:sp>
      <p:sp>
        <p:nvSpPr>
          <p:cNvPr id="64" name="Rectangle 6"/>
          <p:cNvSpPr>
            <a:spLocks noChangeArrowheads="1"/>
          </p:cNvSpPr>
          <p:nvPr/>
        </p:nvSpPr>
        <p:spPr bwMode="auto">
          <a:xfrm>
            <a:off x="2819400" y="2971800"/>
            <a:ext cx="5556250" cy="3810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85341" tIns="85341" rIns="85341" bIns="85341" anchor="ctr"/>
          <a:lstStyle/>
          <a:p>
            <a:pPr defTabSz="854075"/>
            <a:r>
              <a:rPr lang="en-US" sz="1600" b="1" noProof="1">
                <a:cs typeface="Arial" charset="0"/>
              </a:rPr>
              <a:t>Renders a text column – data comes from the data source</a:t>
            </a:r>
          </a:p>
        </p:txBody>
      </p:sp>
      <p:sp>
        <p:nvSpPr>
          <p:cNvPr id="65" name="Rectangle 7"/>
          <p:cNvSpPr>
            <a:spLocks noChangeArrowheads="1"/>
          </p:cNvSpPr>
          <p:nvPr/>
        </p:nvSpPr>
        <p:spPr bwMode="auto">
          <a:xfrm>
            <a:off x="609600" y="3429000"/>
            <a:ext cx="2133600" cy="3810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85341" tIns="85341" rIns="85341" bIns="85341" anchor="ctr"/>
          <a:lstStyle/>
          <a:p>
            <a:pPr defTabSz="854075">
              <a:defRPr/>
            </a:pPr>
            <a:r>
              <a:rPr lang="en-US" sz="1600" b="1">
                <a:cs typeface="Arial" charset="0"/>
              </a:rPr>
              <a:t>ButtonField</a:t>
            </a:r>
          </a:p>
        </p:txBody>
      </p:sp>
      <p:sp>
        <p:nvSpPr>
          <p:cNvPr id="66" name="Rectangle 8"/>
          <p:cNvSpPr>
            <a:spLocks noChangeArrowheads="1"/>
          </p:cNvSpPr>
          <p:nvPr/>
        </p:nvSpPr>
        <p:spPr bwMode="auto">
          <a:xfrm>
            <a:off x="2819400" y="3429000"/>
            <a:ext cx="5556250" cy="3810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85341" tIns="85341" rIns="85341" bIns="85341" anchor="ctr"/>
          <a:lstStyle/>
          <a:p>
            <a:pPr defTabSz="854075"/>
            <a:r>
              <a:rPr lang="en-US" sz="1600" b="1" noProof="1">
                <a:cs typeface="Arial" charset="0"/>
              </a:rPr>
              <a:t>Renders a column with buttons (Button, ImageButton </a:t>
            </a:r>
            <a:r>
              <a:rPr lang="bg-BG" sz="1600" b="1" noProof="1">
                <a:cs typeface="Arial" charset="0"/>
              </a:rPr>
              <a:t>или</a:t>
            </a:r>
            <a:r>
              <a:rPr lang="en-US" sz="1600" b="1" noProof="1">
                <a:cs typeface="Arial" charset="0"/>
              </a:rPr>
              <a:t> Link)</a:t>
            </a:r>
          </a:p>
        </p:txBody>
      </p:sp>
      <p:sp>
        <p:nvSpPr>
          <p:cNvPr id="67" name="Rectangle 9"/>
          <p:cNvSpPr>
            <a:spLocks noChangeArrowheads="1"/>
          </p:cNvSpPr>
          <p:nvPr/>
        </p:nvSpPr>
        <p:spPr bwMode="auto">
          <a:xfrm>
            <a:off x="609600" y="3886200"/>
            <a:ext cx="2133600" cy="3810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85341" tIns="85341" rIns="85341" bIns="85341" anchor="ctr"/>
          <a:lstStyle/>
          <a:p>
            <a:pPr defTabSz="854075">
              <a:defRPr/>
            </a:pPr>
            <a:r>
              <a:rPr lang="en-US" sz="1600" b="1">
                <a:cs typeface="Arial" charset="0"/>
              </a:rPr>
              <a:t>CheckBoxField</a:t>
            </a:r>
          </a:p>
        </p:txBody>
      </p:sp>
      <p:sp>
        <p:nvSpPr>
          <p:cNvPr id="68" name="Rectangle 10"/>
          <p:cNvSpPr>
            <a:spLocks noChangeArrowheads="1"/>
          </p:cNvSpPr>
          <p:nvPr/>
        </p:nvSpPr>
        <p:spPr bwMode="auto">
          <a:xfrm>
            <a:off x="2819400" y="3886200"/>
            <a:ext cx="5556250" cy="3810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85341" tIns="85341" rIns="85341" bIns="85341" anchor="ctr"/>
          <a:lstStyle/>
          <a:p>
            <a:pPr defTabSz="854075"/>
            <a:r>
              <a:rPr lang="en-US" sz="1600" b="1" noProof="1">
                <a:cs typeface="Arial" charset="0"/>
              </a:rPr>
              <a:t>Renders a column with CheckBox for boolean data</a:t>
            </a:r>
          </a:p>
        </p:txBody>
      </p:sp>
      <p:sp>
        <p:nvSpPr>
          <p:cNvPr id="69" name="Rectangle 11"/>
          <p:cNvSpPr>
            <a:spLocks noChangeArrowheads="1"/>
          </p:cNvSpPr>
          <p:nvPr/>
        </p:nvSpPr>
        <p:spPr bwMode="auto">
          <a:xfrm>
            <a:off x="609600" y="4800600"/>
            <a:ext cx="2133600" cy="3810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85341" tIns="85341" rIns="85341" bIns="85341" anchor="ctr"/>
          <a:lstStyle/>
          <a:p>
            <a:pPr defTabSz="854075">
              <a:defRPr/>
            </a:pPr>
            <a:r>
              <a:rPr lang="en-US" sz="1600" b="1">
                <a:cs typeface="Arial" charset="0"/>
              </a:rPr>
              <a:t>HyperLinkField</a:t>
            </a:r>
          </a:p>
        </p:txBody>
      </p:sp>
      <p:sp>
        <p:nvSpPr>
          <p:cNvPr id="70" name="Rectangle 12"/>
          <p:cNvSpPr>
            <a:spLocks noChangeArrowheads="1"/>
          </p:cNvSpPr>
          <p:nvPr/>
        </p:nvSpPr>
        <p:spPr bwMode="auto">
          <a:xfrm>
            <a:off x="2819400" y="4800600"/>
            <a:ext cx="5556250" cy="3810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85341" tIns="85341" rIns="85341" bIns="85341" anchor="ctr"/>
          <a:lstStyle/>
          <a:p>
            <a:pPr defTabSz="854075"/>
            <a:r>
              <a:rPr lang="en-US" sz="1600" b="1" noProof="1">
                <a:cs typeface="Arial" charset="0"/>
              </a:rPr>
              <a:t>Renders a column with links in it</a:t>
            </a:r>
          </a:p>
        </p:txBody>
      </p:sp>
      <p:sp>
        <p:nvSpPr>
          <p:cNvPr id="71" name="Rectangle 13"/>
          <p:cNvSpPr>
            <a:spLocks noChangeArrowheads="1"/>
          </p:cNvSpPr>
          <p:nvPr/>
        </p:nvSpPr>
        <p:spPr bwMode="auto">
          <a:xfrm>
            <a:off x="609600" y="5715000"/>
            <a:ext cx="2133600" cy="3810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85341" tIns="85341" rIns="85341" bIns="85341" anchor="ctr"/>
          <a:lstStyle/>
          <a:p>
            <a:pPr defTabSz="854075">
              <a:defRPr/>
            </a:pPr>
            <a:r>
              <a:rPr lang="en-US" sz="1600" b="1">
                <a:cs typeface="Arial" charset="0"/>
              </a:rPr>
              <a:t>TemplateField</a:t>
            </a:r>
          </a:p>
        </p:txBody>
      </p:sp>
      <p:sp>
        <p:nvSpPr>
          <p:cNvPr id="72" name="Rectangle 14"/>
          <p:cNvSpPr>
            <a:spLocks noChangeArrowheads="1"/>
          </p:cNvSpPr>
          <p:nvPr/>
        </p:nvSpPr>
        <p:spPr bwMode="auto">
          <a:xfrm>
            <a:off x="2819400" y="5715000"/>
            <a:ext cx="5556250" cy="3810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lIns="85341" tIns="85341" rIns="85341" bIns="85341" anchor="ctr"/>
          <a:lstStyle/>
          <a:p>
            <a:pPr defTabSz="854075"/>
            <a:r>
              <a:rPr lang="en-US" sz="1600" b="1" noProof="1">
                <a:cs typeface="Arial" charset="0"/>
              </a:rPr>
              <a:t>Renders a column based on an HTML Template 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609600" y="4343400"/>
            <a:ext cx="2133600" cy="3810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85341" tIns="85341" rIns="85341" bIns="85341" anchor="ctr"/>
          <a:lstStyle/>
          <a:p>
            <a:pPr defTabSz="854075">
              <a:defRPr/>
            </a:pPr>
            <a:r>
              <a:rPr lang="en-US" sz="1600" b="1">
                <a:cs typeface="Arial" charset="0"/>
              </a:rPr>
              <a:t>CommandField</a:t>
            </a:r>
          </a:p>
        </p:txBody>
      </p:sp>
      <p:sp>
        <p:nvSpPr>
          <p:cNvPr id="74" name="Rectangle 16"/>
          <p:cNvSpPr>
            <a:spLocks noChangeArrowheads="1"/>
          </p:cNvSpPr>
          <p:nvPr/>
        </p:nvSpPr>
        <p:spPr bwMode="auto">
          <a:xfrm>
            <a:off x="2819400" y="4343400"/>
            <a:ext cx="5556250" cy="3810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85341" tIns="85341" rIns="85341" bIns="85341" anchor="ctr"/>
          <a:lstStyle/>
          <a:p>
            <a:pPr defTabSz="854075"/>
            <a:r>
              <a:rPr lang="en-US" sz="1600" b="1" noProof="1">
                <a:cs typeface="Arial" charset="0"/>
              </a:rPr>
              <a:t>Renders a column for the commands (edit,delete …)</a:t>
            </a:r>
          </a:p>
        </p:txBody>
      </p: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609600" y="5257800"/>
            <a:ext cx="2133600" cy="3810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85341" tIns="85341" rIns="85341" bIns="85341" anchor="ctr"/>
          <a:lstStyle/>
          <a:p>
            <a:pPr defTabSz="854075">
              <a:defRPr/>
            </a:pPr>
            <a:r>
              <a:rPr lang="en-US" sz="1600" b="1">
                <a:cs typeface="Arial" charset="0"/>
              </a:rPr>
              <a:t>ImageField</a:t>
            </a:r>
          </a:p>
        </p:txBody>
      </p:sp>
      <p:sp>
        <p:nvSpPr>
          <p:cNvPr id="76" name="Rectangle 18"/>
          <p:cNvSpPr>
            <a:spLocks noChangeArrowheads="1"/>
          </p:cNvSpPr>
          <p:nvPr/>
        </p:nvSpPr>
        <p:spPr bwMode="auto">
          <a:xfrm>
            <a:off x="2819400" y="5257800"/>
            <a:ext cx="5556250" cy="3810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85341" tIns="85341" rIns="85341" bIns="85341" anchor="ctr"/>
          <a:lstStyle/>
          <a:p>
            <a:pPr defTabSz="854075"/>
            <a:r>
              <a:rPr lang="en-US" sz="1600" b="1" noProof="1">
                <a:cs typeface="Arial" charset="0"/>
              </a:rPr>
              <a:t>Renders a column with an image. The URL is in the data source</a:t>
            </a:r>
          </a:p>
        </p:txBody>
      </p:sp>
    </p:spTree>
    <p:extLst>
      <p:ext uri="{BB962C8B-B14F-4D97-AF65-F5344CB8AC3E}">
        <p14:creationId xmlns:p14="http://schemas.microsoft.com/office/powerpoint/2010/main" val="735549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219200"/>
            <a:ext cx="6696075" cy="12731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Binding And Customizing GridView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00067" name="Rectangle 3"/>
          <p:cNvSpPr>
            <a:spLocks noChangeArrowheads="1"/>
          </p:cNvSpPr>
          <p:nvPr/>
        </p:nvSpPr>
        <p:spPr bwMode="auto">
          <a:xfrm>
            <a:off x="1042988" y="2720975"/>
            <a:ext cx="70564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FFFFFF" mc:Ignorable=""/>
                  </a:outerShdw>
                </a:effectLst>
              </a:rPr>
              <a:t>Live Demo</a:t>
            </a:r>
            <a:endParaRPr lang="bg-BG" sz="2800" dirty="0">
              <a:solidFill>
                <a:schemeClr val="tx1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FFFFFF" mc:Ignorable=""/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rot="20970789">
            <a:off x="419786" y="4744033"/>
            <a:ext cx="8686800" cy="1066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xmlns:mc="http://schemas.openxmlformats.org/markup-compatibility/2006" xmlns:a14="http://schemas.microsoft.com/office/drawing/2010/main" val="FAF7C8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F8BD52" mc:Ignorable="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46A6BD" mc:Ignorable="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“One </a:t>
            </a:r>
            <a:r>
              <a:rPr lang="en-US" i="1" dirty="0"/>
              <a:t>man's crappy software is another man's full time </a:t>
            </a:r>
            <a:r>
              <a:rPr lang="en-US" i="1" dirty="0" smtClean="0"/>
              <a:t>job”</a:t>
            </a:r>
            <a:endParaRPr lang="en-US" i="1" noProof="1"/>
          </a:p>
        </p:txBody>
      </p:sp>
    </p:spTree>
    <p:extLst>
      <p:ext uri="{BB962C8B-B14F-4D97-AF65-F5344CB8AC3E}">
        <p14:creationId xmlns:p14="http://schemas.microsoft.com/office/powerpoint/2010/main" val="2879202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Data-binding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ASP.NET </a:t>
            </a:r>
            <a:r>
              <a:rPr lang="en-US" dirty="0"/>
              <a:t>offers declarative syntax for data-binding</a:t>
            </a:r>
            <a:endParaRPr lang="bg-BG" dirty="0"/>
          </a:p>
          <a:p>
            <a:pPr lvl="1"/>
            <a:r>
              <a:rPr lang="bg-BG" dirty="0">
                <a:solidFill>
                  <a:schemeClr val="hlink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Courier New" pitchFamily="49" charset="0"/>
              </a:rPr>
              <a:t>&lt;%# 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Courier New" pitchFamily="49" charset="0"/>
              </a:rPr>
              <a:t>expression</a:t>
            </a:r>
            <a:r>
              <a:rPr lang="bg-BG" dirty="0">
                <a:solidFill>
                  <a:schemeClr val="hlink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Courier New" pitchFamily="49" charset="0"/>
              </a:rPr>
              <a:t> %&gt;</a:t>
            </a:r>
          </a:p>
          <a:p>
            <a:r>
              <a:rPr lang="en-US" dirty="0"/>
              <a:t>Evaluated when the</a:t>
            </a:r>
            <a:r>
              <a:rPr lang="bg-BG" dirty="0"/>
              <a:t> </a:t>
            </a:r>
            <a:r>
              <a:rPr lang="en-US" noProof="1">
                <a:latin typeface="Courier New" pitchFamily="49" charset="0"/>
              </a:rPr>
              <a:t>DataBinding</a:t>
            </a:r>
            <a:r>
              <a:rPr lang="en-US" dirty="0"/>
              <a:t> event of the corresponding control is fired for each </a:t>
            </a:r>
            <a:r>
              <a:rPr lang="en-US" noProof="1"/>
              <a:t>item(record</a:t>
            </a:r>
            <a:r>
              <a:rPr lang="en-US" dirty="0"/>
              <a:t>, row) in the data source</a:t>
            </a:r>
          </a:p>
          <a:p>
            <a:r>
              <a:rPr lang="en-US" dirty="0"/>
              <a:t>The </a:t>
            </a:r>
            <a:r>
              <a:rPr lang="en-US" noProof="1">
                <a:latin typeface="Courier New" pitchFamily="49" charset="0"/>
              </a:rPr>
              <a:t>DataBinder</a:t>
            </a:r>
            <a:r>
              <a:rPr lang="en-US" dirty="0"/>
              <a:t> class is used internally to retrieve the value in a column</a:t>
            </a:r>
          </a:p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7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binding mechanism</a:t>
            </a:r>
          </a:p>
          <a:p>
            <a:r>
              <a:rPr lang="en-US" dirty="0" smtClean="0"/>
              <a:t>Data-bound Web Server Controls</a:t>
            </a:r>
          </a:p>
          <a:p>
            <a:r>
              <a:rPr lang="en-US" dirty="0" smtClean="0"/>
              <a:t>Using Templates in Data-bound Controls</a:t>
            </a:r>
          </a:p>
          <a:p>
            <a:r>
              <a:rPr lang="en-US" dirty="0" smtClean="0"/>
              <a:t>Data </a:t>
            </a:r>
            <a:r>
              <a:rPr lang="en-US" dirty="0"/>
              <a:t>Source </a:t>
            </a:r>
            <a:r>
              <a:rPr lang="en-US" dirty="0" smtClean="0"/>
              <a:t>Controls</a:t>
            </a:r>
          </a:p>
          <a:p>
            <a:r>
              <a:rPr lang="en-US" dirty="0"/>
              <a:t>Paging &amp; Data </a:t>
            </a:r>
            <a:r>
              <a:rPr lang="en-US" dirty="0" smtClean="0"/>
              <a:t>Pager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Data-binding Syntax-Example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1143000"/>
            <a:ext cx="82296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Binding to a property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Customer: &lt;%# custID %&gt;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 smtClean="0">
              <a:solidFill>
                <a:srgbClr xmlns:mc="http://schemas.openxmlformats.org/markup-compatibility/2006" xmlns:a14="http://schemas.microsoft.com/office/drawing/2010/main" val="8CF4F2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Binding to a collection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Orders: &lt;asp:ListBox id="ListCountries"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datasource='&lt;%# myArray %&gt;' runat="server"&gt;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 smtClean="0">
              <a:solidFill>
                <a:srgbClr xmlns:mc="http://schemas.openxmlformats.org/markup-compatibility/2006" xmlns:a14="http://schemas.microsoft.com/office/drawing/2010/main" val="8CF4F2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Binding to an expression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Contact: &lt;%# ( customer.FirstName + " " + customer.LastName ) %&gt;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 smtClean="0">
              <a:solidFill>
                <a:srgbClr xmlns:mc="http://schemas.openxmlformats.org/markup-compatibility/2006" xmlns:a14="http://schemas.microsoft.com/office/drawing/2010/main" val="8CF4F2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Binding to the output of a method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Outstanding Balance: &lt;%# GetBalance(custID) %&gt;</a:t>
            </a:r>
          </a:p>
        </p:txBody>
      </p:sp>
    </p:spTree>
    <p:extLst>
      <p:ext uri="{BB962C8B-B14F-4D97-AF65-F5344CB8AC3E}">
        <p14:creationId xmlns:p14="http://schemas.microsoft.com/office/powerpoint/2010/main" val="2226721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urier New" pitchFamily="49" charset="0"/>
              </a:rPr>
              <a:t>DataBind</a:t>
            </a:r>
            <a:r>
              <a:rPr lang="bg-BG" dirty="0">
                <a:latin typeface="Courier New" pitchFamily="49" charset="0"/>
              </a:rPr>
              <a:t>(…)</a:t>
            </a:r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noProof="1">
                <a:latin typeface="Courier New" pitchFamily="49" charset="0"/>
              </a:rPr>
              <a:t>DataBind</a:t>
            </a:r>
            <a:r>
              <a:rPr lang="bg-BG" sz="3000" dirty="0">
                <a:latin typeface="Courier New" pitchFamily="49" charset="0"/>
              </a:rPr>
              <a:t>(…)</a:t>
            </a:r>
            <a:r>
              <a:rPr lang="bg-BG" sz="3000" b="0" dirty="0"/>
              <a:t> </a:t>
            </a:r>
            <a:r>
              <a:rPr lang="en-US" sz="3000" dirty="0"/>
              <a:t>is a method that</a:t>
            </a:r>
            <a:r>
              <a:rPr lang="bg-BG" sz="3000" dirty="0"/>
              <a:t> </a:t>
            </a:r>
            <a:r>
              <a:rPr lang="en-US" sz="3000" noProof="1">
                <a:latin typeface="Courier New" pitchFamily="49" charset="0"/>
              </a:rPr>
              <a:t>Page</a:t>
            </a:r>
            <a:r>
              <a:rPr lang="bg-BG" sz="3000" dirty="0"/>
              <a:t> </a:t>
            </a:r>
            <a:r>
              <a:rPr lang="en-US" sz="3000" dirty="0"/>
              <a:t>and all server controls have</a:t>
            </a:r>
            <a:endParaRPr lang="bg-BG" sz="3000" dirty="0"/>
          </a:p>
          <a:p>
            <a:r>
              <a:rPr lang="en-US" sz="3000" noProof="1">
                <a:latin typeface="Courier New" pitchFamily="49" charset="0"/>
              </a:rPr>
              <a:t>DataBind</a:t>
            </a:r>
            <a:r>
              <a:rPr lang="bg-BG" sz="3000" dirty="0">
                <a:latin typeface="Courier New" pitchFamily="49" charset="0"/>
              </a:rPr>
              <a:t>(…)</a:t>
            </a:r>
            <a:r>
              <a:rPr lang="bg-BG" sz="3000" dirty="0"/>
              <a:t> </a:t>
            </a:r>
            <a:r>
              <a:rPr lang="en-US" sz="3000" dirty="0"/>
              <a:t>is called in a cascading order for all controls</a:t>
            </a:r>
            <a:r>
              <a:rPr lang="bg-BG" sz="3000" dirty="0"/>
              <a:t> </a:t>
            </a:r>
            <a:r>
              <a:rPr lang="en-US" sz="3000" dirty="0"/>
              <a:t>in the parent control</a:t>
            </a:r>
            <a:endParaRPr lang="bg-BG" sz="3000" dirty="0"/>
          </a:p>
          <a:p>
            <a:pPr lvl="1"/>
            <a:r>
              <a:rPr lang="en-US" sz="2800" dirty="0"/>
              <a:t>Starts the evaluation of all the</a:t>
            </a:r>
            <a:r>
              <a:rPr lang="bg-BG" sz="2800" dirty="0"/>
              <a:t> </a:t>
            </a:r>
            <a:r>
              <a:rPr lang="bg-BG" sz="2800" dirty="0">
                <a:solidFill>
                  <a:schemeClr val="hlink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Courier New" pitchFamily="49" charset="0"/>
              </a:rPr>
              <a:t>&lt;%#...%&gt;</a:t>
            </a:r>
            <a:r>
              <a:rPr lang="bg-BG" sz="2800" dirty="0"/>
              <a:t> </a:t>
            </a:r>
            <a:r>
              <a:rPr lang="en-US" sz="2800" dirty="0"/>
              <a:t>expressions</a:t>
            </a:r>
            <a:endParaRPr lang="bg-BG" sz="2800" dirty="0"/>
          </a:p>
          <a:p>
            <a:pPr lvl="1"/>
            <a:r>
              <a:rPr lang="en-US" sz="2800" dirty="0"/>
              <a:t>Frequently</a:t>
            </a:r>
            <a:r>
              <a:rPr lang="bg-BG" sz="2800" dirty="0"/>
              <a:t> </a:t>
            </a:r>
            <a:r>
              <a:rPr lang="en-US" sz="2800" noProof="1">
                <a:latin typeface="Courier New" pitchFamily="49" charset="0"/>
              </a:rPr>
              <a:t>DataBind</a:t>
            </a:r>
            <a:r>
              <a:rPr lang="bg-BG" sz="2800" dirty="0">
                <a:latin typeface="Courier New" pitchFamily="49" charset="0"/>
              </a:rPr>
              <a:t>(…)</a:t>
            </a:r>
            <a:r>
              <a:rPr lang="bg-BG" sz="2800" dirty="0"/>
              <a:t> </a:t>
            </a:r>
            <a:r>
              <a:rPr lang="en-US" sz="2800" dirty="0"/>
              <a:t>is called in the</a:t>
            </a:r>
            <a:r>
              <a:rPr lang="bg-BG" sz="2800" dirty="0"/>
              <a:t> </a:t>
            </a:r>
            <a:r>
              <a:rPr lang="en-US" sz="2800" noProof="1">
                <a:latin typeface="Courier New" pitchFamily="49" charset="0"/>
              </a:rPr>
              <a:t>Page</a:t>
            </a:r>
            <a:r>
              <a:rPr lang="en-US" sz="2800" dirty="0">
                <a:latin typeface="Courier New" pitchFamily="49" charset="0"/>
              </a:rPr>
              <a:t>_</a:t>
            </a:r>
            <a:r>
              <a:rPr lang="en-US" sz="2800" noProof="1">
                <a:latin typeface="Courier New" pitchFamily="49" charset="0"/>
              </a:rPr>
              <a:t>Load</a:t>
            </a:r>
            <a:r>
              <a:rPr lang="bg-BG" sz="2800" dirty="0"/>
              <a:t> </a:t>
            </a:r>
            <a:r>
              <a:rPr lang="en-US" sz="2800" dirty="0"/>
              <a:t>or </a:t>
            </a:r>
            <a:r>
              <a:rPr lang="en-US" sz="2800" noProof="1">
                <a:latin typeface="Courier New" pitchFamily="49" charset="0"/>
              </a:rPr>
              <a:t>Page_Prerender</a:t>
            </a:r>
            <a:r>
              <a:rPr lang="en-US" sz="2800" dirty="0"/>
              <a:t> event</a:t>
            </a:r>
            <a:endParaRPr lang="en-US" dirty="0"/>
          </a:p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03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bg-BG" dirty="0"/>
              <a:t> </a:t>
            </a:r>
            <a:r>
              <a:rPr lang="en-US" noProof="1">
                <a:latin typeface="Courier New" pitchFamily="49" charset="0"/>
              </a:rPr>
              <a:t>DataBind</a:t>
            </a:r>
            <a:r>
              <a:rPr lang="bg-BG" dirty="0">
                <a:latin typeface="Courier New" pitchFamily="49" charset="0"/>
              </a:rPr>
              <a:t>(…)</a:t>
            </a:r>
            <a:r>
              <a:rPr lang="en-US" dirty="0"/>
              <a:t>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</a:t>
            </a:r>
            <a:r>
              <a:rPr lang="en-US" dirty="0"/>
              <a:t>similar to</a:t>
            </a:r>
            <a:r>
              <a:rPr lang="bg-BG" dirty="0"/>
              <a:t> </a:t>
            </a:r>
            <a:r>
              <a:rPr lang="en-US" noProof="1">
                <a:solidFill>
                  <a:schemeClr val="hlink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Courier New" pitchFamily="49" charset="0"/>
              </a:rPr>
              <a:t>&lt;%Response.Write…%&gt;</a:t>
            </a:r>
            <a:r>
              <a:rPr lang="bg-BG" dirty="0"/>
              <a:t> </a:t>
            </a:r>
            <a:r>
              <a:rPr lang="en-US" dirty="0"/>
              <a:t>its behavior is different</a:t>
            </a:r>
          </a:p>
          <a:p>
            <a:pPr lvl="1"/>
            <a:r>
              <a:rPr lang="en-US" noProof="1">
                <a:solidFill>
                  <a:schemeClr val="hlink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Courier New" pitchFamily="49" charset="0"/>
              </a:rPr>
              <a:t>Response.Write</a:t>
            </a:r>
            <a:r>
              <a:rPr lang="bg-BG" dirty="0">
                <a:solidFill>
                  <a:schemeClr val="hlink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Courier New" pitchFamily="49" charset="0"/>
              </a:rPr>
              <a:t>(…)</a:t>
            </a:r>
            <a:r>
              <a:rPr lang="bg-BG" dirty="0">
                <a:latin typeface="Courier New" pitchFamily="49" charset="0"/>
              </a:rPr>
              <a:t> </a:t>
            </a:r>
            <a:r>
              <a:rPr lang="en-US" dirty="0"/>
              <a:t>is evaluated (calculated) when the page is compiled</a:t>
            </a:r>
          </a:p>
          <a:p>
            <a:r>
              <a:rPr lang="en-US" dirty="0"/>
              <a:t>The </a:t>
            </a:r>
            <a:r>
              <a:rPr lang="bg-BG" dirty="0"/>
              <a:t>ASP.NET </a:t>
            </a:r>
            <a:r>
              <a:rPr lang="en-US" dirty="0"/>
              <a:t>syntax is evaluated when the</a:t>
            </a:r>
            <a:r>
              <a:rPr lang="bg-BG" dirty="0"/>
              <a:t> </a:t>
            </a:r>
            <a:r>
              <a:rPr lang="en-US" noProof="1">
                <a:solidFill>
                  <a:schemeClr val="hlink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Courier New" pitchFamily="49" charset="0"/>
              </a:rPr>
              <a:t>DataBind</a:t>
            </a:r>
            <a:r>
              <a:rPr lang="bg-BG" dirty="0">
                <a:solidFill>
                  <a:schemeClr val="hlink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Courier New" pitchFamily="49" charset="0"/>
              </a:rPr>
              <a:t>(…)</a:t>
            </a:r>
            <a:r>
              <a:rPr lang="en-US" dirty="0"/>
              <a:t>method is called</a:t>
            </a:r>
          </a:p>
          <a:p>
            <a:pPr lvl="1"/>
            <a:r>
              <a:rPr lang="en-US" dirty="0"/>
              <a:t>If the method is never called the expression</a:t>
            </a:r>
            <a:r>
              <a:rPr lang="bg-BG" dirty="0"/>
              <a:t> 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Courier New" pitchFamily="49" charset="0"/>
              </a:rPr>
              <a:t>&lt;%#... %&gt;</a:t>
            </a:r>
            <a:r>
              <a:rPr lang="en-US" dirty="0"/>
              <a:t> is not displayed</a:t>
            </a:r>
            <a:endParaRPr lang="bg-BG" dirty="0"/>
          </a:p>
          <a:p>
            <a:endParaRPr lang="en-US" dirty="0"/>
          </a:p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17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GridView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Repeater</a:t>
            </a:r>
            <a:r>
              <a:rPr lang="en-US" dirty="0"/>
              <a:t> and</a:t>
            </a:r>
            <a:r>
              <a:rPr lang="bg-BG" dirty="0"/>
              <a:t> </a:t>
            </a:r>
            <a:r>
              <a:rPr lang="en-US" dirty="0">
                <a:latin typeface="Courier New" pitchFamily="49" charset="0"/>
              </a:rPr>
              <a:t>FormView</a:t>
            </a:r>
            <a:r>
              <a:rPr lang="en-US" dirty="0"/>
              <a:t>  offer  rich customization capabilities by utilizing templates</a:t>
            </a:r>
          </a:p>
          <a:p>
            <a:pPr lvl="1"/>
            <a:r>
              <a:rPr lang="en-US" dirty="0"/>
              <a:t>Provide a way to display data</a:t>
            </a:r>
          </a:p>
          <a:p>
            <a:pPr lvl="1"/>
            <a:r>
              <a:rPr lang="en-US" dirty="0"/>
              <a:t>Provide a way to format the appearance of data</a:t>
            </a:r>
          </a:p>
          <a:p>
            <a:pPr lvl="1"/>
            <a:r>
              <a:rPr lang="en-US" dirty="0"/>
              <a:t>The current</a:t>
            </a:r>
            <a:r>
              <a:rPr lang="bg-BG" dirty="0"/>
              <a:t> </a:t>
            </a:r>
            <a:r>
              <a:rPr lang="en-US" dirty="0">
                <a:latin typeface="Courier New" pitchFamily="49" charset="0"/>
              </a:rPr>
              <a:t>DataRowView</a:t>
            </a:r>
            <a:r>
              <a:rPr lang="en-US" dirty="0"/>
              <a:t> element is accessible through the </a:t>
            </a:r>
            <a:r>
              <a:rPr lang="bg-BG" dirty="0"/>
              <a:t> </a:t>
            </a:r>
            <a:r>
              <a:rPr lang="en-US" dirty="0">
                <a:latin typeface="Courier New" pitchFamily="49" charset="0"/>
              </a:rPr>
              <a:t>Container.DataItem </a:t>
            </a:r>
            <a:r>
              <a:rPr lang="en-US" dirty="0"/>
              <a:t>property</a:t>
            </a:r>
          </a:p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2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268413"/>
            <a:ext cx="8496300" cy="5329237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xmlns:mc="http://schemas.openxmlformats.org/markup-compatibility/2006" xmlns:a14="http://schemas.microsoft.com/office/drawing/2010/main" val="EBFFD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8FD600" mc:Ignorable="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FFAD9F" mc:Ignorable=""/>
              </a:buClr>
              <a:buFont typeface="Wingdings 2" pitchFamily="18" charset="2"/>
              <a:buChar char=""/>
              <a:defRPr sz="2800" b="1" kern="1200">
                <a:solidFill>
                  <a:srgbClr xmlns:mc="http://schemas.openxmlformats.org/markup-compatibility/2006" xmlns:a14="http://schemas.microsoft.com/office/drawing/2010/main" val="F5FFC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FACF82" mc:Ignorable="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46A6BD" mc:Ignorable="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60000"/>
              </a:spcBef>
            </a:pPr>
            <a:r>
              <a:rPr lang="en-US" noProof="1" smtClean="0"/>
              <a:t>HeaderTemplate</a:t>
            </a:r>
          </a:p>
          <a:p>
            <a:pPr>
              <a:spcBef>
                <a:spcPct val="60000"/>
              </a:spcBef>
            </a:pPr>
            <a:r>
              <a:rPr lang="en-US" noProof="1" smtClean="0"/>
              <a:t>ItemTemplate</a:t>
            </a:r>
          </a:p>
          <a:p>
            <a:pPr>
              <a:spcBef>
                <a:spcPct val="60000"/>
              </a:spcBef>
            </a:pPr>
            <a:r>
              <a:rPr lang="en-US" noProof="1" smtClean="0"/>
              <a:t>AlternatingItemTemplate</a:t>
            </a:r>
          </a:p>
          <a:p>
            <a:pPr>
              <a:spcBef>
                <a:spcPct val="60000"/>
              </a:spcBef>
            </a:pPr>
            <a:r>
              <a:rPr lang="en-US" noProof="1" smtClean="0"/>
              <a:t>FooterTemplate</a:t>
            </a:r>
          </a:p>
          <a:p>
            <a:pPr>
              <a:spcBef>
                <a:spcPct val="60000"/>
              </a:spcBef>
            </a:pP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412875"/>
            <a:ext cx="2800350" cy="288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733800" y="1628775"/>
            <a:ext cx="2278063" cy="71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xmlns:mc="http://schemas.openxmlformats.org/markup-compatibility/2006" xmlns:a14="http://schemas.microsoft.com/office/drawing/2010/main" val="FFFFFF" mc:Ignorable="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bg-BG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3200401" y="2362200"/>
            <a:ext cx="2826702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xmlns:mc="http://schemas.openxmlformats.org/markup-compatibility/2006" xmlns:a14="http://schemas.microsoft.com/office/drawing/2010/main" val="FFFFFF" mc:Ignorable="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bg-BG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5257005" y="2971800"/>
            <a:ext cx="754857" cy="312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xmlns:mc="http://schemas.openxmlformats.org/markup-compatibility/2006" xmlns:a14="http://schemas.microsoft.com/office/drawing/2010/main" val="FFFFFF" mc:Ignorable="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bg-BG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657600" y="4111625"/>
            <a:ext cx="236950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xmlns:mc="http://schemas.openxmlformats.org/markup-compatibility/2006" xmlns:a14="http://schemas.microsoft.com/office/drawing/2010/main" val="FFFFFF" mc:Ignorable="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4430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Current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268413"/>
            <a:ext cx="8496300" cy="5329237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xmlns:mc="http://schemas.openxmlformats.org/markup-compatibility/2006" xmlns:a14="http://schemas.microsoft.com/office/drawing/2010/main" val="EBFFD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8FD600" mc:Ignorable="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FFAD9F" mc:Ignorable=""/>
              </a:buClr>
              <a:buFont typeface="Wingdings 2" pitchFamily="18" charset="2"/>
              <a:buChar char=""/>
              <a:defRPr sz="2800" b="1" kern="1200">
                <a:solidFill>
                  <a:srgbClr xmlns:mc="http://schemas.openxmlformats.org/markup-compatibility/2006" xmlns:a14="http://schemas.microsoft.com/office/drawing/2010/main" val="F5FFC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FACF82" mc:Ignorable="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46A6BD" mc:Ignorable="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ASP.NET offers two methods to get each separate item from a collection (</a:t>
            </a:r>
            <a:r>
              <a:rPr lang="en-US" dirty="0">
                <a:latin typeface="Courier New" pitchFamily="49" charset="0"/>
              </a:rPr>
              <a:t>DataTable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Array</a:t>
            </a:r>
            <a:r>
              <a:rPr lang="en-US" dirty="0"/>
              <a:t>…) to which a control is bound:</a:t>
            </a:r>
          </a:p>
          <a:p>
            <a:r>
              <a:rPr lang="en-US" dirty="0">
                <a:latin typeface="Courier New" pitchFamily="49" charset="0"/>
              </a:rPr>
              <a:t>Container.DataItem</a:t>
            </a:r>
            <a:r>
              <a:rPr lang="en-US" dirty="0"/>
              <a:t> – the standard way</a:t>
            </a:r>
          </a:p>
          <a:p>
            <a:r>
              <a:rPr lang="en-US" dirty="0">
                <a:latin typeface="Courier New" pitchFamily="49" charset="0"/>
              </a:rPr>
              <a:t>DataBinder.Eval</a:t>
            </a:r>
            <a:r>
              <a:rPr lang="en-US" dirty="0"/>
              <a:t> – a static method using reflection</a:t>
            </a:r>
          </a:p>
          <a:p>
            <a:pPr lvl="1"/>
            <a:r>
              <a:rPr lang="en-US" dirty="0"/>
              <a:t>Slower than </a:t>
            </a:r>
            <a:r>
              <a:rPr lang="en-US" dirty="0">
                <a:latin typeface="Courier New" pitchFamily="49" charset="0"/>
              </a:rPr>
              <a:t>Container.DataItem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6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Container.DataItem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400675"/>
          </a:xfrm>
        </p:spPr>
        <p:txBody>
          <a:bodyPr/>
          <a:lstStyle/>
          <a:p>
            <a:r>
              <a:rPr lang="en-US" dirty="0"/>
              <a:t>Access to the currently binding item</a:t>
            </a:r>
          </a:p>
          <a:p>
            <a:r>
              <a:rPr lang="en-US" dirty="0"/>
              <a:t>It must be explicitly cast to the type of the item</a:t>
            </a:r>
          </a:p>
          <a:p>
            <a:pPr lvl="1"/>
            <a:r>
              <a:rPr lang="en-US" dirty="0"/>
              <a:t>Otherwise it is an </a:t>
            </a:r>
            <a:r>
              <a:rPr lang="en-US" dirty="0">
                <a:latin typeface="Courier New" pitchFamily="49" charset="0"/>
              </a:rPr>
              <a:t>object</a:t>
            </a:r>
          </a:p>
          <a:p>
            <a:r>
              <a:rPr lang="en-US" dirty="0"/>
              <a:t>The current item is of type:</a:t>
            </a:r>
          </a:p>
          <a:p>
            <a:pPr lvl="1"/>
            <a:r>
              <a:rPr lang="en-US" noProof="1">
                <a:latin typeface="Courier New" pitchFamily="49" charset="0"/>
              </a:rPr>
              <a:t>DataRowView</a:t>
            </a:r>
            <a:r>
              <a:rPr lang="en-US" dirty="0"/>
              <a:t> if the </a:t>
            </a:r>
            <a:r>
              <a:rPr lang="en-US" noProof="1"/>
              <a:t>datasource</a:t>
            </a:r>
            <a:r>
              <a:rPr lang="en-US" dirty="0"/>
              <a:t> is a </a:t>
            </a:r>
            <a:r>
              <a:rPr lang="en-US" noProof="1">
                <a:latin typeface="Courier New" pitchFamily="49" charset="0"/>
              </a:rPr>
              <a:t>DataTable</a:t>
            </a:r>
          </a:p>
          <a:p>
            <a:pPr lvl="1"/>
            <a:r>
              <a:rPr lang="en-US" dirty="0"/>
              <a:t>An instance of a type if the control is bound to a collection of the given type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179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urier New" pitchFamily="49" charset="0"/>
              </a:rPr>
              <a:t>DataBinder</a:t>
            </a:r>
            <a:r>
              <a:rPr lang="en-US" sz="3600" dirty="0"/>
              <a:t> and </a:t>
            </a:r>
            <a:r>
              <a:rPr lang="en-US" sz="3600" dirty="0">
                <a:latin typeface="Courier New" pitchFamily="49" charset="0"/>
              </a:rPr>
              <a:t>DataBinder.Eval</a:t>
            </a:r>
            <a:endParaRPr lang="bg-BG" sz="3600" dirty="0">
              <a:latin typeface="Courier New" pitchFamily="49" charset="0"/>
            </a:endParaRP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DataBinder</a:t>
            </a:r>
            <a:r>
              <a:rPr lang="en-US" dirty="0"/>
              <a:t> is a class aimed at the Rapid Application Developers (RAD)</a:t>
            </a:r>
          </a:p>
          <a:p>
            <a:pPr>
              <a:spcBef>
                <a:spcPct val="50000"/>
              </a:spcBef>
            </a:pPr>
            <a:r>
              <a:rPr lang="en-US" dirty="0"/>
              <a:t>Provides means to easily access the current </a:t>
            </a:r>
            <a:r>
              <a:rPr lang="en-US" dirty="0">
                <a:latin typeface="Courier New" pitchFamily="49" charset="0"/>
              </a:rPr>
              <a:t>DataItem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DataBinder.Eval</a:t>
            </a:r>
            <a:r>
              <a:rPr lang="en-US" dirty="0"/>
              <a:t> - </a:t>
            </a:r>
            <a:r>
              <a:rPr lang="bg-BG" dirty="0"/>
              <a:t>evaluates late-bound data-binding expressions </a:t>
            </a:r>
            <a:endParaRPr lang="en-US" dirty="0"/>
          </a:p>
          <a:p>
            <a:pPr lvl="1">
              <a:spcBef>
                <a:spcPct val="50000"/>
              </a:spcBef>
            </a:pPr>
            <a:r>
              <a:rPr lang="en-US" dirty="0"/>
              <a:t>O</a:t>
            </a:r>
            <a:r>
              <a:rPr lang="bg-BG" dirty="0"/>
              <a:t>ptionally formats the result as a string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5562600"/>
            <a:ext cx="8458200" cy="8447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DataBinder.Eval ( object container, string expression, string format ) </a:t>
            </a:r>
          </a:p>
        </p:txBody>
      </p:sp>
    </p:spTree>
    <p:extLst>
      <p:ext uri="{BB962C8B-B14F-4D97-AF65-F5344CB8AC3E}">
        <p14:creationId xmlns:p14="http://schemas.microsoft.com/office/powerpoint/2010/main" val="230988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DataBinder.Eval - Parameters</a:t>
            </a:r>
            <a:endParaRPr lang="bg-BG" sz="3600" dirty="0"/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>
                <a:latin typeface="Courier New" pitchFamily="49" charset="0"/>
              </a:rPr>
              <a:t>Container</a:t>
            </a:r>
            <a:r>
              <a:rPr lang="en-US" sz="3000" dirty="0"/>
              <a:t> - t</a:t>
            </a:r>
            <a:r>
              <a:rPr lang="bg-BG" sz="3000" dirty="0"/>
              <a:t>he object reference against which the expression is evaluated</a:t>
            </a:r>
            <a:endParaRPr lang="en-US" sz="3000" dirty="0"/>
          </a:p>
          <a:p>
            <a:pPr lvl="1"/>
            <a:r>
              <a:rPr lang="en-US" sz="2800" dirty="0"/>
              <a:t>Usually Container.DataItem</a:t>
            </a:r>
          </a:p>
          <a:p>
            <a:r>
              <a:rPr lang="en-US" sz="3000" dirty="0">
                <a:latin typeface="Courier New" pitchFamily="49" charset="0"/>
              </a:rPr>
              <a:t>Expression</a:t>
            </a:r>
            <a:r>
              <a:rPr lang="en-US" sz="3000" dirty="0"/>
              <a:t> – the path to a public property of the </a:t>
            </a:r>
            <a:r>
              <a:rPr lang="en-US" sz="3000" dirty="0">
                <a:latin typeface="Courier New" pitchFamily="49" charset="0"/>
              </a:rPr>
              <a:t>Container</a:t>
            </a:r>
            <a:r>
              <a:rPr lang="en-US" sz="3000" dirty="0"/>
              <a:t> </a:t>
            </a:r>
          </a:p>
          <a:p>
            <a:r>
              <a:rPr lang="en-US" sz="3000" dirty="0">
                <a:latin typeface="Courier New" pitchFamily="49" charset="0"/>
              </a:rPr>
              <a:t>Format</a:t>
            </a:r>
            <a:r>
              <a:rPr lang="en-US" sz="3000" dirty="0"/>
              <a:t> (optional) – a formatting string to apply</a:t>
            </a:r>
          </a:p>
          <a:p>
            <a:r>
              <a:rPr lang="en-US" sz="3000" dirty="0"/>
              <a:t>You can also use  </a:t>
            </a:r>
            <a:r>
              <a:rPr lang="bg-BG" sz="3000" dirty="0">
                <a:solidFill>
                  <a:schemeClr val="hlink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Courier New" pitchFamily="49" charset="0"/>
              </a:rPr>
              <a:t>Eval(string expression, string format ) </a:t>
            </a:r>
            <a:endParaRPr lang="en-US" sz="3000" dirty="0">
              <a:solidFill>
                <a:schemeClr val="hlink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/>
                </a:outerShdw>
              </a:effectLst>
              <a:latin typeface="Courier New" pitchFamily="49" charset="0"/>
            </a:endParaRPr>
          </a:p>
          <a:p>
            <a:pPr lvl="1"/>
            <a:r>
              <a:rPr kumimoji="0" lang="en-US" sz="2800" dirty="0"/>
              <a:t>It assumes </a:t>
            </a:r>
            <a:r>
              <a:rPr lang="en-US" sz="2800" dirty="0">
                <a:latin typeface="Courier New" pitchFamily="49" charset="0"/>
              </a:rPr>
              <a:t>Container.DataItem</a:t>
            </a:r>
            <a:r>
              <a:rPr lang="en-US" sz="2800" dirty="0"/>
              <a:t> </a:t>
            </a:r>
            <a:endParaRPr lang="bg-BG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31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urier New" pitchFamily="49" charset="0"/>
              </a:rPr>
              <a:t>DataBinder.Eval </a:t>
            </a:r>
            <a:r>
              <a:rPr lang="en-US" sz="3600" dirty="0"/>
              <a:t>vs</a:t>
            </a:r>
            <a:r>
              <a:rPr lang="en-US" sz="3600" dirty="0">
                <a:latin typeface="Courier New" pitchFamily="49" charset="0"/>
              </a:rPr>
              <a:t> Container.DataItem</a:t>
            </a:r>
            <a:endParaRPr lang="en-US" sz="3600" noProof="1">
              <a:latin typeface="Courier New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1171689"/>
            <a:ext cx="8762999" cy="4691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Container.DataItem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 String.Format("{0:c}", 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((DataRowView) Container.DataItem)["IntegerValue"])%&gt;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xmlns:mc="http://schemas.openxmlformats.org/markup-compatibility/2006" xmlns:a14="http://schemas.microsoft.com/office/drawing/2010/main" val="8CF4F2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DataBinder.Eval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 DataBinder.Eval(Container.DataItem, "IntegerValue", "{0:c}") %&gt;  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xmlns:mc="http://schemas.openxmlformats.org/markup-compatibility/2006" xmlns:a14="http://schemas.microsoft.com/office/drawing/2010/main" val="8CF4F2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Eval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 Eval("IntegerValue", "{0:c}") %&gt;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 smtClean="0">
              <a:solidFill>
                <a:srgbClr xmlns:mc="http://schemas.openxmlformats.org/markup-compatibility/2006" xmlns:a14="http://schemas.microsoft.com/office/drawing/2010/main" val="8CF4F2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 </a:t>
            </a:r>
            <a:r>
              <a:rPr lang="en-US" dirty="0"/>
              <a:t>process of filling data into a control from a data source</a:t>
            </a:r>
          </a:p>
          <a:p>
            <a:pPr lvl="1"/>
            <a:r>
              <a:rPr lang="en-US" dirty="0"/>
              <a:t>Controls which support data binding have</a:t>
            </a:r>
          </a:p>
          <a:p>
            <a:pPr lvl="2"/>
            <a:r>
              <a:rPr lang="en-US" dirty="0"/>
              <a:t>A property DataSource</a:t>
            </a:r>
          </a:p>
          <a:p>
            <a:pPr lvl="2"/>
            <a:r>
              <a:rPr lang="en-US" dirty="0"/>
              <a:t>A method DataBind()</a:t>
            </a:r>
          </a:p>
          <a:p>
            <a:r>
              <a:rPr lang="en-US" dirty="0"/>
              <a:t>To bind a control we have to </a:t>
            </a:r>
            <a:endParaRPr lang="en-US" dirty="0" smtClean="0"/>
          </a:p>
          <a:p>
            <a:pPr lvl="1"/>
            <a:r>
              <a:rPr lang="en-US" dirty="0" smtClean="0"/>
              <a:t>set </a:t>
            </a:r>
            <a:r>
              <a:rPr lang="en-US" dirty="0"/>
              <a:t>the property DataSource </a:t>
            </a:r>
            <a:endParaRPr lang="en-US" dirty="0" smtClean="0"/>
          </a:p>
          <a:p>
            <a:pPr lvl="1"/>
            <a:r>
              <a:rPr lang="en-US" dirty="0" smtClean="0"/>
              <a:t>call </a:t>
            </a:r>
            <a:r>
              <a:rPr lang="en-US" dirty="0"/>
              <a:t>the method DataBind</a:t>
            </a:r>
            <a:r>
              <a:rPr lang="en-US" dirty="0" smtClean="0"/>
              <a:t>()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93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/>
              <a:t>FormView</a:t>
            </a:r>
            <a:endParaRPr lang="bg-BG" sz="3600" dirty="0"/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Template version of DetailsView</a:t>
            </a:r>
          </a:p>
          <a:p>
            <a:pPr lvl="1"/>
            <a:r>
              <a:rPr lang="en-US" sz="2600" dirty="0"/>
              <a:t>Doesn’t use predefined view</a:t>
            </a:r>
          </a:p>
          <a:p>
            <a:pPr lvl="2"/>
            <a:r>
              <a:rPr lang="en-US" sz="2400" dirty="0"/>
              <a:t>Requires the developer to define the view by using templates</a:t>
            </a:r>
          </a:p>
          <a:p>
            <a:pPr lvl="1"/>
            <a:r>
              <a:rPr lang="en-US" sz="2600" dirty="0"/>
              <a:t>Doesn’t have commands</a:t>
            </a:r>
          </a:p>
          <a:p>
            <a:pPr lvl="2"/>
            <a:r>
              <a:rPr lang="en-US" sz="2400" dirty="0"/>
              <a:t>It has mode</a:t>
            </a:r>
          </a:p>
          <a:p>
            <a:pPr lvl="1"/>
            <a:r>
              <a:rPr lang="en-US" sz="2600" dirty="0"/>
              <a:t>You can use many controls for the templates - DropDownList, Calendar , etc.</a:t>
            </a:r>
          </a:p>
          <a:p>
            <a:r>
              <a:rPr lang="en-US" sz="2800" dirty="0" smtClean="0"/>
              <a:t> </a:t>
            </a:r>
            <a:endParaRPr lang="bg-BG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72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/>
              <a:t>FormView</a:t>
            </a:r>
            <a:endParaRPr lang="bg-BG" sz="3600" dirty="0"/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 are responsible to define all the templates</a:t>
            </a:r>
          </a:p>
          <a:p>
            <a:pPr lvl="1"/>
            <a:r>
              <a:rPr lang="en-US" sz="2600" dirty="0"/>
              <a:t>ItemTemplate, EditItemTemplate, InsertItemTemplate</a:t>
            </a:r>
          </a:p>
          <a:p>
            <a:r>
              <a:rPr lang="en-US" sz="2800" dirty="0"/>
              <a:t>Use the Eval() method to accomplish a read-only binding</a:t>
            </a:r>
          </a:p>
          <a:p>
            <a:r>
              <a:rPr lang="en-US" sz="2800" dirty="0"/>
              <a:t>Use the Bind() method for a real 2-way binding</a:t>
            </a:r>
            <a:r>
              <a:rPr lang="en-US" sz="2800" dirty="0" smtClean="0"/>
              <a:t> </a:t>
            </a:r>
            <a:endParaRPr lang="bg-BG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70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 smtClean="0"/>
              <a:t>Repeater</a:t>
            </a:r>
            <a:endParaRPr lang="bg-BG" sz="3600" dirty="0"/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</a:rPr>
              <a:t>GridView doesn’t give full control</a:t>
            </a:r>
          </a:p>
          <a:p>
            <a:pPr lvl="1"/>
            <a:r>
              <a:rPr lang="en-US" sz="2600" dirty="0">
                <a:latin typeface="Courier New" pitchFamily="49" charset="0"/>
              </a:rPr>
              <a:t>Uses HTML tables (&lt;table&gt;)</a:t>
            </a:r>
          </a:p>
          <a:p>
            <a:r>
              <a:rPr lang="en-US" sz="2800" dirty="0">
                <a:latin typeface="Courier New" pitchFamily="49" charset="0"/>
              </a:rPr>
              <a:t>The Repeater control is the most flexible one </a:t>
            </a:r>
          </a:p>
          <a:p>
            <a:r>
              <a:rPr lang="en-US" sz="2800" dirty="0">
                <a:latin typeface="Courier New" pitchFamily="49" charset="0"/>
              </a:rPr>
              <a:t>You write the HTML visualization code yourself</a:t>
            </a:r>
          </a:p>
          <a:p>
            <a:r>
              <a:rPr lang="en-US" sz="2800" dirty="0">
                <a:latin typeface="Courier New" pitchFamily="49" charset="0"/>
              </a:rPr>
              <a:t>Useful when you want to implement a non standard visualization of read-only data </a:t>
            </a:r>
          </a:p>
          <a:p>
            <a:pPr lvl="1"/>
            <a:r>
              <a:rPr lang="en-US" sz="2600" dirty="0">
                <a:latin typeface="Courier New" pitchFamily="49" charset="0"/>
              </a:rPr>
              <a:t>The output code is easy to read</a:t>
            </a:r>
            <a:endParaRPr lang="bg-BG" sz="2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92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Courier New" pitchFamily="49" charset="0"/>
              </a:rPr>
              <a:t>Repeater</a:t>
            </a:r>
            <a:r>
              <a:rPr lang="en-US"/>
              <a:t> – Example</a:t>
            </a:r>
            <a:endParaRPr lang="bg-BG" sz="1800"/>
          </a:p>
        </p:txBody>
      </p:sp>
      <p:pic>
        <p:nvPicPr>
          <p:cNvPr id="616452" name="Picture 4" descr="repeater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356" y="3962400"/>
            <a:ext cx="6491288" cy="288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762000"/>
            <a:ext cx="88392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&lt;asp:Repeater id="myRepeaterPlain" runat="server"&gt;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 DataBinder.Eval(Container.DataItem, "Id") %&gt;,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 DataBinder.Eval(Container.DataItem, "Name") %&gt;,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 DataBinder.Eval(Container.DataItem, "URL") %&gt;,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 DataBinder.Eval(Container.DataItem, "Image") %&gt;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&lt;/asp:Repeater</a:t>
            </a:r>
            <a:r>
              <a:rPr lang="en-US" sz="2200" b="1" noProof="1" smtClean="0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1845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Courier New" pitchFamily="49" charset="0"/>
              </a:rPr>
              <a:t>Repeater</a:t>
            </a:r>
            <a:r>
              <a:rPr lang="en-US"/>
              <a:t> – Example (2)</a:t>
            </a:r>
            <a:r>
              <a:rPr lang="bg-BG"/>
              <a:t> </a:t>
            </a:r>
            <a:endParaRPr lang="bg-BG" sz="1800"/>
          </a:p>
        </p:txBody>
      </p:sp>
      <p:pic>
        <p:nvPicPr>
          <p:cNvPr id="618500" name="Picture 4" descr="repeate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53000"/>
            <a:ext cx="45910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914400"/>
            <a:ext cx="8686800" cy="58477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&lt;asp:Repeater id="myRepeaterUL" runat="server"&gt;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&lt;a href="&lt;%#DataBinder.Eval(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Container.DataItem,"URL") %&gt;"&gt;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&lt;%# DataBinder.Eval(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Container.DataItem, "Name") %&gt;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&lt;FooterTemplate&gt;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&lt;/FooterTemplate&gt;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&lt;/asp:Repeater&gt;</a:t>
            </a:r>
          </a:p>
        </p:txBody>
      </p:sp>
    </p:spTree>
    <p:extLst>
      <p:ext uri="{BB962C8B-B14F-4D97-AF65-F5344CB8AC3E}">
        <p14:creationId xmlns:p14="http://schemas.microsoft.com/office/powerpoint/2010/main" val="331815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Courier New" pitchFamily="49" charset="0"/>
              </a:rPr>
              <a:t>Repeater</a:t>
            </a:r>
            <a:r>
              <a:rPr lang="en-US"/>
              <a:t> – Example (3)</a:t>
            </a:r>
            <a:endParaRPr lang="bg-BG" sz="1800"/>
          </a:p>
        </p:txBody>
      </p:sp>
      <p:pic>
        <p:nvPicPr>
          <p:cNvPr id="620548" name="Picture 4" descr="repeater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82357"/>
            <a:ext cx="4098925" cy="276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838200"/>
            <a:ext cx="88392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&lt;asp:Repeater id="myRepeaterImage" runat="server"&gt;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href="&lt;%# DataBinder.Eval(Container.DataItem,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"URL") %&gt;"&gt;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&lt;img src="&lt;%#DataBinder.Eval(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Container.DataItem, "Image") %&gt;"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border="0"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alt="&lt;%# DataBinder.Eval(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Container.DataItem, "Name") %&gt;"/&gt;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&lt;/asp:Repeater&gt;</a:t>
            </a:r>
          </a:p>
        </p:txBody>
      </p:sp>
    </p:spTree>
    <p:extLst>
      <p:ext uri="{BB962C8B-B14F-4D97-AF65-F5344CB8AC3E}">
        <p14:creationId xmlns:p14="http://schemas.microsoft.com/office/powerpoint/2010/main" val="219815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371600"/>
            <a:ext cx="6696075" cy="12731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Using Repeater And Templates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22595" name="Rectangle 3"/>
          <p:cNvSpPr>
            <a:spLocks noChangeArrowheads="1"/>
          </p:cNvSpPr>
          <p:nvPr/>
        </p:nvSpPr>
        <p:spPr bwMode="auto">
          <a:xfrm>
            <a:off x="1042988" y="2873375"/>
            <a:ext cx="70564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FFFFFF" mc:Ignorable=""/>
                  </a:outerShdw>
                </a:effectLst>
              </a:rPr>
              <a:t>Live Demo</a:t>
            </a:r>
            <a:endParaRPr lang="bg-BG" sz="2800">
              <a:solidFill>
                <a:schemeClr val="tx1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FFFFFF" mc:Ignorable=""/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rot="20970789">
            <a:off x="419786" y="4744033"/>
            <a:ext cx="8686800" cy="1066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xmlns:mc="http://schemas.openxmlformats.org/markup-compatibility/2006" xmlns:a14="http://schemas.microsoft.com/office/drawing/2010/main" val="FAF7C8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F8BD52" mc:Ignorable="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46A6BD" mc:Ignorable="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“There </a:t>
            </a:r>
            <a:r>
              <a:rPr lang="en-US" i="1" dirty="0"/>
              <a:t>are two ways to write error-free programs; only the third one </a:t>
            </a:r>
            <a:r>
              <a:rPr lang="en-US" i="1" dirty="0" smtClean="0"/>
              <a:t>works”</a:t>
            </a:r>
            <a:endParaRPr lang="en-US" i="1" noProof="1"/>
          </a:p>
        </p:txBody>
      </p:sp>
    </p:spTree>
    <p:extLst>
      <p:ext uri="{BB962C8B-B14F-4D97-AF65-F5344CB8AC3E}">
        <p14:creationId xmlns:p14="http://schemas.microsoft.com/office/powerpoint/2010/main" val="21429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Data Source Controls</a:t>
            </a:r>
            <a:endParaRPr lang="bg-BG" sz="3600" dirty="0"/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>
                <a:latin typeface="Courier New" pitchFamily="49" charset="0"/>
              </a:rPr>
              <a:t>There are special controls that take care of data binding details – Data Source Controls</a:t>
            </a:r>
          </a:p>
          <a:p>
            <a:pPr lvl="1"/>
            <a:r>
              <a:rPr lang="en-US" sz="2800" dirty="0">
                <a:latin typeface="Courier New" pitchFamily="49" charset="0"/>
              </a:rPr>
              <a:t>SqlDataSource, ObjectDataSource, XmlDataSource, etc…</a:t>
            </a:r>
          </a:p>
          <a:p>
            <a:r>
              <a:rPr lang="en-US" sz="3000" dirty="0">
                <a:latin typeface="Courier New" pitchFamily="49" charset="0"/>
              </a:rPr>
              <a:t>They are an abstraction over the data source</a:t>
            </a:r>
          </a:p>
          <a:p>
            <a:r>
              <a:rPr lang="en-US" sz="3000" dirty="0">
                <a:latin typeface="Courier New" pitchFamily="49" charset="0"/>
              </a:rPr>
              <a:t>DataBound controls are associated to a Data Source Control through the property DataSourceID</a:t>
            </a:r>
          </a:p>
        </p:txBody>
      </p:sp>
    </p:spTree>
    <p:extLst>
      <p:ext uri="{BB962C8B-B14F-4D97-AF65-F5344CB8AC3E}">
        <p14:creationId xmlns:p14="http://schemas.microsoft.com/office/powerpoint/2010/main" val="85284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Courier New" pitchFamily="49" charset="0"/>
              </a:rPr>
              <a:t>SqlDataSource</a:t>
            </a:r>
            <a:endParaRPr lang="bg-BG" sz="3600" dirty="0"/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>
                <a:latin typeface="Courier New" pitchFamily="49" charset="0"/>
              </a:rPr>
              <a:t>Provides connection to a database (MS SQL, Oracle etc.)</a:t>
            </a:r>
          </a:p>
          <a:p>
            <a:r>
              <a:rPr lang="en-US" sz="3000" dirty="0">
                <a:latin typeface="Courier New" pitchFamily="49" charset="0"/>
              </a:rPr>
              <a:t>Data is manipulated by using commands</a:t>
            </a:r>
          </a:p>
          <a:p>
            <a:pPr lvl="1"/>
            <a:r>
              <a:rPr lang="en-US" sz="2800" dirty="0">
                <a:latin typeface="Courier New" pitchFamily="49" charset="0"/>
              </a:rPr>
              <a:t>Select, Update, Insert and Delete</a:t>
            </a:r>
          </a:p>
          <a:p>
            <a:pPr lvl="1"/>
            <a:r>
              <a:rPr lang="en-US" sz="2800" dirty="0">
                <a:latin typeface="Courier New" pitchFamily="49" charset="0"/>
              </a:rPr>
              <a:t>Commands can be either SQL queries or the name of a stored procedure</a:t>
            </a:r>
          </a:p>
          <a:p>
            <a:r>
              <a:rPr lang="en-US" sz="3000" dirty="0">
                <a:latin typeface="Courier New" pitchFamily="49" charset="0"/>
              </a:rPr>
              <a:t>Uses DataSet by default</a:t>
            </a:r>
          </a:p>
          <a:p>
            <a:pPr lvl="1"/>
            <a:r>
              <a:rPr lang="en-US" sz="2800" dirty="0">
                <a:latin typeface="Courier New" pitchFamily="49" charset="0"/>
              </a:rPr>
              <a:t>The property DataSourceMode sets whether to use DataSet or DataReader</a:t>
            </a:r>
          </a:p>
        </p:txBody>
      </p:sp>
    </p:spTree>
    <p:extLst>
      <p:ext uri="{BB962C8B-B14F-4D97-AF65-F5344CB8AC3E}">
        <p14:creationId xmlns:p14="http://schemas.microsoft.com/office/powerpoint/2010/main" val="394226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600200"/>
            <a:ext cx="6696075" cy="6365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Using SqlDataSource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87779" name="Rectangle 3"/>
          <p:cNvSpPr>
            <a:spLocks noChangeArrowheads="1"/>
          </p:cNvSpPr>
          <p:nvPr/>
        </p:nvSpPr>
        <p:spPr bwMode="auto">
          <a:xfrm>
            <a:off x="1042988" y="2465388"/>
            <a:ext cx="70564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FFFFFF" mc:Ignorable=""/>
                  </a:outerShdw>
                </a:effectLst>
              </a:rPr>
              <a:t>Live Demo</a:t>
            </a:r>
            <a:endParaRPr lang="bg-BG" sz="2800">
              <a:solidFill>
                <a:schemeClr val="tx1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FFFFFF" mc:Ignorable=""/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rot="20970789">
            <a:off x="419786" y="4744033"/>
            <a:ext cx="8686800" cy="1066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xmlns:mc="http://schemas.openxmlformats.org/markup-compatibility/2006" xmlns:a14="http://schemas.microsoft.com/office/drawing/2010/main" val="FAF7C8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F8BD52" mc:Ignorable="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46A6BD" mc:Ignorable="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“</a:t>
            </a:r>
            <a:r>
              <a:rPr lang="en-US" i="1" dirty="0"/>
              <a:t>Programs for sale:  fast, reliable, cheap </a:t>
            </a:r>
            <a:r>
              <a:rPr lang="en-US" i="1" dirty="0" smtClean="0"/>
              <a:t>…</a:t>
            </a:r>
          </a:p>
          <a:p>
            <a:r>
              <a:rPr lang="en-US" i="1" dirty="0" smtClean="0"/>
              <a:t>Choose two”</a:t>
            </a:r>
            <a:endParaRPr lang="en-US" i="1" noProof="1"/>
          </a:p>
        </p:txBody>
      </p:sp>
    </p:spTree>
    <p:extLst>
      <p:ext uri="{BB962C8B-B14F-4D97-AF65-F5344CB8AC3E}">
        <p14:creationId xmlns:p14="http://schemas.microsoft.com/office/powerpoint/2010/main" val="1197562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Data is Binding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static:</a:t>
            </a:r>
          </a:p>
          <a:p>
            <a:pPr lvl="1"/>
            <a:r>
              <a:rPr lang="en-US" dirty="0"/>
              <a:t>Binding can be done when the control is created</a:t>
            </a:r>
          </a:p>
          <a:p>
            <a:r>
              <a:rPr lang="en-US" dirty="0"/>
              <a:t>Data is obtained dynamically</a:t>
            </a:r>
          </a:p>
          <a:p>
            <a:pPr lvl="1"/>
            <a:r>
              <a:rPr lang="en-US" dirty="0"/>
              <a:t>In Page_Load() or Page_PreRender()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an event </a:t>
            </a:r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79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>
                <a:latin typeface="Courier New" pitchFamily="49" charset="0"/>
              </a:rPr>
              <a:t>LinqDataSource</a:t>
            </a:r>
            <a:endParaRPr lang="bg-BG" sz="3600" dirty="0"/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</a:rPr>
              <a:t>The LinqDataSource is designed to bind against a LINQ enabled data model</a:t>
            </a:r>
          </a:p>
          <a:p>
            <a:r>
              <a:rPr lang="en-US" sz="2800" dirty="0" smtClean="0">
                <a:latin typeface="Courier New" pitchFamily="49" charset="0"/>
              </a:rPr>
              <a:t>Ways </a:t>
            </a:r>
            <a:r>
              <a:rPr lang="en-US" sz="2800" dirty="0">
                <a:latin typeface="Courier New" pitchFamily="49" charset="0"/>
              </a:rPr>
              <a:t>to connect a data control to a wide variety of data sources</a:t>
            </a:r>
          </a:p>
          <a:p>
            <a:pPr lvl="1"/>
            <a:r>
              <a:rPr lang="en-US" sz="2600" dirty="0">
                <a:latin typeface="Courier New" pitchFamily="49" charset="0"/>
              </a:rPr>
              <a:t>Database data</a:t>
            </a:r>
          </a:p>
          <a:p>
            <a:pPr lvl="1"/>
            <a:r>
              <a:rPr lang="en-US" sz="2600" dirty="0">
                <a:latin typeface="Courier New" pitchFamily="49" charset="0"/>
              </a:rPr>
              <a:t>Data-source classes</a:t>
            </a:r>
          </a:p>
          <a:p>
            <a:pPr lvl="1"/>
            <a:r>
              <a:rPr lang="en-US" sz="2600" dirty="0">
                <a:latin typeface="Courier New" pitchFamily="49" charset="0"/>
              </a:rPr>
              <a:t>And in-memory collections</a:t>
            </a:r>
          </a:p>
          <a:p>
            <a:r>
              <a:rPr lang="en-US" sz="2800" dirty="0">
                <a:latin typeface="Courier New" pitchFamily="49" charset="0"/>
              </a:rPr>
              <a:t>You can connect </a:t>
            </a:r>
            <a:r>
              <a:rPr lang="en-US" sz="2800" dirty="0" smtClean="0">
                <a:latin typeface="Courier New" pitchFamily="49" charset="0"/>
              </a:rPr>
              <a:t>to </a:t>
            </a:r>
            <a:r>
              <a:rPr lang="en-US" sz="2800" dirty="0">
                <a:latin typeface="Courier New" pitchFamily="49" charset="0"/>
              </a:rPr>
              <a:t>any kind of data collection that is </a:t>
            </a:r>
            <a:r>
              <a:rPr lang="en-US" sz="2800" dirty="0" smtClean="0">
                <a:latin typeface="Courier New" pitchFamily="49" charset="0"/>
              </a:rPr>
              <a:t>public</a:t>
            </a:r>
            <a:endParaRPr lang="en-US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68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 smtClean="0">
                <a:latin typeface="Courier New" pitchFamily="49" charset="0"/>
              </a:rPr>
              <a:t>LinqDataSource</a:t>
            </a:r>
            <a:r>
              <a:rPr lang="en-US" sz="3600" dirty="0" smtClean="0">
                <a:latin typeface="Courier New" pitchFamily="49" charset="0"/>
              </a:rPr>
              <a:t> - Benefits</a:t>
            </a:r>
            <a:endParaRPr lang="bg-BG" sz="3600" dirty="0"/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</a:rPr>
              <a:t>It leverages the flexibility that LINQ based ORMs provide</a:t>
            </a:r>
          </a:p>
          <a:p>
            <a:r>
              <a:rPr lang="en-US" sz="2800" dirty="0">
                <a:latin typeface="Courier New" pitchFamily="49" charset="0"/>
              </a:rPr>
              <a:t>The LinqDataSource control automatically create the commands for interacting with the data</a:t>
            </a:r>
          </a:p>
        </p:txBody>
      </p:sp>
    </p:spTree>
    <p:extLst>
      <p:ext uri="{BB962C8B-B14F-4D97-AF65-F5344CB8AC3E}">
        <p14:creationId xmlns:p14="http://schemas.microsoft.com/office/powerpoint/2010/main" val="10070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84438" y="71438"/>
            <a:ext cx="6480175" cy="909637"/>
          </a:xfrm>
          <a:prstGeom prst="rect">
            <a:avLst/>
          </a:prstGeom>
        </p:spPr>
        <p:txBody>
          <a:bodyPr/>
          <a:lstStyle/>
          <a:p>
            <a:r>
              <a:rPr lang="bg-BG" sz="3600">
                <a:latin typeface="Courier New" pitchFamily="49" charset="0"/>
              </a:rPr>
              <a:t>LinqDataSource</a:t>
            </a:r>
            <a:r>
              <a:rPr lang="en-US" sz="3600">
                <a:latin typeface="Courier New" pitchFamily="49" charset="0"/>
              </a:rPr>
              <a:t> </a:t>
            </a:r>
            <a:r>
              <a:rPr lang="en-US" sz="3600"/>
              <a:t>- Example</a:t>
            </a:r>
            <a:endParaRPr lang="bg-BG" sz="3600"/>
          </a:p>
        </p:txBody>
      </p:sp>
      <p:pic>
        <p:nvPicPr>
          <p:cNvPr id="641028" name="Picture 4" descr="lin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524000"/>
            <a:ext cx="4033837" cy="2635250"/>
          </a:xfrm>
          <a:prstGeom prst="rect">
            <a:avLst/>
          </a:prstGeom>
          <a:noFill/>
          <a:ln w="635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4859055"/>
            <a:ext cx="7920038" cy="19989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&lt;asp:GridView ID="GridViewProducts" 	runat="server"&gt;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&lt;/asp:GridView&gt;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400" b="1" noProof="1" smtClean="0">
              <a:solidFill>
                <a:srgbClr xmlns:mc="http://schemas.openxmlformats.org/markup-compatibility/2006" xmlns:a14="http://schemas.microsoft.com/office/drawing/2010/main" val="8CF4F2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F8BD52" mc:Ignorable="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46A6BD" mc:Ignorable="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ourier New" pitchFamily="49" charset="0"/>
              </a:rPr>
              <a:t>Define our Data Model</a:t>
            </a:r>
          </a:p>
          <a:p>
            <a:endParaRPr lang="en-US" sz="2800" dirty="0">
              <a:latin typeface="Courier New" pitchFamily="49" charset="0"/>
            </a:endParaRPr>
          </a:p>
          <a:p>
            <a:endParaRPr lang="en-US" sz="2800" dirty="0">
              <a:latin typeface="Courier New" pitchFamily="49" charset="0"/>
            </a:endParaRPr>
          </a:p>
          <a:p>
            <a:endParaRPr lang="en-US" sz="2800" dirty="0">
              <a:latin typeface="Courier New" pitchFamily="49" charset="0"/>
            </a:endParaRPr>
          </a:p>
          <a:p>
            <a:endParaRPr lang="en-US" sz="2800" dirty="0">
              <a:latin typeface="Courier New" pitchFamily="49" charset="0"/>
            </a:endParaRPr>
          </a:p>
          <a:p>
            <a:endParaRPr lang="en-US" sz="2800" dirty="0" smtClean="0">
              <a:latin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</a:rPr>
              <a:t>Creating </a:t>
            </a:r>
            <a:r>
              <a:rPr lang="en-US" sz="2800" dirty="0">
                <a:latin typeface="Courier New" pitchFamily="49" charset="0"/>
              </a:rPr>
              <a:t>a basic product listing</a:t>
            </a:r>
          </a:p>
        </p:txBody>
      </p:sp>
    </p:spTree>
    <p:extLst>
      <p:ext uri="{BB962C8B-B14F-4D97-AF65-F5344CB8AC3E}">
        <p14:creationId xmlns:p14="http://schemas.microsoft.com/office/powerpoint/2010/main" val="411633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84438" y="71438"/>
            <a:ext cx="6480175" cy="909637"/>
          </a:xfrm>
          <a:prstGeom prst="rect">
            <a:avLst/>
          </a:prstGeom>
        </p:spPr>
        <p:txBody>
          <a:bodyPr/>
          <a:lstStyle/>
          <a:p>
            <a:r>
              <a:rPr lang="bg-BG">
                <a:latin typeface="Courier New" pitchFamily="49" charset="0"/>
              </a:rPr>
              <a:t>LinqDataSource</a:t>
            </a:r>
            <a:r>
              <a:rPr lang="en-US">
                <a:latin typeface="Courier New" pitchFamily="49" charset="0"/>
              </a:rPr>
              <a:t> </a:t>
            </a:r>
            <a:r>
              <a:rPr lang="en-US"/>
              <a:t>– Example (2)</a:t>
            </a:r>
            <a:endParaRPr lang="bg-BG"/>
          </a:p>
        </p:txBody>
      </p:sp>
      <p:pic>
        <p:nvPicPr>
          <p:cNvPr id="643078" name="Picture 6" descr="bi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73238"/>
            <a:ext cx="4695825" cy="1495425"/>
          </a:xfrm>
          <a:prstGeom prst="rect">
            <a:avLst/>
          </a:prstGeom>
          <a:noFill/>
          <a:ln w="635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643079" name="Picture 7" descr="dialogBo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267200"/>
            <a:ext cx="3673475" cy="246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219200"/>
            <a:ext cx="8686800" cy="563880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F8BD52" mc:Ignorable="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46A6BD" mc:Ignorable="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ourier New" pitchFamily="49" charset="0"/>
              </a:rPr>
              <a:t>Bind the GridView to our data model</a:t>
            </a:r>
          </a:p>
          <a:p>
            <a:endParaRPr lang="en-US" sz="2800" dirty="0">
              <a:latin typeface="Courier New" pitchFamily="49" charset="0"/>
            </a:endParaRPr>
          </a:p>
          <a:p>
            <a:endParaRPr lang="en-US" sz="2800" dirty="0">
              <a:latin typeface="Courier New" pitchFamily="49" charset="0"/>
            </a:endParaRPr>
          </a:p>
          <a:p>
            <a:endParaRPr lang="en-US" sz="2800" dirty="0">
              <a:latin typeface="Courier New" pitchFamily="49" charset="0"/>
            </a:endParaRPr>
          </a:p>
          <a:p>
            <a:endParaRPr lang="en-US" sz="2800" dirty="0" smtClean="0">
              <a:latin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</a:rPr>
              <a:t>Select </a:t>
            </a:r>
            <a:r>
              <a:rPr lang="en-US" sz="2800" dirty="0">
                <a:latin typeface="Courier New" pitchFamily="49" charset="0"/>
              </a:rPr>
              <a:t>the new "LINQ" option in the dialog box</a:t>
            </a:r>
          </a:p>
        </p:txBody>
      </p:sp>
    </p:spTree>
    <p:extLst>
      <p:ext uri="{BB962C8B-B14F-4D97-AF65-F5344CB8AC3E}">
        <p14:creationId xmlns:p14="http://schemas.microsoft.com/office/powerpoint/2010/main" val="259185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84438" y="71438"/>
            <a:ext cx="6480175" cy="909637"/>
          </a:xfrm>
          <a:prstGeom prst="rect">
            <a:avLst/>
          </a:prstGeom>
        </p:spPr>
        <p:txBody>
          <a:bodyPr/>
          <a:lstStyle/>
          <a:p>
            <a:r>
              <a:rPr lang="bg-BG">
                <a:latin typeface="Courier New" pitchFamily="49" charset="0"/>
              </a:rPr>
              <a:t>LinqDataSource</a:t>
            </a:r>
            <a:r>
              <a:rPr lang="en-US">
                <a:latin typeface="Courier New" pitchFamily="49" charset="0"/>
              </a:rPr>
              <a:t> </a:t>
            </a:r>
            <a:r>
              <a:rPr lang="en-US"/>
              <a:t>– Example (3)</a:t>
            </a:r>
            <a:endParaRPr lang="bg-BG"/>
          </a:p>
        </p:txBody>
      </p:sp>
      <p:pic>
        <p:nvPicPr>
          <p:cNvPr id="645126" name="Picture 6" descr="dataCont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357563"/>
            <a:ext cx="3743325" cy="258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645127" name="Picture 7" descr="tab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357563"/>
            <a:ext cx="3311525" cy="2544762"/>
          </a:xfrm>
          <a:prstGeom prst="rect">
            <a:avLst/>
          </a:prstGeom>
          <a:noFill/>
          <a:ln w="635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219200"/>
            <a:ext cx="8686800" cy="563880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F8BD52" mc:Ignorable="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46A6BD" mc:Ignorable="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ourier New" pitchFamily="49" charset="0"/>
              </a:rPr>
              <a:t>Designer will then display the available LINQ to SQL DataContext classes</a:t>
            </a:r>
          </a:p>
          <a:p>
            <a:r>
              <a:rPr lang="en-US" sz="2800" dirty="0">
                <a:latin typeface="Courier New" pitchFamily="49" charset="0"/>
              </a:rPr>
              <a:t>Choose the table and click finish</a:t>
            </a:r>
          </a:p>
        </p:txBody>
      </p:sp>
    </p:spTree>
    <p:extLst>
      <p:ext uri="{BB962C8B-B14F-4D97-AF65-F5344CB8AC3E}">
        <p14:creationId xmlns:p14="http://schemas.microsoft.com/office/powerpoint/2010/main" val="319781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84438" y="71438"/>
            <a:ext cx="6480175" cy="909637"/>
          </a:xfrm>
          <a:prstGeom prst="rect">
            <a:avLst/>
          </a:prstGeom>
        </p:spPr>
        <p:txBody>
          <a:bodyPr/>
          <a:lstStyle/>
          <a:p>
            <a:r>
              <a:rPr lang="bg-BG">
                <a:latin typeface="Courier New" pitchFamily="49" charset="0"/>
              </a:rPr>
              <a:t>LinqDataSource</a:t>
            </a:r>
            <a:r>
              <a:rPr lang="en-US">
                <a:latin typeface="Courier New" pitchFamily="49" charset="0"/>
              </a:rPr>
              <a:t> </a:t>
            </a:r>
            <a:r>
              <a:rPr lang="en-US"/>
              <a:t>– Example (4)</a:t>
            </a:r>
            <a:endParaRPr lang="bg-BG"/>
          </a:p>
        </p:txBody>
      </p:sp>
      <p:pic>
        <p:nvPicPr>
          <p:cNvPr id="647174" name="Picture 6" descr="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73238"/>
            <a:ext cx="8353425" cy="1882775"/>
          </a:xfrm>
          <a:prstGeom prst="rect">
            <a:avLst/>
          </a:prstGeom>
          <a:noFill/>
          <a:ln w="635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647175" name="Picture 7" descr="resultBrows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868863"/>
            <a:ext cx="8321675" cy="1649412"/>
          </a:xfrm>
          <a:prstGeom prst="rect">
            <a:avLst/>
          </a:prstGeom>
          <a:noFill/>
          <a:ln w="635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219200"/>
            <a:ext cx="8686800" cy="563880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F8BD52" mc:Ignorable="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46A6BD" mc:Ignorable="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ourier New" pitchFamily="49" charset="0"/>
              </a:rPr>
              <a:t>The result ( in VS) </a:t>
            </a:r>
          </a:p>
          <a:p>
            <a:endParaRPr lang="en-US" sz="2800" dirty="0">
              <a:latin typeface="Courier New" pitchFamily="49" charset="0"/>
            </a:endParaRPr>
          </a:p>
          <a:p>
            <a:endParaRPr lang="en-US" sz="2800" dirty="0">
              <a:latin typeface="Courier New" pitchFamily="49" charset="0"/>
            </a:endParaRPr>
          </a:p>
          <a:p>
            <a:endParaRPr lang="en-US" sz="2800" dirty="0">
              <a:latin typeface="Courier New" pitchFamily="49" charset="0"/>
            </a:endParaRPr>
          </a:p>
          <a:p>
            <a:endParaRPr lang="en-US" sz="2800" dirty="0">
              <a:latin typeface="Courier New" pitchFamily="49" charset="0"/>
            </a:endParaRPr>
          </a:p>
          <a:p>
            <a:endParaRPr lang="en-US" sz="2800" dirty="0" smtClean="0">
              <a:latin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</a:rPr>
              <a:t>The </a:t>
            </a:r>
            <a:r>
              <a:rPr lang="en-US" sz="2800" dirty="0">
                <a:latin typeface="Courier New" pitchFamily="49" charset="0"/>
              </a:rPr>
              <a:t>result in browser</a:t>
            </a:r>
          </a:p>
        </p:txBody>
      </p:sp>
    </p:spTree>
    <p:extLst>
      <p:ext uri="{BB962C8B-B14F-4D97-AF65-F5344CB8AC3E}">
        <p14:creationId xmlns:p14="http://schemas.microsoft.com/office/powerpoint/2010/main" val="330503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600200"/>
            <a:ext cx="6696075" cy="6365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bg-BG" dirty="0">
                <a:latin typeface="Courier New" pitchFamily="49" charset="0"/>
              </a:rPr>
              <a:t>LinqDataSource</a:t>
            </a:r>
          </a:p>
        </p:txBody>
      </p:sp>
      <p:sp>
        <p:nvSpPr>
          <p:cNvPr id="640003" name="Rectangle 3"/>
          <p:cNvSpPr>
            <a:spLocks noChangeArrowheads="1"/>
          </p:cNvSpPr>
          <p:nvPr/>
        </p:nvSpPr>
        <p:spPr bwMode="auto">
          <a:xfrm>
            <a:off x="1042988" y="2465388"/>
            <a:ext cx="70564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FFFFFF" mc:Ignorable=""/>
                  </a:outerShdw>
                </a:effectLst>
              </a:rPr>
              <a:t>Live Demo</a:t>
            </a:r>
            <a:endParaRPr lang="bg-BG" sz="2800" dirty="0">
              <a:solidFill>
                <a:schemeClr val="tx1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FFFFFF" mc:Ignorable=""/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rot="20970789">
            <a:off x="419786" y="4744033"/>
            <a:ext cx="8686800" cy="1066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xmlns:mc="http://schemas.openxmlformats.org/markup-compatibility/2006" xmlns:a14="http://schemas.microsoft.com/office/drawing/2010/main" val="FAF7C8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F8BD52" mc:Ignorable="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46A6BD" mc:Ignorable="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“</a:t>
            </a:r>
            <a:r>
              <a:rPr lang="en-US" i="1" dirty="0"/>
              <a:t>The best performance improvement is the transition from the nonworking state to the working state</a:t>
            </a:r>
            <a:r>
              <a:rPr lang="en-US" i="1" dirty="0" smtClean="0"/>
              <a:t>.”</a:t>
            </a:r>
            <a:endParaRPr lang="en-US" i="1" noProof="1"/>
          </a:p>
        </p:txBody>
      </p:sp>
    </p:spTree>
    <p:extLst>
      <p:ext uri="{BB962C8B-B14F-4D97-AF65-F5344CB8AC3E}">
        <p14:creationId xmlns:p14="http://schemas.microsoft.com/office/powerpoint/2010/main" val="2658786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Courier New" pitchFamily="49" charset="0"/>
              </a:rPr>
              <a:t>ObjectDataSource</a:t>
            </a:r>
            <a:endParaRPr lang="bg-BG" sz="3600" dirty="0"/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</a:rPr>
              <a:t>Enables data-binding of a control to an object instead of directly to a database</a:t>
            </a:r>
          </a:p>
          <a:p>
            <a:r>
              <a:rPr lang="en-US" sz="2800" dirty="0">
                <a:latin typeface="Courier New" pitchFamily="49" charset="0"/>
              </a:rPr>
              <a:t>Needs a middle-tier business object</a:t>
            </a:r>
          </a:p>
          <a:p>
            <a:r>
              <a:rPr lang="en-US" sz="2800" dirty="0">
                <a:latin typeface="Courier New" pitchFamily="49" charset="0"/>
              </a:rPr>
              <a:t>Data manipulation is based on methods</a:t>
            </a:r>
          </a:p>
          <a:p>
            <a:pPr lvl="1"/>
            <a:r>
              <a:rPr lang="en-US" sz="2600" dirty="0">
                <a:latin typeface="Courier New" pitchFamily="49" charset="0"/>
              </a:rPr>
              <a:t>TypeName – name of the business object</a:t>
            </a:r>
          </a:p>
          <a:p>
            <a:pPr lvl="1"/>
            <a:r>
              <a:rPr lang="en-US" sz="2600" dirty="0">
                <a:latin typeface="Courier New" pitchFamily="49" charset="0"/>
              </a:rPr>
              <a:t>Select, Update, Insert and Delete</a:t>
            </a:r>
          </a:p>
          <a:p>
            <a:pPr lvl="1"/>
            <a:r>
              <a:rPr lang="en-US" sz="2600" dirty="0">
                <a:latin typeface="Courier New" pitchFamily="49" charset="0"/>
              </a:rPr>
              <a:t>DataObjectTypeName – a class passed as a parameter in Update, Insert, Delete</a:t>
            </a:r>
          </a:p>
        </p:txBody>
      </p:sp>
    </p:spTree>
    <p:extLst>
      <p:ext uri="{BB962C8B-B14F-4D97-AF65-F5344CB8AC3E}">
        <p14:creationId xmlns:p14="http://schemas.microsoft.com/office/powerpoint/2010/main" val="427696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447800"/>
            <a:ext cx="6696075" cy="6365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Using ObjectDataSource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88803" name="Rectangle 3"/>
          <p:cNvSpPr>
            <a:spLocks noChangeArrowheads="1"/>
          </p:cNvSpPr>
          <p:nvPr/>
        </p:nvSpPr>
        <p:spPr bwMode="auto">
          <a:xfrm>
            <a:off x="1042988" y="2312988"/>
            <a:ext cx="70564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FFFFFF" mc:Ignorable=""/>
                  </a:outerShdw>
                </a:effectLst>
              </a:rPr>
              <a:t>Live Demo</a:t>
            </a:r>
            <a:endParaRPr lang="bg-BG" sz="2800" dirty="0">
              <a:solidFill>
                <a:schemeClr val="tx1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FFFFFF" mc:Ignorable=""/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rot="20970789">
            <a:off x="446617" y="4591632"/>
            <a:ext cx="8686800" cy="1066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xmlns:mc="http://schemas.openxmlformats.org/markup-compatibility/2006" xmlns:a14="http://schemas.microsoft.com/office/drawing/2010/main" val="FAF7C8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F8BD52" mc:Ignorable="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46A6BD" mc:Ignorable="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“</a:t>
            </a:r>
            <a:r>
              <a:rPr lang="en-US" i="1" dirty="0"/>
              <a:t>It's not a bug - it's an undocumented </a:t>
            </a:r>
            <a:r>
              <a:rPr lang="en-US" i="1" dirty="0" smtClean="0"/>
              <a:t>feature”</a:t>
            </a:r>
            <a:endParaRPr lang="en-US" i="1" noProof="1"/>
          </a:p>
        </p:txBody>
      </p:sp>
    </p:spTree>
    <p:extLst>
      <p:ext uri="{BB962C8B-B14F-4D97-AF65-F5344CB8AC3E}">
        <p14:creationId xmlns:p14="http://schemas.microsoft.com/office/powerpoint/2010/main" val="3139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Other Data </a:t>
            </a:r>
            <a:r>
              <a:rPr lang="en-US" sz="3600" dirty="0" smtClean="0">
                <a:solidFill>
                  <a:schemeClr val="tx1"/>
                </a:solidFill>
              </a:rPr>
              <a:t>Sources</a:t>
            </a:r>
            <a:endParaRPr lang="bg-BG" sz="3600" dirty="0"/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dirty="0">
                <a:latin typeface="Courier New" pitchFamily="49" charset="0"/>
              </a:rPr>
              <a:t>Hierarchical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Courier New" pitchFamily="49" charset="0"/>
              </a:rPr>
              <a:t>XmlDataSource</a:t>
            </a:r>
          </a:p>
          <a:p>
            <a:pPr lvl="2">
              <a:lnSpc>
                <a:spcPct val="100000"/>
              </a:lnSpc>
            </a:pPr>
            <a:r>
              <a:rPr lang="en-US" sz="2200" dirty="0">
                <a:latin typeface="Courier New" pitchFamily="49" charset="0"/>
              </a:rPr>
              <a:t>Establishes a connection to an Xml source of data (files, documents)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latin typeface="Courier New" pitchFamily="49" charset="0"/>
              </a:rPr>
              <a:t>SiteMapDataSource 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600" dirty="0">
                <a:latin typeface="Courier New" pitchFamily="49" charset="0"/>
              </a:rPr>
              <a:t>Access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Courier New" pitchFamily="49" charset="0"/>
              </a:rPr>
              <a:t>AccessDataSource</a:t>
            </a:r>
          </a:p>
          <a:p>
            <a:pPr lvl="2">
              <a:lnSpc>
                <a:spcPct val="100000"/>
              </a:lnSpc>
            </a:pPr>
            <a:r>
              <a:rPr lang="en-US" sz="2200" dirty="0">
                <a:latin typeface="Courier New" pitchFamily="49" charset="0"/>
              </a:rPr>
              <a:t>Derives from SqlDataSource</a:t>
            </a:r>
          </a:p>
          <a:p>
            <a:pPr>
              <a:lnSpc>
                <a:spcPct val="100000"/>
              </a:lnSpc>
            </a:pPr>
            <a:r>
              <a:rPr lang="en-US" sz="2600" dirty="0" smtClean="0">
                <a:latin typeface="Courier New" pitchFamily="49" charset="0"/>
              </a:rPr>
              <a:t>EntityDataSource </a:t>
            </a:r>
            <a:r>
              <a:rPr lang="en-US" sz="2600" dirty="0" smtClean="0">
                <a:latin typeface="Courier New" pitchFamily="49" charset="0"/>
              </a:rPr>
              <a:t>Control</a:t>
            </a:r>
            <a:endParaRPr lang="en-US" sz="2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9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Data Binding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class deriving from IEnumerable (IEnumerable&lt;T&gt; derives from IEnumerable)</a:t>
            </a:r>
          </a:p>
          <a:p>
            <a:pPr lvl="1"/>
            <a:r>
              <a:rPr lang="en-US" dirty="0"/>
              <a:t>Arrays, e.g. Town[]</a:t>
            </a:r>
          </a:p>
          <a:p>
            <a:pPr lvl="1"/>
            <a:r>
              <a:rPr lang="en-US" dirty="0"/>
              <a:t>Lists, e.g. List&lt;Town&gt;</a:t>
            </a:r>
          </a:p>
          <a:p>
            <a:pPr lvl="1"/>
            <a:r>
              <a:rPr lang="en-US" dirty="0" smtClean="0"/>
              <a:t>Custom classes</a:t>
            </a:r>
            <a:endParaRPr lang="en-US" dirty="0"/>
          </a:p>
          <a:p>
            <a:r>
              <a:rPr lang="en-US" dirty="0" smtClean="0"/>
              <a:t>Data Sources Controls</a:t>
            </a:r>
            <a:endParaRPr lang="en-US" dirty="0"/>
          </a:p>
          <a:p>
            <a:r>
              <a:rPr lang="en-US" dirty="0"/>
              <a:t>The DataTable and DataSet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20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noProof="1"/>
              <a:t>DataPager</a:t>
            </a:r>
            <a:endParaRPr lang="bg-BG" sz="3600" dirty="0"/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DataPager is that it gives you a single, consistent way to use paging with a variety of controls</a:t>
            </a:r>
          </a:p>
          <a:p>
            <a:r>
              <a:rPr lang="en-US" sz="2800" dirty="0"/>
              <a:t>The ListView is the only control that supports the DataPager</a:t>
            </a:r>
          </a:p>
          <a:p>
            <a:r>
              <a:rPr lang="en-US" sz="2800" dirty="0"/>
              <a:t>Pager Fields</a:t>
            </a:r>
          </a:p>
          <a:p>
            <a:pPr lvl="1"/>
            <a:r>
              <a:rPr lang="en-US" sz="2600" dirty="0"/>
              <a:t>NextPreviousPagerField</a:t>
            </a:r>
          </a:p>
          <a:p>
            <a:pPr lvl="1"/>
            <a:r>
              <a:rPr lang="en-US" sz="2600" dirty="0"/>
              <a:t>NumericPagerField</a:t>
            </a:r>
          </a:p>
          <a:p>
            <a:pPr lvl="1"/>
            <a:r>
              <a:rPr lang="en-US" sz="2600" dirty="0" smtClean="0"/>
              <a:t>TemplatePagerField </a:t>
            </a:r>
            <a:endParaRPr lang="bg-BG" sz="2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85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447800"/>
            <a:ext cx="6696075" cy="636588"/>
          </a:xfrm>
        </p:spPr>
        <p:txBody>
          <a:bodyPr/>
          <a:lstStyle/>
          <a:p>
            <a:r>
              <a:rPr lang="en-US" noProof="1"/>
              <a:t>DataPager</a:t>
            </a:r>
            <a:endParaRPr lang="bg-BG" dirty="0"/>
          </a:p>
        </p:txBody>
      </p:sp>
      <p:sp>
        <p:nvSpPr>
          <p:cNvPr id="656387" name="Rectangle 3"/>
          <p:cNvSpPr>
            <a:spLocks noChangeArrowheads="1"/>
          </p:cNvSpPr>
          <p:nvPr/>
        </p:nvSpPr>
        <p:spPr bwMode="auto">
          <a:xfrm>
            <a:off x="1042988" y="2239963"/>
            <a:ext cx="70564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FFFFFF" mc:Ignorable=""/>
                  </a:outerShdw>
                </a:effectLst>
              </a:rPr>
              <a:t>Live Demo</a:t>
            </a:r>
            <a:endParaRPr lang="bg-BG" sz="2800">
              <a:solidFill>
                <a:schemeClr val="tx1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FFFFFF" mc:Ignorable=""/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rot="20970789">
            <a:off x="446617" y="4591632"/>
            <a:ext cx="8686800" cy="1066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xmlns:mc="http://schemas.openxmlformats.org/markup-compatibility/2006" xmlns:a14="http://schemas.microsoft.com/office/drawing/2010/main" val="FAF7C8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F8BD52" mc:Ignorable="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46A6BD" mc:Ignorable="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“Beta” </a:t>
            </a:r>
            <a:r>
              <a:rPr lang="en-US" i="1" dirty="0"/>
              <a:t>is Latin for "still doesn't work."  </a:t>
            </a:r>
            <a:endParaRPr lang="en-US" i="1" noProof="1"/>
          </a:p>
        </p:txBody>
      </p:sp>
    </p:spTree>
    <p:extLst>
      <p:ext uri="{BB962C8B-B14F-4D97-AF65-F5344CB8AC3E}">
        <p14:creationId xmlns:p14="http://schemas.microsoft.com/office/powerpoint/2010/main" val="3622960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Highlights</a:t>
            </a:r>
            <a:endParaRPr lang="bg-BG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xmlns:mc="http://schemas.openxmlformats.org/markup-compatibility/2006" xmlns:a14="http://schemas.microsoft.com/office/drawing/2010/main" val="EBFFD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8FD600" mc:Ignorable="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FFAD9F" mc:Ignorable=""/>
              </a:buClr>
              <a:buFont typeface="Wingdings 2" pitchFamily="18" charset="2"/>
              <a:buChar char=""/>
              <a:defRPr sz="2800" b="1" kern="1200">
                <a:solidFill>
                  <a:srgbClr xmlns:mc="http://schemas.openxmlformats.org/markup-compatibility/2006" xmlns:a14="http://schemas.microsoft.com/office/drawing/2010/main" val="F5FFC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FACF82" mc:Ignorable="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46A6BD" mc:Ignorable="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latin typeface="Courier New" pitchFamily="49" charset="0"/>
              </a:rPr>
              <a:t>Binding is an inevitable part of ASP.NET</a:t>
            </a:r>
          </a:p>
          <a:p>
            <a:r>
              <a:rPr lang="en-US" sz="2600" dirty="0" smtClean="0">
                <a:latin typeface="Courier New" pitchFamily="49" charset="0"/>
              </a:rPr>
              <a:t>There different types of data-bound controls. Look for the one that fits you best.</a:t>
            </a:r>
          </a:p>
          <a:p>
            <a:r>
              <a:rPr lang="en-US" sz="2600" dirty="0" smtClean="0">
                <a:latin typeface="Courier New" pitchFamily="49" charset="0"/>
              </a:rPr>
              <a:t>Templates are the key to customization in data-bound controls</a:t>
            </a:r>
          </a:p>
          <a:p>
            <a:r>
              <a:rPr lang="en-US" sz="2600" dirty="0" smtClean="0">
                <a:latin typeface="Courier New" pitchFamily="49" charset="0"/>
              </a:rPr>
              <a:t>Data source controls can be a useful abstraction</a:t>
            </a:r>
          </a:p>
          <a:p>
            <a:endParaRPr lang="en-US" sz="26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73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77000" cy="914400"/>
          </a:xfrm>
        </p:spPr>
        <p:txBody>
          <a:bodyPr/>
          <a:lstStyle/>
          <a:p>
            <a:r>
              <a:rPr lang="en-US" dirty="0" smtClean="0"/>
              <a:t>ASP.NET – </a:t>
            </a:r>
            <a:r>
              <a:rPr lang="en-US" smtClean="0"/>
              <a:t>Part II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rot="20970789">
            <a:off x="445544" y="4591633"/>
            <a:ext cx="8686800" cy="1066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xmlns:mc="http://schemas.openxmlformats.org/markup-compatibility/2006" xmlns:a14="http://schemas.microsoft.com/office/drawing/2010/main" val="FAF7C8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F8BD52" mc:Ignorable="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46A6BD" mc:Ignorable="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“Wear </a:t>
            </a:r>
            <a:r>
              <a:rPr lang="en-US" i="1" dirty="0"/>
              <a:t>a smile - one size fits </a:t>
            </a:r>
            <a:r>
              <a:rPr lang="en-US" i="1" dirty="0" smtClean="0"/>
              <a:t>all”</a:t>
            </a:r>
            <a:endParaRPr lang="bg-BG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94367">
            <a:off x="2430347" y="596204"/>
            <a:ext cx="2067338" cy="2093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886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i="1" dirty="0" smtClean="0">
                <a:latin typeface="Courier New" pitchFamily="49" charset="0"/>
              </a:rPr>
              <a:t>“</a:t>
            </a:r>
            <a:r>
              <a:rPr lang="en-US" sz="2000" i="1" dirty="0">
                <a:latin typeface="Courier New" pitchFamily="49" charset="0"/>
              </a:rPr>
              <a:t>ASP.NET Data-Binding” </a:t>
            </a:r>
            <a:r>
              <a:rPr lang="en-US" sz="2000" i="1" dirty="0" smtClean="0">
                <a:latin typeface="Courier New" pitchFamily="49" charset="0"/>
              </a:rPr>
              <a:t>(presentation)</a:t>
            </a:r>
            <a:r>
              <a:rPr lang="en-US" sz="2000" dirty="0" smtClean="0">
                <a:latin typeface="Courier New" pitchFamily="49" charset="0"/>
              </a:rPr>
              <a:t> – </a:t>
            </a:r>
            <a:r>
              <a:rPr lang="en-US" sz="2000" dirty="0">
                <a:latin typeface="Courier New" pitchFamily="49" charset="0"/>
              </a:rPr>
              <a:t>Iliyan Murdanliev</a:t>
            </a:r>
            <a:endParaRPr lang="en-US" sz="20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i="1" dirty="0">
                <a:hlinkClick r:id="rId2"/>
              </a:rPr>
              <a:t>http://</a:t>
            </a:r>
            <a:r>
              <a:rPr lang="en-US" sz="2000" i="1" dirty="0" smtClean="0">
                <a:hlinkClick r:id="rId2"/>
              </a:rPr>
              <a:t>msdn.microsoft.com/en-us/library/ms228214.aspx</a:t>
            </a:r>
            <a:r>
              <a:rPr lang="en-US" sz="2000" i="1" dirty="0" smtClean="0"/>
              <a:t>  - </a:t>
            </a:r>
            <a:r>
              <a:rPr lang="en-US" sz="2000" dirty="0"/>
              <a:t>ASP.NET Data-Bound Web Server Controls </a:t>
            </a:r>
            <a:r>
              <a:rPr lang="en-US" sz="2000" dirty="0" smtClean="0"/>
              <a:t>Overview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hlinkClick r:id="rId3"/>
              </a:rPr>
              <a:t>http://</a:t>
            </a:r>
            <a:r>
              <a:rPr lang="en-US" sz="2000" i="1" dirty="0" smtClean="0">
                <a:hlinkClick r:id="rId3"/>
              </a:rPr>
              <a:t>msdn.microsoft.com/en-us/library/system.web.ui.webcontrols.datapager.aspx</a:t>
            </a:r>
            <a:r>
              <a:rPr lang="en-US" sz="2000" i="1" dirty="0" smtClean="0"/>
              <a:t> - </a:t>
            </a:r>
            <a:r>
              <a:rPr lang="en-US" sz="2000" dirty="0"/>
              <a:t>DataPager </a:t>
            </a:r>
            <a:r>
              <a:rPr lang="en-US" sz="2000" dirty="0" smtClean="0"/>
              <a:t>Class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hlinkClick r:id="rId4"/>
              </a:rPr>
              <a:t>http://</a:t>
            </a:r>
            <a:r>
              <a:rPr lang="en-US" sz="2000" i="1" dirty="0" smtClean="0">
                <a:hlinkClick r:id="rId4"/>
              </a:rPr>
              <a:t>msdn.microsoft.com/en-us/library/ms178366.aspx</a:t>
            </a:r>
            <a:r>
              <a:rPr lang="en-US" sz="2000" i="1" dirty="0" smtClean="0"/>
              <a:t> - </a:t>
            </a:r>
            <a:r>
              <a:rPr lang="en-US" sz="2000" dirty="0"/>
              <a:t>Data-Binding Expressions </a:t>
            </a:r>
            <a:r>
              <a:rPr lang="en-US" sz="2000" dirty="0" smtClean="0"/>
              <a:t>Overview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hlinkClick r:id="rId5"/>
              </a:rPr>
              <a:t>http://</a:t>
            </a:r>
            <a:r>
              <a:rPr lang="en-US" sz="2000" i="1" dirty="0" smtClean="0">
                <a:hlinkClick r:id="rId5"/>
              </a:rPr>
              <a:t>msdn.microsoft.com/en-us/library/bb387122.aspx</a:t>
            </a:r>
            <a:r>
              <a:rPr lang="en-US" sz="2000" i="1" dirty="0" smtClean="0"/>
              <a:t> - </a:t>
            </a:r>
            <a:r>
              <a:rPr lang="en-US" sz="2000" dirty="0"/>
              <a:t>Entity Data Model</a:t>
            </a:r>
            <a:endParaRPr lang="en-US" sz="2000" i="1" dirty="0" smtClean="0"/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>
              <a:lnSpc>
                <a:spcPct val="100000"/>
              </a:lnSpc>
            </a:pPr>
            <a:endParaRPr lang="en-US" sz="2000" dirty="0" smtClean="0">
              <a:latin typeface="Courier New" pitchFamily="49" charset="0"/>
            </a:endParaRPr>
          </a:p>
          <a:p>
            <a:endParaRPr lang="bg-BG" dirty="0" smtClean="0">
              <a:latin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26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List-bound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Controls that can be bound to a data source</a:t>
            </a:r>
          </a:p>
          <a:p>
            <a:r>
              <a:rPr lang="en-US" dirty="0"/>
              <a:t>Abstract class ListControl is base class for all list controls</a:t>
            </a:r>
          </a:p>
          <a:p>
            <a:pPr lvl="1"/>
            <a:r>
              <a:rPr lang="en-US" dirty="0"/>
              <a:t>BulletedList</a:t>
            </a:r>
          </a:p>
          <a:p>
            <a:pPr lvl="1"/>
            <a:r>
              <a:rPr lang="en-US" dirty="0"/>
              <a:t>CheckBoxList</a:t>
            </a:r>
          </a:p>
          <a:p>
            <a:pPr lvl="1"/>
            <a:r>
              <a:rPr lang="en-US" dirty="0"/>
              <a:t>RadioButtonList</a:t>
            </a:r>
          </a:p>
          <a:p>
            <a:pPr lvl="1"/>
            <a:r>
              <a:rPr lang="en-US" dirty="0"/>
              <a:t>DropDownList</a:t>
            </a:r>
          </a:p>
          <a:p>
            <a:pPr lvl="1"/>
            <a:r>
              <a:rPr lang="en-US" dirty="0" smtClean="0"/>
              <a:t>ListBox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2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List-bound Controls – Common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Connect </a:t>
            </a:r>
            <a:r>
              <a:rPr lang="en-US" noProof="1"/>
              <a:t>to a data </a:t>
            </a:r>
            <a:r>
              <a:rPr lang="en-US" noProof="1" smtClean="0"/>
              <a:t>source using </a:t>
            </a:r>
            <a:r>
              <a:rPr lang="en-US" noProof="1"/>
              <a:t>the properties:</a:t>
            </a:r>
          </a:p>
          <a:p>
            <a:pPr lvl="1"/>
            <a:r>
              <a:rPr lang="en-US" noProof="1">
                <a:solidFill>
                  <a:schemeClr val="hlink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Courier New" pitchFamily="49" charset="0"/>
              </a:rPr>
              <a:t>DataSource</a:t>
            </a:r>
            <a:r>
              <a:rPr lang="en-US" noProof="1"/>
              <a:t> – sets the data source</a:t>
            </a:r>
            <a:endParaRPr lang="en-US" dirty="0"/>
          </a:p>
          <a:p>
            <a:pPr lvl="1"/>
            <a:r>
              <a:rPr lang="en-US" noProof="1">
                <a:solidFill>
                  <a:schemeClr val="hlink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Courier New" pitchFamily="49" charset="0"/>
              </a:rPr>
              <a:t>DataMember</a:t>
            </a:r>
            <a:r>
              <a:rPr lang="en-US" noProof="1">
                <a:latin typeface="Courier New" pitchFamily="49" charset="0"/>
              </a:rPr>
              <a:t> </a:t>
            </a:r>
            <a:r>
              <a:rPr lang="en-US" noProof="1"/>
              <a:t>– optionally indicates the object inside the data source (e.g. table in a DataSet)</a:t>
            </a:r>
            <a:endParaRPr lang="en-US" noProof="1">
              <a:latin typeface="Courier New" pitchFamily="49" charset="0"/>
            </a:endParaRPr>
          </a:p>
          <a:p>
            <a:r>
              <a:rPr lang="en-US" dirty="0" smtClean="0"/>
              <a:t>When displaying values, the following are used:</a:t>
            </a:r>
          </a:p>
          <a:p>
            <a:pPr lvl="1"/>
            <a:r>
              <a:rPr lang="en-US" noProof="1">
                <a:solidFill>
                  <a:schemeClr val="hlink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Courier New" pitchFamily="49" charset="0"/>
              </a:rPr>
              <a:t>DataTextField</a:t>
            </a:r>
            <a:r>
              <a:rPr lang="bg-BG" dirty="0">
                <a:latin typeface="Courier New" pitchFamily="49" charset="0"/>
              </a:rPr>
              <a:t> </a:t>
            </a:r>
            <a:r>
              <a:rPr lang="bg-BG" dirty="0"/>
              <a:t>– </a:t>
            </a:r>
            <a:r>
              <a:rPr lang="en-US" dirty="0"/>
              <a:t>sets the column (property)</a:t>
            </a:r>
            <a:r>
              <a:rPr lang="bg-BG" dirty="0"/>
              <a:t> </a:t>
            </a:r>
            <a:r>
              <a:rPr lang="en-US" dirty="0"/>
              <a:t>which will be displayed</a:t>
            </a:r>
          </a:p>
          <a:p>
            <a:pPr lvl="1"/>
            <a:r>
              <a:rPr lang="en-US" noProof="1">
                <a:solidFill>
                  <a:schemeClr val="hlink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Courier New" pitchFamily="49" charset="0"/>
              </a:rPr>
              <a:t>DataValueField</a:t>
            </a:r>
            <a:r>
              <a:rPr lang="bg-BG" dirty="0">
                <a:latin typeface="Courier New" pitchFamily="49" charset="0"/>
              </a:rPr>
              <a:t> </a:t>
            </a:r>
            <a:r>
              <a:rPr lang="bg-BG" dirty="0"/>
              <a:t>– </a:t>
            </a:r>
            <a:r>
              <a:rPr lang="en-US" dirty="0"/>
              <a:t>sets the column that will provide the value for the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5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BulletedList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Displays data in the form of a list</a:t>
            </a:r>
          </a:p>
          <a:p>
            <a:pPr lvl="1"/>
            <a:r>
              <a:rPr lang="en-US" noProof="1"/>
              <a:t>Ordered or unordered</a:t>
            </a:r>
          </a:p>
          <a:p>
            <a:pPr lvl="2"/>
            <a:r>
              <a:rPr lang="en-US" noProof="1"/>
              <a:t>BulletStyle – Circle, Disk, LowerRoman…</a:t>
            </a:r>
          </a:p>
          <a:p>
            <a:pPr lvl="2"/>
            <a:r>
              <a:rPr lang="en-US" noProof="1"/>
              <a:t>BulletImageUrl</a:t>
            </a:r>
          </a:p>
          <a:p>
            <a:pPr lvl="1"/>
            <a:r>
              <a:rPr lang="en-US" noProof="1"/>
              <a:t>DisplayMode</a:t>
            </a:r>
          </a:p>
          <a:p>
            <a:pPr lvl="2"/>
            <a:r>
              <a:rPr lang="en-US" noProof="1"/>
              <a:t>Text, HyperLink, LinkButton</a:t>
            </a:r>
          </a:p>
          <a:p>
            <a:pPr lvl="1"/>
            <a:r>
              <a:rPr lang="en-US" noProof="1" smtClean="0"/>
              <a:t>FirstBulletNumber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CheckBoxList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Displays data as a list of check boxes</a:t>
            </a:r>
          </a:p>
          <a:p>
            <a:pPr lvl="1"/>
            <a:r>
              <a:rPr lang="en-US" noProof="1"/>
              <a:t>RepeatColumns – the number of columns displayed</a:t>
            </a:r>
          </a:p>
          <a:p>
            <a:pPr lvl="1"/>
            <a:r>
              <a:rPr lang="en-US" noProof="1"/>
              <a:t>RepeatDirection</a:t>
            </a:r>
          </a:p>
          <a:p>
            <a:pPr lvl="2"/>
            <a:r>
              <a:rPr lang="en-US" noProof="1"/>
              <a:t>Vertical, Horizontal</a:t>
            </a:r>
          </a:p>
          <a:p>
            <a:pPr lvl="1"/>
            <a:r>
              <a:rPr lang="en-US" noProof="1"/>
              <a:t>RepeatLayout</a:t>
            </a:r>
          </a:p>
          <a:p>
            <a:pPr lvl="2"/>
            <a:r>
              <a:rPr lang="en-US" noProof="1"/>
              <a:t>Table,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46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xmlns:mc="http://schemas.openxmlformats.org/markup-compatibility/2006" xmlns:a14="http://schemas.microsoft.com/office/drawing/2010/main" val="CCFF66" mc:Ignorable=""/>
      </a:lt1>
      <a:dk2>
        <a:srgbClr xmlns:mc="http://schemas.openxmlformats.org/markup-compatibility/2006" xmlns:a14="http://schemas.microsoft.com/office/drawing/2010/main" val="30356E" mc:Ignorable=""/>
      </a:dk2>
      <a:lt2>
        <a:srgbClr xmlns:mc="http://schemas.openxmlformats.org/markup-compatibility/2006" xmlns:a14="http://schemas.microsoft.com/office/drawing/2010/main" val="CCFF33" mc:Ignorable=""/>
      </a:lt2>
      <a:accent1>
        <a:srgbClr xmlns:mc="http://schemas.openxmlformats.org/markup-compatibility/2006" xmlns:a14="http://schemas.microsoft.com/office/drawing/2010/main" val="CC4757" mc:Ignorable=""/>
      </a:accent1>
      <a:accent2>
        <a:srgbClr xmlns:mc="http://schemas.openxmlformats.org/markup-compatibility/2006" xmlns:a14="http://schemas.microsoft.com/office/drawing/2010/main" val="FF6F61" mc:Ignorable=""/>
      </a:accent2>
      <a:accent3>
        <a:srgbClr xmlns:mc="http://schemas.openxmlformats.org/markup-compatibility/2006" xmlns:a14="http://schemas.microsoft.com/office/drawing/2010/main" val="FF953E" mc:Ignorable=""/>
      </a:accent3>
      <a:accent4>
        <a:srgbClr xmlns:mc="http://schemas.openxmlformats.org/markup-compatibility/2006" xmlns:a14="http://schemas.microsoft.com/office/drawing/2010/main" val="F8BD52" mc:Ignorable=""/>
      </a:accent4>
      <a:accent5>
        <a:srgbClr xmlns:mc="http://schemas.openxmlformats.org/markup-compatibility/2006" xmlns:a14="http://schemas.microsoft.com/office/drawing/2010/main" val="46A6BD" mc:Ignorable=""/>
      </a:accent5>
      <a:accent6>
        <a:srgbClr xmlns:mc="http://schemas.openxmlformats.org/markup-compatibility/2006" xmlns:a14="http://schemas.microsoft.com/office/drawing/2010/main" val="5488BC" mc:Ignorable=""/>
      </a:accent6>
      <a:hlink>
        <a:srgbClr xmlns:mc="http://schemas.openxmlformats.org/markup-compatibility/2006" xmlns:a14="http://schemas.microsoft.com/office/drawing/2010/main" val="76B200" mc:Ignorable=""/>
      </a:hlink>
      <a:folHlink>
        <a:srgbClr xmlns:mc="http://schemas.openxmlformats.org/markup-compatibility/2006" xmlns:a14="http://schemas.microsoft.com/office/drawing/2010/main" val="FFCF3E" mc:Ignorable="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2277</TotalTime>
  <Words>2389</Words>
  <Application>Microsoft Office PowerPoint</Application>
  <PresentationFormat>On-screen Show (4:3)</PresentationFormat>
  <Paragraphs>424</Paragraphs>
  <Slides>54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Telerik Master Template</vt:lpstr>
      <vt:lpstr>ASP.NET – Part II</vt:lpstr>
      <vt:lpstr>Table of Contents</vt:lpstr>
      <vt:lpstr>What is Data Binding</vt:lpstr>
      <vt:lpstr>When Data is Binding Done</vt:lpstr>
      <vt:lpstr>What Does Data Binding Need?</vt:lpstr>
      <vt:lpstr>List-bound Controls</vt:lpstr>
      <vt:lpstr>List-bound Controls – Common Properties</vt:lpstr>
      <vt:lpstr>BulletedList</vt:lpstr>
      <vt:lpstr>CheckBoxList</vt:lpstr>
      <vt:lpstr>RadioButtonList</vt:lpstr>
      <vt:lpstr>DropDownList &amp; ListBox</vt:lpstr>
      <vt:lpstr>List-bound Controls</vt:lpstr>
      <vt:lpstr>Complex Data-bound Controls</vt:lpstr>
      <vt:lpstr>Types of Complex Data-bound Controls</vt:lpstr>
      <vt:lpstr>Types of Complex Data-bound Controls</vt:lpstr>
      <vt:lpstr>GridView</vt:lpstr>
      <vt:lpstr>GridView Columns</vt:lpstr>
      <vt:lpstr>Binding And Customizing GridView</vt:lpstr>
      <vt:lpstr>Data-binding Syntax</vt:lpstr>
      <vt:lpstr>Data-binding Syntax-Example</vt:lpstr>
      <vt:lpstr>The DataBind(…)Method</vt:lpstr>
      <vt:lpstr>How DataBind(…)Works</vt:lpstr>
      <vt:lpstr>Templates</vt:lpstr>
      <vt:lpstr>Templates - Example</vt:lpstr>
      <vt:lpstr>Getting The Current Item</vt:lpstr>
      <vt:lpstr>Container.DataItem</vt:lpstr>
      <vt:lpstr>DataBinder and DataBinder.Eval</vt:lpstr>
      <vt:lpstr>DataBinder.Eval - Parameters</vt:lpstr>
      <vt:lpstr>DataBinder.Eval vs Container.DataItem</vt:lpstr>
      <vt:lpstr>FormView</vt:lpstr>
      <vt:lpstr>FormView</vt:lpstr>
      <vt:lpstr>Repeater</vt:lpstr>
      <vt:lpstr>Repeater – Example</vt:lpstr>
      <vt:lpstr>Repeater – Example (2) </vt:lpstr>
      <vt:lpstr>Repeater – Example (3)</vt:lpstr>
      <vt:lpstr>Using Repeater And Templates</vt:lpstr>
      <vt:lpstr>Data Source Controls</vt:lpstr>
      <vt:lpstr>SqlDataSource</vt:lpstr>
      <vt:lpstr>Using SqlDataSource</vt:lpstr>
      <vt:lpstr>LinqDataSource</vt:lpstr>
      <vt:lpstr>LinqDataSource - Benefits</vt:lpstr>
      <vt:lpstr>LinqDataSource - Example</vt:lpstr>
      <vt:lpstr>LinqDataSource – Example (2)</vt:lpstr>
      <vt:lpstr>LinqDataSource – Example (3)</vt:lpstr>
      <vt:lpstr>LinqDataSource – Example (4)</vt:lpstr>
      <vt:lpstr>Using LinqDataSource</vt:lpstr>
      <vt:lpstr>ObjectDataSource</vt:lpstr>
      <vt:lpstr>Using ObjectDataSource</vt:lpstr>
      <vt:lpstr>Other Data Sources</vt:lpstr>
      <vt:lpstr>DataPager</vt:lpstr>
      <vt:lpstr>DataPager</vt:lpstr>
      <vt:lpstr>Highlights</vt:lpstr>
      <vt:lpstr>ASP.NET – Part II</vt:lpstr>
      <vt:lpstr>References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– Part II</dc:title>
  <dc:creator>Svetlin Nakov</dc:creator>
  <cp:lastModifiedBy>Ventsy Popov (Crossroad)</cp:lastModifiedBy>
  <cp:revision>471</cp:revision>
  <dcterms:created xsi:type="dcterms:W3CDTF">2007-12-08T16:03:35Z</dcterms:created>
  <dcterms:modified xsi:type="dcterms:W3CDTF">2010-04-18T18:45:19Z</dcterms:modified>
</cp:coreProperties>
</file>