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8"/>
  </p:notesMasterIdLst>
  <p:handoutMasterIdLst>
    <p:handoutMasterId r:id="rId59"/>
  </p:handoutMasterIdLst>
  <p:sldIdLst>
    <p:sldId id="321" r:id="rId2"/>
    <p:sldId id="322" r:id="rId3"/>
    <p:sldId id="323" r:id="rId4"/>
    <p:sldId id="325" r:id="rId5"/>
    <p:sldId id="376" r:id="rId6"/>
    <p:sldId id="326" r:id="rId7"/>
    <p:sldId id="327" r:id="rId8"/>
    <p:sldId id="328" r:id="rId9"/>
    <p:sldId id="329" r:id="rId10"/>
    <p:sldId id="330" r:id="rId11"/>
    <p:sldId id="331" r:id="rId12"/>
    <p:sldId id="377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78" r:id="rId22"/>
    <p:sldId id="379" r:id="rId23"/>
    <p:sldId id="380" r:id="rId24"/>
    <p:sldId id="340" r:id="rId25"/>
    <p:sldId id="341" r:id="rId26"/>
    <p:sldId id="342" r:id="rId27"/>
    <p:sldId id="344" r:id="rId28"/>
    <p:sldId id="345" r:id="rId29"/>
    <p:sldId id="346" r:id="rId30"/>
    <p:sldId id="347" r:id="rId31"/>
    <p:sldId id="348" r:id="rId32"/>
    <p:sldId id="349" r:id="rId33"/>
    <p:sldId id="381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4" r:id="rId47"/>
    <p:sldId id="365" r:id="rId48"/>
    <p:sldId id="362" r:id="rId49"/>
    <p:sldId id="363" r:id="rId50"/>
    <p:sldId id="382" r:id="rId51"/>
    <p:sldId id="384" r:id="rId52"/>
    <p:sldId id="375" r:id="rId53"/>
    <p:sldId id="373" r:id="rId54"/>
    <p:sldId id="374" r:id="rId55"/>
    <p:sldId id="385" r:id="rId56"/>
    <p:sldId id="386" r:id="rId5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2" autoAdjust="0"/>
    <p:restoredTop sz="94660" autoAdjust="0"/>
  </p:normalViewPr>
  <p:slideViewPr>
    <p:cSldViewPr>
      <p:cViewPr>
        <p:scale>
          <a:sx n="90" d="100"/>
          <a:sy n="90" d="100"/>
        </p:scale>
        <p:origin x="-34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72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23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5F08-35F1-4582-B62D-5168C073FD3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1A2D3-A58F-4BF0-A178-D337717DB5B1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9C750-FFC0-4D19-9EAD-0DBD78F1685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E91C-F359-4824-8752-4CB0E043F88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D8965-3C8B-4193-8BC8-383F107D924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learningtree.se/images/ilt/grabbers/ilt1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11867"/>
            <a:ext cx="2014868" cy="2014868"/>
          </a:xfrm>
          <a:prstGeom prst="roundRect">
            <a:avLst>
              <a:gd name="adj" fmla="val 6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2632" y="1600200"/>
            <a:ext cx="8382000" cy="152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Transact SQL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317080"/>
            <a:ext cx="8077200" cy="569120"/>
          </a:xfrm>
        </p:spPr>
        <p:txBody>
          <a:bodyPr/>
          <a:lstStyle/>
          <a:p>
            <a:r>
              <a:rPr lang="en-US" dirty="0" smtClean="0"/>
              <a:t>Creating Stored Procedures, Functions and Triggers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www.telerik.com</a:t>
            </a:r>
            <a:endParaRPr lang="en-US" dirty="0"/>
          </a:p>
        </p:txBody>
      </p:sp>
      <p:pic>
        <p:nvPicPr>
          <p:cNvPr id="68612" name="Picture 4" descr="http://r2d2mon82.files.wordpress.com/2008/04/for_sql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800600"/>
            <a:ext cx="3267075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4" descr="http://r2d2mon82.files.wordpress.com/2008/04/for_sql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648200"/>
            <a:ext cx="3267075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altLang="en-US" dirty="0"/>
              <a:t>Batch Directives</a:t>
            </a:r>
          </a:p>
          <a:p>
            <a:pPr marL="361950" indent="-361950">
              <a:tabLst/>
            </a:pPr>
            <a:r>
              <a:rPr lang="en-US" altLang="en-US" dirty="0"/>
              <a:t>Identifiers</a:t>
            </a:r>
          </a:p>
          <a:p>
            <a:pPr marL="361950" indent="-361950">
              <a:tabLst/>
            </a:pPr>
            <a:r>
              <a:rPr lang="en-US" altLang="en-US" dirty="0" smtClean="0"/>
              <a:t>Data Types</a:t>
            </a:r>
            <a:endParaRPr lang="en-US" altLang="en-US" dirty="0"/>
          </a:p>
          <a:p>
            <a:pPr marL="361950" indent="-361950">
              <a:tabLst/>
            </a:pPr>
            <a:r>
              <a:rPr lang="en-US" altLang="en-US" dirty="0"/>
              <a:t>Variables</a:t>
            </a:r>
          </a:p>
          <a:p>
            <a:pPr marL="361950" indent="-361950">
              <a:tabLst/>
            </a:pPr>
            <a:r>
              <a:rPr lang="en-US" altLang="en-US" dirty="0"/>
              <a:t>System Functions</a:t>
            </a:r>
          </a:p>
          <a:p>
            <a:pPr marL="361950" indent="-361950">
              <a:tabLst/>
            </a:pPr>
            <a:r>
              <a:rPr lang="en-US" altLang="en-US" dirty="0"/>
              <a:t>Operators</a:t>
            </a:r>
          </a:p>
          <a:p>
            <a:pPr marL="361950" indent="-361950">
              <a:tabLst/>
            </a:pPr>
            <a:r>
              <a:rPr lang="en-US" altLang="en-US" dirty="0"/>
              <a:t>Expressions</a:t>
            </a:r>
          </a:p>
          <a:p>
            <a:pPr marL="361950" indent="-361950">
              <a:tabLst/>
            </a:pPr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8860" y="1219200"/>
            <a:ext cx="2925573" cy="3962400"/>
          </a:xfrm>
          <a:prstGeom prst="roundRect">
            <a:avLst>
              <a:gd name="adj" fmla="val 4761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 smtClean="0"/>
              <a:t>Switch the active database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 smtClean="0"/>
              <a:t>Separates batches (sequences of commands)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/>
              <a:t>Executes a </a:t>
            </a:r>
            <a:r>
              <a:rPr lang="en-US" sz="2800" dirty="0" smtClean="0"/>
              <a:t>user-defined or system function stored </a:t>
            </a:r>
            <a:r>
              <a:rPr lang="en-US" sz="2800" dirty="0"/>
              <a:t>procedure, or an extended stored </a:t>
            </a:r>
            <a:r>
              <a:rPr lang="en-US" sz="2800" dirty="0" smtClean="0"/>
              <a:t>procedure</a:t>
            </a:r>
          </a:p>
          <a:p>
            <a:pPr lvl="1"/>
            <a:r>
              <a:rPr lang="en-US" sz="2800" dirty="0" smtClean="0"/>
              <a:t>Can supply parameters to be passed as input</a:t>
            </a:r>
          </a:p>
          <a:p>
            <a:pPr lvl="1"/>
            <a:r>
              <a:rPr lang="en-US" sz="2800" dirty="0" smtClean="0"/>
              <a:t>Can execute SQL command given as string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72582"/>
            <a:ext cx="7924800" cy="427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– this will show all active users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 smtClean="0"/>
              <a:t>Identifiers in SQL Server (e.g. table names)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Alphabetical character + sequence of letters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numerals and symbols,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 smtClean="0"/>
              <a:t>Identifiers </a:t>
            </a:r>
            <a:r>
              <a:rPr lang="en-US" altLang="en-US" sz="2800" dirty="0"/>
              <a:t>starting with symbols </a:t>
            </a:r>
            <a:r>
              <a:rPr lang="en-US" altLang="en-US" sz="2800" dirty="0" smtClean="0"/>
              <a:t>are special</a:t>
            </a:r>
            <a:endParaRPr lang="en-US" altLang="en-US" sz="2800" dirty="0"/>
          </a:p>
          <a:p>
            <a:r>
              <a:rPr lang="en-US" altLang="en-US" sz="3000" dirty="0"/>
              <a:t>Delimited </a:t>
            </a:r>
            <a:r>
              <a:rPr lang="en-US" altLang="en-US" sz="3000" dirty="0" smtClean="0"/>
              <a:t>identifiers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Used </a:t>
            </a:r>
            <a:r>
              <a:rPr lang="en-US" altLang="en-US" sz="2800" dirty="0"/>
              <a:t>when names </a:t>
            </a:r>
            <a:r>
              <a:rPr lang="en-US" altLang="en-US" sz="2800" dirty="0" smtClean="0"/>
              <a:t>use reserved words or contain </a:t>
            </a:r>
            <a:r>
              <a:rPr lang="en-US" altLang="en-US" sz="2800" dirty="0"/>
              <a:t>embedded </a:t>
            </a:r>
            <a:r>
              <a:rPr lang="en-US" altLang="en-US" sz="2800" dirty="0" smtClean="0"/>
              <a:t>spaces and other characters</a:t>
            </a:r>
            <a:endParaRPr lang="en-US" altLang="en-US" sz="2800" dirty="0"/>
          </a:p>
          <a:p>
            <a:pPr lvl="1"/>
            <a:r>
              <a:rPr lang="en-US" altLang="en-US" sz="2800" dirty="0" smtClean="0"/>
              <a:t>Enclose </a:t>
            </a:r>
            <a:r>
              <a:rPr lang="en-US" altLang="en-US" sz="2800" dirty="0"/>
              <a:t>in brackets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 smtClean="0"/>
              <a:t>)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altLang="en-US" sz="3000" dirty="0"/>
              <a:t>Keep names </a:t>
            </a:r>
            <a:r>
              <a:rPr lang="en-US" altLang="en-US" sz="3000" dirty="0" smtClean="0"/>
              <a:t>short but meaningful</a:t>
            </a:r>
            <a:endParaRPr lang="en-US" altLang="en-US" sz="3000" dirty="0"/>
          </a:p>
          <a:p>
            <a:r>
              <a:rPr lang="en-US" altLang="en-US" sz="3000" dirty="0" smtClean="0"/>
              <a:t>Use </a:t>
            </a:r>
            <a:r>
              <a:rPr lang="en-US" altLang="en-US" sz="3000" dirty="0"/>
              <a:t>clear and simple naming conventions</a:t>
            </a:r>
          </a:p>
          <a:p>
            <a:r>
              <a:rPr lang="en-US" altLang="en-US" sz="3000" dirty="0"/>
              <a:t>Use </a:t>
            </a:r>
            <a:r>
              <a:rPr lang="en-US" altLang="en-US" sz="3000" dirty="0" smtClean="0"/>
              <a:t>a prefix </a:t>
            </a:r>
            <a:r>
              <a:rPr lang="en-US" altLang="en-US" sz="3000" dirty="0"/>
              <a:t>that distinguishes types of object</a:t>
            </a:r>
          </a:p>
          <a:p>
            <a:pPr lvl="1"/>
            <a:r>
              <a:rPr lang="en-US" altLang="en-US" sz="2800" dirty="0" smtClean="0"/>
              <a:t>Views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 smtClean="0"/>
              <a:t>,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 smtClean="0"/>
              <a:t>Stored procedures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 smtClean="0"/>
              <a:t>Keep </a:t>
            </a:r>
            <a:r>
              <a:rPr lang="en-US" altLang="en-US" sz="3000" dirty="0"/>
              <a:t>object names and user names </a:t>
            </a:r>
            <a:r>
              <a:rPr lang="en-US" altLang="en-US" sz="3000" dirty="0" smtClean="0"/>
              <a:t>unique</a:t>
            </a:r>
          </a:p>
          <a:p>
            <a:pPr lvl="1"/>
            <a:r>
              <a:rPr lang="en-US" altLang="en-US" sz="2800" dirty="0" smtClean="0"/>
              <a:t>Example of naming collision: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table name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database role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Variables are defined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 smtClean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 smtClean="0"/>
              <a:t>Always prefixed by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 smtClean="0"/>
              <a:t>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dirty="0" smtClean="0"/>
              <a:t>Assigned by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dirty="0" smtClean="0"/>
              <a:t>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dirty="0"/>
              <a:t> </a:t>
            </a:r>
            <a:r>
              <a:rPr lang="en-US" altLang="en-US" dirty="0" smtClean="0"/>
              <a:t>statement</a:t>
            </a:r>
            <a:endParaRPr lang="en-US" altLang="en-US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</a:t>
            </a:r>
            <a:r>
              <a:rPr lang="en-US" altLang="en-US" sz="3000" dirty="0" smtClean="0"/>
              <a:t>scope (until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 smtClean="0"/>
              <a:t> is executed)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98500" y="3505200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EmpID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varchar(11),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'King'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Numbers,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Dates,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Characters,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Binary,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Unspecified type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Table – set of data records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Cursor – iterator over record sets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User-defined types</a:t>
            </a:r>
            <a:endParaRPr lang="en-US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783" y="1219200"/>
            <a:ext cx="2872617" cy="2514600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dirty="0"/>
              <a:t>Aggregate </a:t>
            </a:r>
            <a:r>
              <a:rPr lang="en-US" altLang="en-US" dirty="0" smtClean="0"/>
              <a:t>functions – multiple values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dirty="0"/>
              <a:t>Scalar </a:t>
            </a:r>
            <a:r>
              <a:rPr lang="en-US" altLang="en-US" dirty="0" smtClean="0"/>
              <a:t>functions – single value </a:t>
            </a:r>
            <a:r>
              <a:rPr lang="en-US" altLang="en-US" dirty="0" smtClean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dirty="0"/>
              <a:t>Rowset </a:t>
            </a:r>
            <a:r>
              <a:rPr lang="en-US" altLang="en-US" dirty="0" smtClean="0"/>
              <a:t>functions – return a record set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09600" y="18288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09600" y="3429000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609600" y="47456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=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operators</a:t>
            </a:r>
            <a:endParaRPr lang="en-US" altLang="en-US" dirty="0"/>
          </a:p>
          <a:p>
            <a:pPr lvl="1"/>
            <a:r>
              <a:rPr lang="en-US" altLang="en-US" dirty="0" smtClean="0"/>
              <a:t>Arithmetic,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 smtClean="0"/>
              <a:t>Comparison,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/>
              <a:t>String </a:t>
            </a:r>
            <a:r>
              <a:rPr lang="en-US" altLang="en-US" dirty="0" smtClean="0"/>
              <a:t>concatenation (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 smtClean="0"/>
              <a:t>Logical,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847850" cy="14954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Expressions are combination </a:t>
            </a:r>
            <a:r>
              <a:rPr lang="en-US" altLang="en-US" dirty="0"/>
              <a:t>of symbols and operators</a:t>
            </a:r>
          </a:p>
          <a:p>
            <a:pPr lvl="1"/>
            <a:r>
              <a:rPr lang="en-US" altLang="en-US" dirty="0" smtClean="0"/>
              <a:t>Evaluated </a:t>
            </a:r>
            <a:r>
              <a:rPr lang="en-US" altLang="en-US" dirty="0"/>
              <a:t>to single scalar value</a:t>
            </a:r>
          </a:p>
          <a:p>
            <a:pPr lvl="1"/>
            <a:r>
              <a:rPr lang="en-US" altLang="en-US" dirty="0"/>
              <a:t>Result data type </a:t>
            </a:r>
            <a:r>
              <a:rPr lang="en-US" altLang="en-US" dirty="0" smtClean="0"/>
              <a:t>is dependent </a:t>
            </a:r>
            <a:r>
              <a:rPr lang="en-US" altLang="en-US" dirty="0"/>
              <a:t>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5800" y="4087809"/>
            <a:ext cx="7772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</a:t>
            </a:r>
            <a:r>
              <a:rPr lang="en-US" dirty="0" smtClean="0"/>
              <a:t>with </a:t>
            </a:r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www.pdcnet.org.uk/images/page/main-content-management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388418" cy="2438400"/>
          </a:xfrm>
          <a:prstGeom prst="roundRect">
            <a:avLst>
              <a:gd name="adj" fmla="val 7830"/>
            </a:avLst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/>
              <a:t> 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/>
              <a:t> </a:t>
            </a:r>
            <a:r>
              <a:rPr lang="en-US" altLang="en-US" dirty="0" smtClean="0"/>
              <a:t>statements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 smtClean="0"/>
              <a:t> conditional statement is like in C#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432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34418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are like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932325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factoriel of ' +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/>
              <a:t> examines a sequence of expressions and returns different value depending on the evaluation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2908439"/>
            <a:ext cx="77597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Control-of-Flow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22300" y="1153954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53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</a:t>
            </a:r>
            <a:r>
              <a:rPr lang="en-US" altLang="en-US" dirty="0"/>
              <a:t> are named </a:t>
            </a:r>
            <a:r>
              <a:rPr lang="en-US" altLang="en-US" dirty="0" smtClean="0"/>
              <a:t>sequences of </a:t>
            </a:r>
            <a:r>
              <a:rPr lang="en-US" altLang="en-US" dirty="0"/>
              <a:t>T-SQL statements</a:t>
            </a:r>
          </a:p>
          <a:p>
            <a:pPr lvl="1"/>
            <a:r>
              <a:rPr lang="en-US" dirty="0"/>
              <a:t>Encapsulate repetitive </a:t>
            </a:r>
            <a:r>
              <a:rPr lang="en-US" dirty="0" smtClean="0"/>
              <a:t>program logic</a:t>
            </a:r>
            <a:endParaRPr lang="en-US" dirty="0"/>
          </a:p>
          <a:p>
            <a:pPr lvl="1"/>
            <a:r>
              <a:rPr lang="en-US" dirty="0" smtClean="0"/>
              <a:t>Can accept </a:t>
            </a:r>
            <a:r>
              <a:rPr lang="en-US" dirty="0"/>
              <a:t>input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Can return output results</a:t>
            </a:r>
            <a:endParaRPr lang="en-US" dirty="0"/>
          </a:p>
          <a:p>
            <a:r>
              <a:rPr lang="en-US" dirty="0" smtClean="0"/>
              <a:t>Benefits of stored procedures</a:t>
            </a:r>
          </a:p>
          <a:p>
            <a:pPr lvl="1"/>
            <a:r>
              <a:rPr lang="en-US" dirty="0" smtClean="0"/>
              <a:t>Share application logic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Reduced network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2514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Executing a stored procedure within an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/>
              <a:t> 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03250" y="1828800"/>
            <a:ext cx="7937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673100" y="3787914"/>
            <a:ext cx="79375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usp_SelectSpecialCustomers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9600" y="190500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(2)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</a:t>
            </a:r>
            <a:r>
              <a:rPr lang="en-US" dirty="0" smtClean="0"/>
              <a:t>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 smtClean="0"/>
              <a:t>Database Cursors</a:t>
            </a:r>
            <a:endParaRPr lang="bg-BG" dirty="0" smtClean="0"/>
          </a:p>
          <a:p>
            <a:pPr marL="1201738" lvl="1" indent="-5715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4516" name="Picture 4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9914" y="990600"/>
            <a:ext cx="1929286" cy="2390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3"/>
            <a:ext cx="8686800" cy="5526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Procedure information is removed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 smtClean="0"/>
              <a:t> </a:t>
            </a:r>
            <a:r>
              <a:rPr lang="en-US" dirty="0" smtClean="0"/>
              <a:t>system tables</a:t>
            </a:r>
            <a:endParaRPr lang="en-US" altLang="en-US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You could check </a:t>
            </a:r>
            <a:r>
              <a:rPr lang="en-US" altLang="en-US" dirty="0"/>
              <a:t>if </a:t>
            </a:r>
            <a:r>
              <a:rPr lang="en-US" altLang="en-US" dirty="0" smtClean="0"/>
              <a:t>any objects </a:t>
            </a:r>
            <a:r>
              <a:rPr lang="en-US" altLang="en-US" dirty="0"/>
              <a:t>depend on the stored procedure </a:t>
            </a:r>
            <a:r>
              <a:rPr lang="en-US" altLang="en-US" dirty="0" smtClean="0"/>
              <a:t>by executing </a:t>
            </a:r>
            <a:r>
              <a:rPr lang="en-US" altLang="en-US" dirty="0"/>
              <a:t>the system stored procedure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  <a:endParaRPr lang="en-US" alt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98525" y="1809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'usp_SelectSeniorEmployees'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r>
              <a:rPr smtClean="0"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0"/>
            <a:ext cx="4000500" cy="2505075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</a:t>
            </a:r>
            <a:r>
              <a:rPr lang="en-US" altLang="en-US" dirty="0" smtClean="0"/>
              <a:t>parameterized procedure </a:t>
            </a:r>
            <a:r>
              <a:rPr lang="en-US" altLang="en-US" dirty="0"/>
              <a:t>use the syntax</a:t>
            </a:r>
            <a:r>
              <a:rPr lang="en-US" altLang="en-US" dirty="0" smtClean="0"/>
              <a:t>: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Choose carefully the parameter types, and provide </a:t>
            </a:r>
            <a:r>
              <a:rPr lang="en-US" dirty="0"/>
              <a:t>appropriate default </a:t>
            </a:r>
            <a:r>
              <a:rPr lang="en-US" dirty="0" smtClean="0"/>
              <a:t>values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2565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685800" y="5232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Parameterized Stored Procedures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@minYearsAtWork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539750" y="160020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39750" y="5419725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@result int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@result = @firstNumber + @secondNumber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@answer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@answer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5486400" y="1447800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5638800" y="3810000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5486400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Execution results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609600" y="1295400"/>
            <a:ext cx="79248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usp_NewEmployee(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SCOPE_IDENTITY()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usp_NewEmployee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10000"/>
            <a:ext cx="2667000" cy="194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10000"/>
            <a:ext cx="1946275" cy="194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triggers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Instead-of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609504" y="1299228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4555573" y="1217001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612480"/>
            <a:ext cx="7010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5526880"/>
            <a:ext cx="67056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81000" y="25389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4761547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cause and error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INSTEAD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813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609600"/>
            <a:ext cx="1905000" cy="1266826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4524374"/>
            <a:ext cx="2686050" cy="1495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 (…)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the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Table-valued functions</a:t>
            </a:r>
          </a:p>
          <a:p>
            <a:pPr lvl="1"/>
            <a:r>
              <a:rPr lang="en-US" dirty="0" smtClean="0"/>
              <a:t>Similar to a view with parameters</a:t>
            </a:r>
          </a:p>
          <a:p>
            <a:pPr lvl="1"/>
            <a:r>
              <a:rPr lang="en-US" dirty="0" smtClean="0"/>
              <a:t>Return a table as a result of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Aggregate 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calculation over set of inputs values</a:t>
            </a:r>
          </a:p>
          <a:p>
            <a:pPr lvl="1"/>
            <a:r>
              <a:rPr lang="en-US" dirty="0" smtClean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</a:t>
            </a:r>
            <a:r>
              <a:rPr lang="en-US" altLang="en-US" sz="3700" dirty="0" smtClean="0"/>
              <a:t>and Modifying Functions</a:t>
            </a:r>
            <a:endParaRPr lang="bg-BG" sz="37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 smtClean="0"/>
              <a:t>To create / modify / delete function use:</a:t>
            </a:r>
            <a:endParaRPr lang="en-US" altLang="en-US" dirty="0"/>
          </a:p>
          <a:p>
            <a:pPr lvl="1">
              <a:lnSpc>
                <a:spcPts val="3600"/>
              </a:lnSpc>
            </a:pP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dirty="0" smtClean="0"/>
              <a:t> /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762000" y="3429000"/>
            <a:ext cx="762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RETURNS money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invoked at any place where a scalar expression of the same data type is allowed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Specifies the returned data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Return type is any data type except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noProof="1" smtClean="0">
                <a:cs typeface="Times New Roman" pitchFamily="18" charset="0"/>
              </a:rPr>
              <a:t> 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body is </a:t>
            </a:r>
            <a:r>
              <a:rPr lang="en-US" dirty="0"/>
              <a:t>defined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Should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 smtClean="0"/>
              <a:t>Return a table as result (just like a view)</a:t>
            </a:r>
          </a:p>
          <a:p>
            <a:pPr lvl="1"/>
            <a:r>
              <a:rPr lang="en-US" dirty="0" smtClean="0"/>
              <a:t>Could take some parameters</a:t>
            </a:r>
          </a:p>
          <a:p>
            <a:r>
              <a:rPr lang="en-US" dirty="0" smtClean="0"/>
              <a:t>The content </a:t>
            </a:r>
            <a:r>
              <a:rPr lang="en-US" dirty="0"/>
              <a:t>of the function is </a:t>
            </a:r>
            <a:r>
              <a:rPr lang="en-US" dirty="0" smtClean="0"/>
              <a:t>a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dirty="0" smtClean="0"/>
              <a:t>The function body does not </a:t>
            </a: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specifies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data type</a:t>
            </a:r>
            <a:endParaRPr lang="en-US" dirty="0"/>
          </a:p>
          <a:p>
            <a:r>
              <a:rPr lang="en-US" dirty="0" smtClean="0"/>
              <a:t>The returned table structure is </a:t>
            </a:r>
            <a:r>
              <a:rPr lang="en-US" dirty="0"/>
              <a:t>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Defining the function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3000"/>
              </a:spcBef>
            </a:pPr>
            <a:r>
              <a:rPr lang="en-US" dirty="0"/>
              <a:t>Calling the </a:t>
            </a:r>
            <a:r>
              <a:rPr lang="en-US" dirty="0" smtClean="0"/>
              <a:t>function with a parameter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85800" y="17037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fn_CustomerNamesInRegion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@regionParameter nvarchar(30) 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CustomerID, CompanyName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Northwind.dbo.Customers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Region = @regionParameter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fn_CustomerNamesInRegion(N'WA')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enclose multiple statements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 </a:t>
            </a:r>
            <a:r>
              <a:rPr lang="en-US" dirty="0"/>
              <a:t>specifies table data type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names </a:t>
            </a:r>
            <a:r>
              <a:rPr lang="en-US" dirty="0"/>
              <a:t>and defines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81400"/>
            <a:ext cx="3038476" cy="2022072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172200" cy="914400"/>
          </a:xfrm>
        </p:spPr>
        <p:txBody>
          <a:bodyPr/>
          <a:lstStyle/>
          <a:p>
            <a:r>
              <a:rPr lang="en-US" dirty="0"/>
              <a:t>Multi-Statement Table-Valued </a:t>
            </a:r>
            <a:r>
              <a:rPr lang="en-US" dirty="0" smtClean="0"/>
              <a:t>Function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2000" y="1600200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Transact-SQL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T-SQL</a:t>
            </a:r>
            <a:r>
              <a:rPr lang="en-US" dirty="0" smtClean="0"/>
              <a:t>) is database manipulation language, an extension to SQL</a:t>
            </a:r>
          </a:p>
          <a:p>
            <a:pPr lvl="1"/>
            <a:r>
              <a:rPr lang="en-US" dirty="0" smtClean="0"/>
              <a:t>Supported by Microsoft SQL Server and Sybase</a:t>
            </a:r>
          </a:p>
          <a:p>
            <a:pPr lvl="1"/>
            <a:r>
              <a:rPr lang="en-US" dirty="0" smtClean="0"/>
              <a:t>Used for stored procedures, functions, triggers</a:t>
            </a:r>
          </a:p>
          <a:p>
            <a:r>
              <a:rPr lang="en-US" dirty="0" smtClean="0"/>
              <a:t>Transact-SQL augments SQL with few additional features:</a:t>
            </a:r>
          </a:p>
          <a:p>
            <a:pPr lvl="1"/>
            <a:r>
              <a:rPr lang="en-US" dirty="0" smtClean="0"/>
              <a:t>Control flow constructs (ifs, loops, etc.)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Functions for strings, dates, math,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Each Record in a Record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31642"/>
            <a:ext cx="762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empCursor CURSOR READ_ONLY FOR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@firstName char(50), @lastName char(50)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NEXT FROM empCursor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@@FETCH_STATUS =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@firstName + ' ' +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 NEXT FROM empCursor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DEALLOCATE empCursor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T-SQL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30416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7276796">
            <a:off x="2763186" y="523273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1975480" cy="38195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database with two tables: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SSN</a:t>
            </a:r>
            <a:r>
              <a:rPr lang="en-US" sz="2800" noProof="1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PersonId(FK)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Balance</a:t>
            </a:r>
            <a:r>
              <a:rPr lang="en-US" sz="2800" dirty="0" smtClean="0"/>
              <a:t>). Insert few records for testing. Write </a:t>
            </a:r>
            <a:r>
              <a:rPr lang="en-US" sz="2800" dirty="0"/>
              <a:t>a stored procedure that </a:t>
            </a:r>
            <a:r>
              <a:rPr lang="en-US" sz="2800" dirty="0" smtClean="0"/>
              <a:t>selects the </a:t>
            </a:r>
            <a:r>
              <a:rPr lang="en-US" sz="2800" dirty="0"/>
              <a:t>full names of all persons.</a:t>
            </a:r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</a:t>
            </a:r>
            <a:r>
              <a:rPr lang="en-US" sz="2800" dirty="0"/>
              <a:t>stored procedure that accepts a number as a parameter and returns all persons who have more money in their accounts than the supplied </a:t>
            </a:r>
            <a:r>
              <a:rPr lang="en-US" sz="2800" dirty="0" smtClean="0"/>
              <a:t>number.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function that accepts </a:t>
            </a:r>
            <a:r>
              <a:rPr lang="en-US" sz="2800" dirty="0" smtClean="0"/>
              <a:t>as </a:t>
            </a:r>
            <a:r>
              <a:rPr lang="en-US" sz="2800" dirty="0"/>
              <a:t>parameters – </a:t>
            </a:r>
            <a:r>
              <a:rPr lang="en-US" sz="2800" dirty="0" smtClean="0"/>
              <a:t>sum, yearly interest rate and number of months. </a:t>
            </a:r>
            <a:r>
              <a:rPr lang="en-US" sz="2800" dirty="0"/>
              <a:t>It should </a:t>
            </a:r>
            <a:r>
              <a:rPr lang="en-US" sz="2800" dirty="0" smtClean="0"/>
              <a:t>calculate and return </a:t>
            </a:r>
            <a:r>
              <a:rPr lang="en-US" sz="2800" dirty="0"/>
              <a:t>the new </a:t>
            </a:r>
            <a:r>
              <a:rPr lang="en-US" sz="2800" dirty="0" smtClean="0"/>
              <a:t>sum. Write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dirty="0" smtClean="0"/>
              <a:t> to test whether the function works as expected.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 stored procedure that uses the function from the previous example to give an interest to a person's </a:t>
            </a:r>
            <a:r>
              <a:rPr lang="en-US" sz="2800" dirty="0" smtClean="0"/>
              <a:t>account for one month. </a:t>
            </a:r>
            <a:r>
              <a:rPr lang="en-US" sz="2800" dirty="0"/>
              <a:t>It should take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dirty="0" smtClean="0"/>
              <a:t> </a:t>
            </a:r>
            <a:r>
              <a:rPr lang="en-US" sz="2800" dirty="0"/>
              <a:t>and the interest rate as </a:t>
            </a:r>
            <a:r>
              <a:rPr lang="en-US" sz="2800" dirty="0" smtClean="0"/>
              <a:t>parameters.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Add two more stored procedures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WithdrawMoney( 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DepositMoney (AccountId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that </a:t>
            </a:r>
            <a:r>
              <a:rPr lang="en-US" sz="2800" dirty="0"/>
              <a:t>operate in transactions.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another table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Logs(LogID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OldSum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NewSum)</a:t>
            </a:r>
            <a:r>
              <a:rPr lang="en-US" sz="2800" noProof="1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Add a trigger 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</a:t>
            </a:r>
            <a:r>
              <a:rPr lang="en-US" sz="2800" dirty="0"/>
              <a:t> table that enters a new entry into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</a:t>
            </a:r>
            <a:r>
              <a:rPr lang="en-US" sz="2800" dirty="0"/>
              <a:t> table every time the sum on an account </a:t>
            </a:r>
            <a:r>
              <a:rPr lang="en-US" sz="2800" dirty="0" smtClean="0"/>
              <a:t>changes.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Define a function in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2800" dirty="0" smtClean="0"/>
              <a:t> that returns all Employee's names (first or middle or last name) and all town's names that are comprised of given set of letters. Example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oistmiahf</a:t>
            </a:r>
            <a:r>
              <a:rPr lang="en-US" sz="2800" dirty="0" smtClean="0"/>
              <a:t>' will return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dirty="0" smtClean="0"/>
              <a:t>',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Smith</a:t>
            </a:r>
            <a:r>
              <a:rPr lang="en-US" sz="2800" dirty="0" smtClean="0"/>
              <a:t>', … but not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Rob</a:t>
            </a:r>
            <a:r>
              <a:rPr lang="en-US" sz="2800" dirty="0" smtClean="0"/>
              <a:t>' and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Guy</a:t>
            </a:r>
            <a:r>
              <a:rPr lang="en-US" sz="2800" dirty="0" smtClean="0"/>
              <a:t>'.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Using database cursor write a T-SQL script that scans all employees and their addresses and prints all pairs of employees that live in the same town.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* Write a T-SQL script that shows for each town a list of all employees that live in it. Sample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512633"/>
            <a:ext cx="7620000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Svetlin Nakov, Martin Kulov, George Denchev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Ottawa -&gt; Jose Saraiva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 a .NET aggregate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StrConcat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takes as input a sequence of strings and return a single string that consists of the input strings separated by '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'. For example the following SQL statement should return a single string: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06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StrConcat(FirstName + ' ' + 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 dirty="0" smtClean="0"/>
              <a:t>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3 types </a:t>
            </a:r>
            <a:r>
              <a:rPr lang="en-US" dirty="0"/>
              <a:t>of statements in the </a:t>
            </a:r>
            <a:r>
              <a:rPr lang="en-US" dirty="0" smtClean="0"/>
              <a:t>Transact-SQL (T-SQL) </a:t>
            </a:r>
            <a:r>
              <a:rPr lang="en-US" dirty="0"/>
              <a:t>language:</a:t>
            </a:r>
          </a:p>
          <a:p>
            <a:pPr lvl="1"/>
            <a:r>
              <a:rPr lang="en-US" altLang="en-US" dirty="0"/>
              <a:t>Data Definition </a:t>
            </a:r>
            <a:r>
              <a:rPr lang="en-US" altLang="en-US" dirty="0" smtClean="0"/>
              <a:t>Language (DDL) </a:t>
            </a:r>
            <a:r>
              <a:rPr lang="en-US" altLang="en-US" dirty="0"/>
              <a:t>Statements </a:t>
            </a:r>
          </a:p>
          <a:p>
            <a:pPr lvl="1"/>
            <a:r>
              <a:rPr lang="en-US" altLang="en-US" dirty="0"/>
              <a:t>Data Control Language </a:t>
            </a:r>
            <a:r>
              <a:rPr lang="en-US" altLang="en-US" dirty="0" smtClean="0"/>
              <a:t>(DCL) Statements</a:t>
            </a:r>
            <a:endParaRPr lang="en-US" altLang="en-US" dirty="0"/>
          </a:p>
          <a:p>
            <a:pPr lvl="1"/>
            <a:r>
              <a:rPr lang="en-US" altLang="en-US" dirty="0"/>
              <a:t>Data Manipulation Language </a:t>
            </a:r>
            <a:r>
              <a:rPr lang="en-US" altLang="en-US" dirty="0" smtClean="0"/>
              <a:t>(DML) 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378" y="4343400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</a:t>
            </a:r>
            <a:r>
              <a:rPr lang="en-US" sz="3800" dirty="0" smtClean="0"/>
              <a:t>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&lt;command&gt;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The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dirty="0" smtClean="0"/>
              <a:t> could be  c</a:t>
            </a:r>
            <a:r>
              <a:rPr lang="en-US" altLang="en-US" dirty="0" smtClean="0"/>
              <a:t>an </a:t>
            </a:r>
            <a:r>
              <a:rPr lang="en-US" altLang="en-US" dirty="0"/>
              <a:t>be a </a:t>
            </a:r>
            <a:r>
              <a:rPr lang="en-US" altLang="en-US" dirty="0" smtClean="0"/>
              <a:t>table, view, stored </a:t>
            </a:r>
            <a:r>
              <a:rPr lang="en-US" altLang="en-US" dirty="0"/>
              <a:t>procedure, function, etc.</a:t>
            </a:r>
          </a:p>
          <a:p>
            <a:pPr lvl="1"/>
            <a:r>
              <a:rPr lang="en-US" dirty="0" smtClean="0"/>
              <a:t>Some DDL commands require specific permissions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</a:t>
            </a:r>
            <a:r>
              <a:rPr lang="en-US" altLang="en-US" dirty="0" smtClean="0"/>
              <a:t>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</a:t>
            </a:r>
            <a:r>
              <a:rPr lang="en-US" dirty="0" smtClean="0"/>
              <a:t>/ change permissions</a:t>
            </a:r>
            <a:endParaRPr lang="en-US" dirty="0"/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74700" y="4242137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Products TO Public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altLang="en-US" dirty="0"/>
              <a:t>Data Manipulation </a:t>
            </a:r>
            <a:r>
              <a:rPr lang="en-US" altLang="en-US" dirty="0" smtClean="0"/>
              <a:t>Language (DML)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dirty="0" smtClean="0"/>
              <a:t>retrieve and modify table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 smtClean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 smtClean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 smtClean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 smtClean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774700" y="4572000"/>
            <a:ext cx="75311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CategoryId, ProductName, ProductId, UnitPrice </a:t>
            </a:r>
            <a:b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Products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UnitPrice BETWEEN 10 and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ProductName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1608</TotalTime>
  <Words>3201</Words>
  <Application>Microsoft Office PowerPoint</Application>
  <PresentationFormat>On-screen Show (4:3)</PresentationFormat>
  <Paragraphs>607</Paragraphs>
  <Slides>56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Telerik-PowerPoint-Theme</vt:lpstr>
      <vt:lpstr>Transact SQL</vt:lpstr>
      <vt:lpstr>Table of Contents</vt:lpstr>
      <vt:lpstr>Table of Contents (2)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Working with Cursors</vt:lpstr>
      <vt:lpstr>Working with Cursors</vt:lpstr>
      <vt:lpstr>Introduction to T-SQL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518</cp:revision>
  <dcterms:created xsi:type="dcterms:W3CDTF">2007-12-08T16:03:35Z</dcterms:created>
  <dcterms:modified xsi:type="dcterms:W3CDTF">2010-07-26T14:44:03Z</dcterms:modified>
</cp:coreProperties>
</file>