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64" r:id="rId2"/>
  </p:sldMasterIdLst>
  <p:notesMasterIdLst>
    <p:notesMasterId r:id="rId49"/>
  </p:notesMasterIdLst>
  <p:handoutMasterIdLst>
    <p:handoutMasterId r:id="rId50"/>
  </p:handoutMasterIdLst>
  <p:sldIdLst>
    <p:sldId id="259" r:id="rId3"/>
    <p:sldId id="296" r:id="rId4"/>
    <p:sldId id="302" r:id="rId5"/>
    <p:sldId id="344" r:id="rId6"/>
    <p:sldId id="286" r:id="rId7"/>
    <p:sldId id="287" r:id="rId8"/>
    <p:sldId id="301" r:id="rId9"/>
    <p:sldId id="304" r:id="rId10"/>
    <p:sldId id="343" r:id="rId11"/>
    <p:sldId id="305" r:id="rId12"/>
    <p:sldId id="300" r:id="rId13"/>
    <p:sldId id="306" r:id="rId14"/>
    <p:sldId id="342" r:id="rId15"/>
    <p:sldId id="341" r:id="rId16"/>
    <p:sldId id="345" r:id="rId17"/>
    <p:sldId id="307" r:id="rId18"/>
    <p:sldId id="335" r:id="rId19"/>
    <p:sldId id="337" r:id="rId20"/>
    <p:sldId id="309" r:id="rId21"/>
    <p:sldId id="308" r:id="rId22"/>
    <p:sldId id="332" r:id="rId23"/>
    <p:sldId id="329" r:id="rId24"/>
    <p:sldId id="330" r:id="rId25"/>
    <p:sldId id="310" r:id="rId26"/>
    <p:sldId id="346" r:id="rId27"/>
    <p:sldId id="324" r:id="rId28"/>
    <p:sldId id="348" r:id="rId29"/>
    <p:sldId id="349" r:id="rId30"/>
    <p:sldId id="338" r:id="rId31"/>
    <p:sldId id="333" r:id="rId32"/>
    <p:sldId id="311" r:id="rId33"/>
    <p:sldId id="350" r:id="rId34"/>
    <p:sldId id="325" r:id="rId35"/>
    <p:sldId id="326" r:id="rId36"/>
    <p:sldId id="327" r:id="rId37"/>
    <p:sldId id="328" r:id="rId38"/>
    <p:sldId id="317" r:id="rId39"/>
    <p:sldId id="316" r:id="rId40"/>
    <p:sldId id="315" r:id="rId41"/>
    <p:sldId id="314" r:id="rId42"/>
    <p:sldId id="313" r:id="rId43"/>
    <p:sldId id="319" r:id="rId44"/>
    <p:sldId id="299" r:id="rId45"/>
    <p:sldId id="334" r:id="rId46"/>
    <p:sldId id="340" r:id="rId47"/>
    <p:sldId id="339" r:id="rId48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366"/>
    <a:srgbClr val="008080"/>
    <a:srgbClr val="333399"/>
    <a:srgbClr val="666699"/>
    <a:srgbClr val="6600FF"/>
    <a:srgbClr val="4D4D4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696" autoAdjust="0"/>
  </p:normalViewPr>
  <p:slideViewPr>
    <p:cSldViewPr>
      <p:cViewPr>
        <p:scale>
          <a:sx n="75" d="100"/>
          <a:sy n="75" d="100"/>
        </p:scale>
        <p:origin x="-120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10/13/2010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10/13/2010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43B5B-0FC0-4E8D-81BB-15E89B1A3C4E}" type="slidenum">
              <a:rPr lang="en-US"/>
              <a:pPr/>
              <a:t>1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EB5DD-88EF-4296-AEB9-B0AFEC161809}" type="slidenum">
              <a:rPr lang="en-US"/>
              <a:pPr/>
              <a:t>2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EEAE8-221B-4CAF-95E2-20F69172E38C}" type="slidenum">
              <a:rPr lang="en-US"/>
              <a:pPr/>
              <a:t>42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44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C672D-86BB-43D0-A997-220A6AFD3443}" type="slidenum">
              <a:rPr lang="en-US"/>
              <a:pPr/>
              <a:t>46</a:t>
            </a:fld>
            <a:r>
              <a:rPr lang="en-US"/>
              <a:t>##</a:t>
            </a:r>
            <a:endParaRPr lang="en-US" sz="1300" i="0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Authentication &amp; </a:t>
            </a:r>
            <a:r>
              <a:rPr lang="en-US" dirty="0" smtClean="0"/>
              <a:t>Authorization in ASP.NET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3528" y="3240880"/>
            <a:ext cx="8363272" cy="569120"/>
          </a:xfrm>
        </p:spPr>
        <p:txBody>
          <a:bodyPr/>
          <a:lstStyle/>
          <a:p>
            <a:r>
              <a:rPr lang="en-US" dirty="0" smtClean="0"/>
              <a:t>Forms Authentication, Users, Roles, Membership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000" y1="29831" x2="27000" y2="29831"/>
                        <a14:backgroundMark x1="73375" y1="70356" x2="73375" y2="703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2837285" cy="189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80" y="4509120"/>
            <a:ext cx="3024336" cy="1916008"/>
          </a:xfrm>
          <a:prstGeom prst="roundRect">
            <a:avLst>
              <a:gd name="adj" fmla="val 2588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Windows Authentication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901899"/>
            <a:ext cx="4624922" cy="3535214"/>
          </a:xfrm>
          <a:prstGeom prst="roundRect">
            <a:avLst>
              <a:gd name="adj" fmla="val 326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Authentication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Authentication </a:t>
            </a:r>
            <a:r>
              <a:rPr lang="en-US" dirty="0" smtClean="0"/>
              <a:t>uses a Web </a:t>
            </a:r>
            <a:r>
              <a:rPr lang="en-US" dirty="0"/>
              <a:t>form to collect </a:t>
            </a:r>
            <a:r>
              <a:rPr lang="en-US" dirty="0" smtClean="0"/>
              <a:t>login credentials (username / password)</a:t>
            </a:r>
            <a:endParaRPr lang="en-US" dirty="0"/>
          </a:p>
          <a:p>
            <a:r>
              <a:rPr lang="en-US" dirty="0"/>
              <a:t>Users are authenticated by the </a:t>
            </a:r>
            <a:r>
              <a:rPr lang="en-US" dirty="0" smtClean="0"/>
              <a:t>C# code behind the </a:t>
            </a:r>
            <a:r>
              <a:rPr lang="en-US" dirty="0"/>
              <a:t>Web form</a:t>
            </a:r>
          </a:p>
          <a:p>
            <a:r>
              <a:rPr lang="en-US" dirty="0" smtClean="0"/>
              <a:t>User accounts can be stored in:</a:t>
            </a:r>
            <a:endParaRPr lang="en-US" dirty="0"/>
          </a:p>
          <a:p>
            <a:pPr marL="712788" lvl="1" indent="-26670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pPr marL="712788" lvl="1" indent="-266700"/>
            <a:r>
              <a:rPr lang="en-US" dirty="0"/>
              <a:t>Separate user database </a:t>
            </a:r>
          </a:p>
          <a:p>
            <a:r>
              <a:rPr lang="en-US" dirty="0" smtClean="0"/>
              <a:t>Users are local for the Web application</a:t>
            </a:r>
          </a:p>
          <a:p>
            <a:pPr lvl="1"/>
            <a:r>
              <a:rPr lang="en-US" dirty="0" smtClean="0"/>
              <a:t>Not part of Windows or Active Directory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Authentication (2)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/>
              <a:t>Enabling forms authentication:</a:t>
            </a:r>
          </a:p>
          <a:p>
            <a:pPr marL="712788" lvl="1" indent="-266700"/>
            <a:r>
              <a:rPr lang="en-US" dirty="0"/>
              <a:t>Set authentication mode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Forms</a:t>
            </a:r>
            <a:r>
              <a:rPr lang="en-US" dirty="0" smtClean="0"/>
              <a:t>"</a:t>
            </a:r>
            <a:endParaRPr lang="en-US" dirty="0"/>
          </a:p>
          <a:p>
            <a:pPr marL="712788" lvl="1" indent="-266700"/>
            <a:endParaRPr lang="en-US" dirty="0"/>
          </a:p>
          <a:p>
            <a:pPr marL="712788" lvl="1" indent="-266700"/>
            <a:r>
              <a:rPr lang="en-US" dirty="0"/>
              <a:t>Create a </a:t>
            </a:r>
            <a:r>
              <a:rPr lang="en-US" dirty="0" smtClean="0"/>
              <a:t>login ASPX page</a:t>
            </a:r>
            <a:endParaRPr lang="en-US" dirty="0"/>
          </a:p>
          <a:p>
            <a:pPr marL="712788" lvl="1" indent="-266700"/>
            <a:r>
              <a:rPr lang="en-US" dirty="0"/>
              <a:t>Create a file or database to store </a:t>
            </a:r>
            <a:r>
              <a:rPr lang="en-US" dirty="0" smtClean="0"/>
              <a:t>the user credentials (username, password, etc.)</a:t>
            </a:r>
            <a:endParaRPr lang="en-US" dirty="0"/>
          </a:p>
          <a:p>
            <a:pPr marL="712788" lvl="1" indent="-266700"/>
            <a:r>
              <a:rPr lang="en-US" dirty="0"/>
              <a:t>Write code to authenticate </a:t>
            </a:r>
            <a:r>
              <a:rPr lang="en-US" dirty="0" smtClean="0"/>
              <a:t>the users </a:t>
            </a:r>
            <a:r>
              <a:rPr lang="en-US" dirty="0"/>
              <a:t>against the users file or database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900113" y="2924944"/>
            <a:ext cx="734429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mode="Forms"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38336"/>
            <a:ext cx="6287616" cy="914400"/>
          </a:xfrm>
        </p:spPr>
        <p:txBody>
          <a:bodyPr/>
          <a:lstStyle/>
          <a:p>
            <a:r>
              <a:rPr lang="en-US" dirty="0" smtClean="0"/>
              <a:t>Configuring 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3528" y="1196752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deny someone's 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users="…"&gt;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  <a:r>
              <a:rPr lang="en-US" dirty="0" smtClean="0"/>
              <a:t> 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allow someone's </a:t>
            </a:r>
            <a:r>
              <a:rPr lang="en-US" dirty="0"/>
              <a:t>access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&lt;allow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</a:t>
            </a:r>
            <a:r>
              <a:rPr lang="en-US" dirty="0"/>
              <a:t> in the authorization </a:t>
            </a:r>
            <a:r>
              <a:rPr lang="en-US" dirty="0" smtClean="0"/>
              <a:t>tag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users="?"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anonymous access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 denies access to all users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02632" y="4102040"/>
            <a:ext cx="72417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&lt;system.web&gt;</a:t>
            </a:r>
          </a:p>
          <a:p>
            <a:r>
              <a:rPr lang="en-US" noProof="1" smtClean="0"/>
              <a:t>  &lt;authorization&gt;</a:t>
            </a:r>
          </a:p>
          <a:p>
            <a:r>
              <a:rPr lang="en-US" noProof="1" smtClean="0"/>
              <a:t>    &lt;deny users="?"/&gt;</a:t>
            </a:r>
          </a:p>
          <a:p>
            <a:r>
              <a:rPr lang="en-US" noProof="1" smtClean="0"/>
              <a:t>  &lt;/authorization&gt;</a:t>
            </a:r>
          </a:p>
          <a:p>
            <a:r>
              <a:rPr lang="en-US" noProof="1" smtClean="0"/>
              <a:t>&lt;/system.web&gt;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581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Authorization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23528" y="1052736"/>
            <a:ext cx="8424936" cy="572464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Specifying authorization rules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deny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allow</a:t>
            </a:r>
            <a:r>
              <a:rPr lang="en-US" dirty="0" smtClean="0"/>
              <a:t> stops the authorization process at the first match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 if a user is authorized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800" dirty="0" smtClean="0"/>
              <a:t>, the tag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&lt;deny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users="*"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2800" dirty="0" smtClean="0"/>
              <a:t> is not processed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2072" y="1772816"/>
            <a:ext cx="75443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&lt;location path="RegisterUser.aspx"&gt;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&lt;system.web&gt;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&lt;authorization&gt;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  &lt;</a:t>
            </a:r>
            <a:r>
              <a:rPr lang="en-US" dirty="0"/>
              <a:t>allow roles="admin</a:t>
            </a:r>
            <a:r>
              <a:rPr lang="en-US" dirty="0" smtClean="0"/>
              <a:t>" /&gt;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     &lt;allow users="Pesho,Gosho" /&gt;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      &lt;</a:t>
            </a:r>
            <a:r>
              <a:rPr lang="en-US" dirty="0"/>
              <a:t>deny users="*" </a:t>
            </a:r>
            <a:r>
              <a:rPr lang="en-US" dirty="0" smtClean="0"/>
              <a:t>/&gt;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&lt;/authorization&gt;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&lt;/system.web&gt;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&lt;/location&gt;</a:t>
            </a:r>
          </a:p>
        </p:txBody>
      </p:sp>
    </p:spTree>
    <p:extLst>
      <p:ext uri="{BB962C8B-B14F-4D97-AF65-F5344CB8AC3E}">
        <p14:creationId xmlns:p14="http://schemas.microsoft.com/office/powerpoint/2010/main" val="661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Login / Logout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Logging-in using credentials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Logging-out the currently logged user</a:t>
            </a:r>
            <a:r>
              <a:rPr lang="en-US" sz="3000" dirty="0" smtClean="0"/>
              <a:t>:</a:t>
            </a:r>
            <a:endParaRPr lang="en-US" sz="3000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3000" dirty="0" smtClean="0"/>
              <a:t>Displaying the </a:t>
            </a:r>
            <a:r>
              <a:rPr lang="en-US" sz="3000" dirty="0"/>
              <a:t>currently logged user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1560" y="1604482"/>
            <a:ext cx="79208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if (FormsAuthentication.Authenticate(username, passwd))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FormsAuthentication.RedirectFromLoginPage(</a:t>
            </a:r>
          </a:p>
          <a:p>
            <a:r>
              <a:rPr lang="en-US" noProof="1" smtClean="0"/>
              <a:t>    username, false);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else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lblError.Text = "Invalid login!";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1560" y="5117122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FormsAuthentication.SignOut</a:t>
            </a:r>
            <a:r>
              <a:rPr lang="en-US" noProof="1" smtClean="0"/>
              <a:t>();</a:t>
            </a:r>
            <a:endParaRPr lang="en-US" noProof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99792" y="2903678"/>
            <a:ext cx="5976664" cy="845622"/>
          </a:xfrm>
          <a:prstGeom prst="wedgeRoundRectCallout">
            <a:avLst>
              <a:gd name="adj1" fmla="val -5052"/>
              <a:gd name="adj2" fmla="val -888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108000" rIns="0" bIns="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method creates a cookie (or hidden field) holding the authentication ticket.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560" y="6125234"/>
            <a:ext cx="792088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lblInfo.Text = "User: " + Page.User.Identity.Name;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55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971" y="5164136"/>
            <a:ext cx="7924800" cy="685800"/>
          </a:xfrm>
        </p:spPr>
        <p:txBody>
          <a:bodyPr/>
          <a:lstStyle/>
          <a:p>
            <a:r>
              <a:rPr lang="en-US" sz="3600" dirty="0" smtClean="0"/>
              <a:t>Forms Authentication</a:t>
            </a:r>
            <a:endParaRPr lang="bg-BG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7116" y="580526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5473" y="620688"/>
            <a:ext cx="4668048" cy="446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4934969"/>
            <a:ext cx="7924800" cy="685800"/>
          </a:xfrm>
        </p:spPr>
        <p:txBody>
          <a:bodyPr/>
          <a:lstStyle/>
          <a:p>
            <a:r>
              <a:rPr lang="en-US" dirty="0" smtClean="0"/>
              <a:t>ASP.NET Users and Roles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5661248"/>
            <a:ext cx="7924800" cy="569120"/>
          </a:xfrm>
        </p:spPr>
        <p:txBody>
          <a:bodyPr/>
          <a:lstStyle/>
          <a:p>
            <a:r>
              <a:rPr lang="en-US" smtClean="0"/>
              <a:t>Membership Provider </a:t>
            </a:r>
            <a:r>
              <a:rPr lang="en-US" dirty="0" smtClean="0"/>
              <a:t>and Roles Provider</a:t>
            </a:r>
            <a:endParaRPr lang="en-US" dirty="0"/>
          </a:p>
        </p:txBody>
      </p:sp>
      <p:pic>
        <p:nvPicPr>
          <p:cNvPr id="3074" name="Picture 2" descr="http://radleb.net/blog/wp-content/uploads/2009/07/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46" y="1124744"/>
            <a:ext cx="4457302" cy="3311826"/>
          </a:xfrm>
          <a:prstGeom prst="roundRect">
            <a:avLst>
              <a:gd name="adj" fmla="val 1578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cs typeface="Consolas" pitchFamily="49" charset="0"/>
              </a:rPr>
              <a:t>Users, Roles and Authentication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is a client with a Web browser running a session with the Web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Users can authenticate (login) in the Web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Once a user is logged-in, a set of roles and permissions are assigned to him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Authorization in ASP.NET is				 based on users and roles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Authorization rules specify what			 permissions each user / role has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3" y="4365105"/>
            <a:ext cx="2016224" cy="2016224"/>
          </a:xfrm>
          <a:prstGeom prst="roundRect">
            <a:avLst>
              <a:gd name="adj" fmla="val 85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ASP.NET Membership Providers</a:t>
            </a:r>
            <a:endParaRPr lang="bg-BG" sz="3900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providers in ASP.NET 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</a:t>
            </a:r>
            <a:r>
              <a:rPr lang="en-US" dirty="0" smtClean="0"/>
              <a:t>authentication and user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DeleteUser()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GeneratePassword()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 smtClean="0"/>
              <a:t>Can store user credentials in database / file / etc.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580856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Tx/>
              <a:buAutoNum type="arabicPeriod"/>
              <a:tabLst/>
            </a:pPr>
            <a:r>
              <a:rPr lang="en-US" dirty="0"/>
              <a:t>Basic principles 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2"/>
              <a:tabLst/>
            </a:pPr>
            <a:r>
              <a:rPr lang="en-US" dirty="0"/>
              <a:t>Authentication Types </a:t>
            </a:r>
          </a:p>
          <a:p>
            <a:pPr marL="987425" lvl="1" indent="-360363">
              <a:lnSpc>
                <a:spcPct val="110000"/>
              </a:lnSpc>
            </a:pPr>
            <a:r>
              <a:rPr lang="en-US" dirty="0" smtClean="0"/>
              <a:t>Windows Authentication</a:t>
            </a:r>
            <a:endParaRPr lang="en-US" dirty="0"/>
          </a:p>
          <a:p>
            <a:pPr marL="987425" lvl="1" indent="-360363">
              <a:lnSpc>
                <a:spcPct val="110000"/>
              </a:lnSpc>
            </a:pPr>
            <a:r>
              <a:rPr lang="en-US" dirty="0"/>
              <a:t>Forms Authentication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3"/>
              <a:tabLst/>
            </a:pPr>
            <a:r>
              <a:rPr lang="en-US" dirty="0"/>
              <a:t>Users &amp; </a:t>
            </a:r>
            <a:r>
              <a:rPr lang="en-US" dirty="0" smtClean="0"/>
              <a:t>Roles</a:t>
            </a:r>
            <a:endParaRPr lang="en-US" dirty="0"/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Membership and Providers</a:t>
            </a:r>
          </a:p>
          <a:p>
            <a:pPr marL="446088" indent="-446088">
              <a:lnSpc>
                <a:spcPct val="110000"/>
              </a:lnSpc>
              <a:buFontTx/>
              <a:buAutoNum type="arabicPeriod" startAt="4"/>
              <a:tabLst/>
            </a:pPr>
            <a:r>
              <a:rPr lang="en-US" dirty="0" smtClean="0"/>
              <a:t>Login / Logout Controls</a:t>
            </a:r>
          </a:p>
        </p:txBody>
      </p:sp>
      <p:pic>
        <p:nvPicPr>
          <p:cNvPr id="4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21088"/>
            <a:ext cx="2160240" cy="1946355"/>
          </a:xfrm>
          <a:prstGeom prst="rect">
            <a:avLst/>
          </a:prstGeom>
          <a:noFill/>
          <a:effectLst>
            <a:glow rad="50800">
              <a:schemeClr val="accent4">
                <a:lumMod val="75000"/>
                <a:alpha val="30000"/>
              </a:schemeClr>
            </a:glow>
            <a:softEdge rad="12700"/>
          </a:effectLst>
        </p:spPr>
      </p:pic>
      <p:pic>
        <p:nvPicPr>
          <p:cNvPr id="5" name="Picture 2" descr="http://www.utoledo.edu/utlc/career/images/stack_books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304256" cy="203542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in ASP.NET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 smtClean="0"/>
              <a:t> in ASP.NET allow assigning permissions to a group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role could have more privileges than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Guests</a:t>
            </a:r>
            <a:r>
              <a:rPr lang="en-US" dirty="0" smtClean="0"/>
              <a:t>" role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account can be assigned </a:t>
            </a:r>
            <a:r>
              <a:rPr lang="en-US" dirty="0" smtClean="0"/>
              <a:t>to multiple roles in the same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dirty="0" smtClean="0"/>
              <a:t>" can be member of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Admins</a:t>
            </a:r>
            <a:r>
              <a:rPr lang="en-US" dirty="0" smtClean="0"/>
              <a:t>" and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TrustedUsers</a:t>
            </a:r>
            <a:r>
              <a:rPr lang="en-US" dirty="0" smtClean="0"/>
              <a:t>" roles</a:t>
            </a:r>
          </a:p>
          <a:p>
            <a:pPr>
              <a:lnSpc>
                <a:spcPct val="100000"/>
              </a:lnSpc>
            </a:pPr>
            <a:r>
              <a:rPr lang="en-US" dirty="0"/>
              <a:t>Permissions can be granted to multiple users sharing the same </a:t>
            </a:r>
            <a:r>
              <a:rPr lang="en-US" dirty="0" smtClean="0"/>
              <a:t>role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Role Providers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providers in ASP.NET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common authorization </a:t>
            </a:r>
            <a:r>
              <a:rPr lang="en-US" dirty="0" smtClean="0"/>
              <a:t>tasks and role management tasks</a:t>
            </a:r>
            <a:endParaRPr lang="en-US" dirty="0"/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IsUserInRole()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GetAllRoles()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GetRolesForUser()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Can store user credentials in database / file / etc.</a:t>
            </a:r>
          </a:p>
          <a:p>
            <a:pPr lvl="2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88640"/>
            <a:ext cx="5423520" cy="914400"/>
          </a:xfrm>
        </p:spPr>
        <p:txBody>
          <a:bodyPr/>
          <a:lstStyle/>
          <a:p>
            <a:r>
              <a:rPr lang="en-US" dirty="0" smtClean="0"/>
              <a:t>Registering a Membership Provider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Adding membership provider to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8982" y="2204864"/>
            <a:ext cx="806546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&lt;membership defaultProvider="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MyMembershipProvider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	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connectionStringName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minRequiredPasswordLength="6"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requiresQuestionAndAnswer="true"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enablePasswordRetrieval="false"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requiresUniqueEmail="false"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applicationName="/MyApp"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minRequiredNonalphanumericCharacters="1"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="MyMembershipProvider" 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type="System.Web.Security.SqlMembershipProvider"/&gt;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&lt;/membership&gt;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</a:t>
            </a:r>
            <a:r>
              <a:rPr lang="en-US"/>
              <a:t>a </a:t>
            </a:r>
            <a:r>
              <a:rPr lang="en-US" smtClean="0"/>
              <a:t>Role Provider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</a:t>
            </a:r>
            <a:r>
              <a:rPr lang="en-US" sz="3000" dirty="0" smtClean="0"/>
              <a:t>register role provider </a:t>
            </a:r>
            <a:r>
              <a:rPr lang="en-US" sz="3000" dirty="0"/>
              <a:t>in ASP.NET </a:t>
            </a:r>
            <a:r>
              <a:rPr lang="en-US" sz="3000" dirty="0" smtClean="0"/>
              <a:t>4.0 </a:t>
            </a:r>
            <a:r>
              <a:rPr lang="en-US" sz="3000" dirty="0"/>
              <a:t>add </a:t>
            </a:r>
            <a:r>
              <a:rPr lang="en-US" sz="3000" dirty="0" smtClean="0"/>
              <a:t>the following to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sz="3000" dirty="0" smtClean="0"/>
              <a:t>:</a:t>
            </a:r>
            <a:endParaRPr lang="bg-BG" sz="3000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95536" y="1988840"/>
            <a:ext cx="835292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&lt;roleManager enabled="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true"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DefaultProvider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&lt;add connectionStringName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="UsersConnectionString"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MyRoleProvider"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="System.Web.Security.SqlRoleProvider"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&lt;/roleManager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add name="UsersConnectionString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connectionString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="Data Source=.\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SQLEXPRESS;Initial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Catalog=Users;Integrated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Security=True"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providerName="System.Data.SqlClient"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connectionStrings&gt;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10344"/>
            <a:ext cx="6935688" cy="914400"/>
          </a:xfrm>
        </p:spPr>
        <p:txBody>
          <a:bodyPr/>
          <a:lstStyle/>
          <a:p>
            <a:r>
              <a:rPr lang="en-US" noProof="1" smtClean="0"/>
              <a:t>The SQL Registration Tool: aspnet_</a:t>
            </a:r>
            <a:r>
              <a:rPr lang="en-US" dirty="0" smtClean="0"/>
              <a:t>r</a:t>
            </a:r>
            <a:r>
              <a:rPr lang="en-US" noProof="1" smtClean="0"/>
              <a:t>egsql</a:t>
            </a:r>
            <a:endParaRPr lang="en-US" noProof="1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46584"/>
            <a:ext cx="8686800" cy="5422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built-in classes </a:t>
            </a:r>
            <a:r>
              <a:rPr lang="en-US" sz="2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System.Web.Security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 SqlMembershipProvider</a:t>
            </a:r>
            <a:r>
              <a:rPr lang="en-US" sz="3000" dirty="0" smtClean="0"/>
              <a:t> and </a:t>
            </a:r>
            <a:r>
              <a:rPr lang="en-US" sz="2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System.Web. Security.SqlRoleProvider</a:t>
            </a:r>
            <a:r>
              <a:rPr lang="en-US" sz="3000" dirty="0"/>
              <a:t> </a:t>
            </a:r>
            <a:r>
              <a:rPr lang="en-US" sz="3000" dirty="0" smtClean="0"/>
              <a:t>use a set of standard tables in the SQL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created by the ASP.NET </a:t>
            </a:r>
            <a:r>
              <a:rPr lang="en-US" sz="2800" dirty="0"/>
              <a:t>SQL Server Registration </a:t>
            </a:r>
            <a:r>
              <a:rPr lang="en-US" sz="2800" dirty="0" smtClean="0"/>
              <a:t>tool 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aspnet_regsql.exe</a:t>
            </a:r>
            <a:r>
              <a:rPr lang="en-US" sz="2800" dirty="0"/>
              <a:t> utility </a:t>
            </a:r>
            <a:r>
              <a:rPr lang="en-US" sz="2800" dirty="0" smtClean="0"/>
              <a:t>is </a:t>
            </a:r>
            <a:r>
              <a:rPr lang="en-US" sz="2800" dirty="0"/>
              <a:t>installed </a:t>
            </a:r>
            <a:r>
              <a:rPr lang="en-US" sz="2800" dirty="0" smtClean="0"/>
              <a:t>as part of with </a:t>
            </a:r>
            <a:r>
              <a:rPr lang="en-US" sz="2800" dirty="0"/>
              <a:t>ASP.NET </a:t>
            </a:r>
            <a:r>
              <a:rPr lang="en-US" sz="2800" dirty="0" smtClean="0"/>
              <a:t>4.0:</a:t>
            </a:r>
            <a:endParaRPr 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517232"/>
            <a:ext cx="777584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WINDOWS\Microsoft.NET\Framework\v4.0.30319\ aspnet_regsql.exe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r>
              <a:rPr lang="en-US" dirty="0" smtClean="0"/>
              <a:t>The Standard ASP.NET Applications Database Schema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3119" r="-1867" b="-2117"/>
          <a:stretch/>
        </p:blipFill>
        <p:spPr bwMode="auto">
          <a:xfrm>
            <a:off x="398834" y="1754373"/>
            <a:ext cx="8356060" cy="4574940"/>
          </a:xfrm>
          <a:prstGeom prst="roundRect">
            <a:avLst>
              <a:gd name="adj" fmla="val 1186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49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084" y="5099072"/>
            <a:ext cx="7924800" cy="792089"/>
          </a:xfrm>
        </p:spPr>
        <p:txBody>
          <a:bodyPr/>
          <a:lstStyle/>
          <a:p>
            <a:r>
              <a:rPr lang="en-US" noProof="1" smtClean="0"/>
              <a:t>aspnet_</a:t>
            </a:r>
            <a:r>
              <a:rPr lang="en-US" dirty="0" smtClean="0"/>
              <a:t>r</a:t>
            </a:r>
            <a:r>
              <a:rPr lang="en-US" noProof="1" smtClean="0"/>
              <a:t>egsql.exe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2084" y="5884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6" y="1196752"/>
            <a:ext cx="784638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Implementing login: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Implementing </a:t>
            </a:r>
            <a:r>
              <a:rPr lang="en-US" dirty="0" smtClean="0"/>
              <a:t>logout: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Creating new user: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844824"/>
            <a:ext cx="777584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Membership.ValidateUser(username, password))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FormsAuthentication.RedirectFromLoginPage(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false);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97042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FormsAuthentication.SignOut();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621178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Membership.CreateUser(username, password);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smtClean="0"/>
              <a:t>Membership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Getting the currently logged user: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Creating new role: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Adding user to existing role: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Deleting user / role: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1772816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MembershipUser currentUser = Membership.GetUser();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568" y="4325034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Roles.AddUserToRole("admin", "Admins");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5589240"/>
            <a:ext cx="7775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Membership.DeleteUser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Roles.DeleteRole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("Admins");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3568" y="3068960"/>
            <a:ext cx="7775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Roles.CreateRole("Admins");</a:t>
            </a:r>
          </a:p>
        </p:txBody>
      </p:sp>
    </p:spTree>
    <p:extLst>
      <p:ext uri="{BB962C8B-B14F-4D97-AF65-F5344CB8AC3E}">
        <p14:creationId xmlns:p14="http://schemas.microsoft.com/office/powerpoint/2010/main" val="5033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685800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99095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573016"/>
            <a:ext cx="4572000" cy="2562225"/>
          </a:xfrm>
          <a:prstGeom prst="roundRect">
            <a:avLst>
              <a:gd name="adj" fmla="val 582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br>
              <a:rPr lang="en-US" dirty="0"/>
            </a:br>
            <a:r>
              <a:rPr lang="en-US" dirty="0"/>
              <a:t>of 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Who are you? How you prove it?</a:t>
            </a:r>
          </a:p>
          <a:p>
            <a:pPr marL="712788" lvl="1" indent="-266700"/>
            <a:r>
              <a:rPr lang="en-US" dirty="0" smtClean="0"/>
              <a:t>Credentials can be password, smart card, etc.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Question: What </a:t>
            </a:r>
            <a:r>
              <a:rPr lang="en-US" dirty="0"/>
              <a:t>are </a:t>
            </a:r>
            <a:r>
              <a:rPr lang="en-US" dirty="0" smtClean="0"/>
              <a:t>you allowed to do?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ASP.NET Web Site Administration Tool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6536"/>
            <a:ext cx="8686800" cy="5148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Designed to manage your Web site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and manage users, roles and providers </a:t>
            </a:r>
          </a:p>
          <a:p>
            <a:pPr>
              <a:lnSpc>
                <a:spcPct val="100000"/>
              </a:lnSpc>
            </a:pPr>
            <a:r>
              <a:rPr lang="en-US" dirty="0"/>
              <a:t>Can manage application configuration settings</a:t>
            </a:r>
          </a:p>
          <a:p>
            <a:pPr>
              <a:lnSpc>
                <a:spcPct val="100000"/>
              </a:lnSpc>
            </a:pPr>
            <a:r>
              <a:rPr lang="en-US" dirty="0"/>
              <a:t>Accessible </a:t>
            </a:r>
            <a:r>
              <a:rPr lang="en-US" dirty="0" smtClean="0"/>
              <a:t>from Visual Studio: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</a:t>
            </a:r>
            <a:r>
              <a:rPr lang="en-US" dirty="0" smtClean="0"/>
              <a:t>] </a:t>
            </a:r>
            <a:r>
              <a:rPr lang="en-US" dirty="0"/>
              <a:t>menu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Configuration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70667"/>
            <a:ext cx="7924800" cy="14744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Web Site Administration Tool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35582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30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055547"/>
            <a:ext cx="4572508" cy="3407850"/>
          </a:xfrm>
          <a:prstGeom prst="rect">
            <a:avLst/>
          </a:prstGeom>
          <a:noFill/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Login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9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/>
              <a:t> Control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Login control provides the necessary interface through which a user can enter their username and password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control uses the membership provider specified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eb.config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/>
              <a:t>Adding the login control to the page: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756594" y="4731241"/>
            <a:ext cx="77038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 id="MyLogin"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884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200800" cy="5400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 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292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</a:t>
            </a:r>
            <a:r>
              <a:rPr lang="en-US" dirty="0" smtClean="0"/>
              <a:t>a </a:t>
            </a:r>
            <a:r>
              <a:rPr lang="en-US" dirty="0"/>
              <a:t>user has logged in we can display his username just by adding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dirty="0"/>
              <a:t> control to the page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dirty="0"/>
              <a:t> control allows the user to log in or log out of the application 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683768" y="3153162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&lt;asp:LoginName id="lnUser" runat="server"/&gt;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683768" y="4947265"/>
            <a:ext cx="7776664" cy="3539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&lt;asp:LoginStatus id=" lsUser"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sz="3600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LoginName</a:t>
            </a:r>
            <a:r>
              <a:rPr lang="en-US" sz="3600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LoginStatus</a:t>
            </a:r>
            <a:r>
              <a:rPr lang="en-US" sz="3600" noProof="1"/>
              <a:t> Control</a:t>
            </a:r>
            <a:endParaRPr lang="bg-BG" sz="3600" dirty="0"/>
          </a:p>
        </p:txBody>
      </p:sp>
      <p:pic>
        <p:nvPicPr>
          <p:cNvPr id="4904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01924"/>
            <a:ext cx="6624736" cy="496855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LoginView</a:t>
            </a:r>
            <a:r>
              <a:rPr lang="en-US" noProof="1"/>
              <a:t> Control 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Customized information which will be shown to users through templates, based on their roles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By default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nonymousTemplate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LoggedInTemplate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New custom templates can be added</a:t>
            </a:r>
          </a:p>
          <a:p>
            <a:pPr>
              <a:lnSpc>
                <a:spcPct val="100000"/>
              </a:lnSpc>
            </a:pPr>
            <a:r>
              <a:rPr lang="en-US" dirty="0"/>
              <a:t>To add the control to the page use:</a:t>
            </a:r>
            <a:r>
              <a:rPr lang="bg-BG" dirty="0"/>
              <a:t> 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467544" y="5301208"/>
            <a:ext cx="820891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&lt;asp:LoginView id="MyLoginView"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&lt;/asp:LoginView&gt;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43099"/>
            <a:ext cx="7272808" cy="909637"/>
          </a:xfrm>
        </p:spPr>
        <p:txBody>
          <a:bodyPr/>
          <a:lstStyle/>
          <a:p>
            <a:r>
              <a:rPr lang="en-US" sz="3800" noProof="1"/>
              <a:t>The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sz="3800" noProof="1"/>
              <a:t> Control 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create new accounts</a:t>
            </a:r>
          </a:p>
          <a:p>
            <a:r>
              <a:rPr lang="en-US" dirty="0"/>
              <a:t>It works with the membership provider class</a:t>
            </a:r>
          </a:p>
          <a:p>
            <a:r>
              <a:rPr lang="en-US" dirty="0"/>
              <a:t>Offers many customizable features </a:t>
            </a:r>
          </a:p>
          <a:p>
            <a:r>
              <a:rPr lang="en-US" dirty="0"/>
              <a:t>Can quickly be added to and used using 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11314" y="3933056"/>
            <a:ext cx="79211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&lt;asp:CreateUserWizard id="NewUserWiz" runat="server"&gt;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&lt;/asp:CreateUserWizard&gt;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15107"/>
            <a:ext cx="6732587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CreateUserWizard</a:t>
            </a:r>
            <a:r>
              <a:rPr lang="en-US" noProof="1"/>
              <a:t> </a:t>
            </a:r>
            <a:r>
              <a:rPr lang="en-US" noProof="1" smtClean="0"/>
              <a:t>Control (2)</a:t>
            </a:r>
            <a:endParaRPr lang="bg-BG" dirty="0"/>
          </a:p>
        </p:txBody>
      </p:sp>
      <p:pic>
        <p:nvPicPr>
          <p:cNvPr id="477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29" y="1412776"/>
            <a:ext cx="6672742" cy="5004556"/>
          </a:xfrm>
          <a:prstGeom prst="roundRect">
            <a:avLst>
              <a:gd name="adj" fmla="val 426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474838"/>
            <a:ext cx="7924800" cy="147444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Windows and Form Authentication in ASP.NET</a:t>
            </a:r>
            <a:endParaRPr lang="en-US" dirty="0"/>
          </a:p>
        </p:txBody>
      </p:sp>
      <p:pic>
        <p:nvPicPr>
          <p:cNvPr id="2050" name="Picture 2" descr="http://t1.gstatic.com/images?q=tbn:ANd9GcSoI3-68BAr2FzOHCxesgE7X9YpF2BxLxNDDZS6wM3MJ33B6VI&amp;t=1&amp;usg=__ZVoic-ujCvV9mUul7hF3UTrptF4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827">
            <a:off x="2853169" y="1166950"/>
            <a:ext cx="3581120" cy="26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522" y="2397524"/>
            <a:ext cx="2703358" cy="1607540"/>
          </a:xfrm>
          <a:prstGeom prst="roundRect">
            <a:avLst>
              <a:gd name="adj" fmla="val 277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9" y="2397524"/>
            <a:ext cx="2554447" cy="1607540"/>
          </a:xfrm>
          <a:prstGeom prst="roundRect">
            <a:avLst>
              <a:gd name="adj" fmla="val 277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43099"/>
            <a:ext cx="6661150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PasswordRecovery</a:t>
            </a:r>
            <a:r>
              <a:rPr lang="en-US" noProof="1"/>
              <a:t> Control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used to retrieve passwords</a:t>
            </a:r>
          </a:p>
          <a:p>
            <a:pPr>
              <a:lnSpc>
                <a:spcPct val="100000"/>
              </a:lnSpc>
            </a:pPr>
            <a:r>
              <a:rPr lang="en-US" dirty="0"/>
              <a:t>The user is first prompted to enter username</a:t>
            </a:r>
          </a:p>
          <a:p>
            <a:pPr>
              <a:lnSpc>
                <a:spcPct val="100000"/>
              </a:lnSpc>
            </a:pPr>
            <a:r>
              <a:rPr lang="en-US" dirty="0"/>
              <a:t>Once users enter valid user names, they must answer their secret questions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password is sent via e-mail</a:t>
            </a:r>
          </a:p>
          <a:p>
            <a:pPr>
              <a:lnSpc>
                <a:spcPct val="100000"/>
              </a:lnSpc>
            </a:pPr>
            <a:r>
              <a:rPr lang="en-US" dirty="0"/>
              <a:t>To add this control use: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306" y="4941168"/>
            <a:ext cx="80651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&lt;asp:PasswordRecovery id="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prForgotPass"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&lt;/asp:PasswordRecovery&gt;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253" y="1340768"/>
            <a:ext cx="8686800" cy="5364832"/>
          </a:xfrm>
        </p:spPr>
        <p:txBody>
          <a:bodyPr/>
          <a:lstStyle/>
          <a:p>
            <a:r>
              <a:rPr lang="en-US" dirty="0"/>
              <a:t>Allows users to change  their passwords</a:t>
            </a:r>
          </a:p>
          <a:p>
            <a:r>
              <a:rPr lang="en-US" dirty="0"/>
              <a:t>It uses the membership provider specified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Can be added to any page with the following tag:  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610865" y="4397042"/>
            <a:ext cx="79215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&lt;asp:ChangePassword id="cpChangePass" runat="server"/&gt;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143099"/>
            <a:ext cx="6696075" cy="909637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ChangePassword</a:t>
            </a:r>
            <a:r>
              <a:rPr lang="en-US" noProof="1"/>
              <a:t> Control</a:t>
            </a:r>
            <a:endParaRPr lang="bg-BG" dirty="0"/>
          </a:p>
        </p:txBody>
      </p:sp>
      <p:pic>
        <p:nvPicPr>
          <p:cNvPr id="4812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93912"/>
            <a:ext cx="6912768" cy="5184576"/>
          </a:xfrm>
          <a:prstGeom prst="roundRect">
            <a:avLst>
              <a:gd name="adj" fmla="val 990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Authentication &amp; Authorization</a:t>
            </a:r>
            <a:endParaRPr lang="bg-BG" sz="3800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39975" y="1628800"/>
            <a:ext cx="4608513" cy="1080765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026" name="Picture 2" descr="http://blogs.netapp.com/photos/uncategorized/2008/12/24/421697032_silverlockke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7940" y="3204962"/>
            <a:ext cx="4338890" cy="2888334"/>
          </a:xfrm>
          <a:prstGeom prst="roundRect">
            <a:avLst>
              <a:gd name="adj" fmla="val 34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 smtClean="0"/>
              <a:t> in SQL Server.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egsql.exe</a:t>
            </a:r>
            <a:r>
              <a:rPr lang="en-US" sz="2800" noProof="1" smtClean="0"/>
              <a:t> add the SQL Server membership tables to support users / roles.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</a:t>
            </a:r>
            <a:r>
              <a:rPr lang="en-US" sz="2800" dirty="0"/>
              <a:t>the </a:t>
            </a:r>
            <a:r>
              <a:rPr lang="en-US" sz="2800" dirty="0" smtClean="0"/>
              <a:t>ASP.NET Web </a:t>
            </a:r>
            <a:r>
              <a:rPr lang="en-US" sz="2800" dirty="0"/>
              <a:t>Site Configuration Tool create a new role "Student" and two users that have the new role. Create a login page and try to enter the site with one of these two accounts.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Web site and restrict </a:t>
            </a:r>
            <a:r>
              <a:rPr lang="en-US" sz="2800" dirty="0"/>
              <a:t>access to a </a:t>
            </a:r>
            <a:r>
              <a:rPr lang="en-US" sz="2800" dirty="0" smtClean="0"/>
              <a:t>it for </a:t>
            </a:r>
            <a:r>
              <a:rPr lang="en-US" sz="2800" dirty="0"/>
              <a:t>unregistered users. Implement login page, user registration page </a:t>
            </a:r>
            <a:r>
              <a:rPr lang="en-US" sz="2800" dirty="0" smtClean="0"/>
              <a:t>and logout link in the master page.</a:t>
            </a:r>
            <a:r>
              <a:rPr lang="en-US" sz="2800" dirty="0"/>
              <a:t> </a:t>
            </a:r>
            <a:r>
              <a:rPr lang="en-US" sz="2800" dirty="0" smtClean="0"/>
              <a:t>The site should have the following pages: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</a:t>
            </a:r>
            <a:r>
              <a:rPr lang="en-US" sz="2600" dirty="0"/>
              <a:t>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/>
              <a:t> – accessible to </a:t>
            </a:r>
            <a:r>
              <a:rPr lang="en-US" sz="2600" dirty="0" smtClean="0"/>
              <a:t>everyone – allows visitors to register</a:t>
            </a:r>
            <a:endParaRPr lang="en-US" sz="2600" dirty="0"/>
          </a:p>
          <a:p>
            <a:pPr marL="804863" lvl="1" indent="-457200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/>
              <a:t> – accessible to logged-in users </a:t>
            </a:r>
            <a:r>
              <a:rPr lang="en-US" sz="2600" dirty="0" smtClean="0"/>
              <a:t>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Admin.aspx</a:t>
            </a:r>
            <a:r>
              <a:rPr lang="en-US" sz="2600" dirty="0" smtClean="0"/>
              <a:t> – accessible to Administrators roles only – allows users to be listed and deleted</a:t>
            </a:r>
            <a:endParaRPr lang="bg-BG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Implement a site map and navigation menu that defines the pages in the Web site and specifies which pages which roles require. Hide the inaccessible pages from the navigation.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6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8863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your own membership provider that uses a database of your </a:t>
            </a:r>
            <a:r>
              <a:rPr lang="en-US" sz="2800" dirty="0" smtClean="0"/>
              <a:t>choice. Define the tables: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Users(ID, username, PasswordSHA1)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Roles(ID, Name)</a:t>
            </a:r>
            <a:endParaRPr lang="en-US" sz="26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ASP.NET pages: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Login.aspx</a:t>
            </a:r>
            <a:r>
              <a:rPr lang="en-US" sz="2600" dirty="0" smtClean="0"/>
              <a:t> – accessible to everyone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Register.aspx</a:t>
            </a:r>
            <a:r>
              <a:rPr lang="en-US" sz="2600" dirty="0" smtClean="0"/>
              <a:t> </a:t>
            </a:r>
            <a:r>
              <a:rPr lang="en-US" sz="2600" dirty="0"/>
              <a:t>– accessible to </a:t>
            </a:r>
            <a:r>
              <a:rPr lang="en-US" sz="2600" dirty="0" smtClean="0"/>
              <a:t>Administrators only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Main.aspx</a:t>
            </a:r>
            <a:r>
              <a:rPr lang="en-US" sz="2600" dirty="0" smtClean="0"/>
              <a:t> – accessible to logged-in users only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071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7888" y="76200"/>
            <a:ext cx="7086600" cy="914400"/>
          </a:xfrm>
        </p:spPr>
        <p:txBody>
          <a:bodyPr/>
          <a:lstStyle/>
          <a:p>
            <a:r>
              <a:rPr lang="en-US" sz="3800" dirty="0"/>
              <a:t>Authentication </a:t>
            </a:r>
            <a:r>
              <a:rPr lang="en-US" sz="3800" dirty="0" smtClean="0"/>
              <a:t>Types in ASP.NET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Windows Authentication</a:t>
            </a:r>
          </a:p>
          <a:p>
            <a:pPr marL="712788" lvl="1" indent="-350838"/>
            <a:r>
              <a:rPr lang="en-US" dirty="0"/>
              <a:t>Uses the security features </a:t>
            </a:r>
            <a:r>
              <a:rPr lang="en-US" dirty="0" smtClean="0"/>
              <a:t>integrated into </a:t>
            </a:r>
            <a:r>
              <a:rPr lang="en-US" dirty="0"/>
              <a:t>the Windows </a:t>
            </a:r>
            <a:r>
              <a:rPr lang="en-US" dirty="0" smtClean="0"/>
              <a:t>operating systems</a:t>
            </a:r>
          </a:p>
          <a:p>
            <a:pPr marL="712788" lvl="1" indent="-350838"/>
            <a:r>
              <a:rPr lang="en-US" dirty="0" smtClean="0"/>
              <a:t>Uses Active Directory / Windows accounts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Forms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marL="712788" lvl="1" indent="-350838"/>
            <a:r>
              <a:rPr lang="en-US" dirty="0" smtClean="0"/>
              <a:t>Uses a traditional login / logout pages</a:t>
            </a:r>
          </a:p>
          <a:p>
            <a:pPr marL="712788" lvl="1" indent="-350838"/>
            <a:r>
              <a:rPr lang="en-US" dirty="0" smtClean="0"/>
              <a:t>Code </a:t>
            </a:r>
            <a:r>
              <a:rPr lang="en-US" dirty="0"/>
              <a:t>associated with a Web form handles users </a:t>
            </a:r>
            <a:r>
              <a:rPr lang="en-US" dirty="0" smtClean="0"/>
              <a:t>authentication by username / password</a:t>
            </a:r>
            <a:endParaRPr lang="en-US" dirty="0"/>
          </a:p>
          <a:p>
            <a:pPr marL="712788" lvl="1" indent="-350838"/>
            <a:r>
              <a:rPr lang="en-US" dirty="0"/>
              <a:t>Users </a:t>
            </a:r>
            <a:r>
              <a:rPr lang="en-US" dirty="0" smtClean="0"/>
              <a:t>are usually stored in a database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Authentication </a:t>
            </a:r>
            <a:r>
              <a:rPr lang="en-US" dirty="0" smtClean="0"/>
              <a:t>mode the Web </a:t>
            </a:r>
            <a:r>
              <a:rPr lang="en-US" dirty="0"/>
              <a:t>application </a:t>
            </a:r>
            <a:r>
              <a:rPr lang="en-US" dirty="0" smtClean="0"/>
              <a:t>uses </a:t>
            </a:r>
            <a:r>
              <a:rPr lang="en-US" dirty="0"/>
              <a:t>the same security scheme that applies to your </a:t>
            </a:r>
            <a:r>
              <a:rPr lang="en-US" dirty="0" smtClean="0"/>
              <a:t>Windows network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Network resources and Web applications use the same:</a:t>
            </a:r>
          </a:p>
          <a:p>
            <a:pPr marL="808038" lvl="1" indent="-361950">
              <a:lnSpc>
                <a:spcPct val="100000"/>
              </a:lnSpc>
            </a:pPr>
            <a:r>
              <a:rPr lang="en-US" dirty="0"/>
              <a:t>User names</a:t>
            </a:r>
          </a:p>
          <a:p>
            <a:pPr marL="808038" lvl="1" indent="-361950">
              <a:lnSpc>
                <a:spcPct val="100000"/>
              </a:lnSpc>
            </a:pPr>
            <a:r>
              <a:rPr lang="en-US" dirty="0"/>
              <a:t>Passwords</a:t>
            </a:r>
          </a:p>
          <a:p>
            <a:pPr marL="808038" lvl="1" indent="-361950">
              <a:lnSpc>
                <a:spcPct val="100000"/>
              </a:lnSpc>
            </a:pPr>
            <a:r>
              <a:rPr lang="en-US" dirty="0"/>
              <a:t>Permissions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It is the default </a:t>
            </a:r>
            <a:r>
              <a:rPr lang="en-US" dirty="0"/>
              <a:t>authentication when </a:t>
            </a:r>
            <a:r>
              <a:rPr lang="en-US" dirty="0" smtClean="0"/>
              <a:t>a new Web </a:t>
            </a:r>
            <a:r>
              <a:rPr lang="en-US" dirty="0"/>
              <a:t>site is created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Authentication (2)</a:t>
            </a:r>
            <a:endParaRPr lang="bg-BG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/>
              <a:t>The user is authenticated against his username and password in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Known as NTLM authentication protocol</a:t>
            </a:r>
            <a:endParaRPr lang="en-US" dirty="0"/>
          </a:p>
          <a:p>
            <a:r>
              <a:rPr lang="en-US" dirty="0"/>
              <a:t>When a user is authorized:</a:t>
            </a:r>
          </a:p>
          <a:p>
            <a:pPr marL="808038" lvl="1" indent="-361950"/>
            <a:r>
              <a:rPr lang="en-US" dirty="0"/>
              <a:t>ASP.NET issues an </a:t>
            </a:r>
            <a:r>
              <a:rPr lang="en-US" dirty="0" smtClean="0"/>
              <a:t>authentication ticket (which is a HTTP header)</a:t>
            </a:r>
            <a:endParaRPr lang="en-US" dirty="0"/>
          </a:p>
          <a:p>
            <a:pPr marL="808038" lvl="1" indent="-361950"/>
            <a:r>
              <a:rPr lang="en-US" dirty="0"/>
              <a:t>Application executes using the permissions </a:t>
            </a:r>
            <a:r>
              <a:rPr lang="en-US" dirty="0" smtClean="0"/>
              <a:t>associated with the Windows account</a:t>
            </a:r>
            <a:endParaRPr lang="en-US" dirty="0"/>
          </a:p>
          <a:p>
            <a:pPr marL="808038" lvl="1" indent="-361950"/>
            <a:r>
              <a:rPr lang="en-US" dirty="0"/>
              <a:t>The user's session ends when the browser </a:t>
            </a:r>
            <a:r>
              <a:rPr lang="en-US" dirty="0" smtClean="0"/>
              <a:t>is closed or </a:t>
            </a:r>
            <a:r>
              <a:rPr lang="en-US" dirty="0"/>
              <a:t>when the session times 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(3)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are logged on to the network</a:t>
            </a:r>
          </a:p>
          <a:p>
            <a:pPr marL="808038" lvl="1" indent="-361950"/>
            <a:r>
              <a:rPr lang="en-US" dirty="0"/>
              <a:t>Are automatically authenticated </a:t>
            </a:r>
          </a:p>
          <a:p>
            <a:pPr marL="808038" lvl="1" indent="-361950"/>
            <a:r>
              <a:rPr lang="en-US" dirty="0"/>
              <a:t>Can access the Web application</a:t>
            </a:r>
          </a:p>
          <a:p>
            <a:r>
              <a:rPr lang="en-US" dirty="0"/>
              <a:t>To set the authentication to Windows add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/>
              <a:t>To deny anonymous </a:t>
            </a:r>
            <a:r>
              <a:rPr lang="en-US" dirty="0" smtClean="0"/>
              <a:t>users add:</a:t>
            </a:r>
            <a:endParaRPr lang="en-US" noProof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39750" y="4221088"/>
            <a:ext cx="8064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&lt;authentication mode="Windows" /&gt;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750" y="5437673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&lt;authorization&gt;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deny users="?"/&gt;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&lt;/authorization&gt;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Web server should have NTLM enabled: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151204" y="1840192"/>
            <a:ext cx="4725052" cy="1588808"/>
          </a:xfrm>
          <a:prstGeom prst="roundRect">
            <a:avLst>
              <a:gd name="adj" fmla="val 155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6214" y="4377297"/>
            <a:ext cx="38162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HTTP/1.1 401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Unauthorized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WWW-Authenticate: NTLM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/Default.aspx HTTP/1.1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Authorization: NTLM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tESsB/ yNY3lb6a0L6vVQEZNqwQn0sqZ…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6214" y="5365665"/>
            <a:ext cx="381622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&lt;html&gt; … &lt;/html&gt;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1410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HTTP request</a:t>
            </a:r>
            <a:r>
              <a:rPr lang="en-US" sz="3000" dirty="0"/>
              <a:t>s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27984" y="3645024"/>
            <a:ext cx="4144565" cy="55361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HTTP responses: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4779</TotalTime>
  <Words>1885</Words>
  <Application>Microsoft Office PowerPoint</Application>
  <PresentationFormat>On-screen Show (4:3)</PresentationFormat>
  <Paragraphs>328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BASD</vt:lpstr>
      <vt:lpstr>Telerik Theme</vt:lpstr>
      <vt:lpstr>Authentication &amp; Authorization in ASP.NET</vt:lpstr>
      <vt:lpstr>Table of Contents</vt:lpstr>
      <vt:lpstr>Basics</vt:lpstr>
      <vt:lpstr>Windows and Form Authentication in ASP.NET</vt:lpstr>
      <vt:lpstr>Authentication Types in ASP.NET</vt:lpstr>
      <vt:lpstr>Windows Authentication</vt:lpstr>
      <vt:lpstr>Windows Authentication (2)</vt:lpstr>
      <vt:lpstr>Windows Authentication (3)</vt:lpstr>
      <vt:lpstr>Windows Authentication (4)</vt:lpstr>
      <vt:lpstr>Windows Authentication</vt:lpstr>
      <vt:lpstr>Forms Authentication</vt:lpstr>
      <vt:lpstr>Forms Authentication (2)</vt:lpstr>
      <vt:lpstr>Configuring Authorization in Web.config</vt:lpstr>
      <vt:lpstr>Configuring Authorization in Web.config (2)</vt:lpstr>
      <vt:lpstr>Implementing Login / Logout</vt:lpstr>
      <vt:lpstr>Forms Authentication</vt:lpstr>
      <vt:lpstr>ASP.NET Users and Roles</vt:lpstr>
      <vt:lpstr>Users, Roles and Authentication</vt:lpstr>
      <vt:lpstr>ASP.NET Membership Providers</vt:lpstr>
      <vt:lpstr>Roles in ASP.NET</vt:lpstr>
      <vt:lpstr>ASP.NET Role Providers</vt:lpstr>
      <vt:lpstr>Registering a Membership Provider</vt:lpstr>
      <vt:lpstr>Registering a Role Provider</vt:lpstr>
      <vt:lpstr>The SQL Registration Tool: aspnet_regsql</vt:lpstr>
      <vt:lpstr>The Standard ASP.NET Applications Database Schema</vt:lpstr>
      <vt:lpstr>aspnet_regsql.exe</vt:lpstr>
      <vt:lpstr>ASP.NET Membership API</vt:lpstr>
      <vt:lpstr>ASP.NET Membership API (2)</vt:lpstr>
      <vt:lpstr>Membership Provider</vt:lpstr>
      <vt:lpstr>ASP.NET Web Site Administration Tool</vt:lpstr>
      <vt:lpstr>Visual Studio Web Site Administration Tool</vt:lpstr>
      <vt:lpstr>Built-in Login Control</vt:lpstr>
      <vt:lpstr>The Login Control </vt:lpstr>
      <vt:lpstr>The Login Control (2)</vt:lpstr>
      <vt:lpstr>The LoginName and LoginStatus Control </vt:lpstr>
      <vt:lpstr>The LoginName and LoginStatus Control</vt:lpstr>
      <vt:lpstr>The LoginView Control </vt:lpstr>
      <vt:lpstr>The CreateUserWizard Control  </vt:lpstr>
      <vt:lpstr>The CreateUserWizard Control (2)</vt:lpstr>
      <vt:lpstr>The PasswordRecovery Control </vt:lpstr>
      <vt:lpstr>The ChangePassword Control</vt:lpstr>
      <vt:lpstr>The ChangePassword Control</vt:lpstr>
      <vt:lpstr>Authentication &amp; Authorization</vt:lpstr>
      <vt:lpstr>Exercises</vt:lpstr>
      <vt:lpstr>Exercises (2)</vt:lpstr>
      <vt:lpstr>Exercises (3)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dminkov</cp:lastModifiedBy>
  <cp:revision>531</cp:revision>
  <dcterms:created xsi:type="dcterms:W3CDTF">2003-11-24T23:05:59Z</dcterms:created>
  <dcterms:modified xsi:type="dcterms:W3CDTF">2010-10-13T07:27:40Z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