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7"/>
  </p:notesMasterIdLst>
  <p:handoutMasterIdLst>
    <p:handoutMasterId r:id="rId28"/>
  </p:handoutMasterIdLst>
  <p:sldIdLst>
    <p:sldId id="320" r:id="rId2"/>
    <p:sldId id="322" r:id="rId3"/>
    <p:sldId id="323" r:id="rId4"/>
    <p:sldId id="351" r:id="rId5"/>
    <p:sldId id="324" r:id="rId6"/>
    <p:sldId id="325" r:id="rId7"/>
    <p:sldId id="347" r:id="rId8"/>
    <p:sldId id="348" r:id="rId9"/>
    <p:sldId id="349" r:id="rId10"/>
    <p:sldId id="328" r:id="rId11"/>
    <p:sldId id="329" r:id="rId12"/>
    <p:sldId id="332" r:id="rId13"/>
    <p:sldId id="352" r:id="rId14"/>
    <p:sldId id="353" r:id="rId15"/>
    <p:sldId id="354" r:id="rId16"/>
    <p:sldId id="355" r:id="rId17"/>
    <p:sldId id="356" r:id="rId18"/>
    <p:sldId id="357" r:id="rId19"/>
    <p:sldId id="339" r:id="rId20"/>
    <p:sldId id="340" r:id="rId21"/>
    <p:sldId id="350" r:id="rId22"/>
    <p:sldId id="343" r:id="rId23"/>
    <p:sldId id="344" r:id="rId24"/>
    <p:sldId id="345" r:id="rId25"/>
    <p:sldId id="346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14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eskokolev.blogspo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cademy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ress.com/book/view/1430226080" TargetMode="External"/><Relationship Id="rId2" Type="http://schemas.openxmlformats.org/officeDocument/2006/relationships/hyperlink" Target="http://www.devbg.org/dotnet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1622425" cy="19812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419600"/>
            <a:ext cx="861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4098" name="Picture 2" descr="C:\Telerik Academy\ASP.NET Cource\2010\lectures\lecturers-photos\venci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143000"/>
            <a:ext cx="1511300" cy="226695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r>
              <a:rPr lang="bg-BG" dirty="0" smtClean="0"/>
              <a:t>,</a:t>
            </a:r>
            <a:r>
              <a:rPr lang="en-US" dirty="0" smtClean="0"/>
              <a:t>    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714500" cy="2286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54864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Technical Trainer</a:t>
            </a:r>
            <a:r>
              <a:rPr lang="bg-BG" dirty="0"/>
              <a:t>, </a:t>
            </a:r>
            <a:r>
              <a:rPr lang="en-US" dirty="0" smtClean="0"/>
              <a:t>             </a:t>
            </a:r>
            <a:r>
              <a:rPr lang="en-US" dirty="0" smtClean="0">
                <a:hlinkClick r:id="rId2"/>
              </a:rPr>
              <a:t>Telerik </a:t>
            </a:r>
            <a:r>
              <a:rPr lang="en-US" dirty="0">
                <a:hlinkClick r:id="rId2"/>
              </a:rPr>
              <a:t>Corporation</a:t>
            </a:r>
            <a:r>
              <a:rPr lang="bg-BG" dirty="0"/>
              <a:t>, </a:t>
            </a:r>
            <a:r>
              <a:rPr lang="en-US" dirty="0" smtClean="0"/>
              <a:t>               </a:t>
            </a:r>
            <a:r>
              <a:rPr lang="bg-BG" dirty="0" smtClean="0">
                <a:hlinkClick r:id="rId3"/>
              </a:rPr>
              <a:t>Telerik Academy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200400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Email: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doncho.minkov [at]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telerik.com</a:t>
            </a:r>
          </a:p>
        </p:txBody>
      </p:sp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Momchil Mitev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0274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momchil.mitev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</a:p>
        </p:txBody>
      </p:sp>
      <p:pic>
        <p:nvPicPr>
          <p:cNvPr id="2050" name="Picture 2" descr="C:\Telerik Academy\ASP.NET Cource\2010\lectures\lecturers-photos\MomchilMitev.jpg"/>
          <p:cNvPicPr>
            <a:picLocks noChangeAspect="1" noChangeArrowheads="1"/>
          </p:cNvPicPr>
          <p:nvPr/>
        </p:nvPicPr>
        <p:blipFill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34149" y="1143000"/>
            <a:ext cx="1390651" cy="17907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2498"/>
            <a:ext cx="5562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Veronica </a:t>
            </a:r>
            <a:r>
              <a:rPr lang="en-US" dirty="0" smtClean="0"/>
              <a:t>Milcheva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Junior Software 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</a:t>
            </a:r>
            <a:r>
              <a:rPr lang="en-US" u="sng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1242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veronica.milcheva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 descr="C:\Telerik Academy\ASP.NET Cource\2010\lectures\lecturers-photos\veronica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914400"/>
            <a:ext cx="1809750" cy="21209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92581"/>
            <a:ext cx="54864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Engineer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u="sng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224583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alexander.vakrilov [at] telerik.com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5122" name="Picture 2" descr="C:\Telerik Academy\ASP.NET Cource\2010\lectures\lecturers-photos\Alexander Vakrilov.pn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914400"/>
            <a:ext cx="1714500" cy="2286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5943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Bonny Bonev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Developer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bonny.bonev [at] telerik.com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Telerik Academy\ASP.NET Cource\2010\lectures\lecturers-photos\BonnyBonev.jpg"/>
          <p:cNvPicPr>
            <a:picLocks noChangeAspect="1" noChangeArrowheads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1774" y="1054100"/>
            <a:ext cx="1724026" cy="22987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Applications Development with .NET Framework and ASP.NET 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basic skills for development of dynamic data-driven ASP.NET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LINQ and LINQ-to-SQL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 and 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8862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</a:t>
            </a:r>
            <a:r>
              <a:rPr lang="en-US" dirty="0" smtClean="0"/>
              <a:t>project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The practical project will consist of two parts</a:t>
            </a:r>
          </a:p>
          <a:p>
            <a:pPr marL="749300" lvl="2" indent="-100013">
              <a:lnSpc>
                <a:spcPct val="100000"/>
              </a:lnSpc>
            </a:pPr>
            <a:r>
              <a:rPr lang="en-US" dirty="0" smtClean="0"/>
              <a:t>Data Access Layer and GUI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Dynamic </a:t>
            </a:r>
            <a:r>
              <a:rPr lang="en-US" dirty="0" smtClean="0"/>
              <a:t>Web application – developed at home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Based on .NET Framework, ASP.NET Web Forms, SQL Server and LINQ-to-SQL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457200" lvl="1" indent="-100013">
              <a:lnSpc>
                <a:spcPct val="100000"/>
              </a:lnSpc>
            </a:pPr>
            <a:r>
              <a:rPr lang="en-US" dirty="0" smtClean="0"/>
              <a:t>Blog </a:t>
            </a:r>
            <a:r>
              <a:rPr lang="en-US" dirty="0" smtClean="0"/>
              <a:t>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240" y="4191000"/>
            <a:ext cx="3671160" cy="244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project gets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0…60</a:t>
            </a:r>
            <a:r>
              <a:rPr lang="en-US" sz="2800" dirty="0" smtClean="0"/>
              <a:t>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362200" y="42062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7254693" y="3470739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2672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48" t="-12756" r="-4348" b="-8419"/>
          <a:stretch>
            <a:fillRect/>
          </a:stretch>
        </p:blipFill>
        <p:spPr bwMode="auto">
          <a:xfrm>
            <a:off x="5019675" y="49530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113693" y="43434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2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2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lvl="0" indent="0">
              <a:spcBef>
                <a:spcPts val="3600"/>
              </a:spcBef>
              <a:buNone/>
            </a:pPr>
            <a:r>
              <a:rPr lang="en-US" sz="3000" dirty="0" smtClean="0">
                <a:effectLst/>
              </a:rPr>
              <a:t>MacDonald </a:t>
            </a:r>
            <a:r>
              <a:rPr lang="en-US" sz="3000" dirty="0">
                <a:effectLst/>
              </a:rPr>
              <a:t>M., Beginning ASP.NET 4 in C# 2010, 981 pages, </a:t>
            </a:r>
            <a:r>
              <a:rPr lang="en-US" sz="3000" dirty="0" err="1">
                <a:effectLst/>
              </a:rPr>
              <a:t>Apress</a:t>
            </a:r>
            <a:r>
              <a:rPr lang="en-US" sz="3000" dirty="0">
                <a:effectLst/>
              </a:rPr>
              <a:t>, Inc., 2010, ISBN 978-1-4302-2608-6 – </a:t>
            </a:r>
            <a:r>
              <a:rPr lang="en-US" sz="3000" u="sng" dirty="0">
                <a:effectLst/>
                <a:hlinkClick r:id="rId3"/>
              </a:rPr>
              <a:t>http://apress.com/book/view/1430226080</a:t>
            </a:r>
            <a:endParaRPr lang="en-US" sz="3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10207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28956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0" y="4911725"/>
            <a:ext cx="1190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Wednesday, 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6 October 2010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Technical University – Sofia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Monday, 18:00-21:00, lab ???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???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64588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LINQ-to-SQL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LINQ-to-SQL, Using DataContext to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Basics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ASP.NET Web Forms, Web Server Controls, HTML Server Controls, Creating Simple Web Applications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Data Binding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Data-Bound Controls: Data Sources, </a:t>
            </a:r>
            <a:r>
              <a:rPr lang="en-US" sz="2800" noProof="1"/>
              <a:t>GridView, FormView, DetailsView, DataList, Repeater, ListView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and Databases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Integrating LINQ-to-SQL with ASP.NET, Using Data Sources </a:t>
            </a:r>
            <a:r>
              <a:rPr lang="en-US" sz="2800" dirty="0"/>
              <a:t>(</a:t>
            </a:r>
            <a:r>
              <a:rPr lang="en-US" sz="2800" noProof="1"/>
              <a:t>LinqDataSource</a:t>
            </a:r>
            <a:r>
              <a:rPr lang="en-US" sz="2800" dirty="0"/>
              <a:t> </a:t>
            </a:r>
            <a:r>
              <a:rPr lang="en-US" sz="2800" dirty="0"/>
              <a:t>and </a:t>
            </a:r>
            <a:r>
              <a:rPr lang="en-US" sz="2800" noProof="1"/>
              <a:t>ObjectDataSource</a:t>
            </a:r>
            <a:r>
              <a:rPr lang="en-US" sz="2800" dirty="0"/>
              <a:t>)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State Management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View </a:t>
            </a:r>
            <a:r>
              <a:rPr lang="en-US" sz="2800" dirty="0"/>
              <a:t>State, Application State, Session </a:t>
            </a:r>
            <a:r>
              <a:rPr lang="en-US" sz="2800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Advanced Topics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Master Pages, User Controls, Site Maps, Localization, Validation Controls, </a:t>
            </a:r>
            <a:r>
              <a:rPr lang="en-US" sz="2800" noProof="1"/>
              <a:t>Web.config</a:t>
            </a:r>
            <a:r>
              <a:rPr lang="en-US" sz="2800" dirty="0"/>
              <a:t>, IIS and Deployment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Membership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Authentication and Authorization, Windows and Forms Authentication, Users, Roles, Membership and Providers, Login Controls</a:t>
            </a:r>
            <a:endParaRPr lang="en-US" sz="2800" noProof="1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ASP.NET AJAX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noProof="1"/>
              <a:t>ScriptManager</a:t>
            </a:r>
            <a:r>
              <a:rPr lang="en-US" sz="2800" dirty="0"/>
              <a:t>, </a:t>
            </a:r>
            <a:r>
              <a:rPr lang="en-US" sz="2800" noProof="1"/>
              <a:t>UpdatePanel</a:t>
            </a:r>
            <a:r>
              <a:rPr lang="en-US" sz="2800" dirty="0"/>
              <a:t>, AJAX Control Toolkit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 Live Demo – Blog System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11925</TotalTime>
  <Words>880</Words>
  <Application>Microsoft Office PowerPoint</Application>
  <PresentationFormat>On-screen Show (4:3)</PresentationFormat>
  <Paragraphs>174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Telerik-PowerPoint-Theme</vt:lpstr>
      <vt:lpstr>Web Applications Development with .NET Framework and ASP.NET</vt:lpstr>
      <vt:lpstr>About the Course</vt:lpstr>
      <vt:lpstr>Requirements to the Students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Trainers Team (8)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dminkov</cp:lastModifiedBy>
  <cp:revision>920</cp:revision>
  <dcterms:created xsi:type="dcterms:W3CDTF">2007-12-08T16:03:35Z</dcterms:created>
  <dcterms:modified xsi:type="dcterms:W3CDTF">2010-10-05T13:27:52Z</dcterms:modified>
</cp:coreProperties>
</file>