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320" r:id="rId2"/>
    <p:sldId id="321" r:id="rId3"/>
    <p:sldId id="322" r:id="rId4"/>
    <p:sldId id="325" r:id="rId5"/>
    <p:sldId id="324" r:id="rId6"/>
    <p:sldId id="326" r:id="rId7"/>
    <p:sldId id="328" r:id="rId8"/>
    <p:sldId id="329" r:id="rId9"/>
    <p:sldId id="330" r:id="rId10"/>
    <p:sldId id="331" r:id="rId11"/>
    <p:sldId id="332" r:id="rId12"/>
    <p:sldId id="333" r:id="rId13"/>
    <p:sldId id="375" r:id="rId14"/>
    <p:sldId id="376" r:id="rId15"/>
    <p:sldId id="377"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78" r:id="rId49"/>
    <p:sldId id="368" r:id="rId50"/>
    <p:sldId id="369" r:id="rId51"/>
    <p:sldId id="370" r:id="rId52"/>
    <p:sldId id="371" r:id="rId53"/>
    <p:sldId id="379" r:id="rId54"/>
    <p:sldId id="373" r:id="rId55"/>
    <p:sldId id="374" r:id="rId5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6117" autoAdjust="0"/>
  </p:normalViewPr>
  <p:slideViewPr>
    <p:cSldViewPr>
      <p:cViewPr>
        <p:scale>
          <a:sx n="95" d="100"/>
          <a:sy n="95" d="100"/>
        </p:scale>
        <p:origin x="-264"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2/15/2010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2/15/2010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Common_Language_Runtime" TargetMode="External"/><Relationship Id="rId3" Type="http://schemas.openxmlformats.org/officeDocument/2006/relationships/hyperlink" Target="http://en.wikipedia.org/wiki/Microsoft_.NET" TargetMode="External"/><Relationship Id="rId7" Type="http://schemas.openxmlformats.org/officeDocument/2006/relationships/hyperlink" Target="http://en.wikipedia.org/wiki/.NET_assemblies" TargetMode="External"/><Relationship Id="rId12" Type="http://schemas.openxmlformats.org/officeDocument/2006/relationships/hyperlink" Target="http://en.wikipedia.org/wiki/Parameter_(computer_scienc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Method_(computer_science)" TargetMode="External"/><Relationship Id="rId5" Type="http://schemas.openxmlformats.org/officeDocument/2006/relationships/hyperlink" Target="http://en.wikipedia.org/wiki/Compiler" TargetMode="External"/><Relationship Id="rId10" Type="http://schemas.openxmlformats.org/officeDocument/2006/relationships/hyperlink" Target="http://en.wikipedia.org/wiki/Return_type" TargetMode="External"/><Relationship Id="rId4" Type="http://schemas.openxmlformats.org/officeDocument/2006/relationships/hyperlink" Target="http://en.wikipedia.org/wiki/Common_Intermediate_Language" TargetMode="External"/><Relationship Id="rId9" Type="http://schemas.openxmlformats.org/officeDocument/2006/relationships/hyperlink" Target="http://en.wikipedia.org/wiki/Member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en.wikipedia.org/wiki/Specifica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Common_Language_Runtime" TargetMode="External"/><Relationship Id="rId5" Type="http://schemas.openxmlformats.org/officeDocument/2006/relationships/hyperlink" Target="http://en.wikipedia.org/wiki/.NET_Framework" TargetMode="External"/><Relationship Id="rId4" Type="http://schemas.openxmlformats.org/officeDocument/2006/relationships/hyperlink" Target="http://en.wikipedia.org/wiki/Microsoft"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en.wikipedia.org/wiki/Machine_language" TargetMode="External"/><Relationship Id="rId3" Type="http://schemas.openxmlformats.org/officeDocument/2006/relationships/hyperlink" Target="http://en.wikipedia.org/wiki/Common_Type_System" TargetMode="External"/><Relationship Id="rId7" Type="http://schemas.openxmlformats.org/officeDocument/2006/relationships/hyperlink" Target="http://en.wikipedia.org/wiki/Intermediate_languag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en.wikipedia.org/wiki/Common_Intermediate_Language"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Datatyp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48B391-0299-46AC-B0BF-9AD5BC6ACC7E}" type="slidenum">
              <a:rPr lang="en-US"/>
              <a:pPr/>
              <a:t>2</a:t>
            </a:fld>
            <a:r>
              <a:rPr lang="en-US" dirty="0"/>
              <a:t>##</a:t>
            </a:r>
          </a:p>
        </p:txBody>
      </p:sp>
      <p:sp>
        <p:nvSpPr>
          <p:cNvPr id="1420290" name="Rectangle 2"/>
          <p:cNvSpPr>
            <a:spLocks noGrp="1" noRot="1" noChangeAspect="1" noChangeArrowheads="1" noTextEdit="1"/>
          </p:cNvSpPr>
          <p:nvPr>
            <p:ph type="sldImg"/>
          </p:nvPr>
        </p:nvSpPr>
        <p:spPr>
          <a:xfrm>
            <a:off x="1119188" y="698500"/>
            <a:ext cx="4645025" cy="3482975"/>
          </a:xfrm>
          <a:ln/>
        </p:spPr>
      </p:sp>
      <p:sp>
        <p:nvSpPr>
          <p:cNvPr id="142029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3DE3298-C6E8-4220-ACA9-49B2B742E70E}" type="slidenum">
              <a:rPr lang="en-US"/>
              <a:pPr/>
              <a:t>11</a:t>
            </a:fld>
            <a:r>
              <a:rPr lang="en-US" dirty="0"/>
              <a:t>##</a:t>
            </a:r>
          </a:p>
        </p:txBody>
      </p:sp>
      <p:sp>
        <p:nvSpPr>
          <p:cNvPr id="1438722" name="Rectangle 2"/>
          <p:cNvSpPr>
            <a:spLocks noGrp="1" noRot="1" noChangeAspect="1" noChangeArrowheads="1" noTextEdit="1"/>
          </p:cNvSpPr>
          <p:nvPr>
            <p:ph type="sldImg"/>
          </p:nvPr>
        </p:nvSpPr>
        <p:spPr>
          <a:xfrm>
            <a:off x="1119188" y="698500"/>
            <a:ext cx="4645025" cy="3482975"/>
          </a:xfrm>
          <a:ln/>
        </p:spPr>
      </p:sp>
      <p:sp>
        <p:nvSpPr>
          <p:cNvPr id="143872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12</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13</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14</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4E04BC2-DA80-49BD-8BD8-B9D03C4F7477}" type="slidenum">
              <a:rPr lang="en-US"/>
              <a:pPr/>
              <a:t>16</a:t>
            </a:fld>
            <a:r>
              <a:rPr lang="en-US" dirty="0"/>
              <a:t>##</a:t>
            </a:r>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17</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A0020C-C937-4DC4-B050-45281D38C6BC}" type="slidenum">
              <a:rPr lang="en-US"/>
              <a:pPr/>
              <a:t>18</a:t>
            </a:fld>
            <a:r>
              <a:rPr lang="en-US" dirty="0"/>
              <a:t>##</a:t>
            </a:r>
          </a:p>
        </p:txBody>
      </p:sp>
      <p:sp>
        <p:nvSpPr>
          <p:cNvPr id="1446914" name="Rectangle 2"/>
          <p:cNvSpPr>
            <a:spLocks noGrp="1" noRot="1" noChangeAspect="1" noChangeArrowheads="1" noTextEdit="1"/>
          </p:cNvSpPr>
          <p:nvPr>
            <p:ph type="sldImg"/>
          </p:nvPr>
        </p:nvSpPr>
        <p:spPr>
          <a:xfrm>
            <a:off x="1119188" y="698500"/>
            <a:ext cx="4645025" cy="3482975"/>
          </a:xfrm>
          <a:ln/>
        </p:spPr>
      </p:sp>
      <p:sp>
        <p:nvSpPr>
          <p:cNvPr id="144691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711A118-C946-4888-829F-C9CBE9875643}" type="slidenum">
              <a:rPr lang="en-US"/>
              <a:pPr/>
              <a:t>20</a:t>
            </a:fld>
            <a:r>
              <a:rPr lang="en-US" dirty="0"/>
              <a:t>##</a:t>
            </a:r>
          </a:p>
        </p:txBody>
      </p:sp>
      <p:sp>
        <p:nvSpPr>
          <p:cNvPr id="1449986" name="Rectangle 2"/>
          <p:cNvSpPr>
            <a:spLocks noGrp="1" noRot="1" noChangeAspect="1" noChangeArrowheads="1" noTextEdit="1"/>
          </p:cNvSpPr>
          <p:nvPr>
            <p:ph type="sldImg"/>
          </p:nvPr>
        </p:nvSpPr>
        <p:spPr>
          <a:xfrm>
            <a:off x="1119188" y="698500"/>
            <a:ext cx="4645025" cy="3482975"/>
          </a:xfrm>
          <a:ln/>
        </p:spPr>
      </p:sp>
      <p:sp>
        <p:nvSpPr>
          <p:cNvPr id="144998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E50E9CB-9AC2-4338-A842-2012BF7C3E9E}" type="slidenum">
              <a:rPr lang="en-US"/>
              <a:pPr/>
              <a:t>21</a:t>
            </a:fld>
            <a:r>
              <a:rPr lang="en-US" dirty="0"/>
              <a:t>##</a:t>
            </a:r>
          </a:p>
        </p:txBody>
      </p:sp>
      <p:sp>
        <p:nvSpPr>
          <p:cNvPr id="1569794" name="Rectangle 2"/>
          <p:cNvSpPr>
            <a:spLocks noGrp="1" noRot="1" noChangeAspect="1" noChangeArrowheads="1" noTextEdit="1"/>
          </p:cNvSpPr>
          <p:nvPr>
            <p:ph type="sldImg"/>
          </p:nvPr>
        </p:nvSpPr>
        <p:spPr>
          <a:ln/>
        </p:spPr>
      </p:sp>
      <p:sp>
        <p:nvSpPr>
          <p:cNvPr id="1569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257424-5BA1-4B9B-A7D7-45E56534FBA4}" type="slidenum">
              <a:rPr lang="en-US"/>
              <a:pPr/>
              <a:t>22</a:t>
            </a:fld>
            <a:r>
              <a:rPr lang="en-US" dirty="0"/>
              <a:t>##</a:t>
            </a:r>
          </a:p>
        </p:txBody>
      </p:sp>
      <p:sp>
        <p:nvSpPr>
          <p:cNvPr id="1452034" name="Rectangle 2"/>
          <p:cNvSpPr>
            <a:spLocks noGrp="1" noRot="1" noChangeAspect="1" noChangeArrowheads="1" noTextEdit="1"/>
          </p:cNvSpPr>
          <p:nvPr>
            <p:ph type="sldImg"/>
          </p:nvPr>
        </p:nvSpPr>
        <p:spPr>
          <a:ln/>
        </p:spPr>
      </p:sp>
      <p:sp>
        <p:nvSpPr>
          <p:cNvPr id="1452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01C07D6-12CA-4AAA-8BC4-CE7BCF43D9A2}" type="slidenum">
              <a:rPr lang="en-US"/>
              <a:pPr/>
              <a:t>3</a:t>
            </a:fld>
            <a:r>
              <a:rPr lang="en-US" dirty="0"/>
              <a:t>##</a:t>
            </a: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768EA01-F509-4CB7-A07B-9A2CEE6A2FDB}" type="slidenum">
              <a:rPr lang="en-US"/>
              <a:pPr/>
              <a:t>23</a:t>
            </a:fld>
            <a:r>
              <a:rPr lang="en-US" dirty="0"/>
              <a:t>##</a:t>
            </a:r>
          </a:p>
        </p:txBody>
      </p:sp>
      <p:sp>
        <p:nvSpPr>
          <p:cNvPr id="1454082" name="Rectangle 2"/>
          <p:cNvSpPr>
            <a:spLocks noGrp="1" noRot="1" noChangeAspect="1" noChangeArrowheads="1" noTextEdit="1"/>
          </p:cNvSpPr>
          <p:nvPr>
            <p:ph type="sldImg"/>
          </p:nvPr>
        </p:nvSpPr>
        <p:spPr>
          <a:ln/>
        </p:spPr>
      </p:sp>
      <p:sp>
        <p:nvSpPr>
          <p:cNvPr id="1454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3606F0-9FA7-4E59-B116-5230D70C40C8}" type="slidenum">
              <a:rPr lang="en-US"/>
              <a:pPr/>
              <a:t>25</a:t>
            </a:fld>
            <a:r>
              <a:rPr lang="en-US" dirty="0"/>
              <a:t>##</a:t>
            </a:r>
          </a:p>
        </p:txBody>
      </p:sp>
      <p:sp>
        <p:nvSpPr>
          <p:cNvPr id="1457154" name="Rectangle 2"/>
          <p:cNvSpPr>
            <a:spLocks noGrp="1" noRot="1" noChangeAspect="1" noChangeArrowheads="1" noTextEdit="1"/>
          </p:cNvSpPr>
          <p:nvPr>
            <p:ph type="sldImg"/>
          </p:nvPr>
        </p:nvSpPr>
        <p:spPr>
          <a:ln/>
        </p:spPr>
      </p:sp>
      <p:sp>
        <p:nvSpPr>
          <p:cNvPr id="1457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6500389-F969-4DE9-993B-ED3ADD1B5C03}" type="slidenum">
              <a:rPr lang="en-US"/>
              <a:pPr/>
              <a:t>26</a:t>
            </a:fld>
            <a:r>
              <a:rPr lang="en-US" dirty="0"/>
              <a:t>##</a:t>
            </a:r>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A690317-C84B-48E3-91A3-DAF96AA3975C}" type="slidenum">
              <a:rPr lang="en-US"/>
              <a:pPr/>
              <a:t>27</a:t>
            </a:fld>
            <a:r>
              <a:rPr lang="en-US" dirty="0"/>
              <a:t>##</a:t>
            </a:r>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D29455C-79BC-432F-90F3-8DAC11DDFAC8}" type="slidenum">
              <a:rPr lang="en-US"/>
              <a:pPr/>
              <a:t>28</a:t>
            </a:fld>
            <a:r>
              <a:rPr lang="en-US" dirty="0"/>
              <a:t>##</a:t>
            </a:r>
          </a:p>
        </p:txBody>
      </p:sp>
      <p:sp>
        <p:nvSpPr>
          <p:cNvPr id="1461250" name="Rectangle 2"/>
          <p:cNvSpPr>
            <a:spLocks noGrp="1" noRot="1" noChangeAspect="1" noChangeArrowheads="1" noTextEdit="1"/>
          </p:cNvSpPr>
          <p:nvPr>
            <p:ph type="sldImg"/>
          </p:nvPr>
        </p:nvSpPr>
        <p:spPr>
          <a:ln/>
        </p:spPr>
      </p:sp>
      <p:sp>
        <p:nvSpPr>
          <p:cNvPr id="1461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2BD006-657A-4693-AAB9-841A24E56BBA}" type="slidenum">
              <a:rPr lang="en-US"/>
              <a:pPr/>
              <a:t>29</a:t>
            </a:fld>
            <a:r>
              <a:rPr lang="en-US" dirty="0"/>
              <a:t>##</a:t>
            </a:r>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1D7E82-D23F-4C94-ADD9-ECE3B5BF3C05}" type="slidenum">
              <a:rPr lang="en-US"/>
              <a:pPr/>
              <a:t>30</a:t>
            </a:fld>
            <a:r>
              <a:rPr lang="en-US" dirty="0"/>
              <a:t>##</a:t>
            </a:r>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19B30D6-1296-48D4-AEDE-C07EDD7460C9}" type="slidenum">
              <a:rPr lang="en-US"/>
              <a:pPr/>
              <a:t>31</a:t>
            </a:fld>
            <a:r>
              <a:rPr lang="en-US" dirty="0"/>
              <a:t>##</a:t>
            </a:r>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FE82FE-4DD9-46BE-B3A3-CA78D9005F47}" type="slidenum">
              <a:rPr lang="en-US"/>
              <a:pPr/>
              <a:t>32</a:t>
            </a:fld>
            <a:r>
              <a:rPr lang="en-US" dirty="0"/>
              <a:t>##</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1A1DE26-9833-4BB7-9C6B-2CE5C9B9A9A4}" type="slidenum">
              <a:rPr lang="en-US"/>
              <a:pPr/>
              <a:t>33</a:t>
            </a:fld>
            <a:r>
              <a:rPr lang="en-US" dirty="0"/>
              <a:t>##</a:t>
            </a:r>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a:lstStyle/>
          <a:p>
            <a:r>
              <a:rPr lang="en-US"/>
              <a:t>Metadata </a:t>
            </a:r>
          </a:p>
          <a:p>
            <a:pPr lvl="1"/>
            <a:r>
              <a:rPr lang="en-US"/>
              <a:t>Information about program structure is language-agnostic, so that it can be referenced between languages and tools, making it easy to work with code written in a language you are not using.</a:t>
            </a:r>
          </a:p>
          <a:p>
            <a:endParaRPr lang="en-US"/>
          </a:p>
          <a:p>
            <a:r>
              <a:rPr lang="en-US" b="1"/>
              <a:t>.NET metadata</a:t>
            </a:r>
            <a:r>
              <a:rPr lang="en-US"/>
              <a:t>, in the </a:t>
            </a:r>
            <a:r>
              <a:rPr lang="en-US">
                <a:hlinkClick r:id="rId3" tooltip="Microsoft .NET"/>
              </a:rPr>
              <a:t>Microsoft .NET</a:t>
            </a:r>
            <a:r>
              <a:rPr lang="en-US"/>
              <a:t> framework, refers to code that describes .NET CIL (</a:t>
            </a:r>
            <a:r>
              <a:rPr lang="en-US">
                <a:hlinkClick r:id="rId4" tooltip="Common Intermediate Language"/>
              </a:rPr>
              <a:t>Common Intermediate Language</a:t>
            </a:r>
            <a:r>
              <a:rPr lang="en-US"/>
              <a:t>) code. A .NET language </a:t>
            </a:r>
            <a:r>
              <a:rPr lang="en-US">
                <a:hlinkClick r:id="rId5" tooltip="Compiler"/>
              </a:rPr>
              <a:t>compiler</a:t>
            </a:r>
            <a:r>
              <a:rPr lang="en-US"/>
              <a:t> will generate the </a:t>
            </a:r>
            <a:r>
              <a:rPr lang="en-US">
                <a:hlinkClick r:id="rId6" tooltip="Metadata"/>
              </a:rPr>
              <a:t>metadata</a:t>
            </a:r>
            <a:r>
              <a:rPr lang="en-US"/>
              <a:t> and store this in the </a:t>
            </a:r>
            <a:r>
              <a:rPr lang="en-US">
                <a:hlinkClick r:id="rId7" tooltip=".NET assemblies"/>
              </a:rPr>
              <a:t>assembly</a:t>
            </a:r>
            <a:r>
              <a:rPr lang="en-US"/>
              <a:t> containing the CIL. Metadata describes all </a:t>
            </a:r>
            <a:r>
              <a:rPr lang="en-US">
                <a:hlinkClick r:id="rId8" tooltip="Class (computer science)"/>
              </a:rPr>
              <a:t>classes</a:t>
            </a:r>
            <a:r>
              <a:rPr lang="en-US"/>
              <a:t> and class members that are defined in the assembly, and the classes and class </a:t>
            </a:r>
            <a:r>
              <a:rPr lang="en-US">
                <a:hlinkClick r:id="rId9" tooltip="Members"/>
              </a:rPr>
              <a:t>members</a:t>
            </a:r>
            <a:r>
              <a:rPr lang="en-US"/>
              <a:t> that the current assembly will call from another assembly. The metadata for a method contains the complete description of the method, including the class (and the assembly that contains the class), the </a:t>
            </a:r>
            <a:r>
              <a:rPr lang="en-US">
                <a:hlinkClick r:id="rId10" tooltip="Return type"/>
              </a:rPr>
              <a:t>return type</a:t>
            </a:r>
            <a:r>
              <a:rPr lang="en-US"/>
              <a:t> and all of the </a:t>
            </a:r>
            <a:r>
              <a:rPr lang="en-US">
                <a:hlinkClick r:id="rId11" tooltip="Method (computer science)"/>
              </a:rPr>
              <a:t>method</a:t>
            </a:r>
            <a:r>
              <a:rPr lang="en-US"/>
              <a:t> </a:t>
            </a:r>
            <a:r>
              <a:rPr lang="en-US">
                <a:hlinkClick r:id="rId12" tooltip="Parameter (computer science)"/>
              </a:rPr>
              <a:t>parameters</a:t>
            </a:r>
            <a:r>
              <a:rPr lang="en-US"/>
              <a:t>. When the </a:t>
            </a:r>
            <a:r>
              <a:rPr lang="en-US">
                <a:hlinkClick r:id="rId13" tooltip="Common Language Runtime"/>
              </a:rPr>
              <a:t>CLR</a:t>
            </a:r>
            <a:r>
              <a:rPr lang="en-US"/>
              <a:t> executes CIL it will check to make sure that the metadata of the called method is the same as the metadata that is stored in the calling method. This ensures that a method can only be called with exactly the right number of parameters and exactly the right parameter types.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92243A1-A4DA-4F6C-BF8E-A8717F3ABA55}" type="slidenum">
              <a:rPr lang="en-US"/>
              <a:pPr/>
              <a:t>4</a:t>
            </a:fld>
            <a:r>
              <a:rPr lang="en-US" dirty="0"/>
              <a:t>##</a:t>
            </a:r>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9B10CC-4D4E-41ED-BC94-1BF974561F3A}" type="slidenum">
              <a:rPr lang="en-US"/>
              <a:pPr/>
              <a:t>34</a:t>
            </a:fld>
            <a:r>
              <a:rPr lang="en-US" dirty="0"/>
              <a:t>##</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FC2084B-3AFC-4EB8-8127-19076967161F}" type="slidenum">
              <a:rPr lang="en-US"/>
              <a:pPr/>
              <a:t>35</a:t>
            </a:fld>
            <a:r>
              <a:rPr lang="en-US" dirty="0"/>
              <a:t>##</a:t>
            </a: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7DD2B35-02F1-4388-84C9-84C5BB3BF789}" type="slidenum">
              <a:rPr lang="en-US"/>
              <a:pPr/>
              <a:t>36</a:t>
            </a:fld>
            <a:r>
              <a:rPr lang="en-US" dirty="0"/>
              <a:t>##</a:t>
            </a:r>
          </a:p>
        </p:txBody>
      </p:sp>
      <p:sp>
        <p:nvSpPr>
          <p:cNvPr id="1577986" name="Rectangle 2"/>
          <p:cNvSpPr>
            <a:spLocks noGrp="1" noRot="1" noChangeAspect="1" noChangeArrowheads="1" noTextEdit="1"/>
          </p:cNvSpPr>
          <p:nvPr>
            <p:ph type="sldImg"/>
          </p:nvPr>
        </p:nvSpPr>
        <p:spPr>
          <a:ln/>
        </p:spPr>
      </p:sp>
      <p:sp>
        <p:nvSpPr>
          <p:cNvPr id="1577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A7DAF6F-0FB4-4DC9-BB8A-0BBC35B47A77}" type="slidenum">
              <a:rPr lang="en-US"/>
              <a:pPr/>
              <a:t>37</a:t>
            </a:fld>
            <a:r>
              <a:rPr lang="en-US" dirty="0"/>
              <a:t>##</a:t>
            </a:r>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dirty="0"/>
              <a:t>The </a:t>
            </a:r>
            <a:r>
              <a:rPr lang="en-US" b="1" dirty="0"/>
              <a:t>Common Language Infrastructure (CLI)</a:t>
            </a:r>
            <a:r>
              <a:rPr lang="en-US" dirty="0"/>
              <a:t> is an open </a:t>
            </a:r>
            <a:r>
              <a:rPr lang="en-US" dirty="0">
                <a:hlinkClick r:id="rId3" tooltip="Specification"/>
              </a:rPr>
              <a:t>specification</a:t>
            </a:r>
            <a:r>
              <a:rPr lang="en-US" dirty="0"/>
              <a:t> developed by </a:t>
            </a:r>
            <a:r>
              <a:rPr lang="en-US" dirty="0">
                <a:hlinkClick r:id="rId4" tooltip="Microsoft"/>
              </a:rPr>
              <a:t>Microsoft</a:t>
            </a:r>
            <a:r>
              <a:rPr lang="en-US" dirty="0"/>
              <a:t> that describes the executable code and runtime environment that form the core of the </a:t>
            </a:r>
            <a:r>
              <a:rPr lang="en-US" dirty="0">
                <a:hlinkClick r:id="rId5" tooltip=".NET Framework"/>
              </a:rPr>
              <a:t>Microsoft .NET Framework</a:t>
            </a:r>
            <a:r>
              <a:rPr lang="en-US" dirty="0"/>
              <a:t>. The specification defines an environment that allows multiple high-level languages to be used on different computer platforms without being rewritten for specific architectures.</a:t>
            </a:r>
          </a:p>
          <a:p>
            <a:r>
              <a:rPr lang="en-US" dirty="0"/>
              <a:t>To clarify, the CLI is a </a:t>
            </a:r>
            <a:r>
              <a:rPr lang="en-US" i="1" dirty="0"/>
              <a:t>specification,</a:t>
            </a:r>
            <a:r>
              <a:rPr lang="en-US" dirty="0"/>
              <a:t> not an </a:t>
            </a:r>
            <a:r>
              <a:rPr lang="en-US" i="1" dirty="0"/>
              <a:t>implementation,</a:t>
            </a:r>
            <a:r>
              <a:rPr lang="en-US" dirty="0"/>
              <a:t> and is often confused with the </a:t>
            </a:r>
            <a:r>
              <a:rPr lang="en-US" dirty="0">
                <a:hlinkClick r:id="rId6" tooltip="Common Language Runtime"/>
              </a:rPr>
              <a:t>Common Language Runtime</a:t>
            </a:r>
            <a:r>
              <a:rPr lang="en-US" dirty="0"/>
              <a:t> (CLR), which contains aspects outside the scope of the specification.</a:t>
            </a:r>
            <a:endParaRPr lang="bg-B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9DE8ABA-A68A-4A0A-83A8-C97230FB5B1D}" type="slidenum">
              <a:rPr lang="en-US"/>
              <a:pPr/>
              <a:t>38</a:t>
            </a:fld>
            <a:r>
              <a:rPr lang="en-US" dirty="0"/>
              <a:t>##</a:t>
            </a:r>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r>
              <a:rPr lang="en-US"/>
              <a:t>The </a:t>
            </a:r>
            <a:r>
              <a:rPr lang="en-US">
                <a:hlinkClick r:id="rId3" tooltip="Common Type System"/>
              </a:rPr>
              <a:t>Common Type System</a:t>
            </a:r>
            <a:r>
              <a:rPr lang="en-US"/>
              <a:t> (CTS) </a:t>
            </a:r>
          </a:p>
          <a:p>
            <a:pPr lvl="1"/>
            <a:r>
              <a:rPr lang="en-US"/>
              <a:t>A set of </a:t>
            </a:r>
            <a:r>
              <a:rPr lang="en-US">
                <a:hlinkClick r:id="rId4" tooltip="Datatype"/>
              </a:rPr>
              <a:t>types</a:t>
            </a:r>
            <a:r>
              <a:rPr lang="en-US"/>
              <a:t> and operations that are shared by all CTS-compliant </a:t>
            </a:r>
            <a:r>
              <a:rPr lang="en-US">
                <a:hlinkClick r:id="rId5" tooltip="Programming language"/>
              </a:rPr>
              <a:t>programming languages</a:t>
            </a:r>
            <a:r>
              <a:rPr lang="en-US"/>
              <a:t>.</a:t>
            </a:r>
          </a:p>
          <a:p>
            <a:r>
              <a:rPr lang="en-US"/>
              <a:t>Metadata </a:t>
            </a:r>
          </a:p>
          <a:p>
            <a:pPr lvl="1"/>
            <a:r>
              <a:rPr lang="en-US"/>
              <a:t>Information about program structure is language-agnostic, so that it can be referenced between languages and tools, making it easy to work with code written in a language you are not using.</a:t>
            </a:r>
          </a:p>
          <a:p>
            <a:r>
              <a:rPr lang="en-US"/>
              <a:t>Common Language Specification (CLS) </a:t>
            </a:r>
          </a:p>
          <a:p>
            <a:pPr lvl="1"/>
            <a:r>
              <a:rPr lang="en-US"/>
              <a:t>A set of base rules to which any language targeting the CLI should conform in order to interoperate with other CLS-compliant languages.</a:t>
            </a:r>
          </a:p>
          <a:p>
            <a:r>
              <a:rPr lang="en-US"/>
              <a:t>Virtual Execution System (VES) </a:t>
            </a:r>
          </a:p>
          <a:p>
            <a:pPr lvl="1"/>
            <a:r>
              <a:rPr lang="en-US"/>
              <a:t>The VES loads and executes CLI-compatible programs, using the metadata to combine separately generated pieces of code at runtime.</a:t>
            </a:r>
          </a:p>
          <a:p>
            <a:r>
              <a:rPr lang="en-US"/>
              <a:t>All compatible languages compile to </a:t>
            </a:r>
            <a:r>
              <a:rPr lang="en-US">
                <a:hlinkClick r:id="rId6" tooltip="Common Intermediate Language"/>
              </a:rPr>
              <a:t>Common Intermediate Language</a:t>
            </a:r>
            <a:r>
              <a:rPr lang="en-US"/>
              <a:t> (CIL), which is an </a:t>
            </a:r>
            <a:r>
              <a:rPr lang="en-US">
                <a:hlinkClick r:id="rId7" tooltip="Intermediate language"/>
              </a:rPr>
              <a:t>intermediate language</a:t>
            </a:r>
            <a:r>
              <a:rPr lang="en-US"/>
              <a:t> that is abstracted from the platform hardware. When the code is executed, the platform-specific VES will compile the CIL to the </a:t>
            </a:r>
            <a:r>
              <a:rPr lang="en-US">
                <a:hlinkClick r:id="rId8" tooltip="Machine language"/>
              </a:rPr>
              <a:t>machine language</a:t>
            </a:r>
            <a:r>
              <a:rPr lang="en-US"/>
              <a:t> according to the specific hardware.</a:t>
            </a:r>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E2955A7-3AE2-4595-87BC-8AA0441A0490}" type="slidenum">
              <a:rPr lang="en-US"/>
              <a:pPr/>
              <a:t>40</a:t>
            </a:fld>
            <a:r>
              <a:rPr lang="en-US" dirty="0"/>
              <a:t>##</a:t>
            </a:r>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8E29DD4-CD41-4145-AC28-476549F8D677}" type="slidenum">
              <a:rPr lang="en-US"/>
              <a:pPr/>
              <a:t>41</a:t>
            </a:fld>
            <a:r>
              <a:rPr lang="en-US" dirty="0"/>
              <a:t>##</a:t>
            </a:r>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2E1C2F-50E3-4173-B84A-EE83809F83A7}" type="slidenum">
              <a:rPr lang="en-US"/>
              <a:pPr/>
              <a:t>42</a:t>
            </a:fld>
            <a:r>
              <a:rPr lang="en-US" dirty="0"/>
              <a:t>##</a:t>
            </a:r>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B31E60-4543-45DD-A122-FBDBA4772A7C}" type="slidenum">
              <a:rPr lang="en-US"/>
              <a:pPr/>
              <a:t>43</a:t>
            </a:fld>
            <a:r>
              <a:rPr lang="en-US" dirty="0"/>
              <a:t>##</a:t>
            </a:r>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AD602D-EC32-48E3-BCEA-6640571B310C}" type="slidenum">
              <a:rPr lang="en-US"/>
              <a:pPr/>
              <a:t>44</a:t>
            </a:fld>
            <a:r>
              <a:rPr lang="en-US" dirty="0"/>
              <a:t>##</a:t>
            </a:r>
          </a:p>
        </p:txBody>
      </p:sp>
      <p:sp>
        <p:nvSpPr>
          <p:cNvPr id="1483778" name="Rectangle 2"/>
          <p:cNvSpPr>
            <a:spLocks noGrp="1" noRot="1" noChangeAspect="1" noChangeArrowheads="1" noTextEdit="1"/>
          </p:cNvSpPr>
          <p:nvPr>
            <p:ph type="sldImg"/>
          </p:nvPr>
        </p:nvSpPr>
        <p:spPr>
          <a:xfrm>
            <a:off x="1125538" y="703263"/>
            <a:ext cx="4630737" cy="3473450"/>
          </a:xfrm>
          <a:ln/>
        </p:spPr>
      </p:sp>
      <p:sp>
        <p:nvSpPr>
          <p:cNvPr id="14837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968917A-4A19-40BE-82C1-F06115873D47}" type="slidenum">
              <a:rPr lang="en-US"/>
              <a:pPr/>
              <a:t>5</a:t>
            </a:fld>
            <a:r>
              <a:rPr lang="en-US" dirty="0"/>
              <a:t>##</a:t>
            </a:r>
          </a:p>
        </p:txBody>
      </p:sp>
      <p:sp>
        <p:nvSpPr>
          <p:cNvPr id="1426434" name="Rectangle 2"/>
          <p:cNvSpPr>
            <a:spLocks noGrp="1" noRot="1" noChangeAspect="1" noChangeArrowheads="1" noTextEdit="1"/>
          </p:cNvSpPr>
          <p:nvPr>
            <p:ph type="sldImg"/>
          </p:nvPr>
        </p:nvSpPr>
        <p:spPr>
          <a:xfrm>
            <a:off x="1119188" y="698500"/>
            <a:ext cx="4645025" cy="3482975"/>
          </a:xfrm>
          <a:ln/>
        </p:spPr>
      </p:sp>
      <p:sp>
        <p:nvSpPr>
          <p:cNvPr id="142643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138EC3A-59A5-452A-ACEE-7CE5A9FF175B}" type="slidenum">
              <a:rPr lang="en-US"/>
              <a:pPr/>
              <a:t>45</a:t>
            </a:fld>
            <a:r>
              <a:rPr lang="en-US" dirty="0"/>
              <a:t>##</a:t>
            </a:r>
          </a:p>
        </p:txBody>
      </p:sp>
      <p:sp>
        <p:nvSpPr>
          <p:cNvPr id="1485826" name="Rectangle 2"/>
          <p:cNvSpPr>
            <a:spLocks noGrp="1" noRot="1" noChangeAspect="1" noChangeArrowheads="1" noTextEdit="1"/>
          </p:cNvSpPr>
          <p:nvPr>
            <p:ph type="sldImg"/>
          </p:nvPr>
        </p:nvSpPr>
        <p:spPr>
          <a:ln/>
        </p:spPr>
      </p:sp>
      <p:sp>
        <p:nvSpPr>
          <p:cNvPr id="1485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B55D12B-4704-49E0-A6E8-D009CA69521C}" type="slidenum">
              <a:rPr lang="en-US"/>
              <a:pPr/>
              <a:t>46</a:t>
            </a:fld>
            <a:r>
              <a:rPr lang="en-US" dirty="0"/>
              <a:t>##</a:t>
            </a:r>
          </a:p>
        </p:txBody>
      </p:sp>
      <p:sp>
        <p:nvSpPr>
          <p:cNvPr id="1584130" name="Rectangle 2"/>
          <p:cNvSpPr>
            <a:spLocks noGrp="1" noRot="1" noChangeAspect="1" noChangeArrowheads="1" noTextEdit="1"/>
          </p:cNvSpPr>
          <p:nvPr>
            <p:ph type="sldImg"/>
          </p:nvPr>
        </p:nvSpPr>
        <p:spPr>
          <a:ln/>
        </p:spPr>
      </p:sp>
      <p:sp>
        <p:nvSpPr>
          <p:cNvPr id="1584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47</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48</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7E8598-5825-4D66-B66B-1E37CA9143F4}" type="slidenum">
              <a:rPr lang="en-US"/>
              <a:pPr/>
              <a:t>49</a:t>
            </a:fld>
            <a:r>
              <a:rPr lang="en-US" dirty="0"/>
              <a:t>##</a:t>
            </a:r>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E17FCDF-81CB-4EE1-B230-A8EA4C42372C}" type="slidenum">
              <a:rPr lang="en-US"/>
              <a:pPr/>
              <a:t>51</a:t>
            </a:fld>
            <a:r>
              <a:rPr lang="en-US" dirty="0"/>
              <a:t>##</a:t>
            </a: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48AF4AB-20B7-4C58-BE3A-97CF424D0847}" type="slidenum">
              <a:rPr lang="en-US"/>
              <a:pPr/>
              <a:t>52</a:t>
            </a:fld>
            <a:r>
              <a:rPr lang="en-US" dirty="0"/>
              <a:t>##</a:t>
            </a:r>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5F08FC7-5D9C-4BD3-97E4-5B32D6A670CF}" type="slidenum">
              <a:rPr lang="en-US"/>
              <a:pPr/>
              <a:t>54</a:t>
            </a:fld>
            <a:r>
              <a:rPr lang="en-US" dirty="0"/>
              <a:t>##</a:t>
            </a:r>
          </a:p>
        </p:txBody>
      </p:sp>
      <p:sp>
        <p:nvSpPr>
          <p:cNvPr id="1499138" name="Rectangle 2"/>
          <p:cNvSpPr>
            <a:spLocks noGrp="1" noRot="1" noChangeAspect="1" noChangeArrowheads="1" noTextEdit="1"/>
          </p:cNvSpPr>
          <p:nvPr>
            <p:ph type="sldImg"/>
          </p:nvPr>
        </p:nvSpPr>
        <p:spPr>
          <a:xfrm>
            <a:off x="1119188" y="698500"/>
            <a:ext cx="4645025" cy="3482975"/>
          </a:xfrm>
          <a:ln/>
        </p:spPr>
      </p:sp>
      <p:sp>
        <p:nvSpPr>
          <p:cNvPr id="149913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A8CCBFA-F831-4495-A627-19590FC8CFE4}" type="slidenum">
              <a:rPr lang="en-US"/>
              <a:pPr/>
              <a:t>55</a:t>
            </a:fld>
            <a:r>
              <a:rPr lang="en-US" dirty="0"/>
              <a:t>##</a:t>
            </a:r>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14C5CC-F6F1-4910-BE23-2D32950E0D60}" type="slidenum">
              <a:rPr lang="en-US"/>
              <a:pPr/>
              <a:t>6</a:t>
            </a:fld>
            <a:r>
              <a:rPr lang="en-US" dirty="0"/>
              <a:t>##</a:t>
            </a:r>
          </a:p>
        </p:txBody>
      </p:sp>
      <p:sp>
        <p:nvSpPr>
          <p:cNvPr id="1428482" name="Rectangle 2"/>
          <p:cNvSpPr>
            <a:spLocks noGrp="1" noRot="1" noChangeAspect="1" noChangeArrowheads="1" noTextEdit="1"/>
          </p:cNvSpPr>
          <p:nvPr>
            <p:ph type="sldImg"/>
          </p:nvPr>
        </p:nvSpPr>
        <p:spPr>
          <a:xfrm>
            <a:off x="1119188" y="698500"/>
            <a:ext cx="4645025" cy="3482975"/>
          </a:xfrm>
          <a:ln/>
        </p:spPr>
      </p:sp>
      <p:sp>
        <p:nvSpPr>
          <p:cNvPr id="142848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263145-8125-42C7-8A92-E6A922351FFF}" type="slidenum">
              <a:rPr lang="en-US"/>
              <a:pPr/>
              <a:t>7</a:t>
            </a:fld>
            <a:r>
              <a:rPr lang="en-US" dirty="0"/>
              <a:t>##</a:t>
            </a:r>
          </a:p>
        </p:txBody>
      </p:sp>
      <p:sp>
        <p:nvSpPr>
          <p:cNvPr id="1430530" name="Rectangle 2"/>
          <p:cNvSpPr>
            <a:spLocks noGrp="1" noRot="1" noChangeAspect="1" noChangeArrowheads="1" noTextEdit="1"/>
          </p:cNvSpPr>
          <p:nvPr>
            <p:ph type="sldImg"/>
          </p:nvPr>
        </p:nvSpPr>
        <p:spPr>
          <a:xfrm>
            <a:off x="1119188" y="698500"/>
            <a:ext cx="4645025" cy="3482975"/>
          </a:xfrm>
          <a:ln/>
        </p:spPr>
      </p:sp>
      <p:sp>
        <p:nvSpPr>
          <p:cNvPr id="143053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3B738E6-6955-4B0E-B619-6BEE83432F56}" type="slidenum">
              <a:rPr lang="en-US"/>
              <a:pPr/>
              <a:t>8</a:t>
            </a:fld>
            <a:r>
              <a:rPr lang="en-US" dirty="0"/>
              <a:t>##</a:t>
            </a:r>
          </a:p>
        </p:txBody>
      </p:sp>
      <p:sp>
        <p:nvSpPr>
          <p:cNvPr id="1432578" name="Rectangle 2"/>
          <p:cNvSpPr>
            <a:spLocks noGrp="1" noRot="1" noChangeAspect="1" noChangeArrowheads="1" noTextEdit="1"/>
          </p:cNvSpPr>
          <p:nvPr>
            <p:ph type="sldImg"/>
          </p:nvPr>
        </p:nvSpPr>
        <p:spPr>
          <a:xfrm>
            <a:off x="1119188" y="698500"/>
            <a:ext cx="4645025" cy="3482975"/>
          </a:xfrm>
          <a:ln/>
        </p:spPr>
      </p:sp>
      <p:sp>
        <p:nvSpPr>
          <p:cNvPr id="143257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33AE2-C72B-4428-9CE3-FF1316D58CD8}" type="slidenum">
              <a:rPr lang="en-US"/>
              <a:pPr/>
              <a:t>9</a:t>
            </a:fld>
            <a:r>
              <a:rPr lang="en-US" dirty="0"/>
              <a:t>##</a:t>
            </a:r>
          </a:p>
        </p:txBody>
      </p:sp>
      <p:sp>
        <p:nvSpPr>
          <p:cNvPr id="1434626" name="Rectangle 2"/>
          <p:cNvSpPr>
            <a:spLocks noGrp="1" noRot="1" noChangeAspect="1" noChangeArrowheads="1" noTextEdit="1"/>
          </p:cNvSpPr>
          <p:nvPr>
            <p:ph type="sldImg"/>
          </p:nvPr>
        </p:nvSpPr>
        <p:spPr>
          <a:xfrm>
            <a:off x="1119188" y="698500"/>
            <a:ext cx="4645025" cy="3482975"/>
          </a:xfrm>
          <a:ln/>
        </p:spPr>
      </p:sp>
      <p:sp>
        <p:nvSpPr>
          <p:cNvPr id="143462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863588C-2F5F-474E-A774-D8357E653594}" type="slidenum">
              <a:rPr lang="en-US"/>
              <a:pPr/>
              <a:t>10</a:t>
            </a:fld>
            <a:r>
              <a:rPr lang="en-US" dirty="0"/>
              <a:t>##</a:t>
            </a:r>
          </a:p>
        </p:txBody>
      </p:sp>
      <p:sp>
        <p:nvSpPr>
          <p:cNvPr id="1436674" name="Rectangle 2"/>
          <p:cNvSpPr>
            <a:spLocks noGrp="1" noRot="1" noChangeAspect="1" noChangeArrowheads="1" noTextEdit="1"/>
          </p:cNvSpPr>
          <p:nvPr>
            <p:ph type="sldImg"/>
          </p:nvPr>
        </p:nvSpPr>
        <p:spPr>
          <a:xfrm>
            <a:off x="1119188" y="698500"/>
            <a:ext cx="4645025" cy="3482975"/>
          </a:xfrm>
          <a:ln/>
        </p:spPr>
      </p:sp>
      <p:sp>
        <p:nvSpPr>
          <p:cNvPr id="143667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8.png"/><Relationship Id="rId9" Type="http://schemas.openxmlformats.org/officeDocument/2006/relationships/image" Target="../media/image10.wmf"/></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spnetcourse.telerik.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92" y="1524000"/>
            <a:ext cx="8229600" cy="1524000"/>
          </a:xfrm>
        </p:spPr>
        <p:txBody>
          <a:bodyPr/>
          <a:lstStyle/>
          <a:p>
            <a:r>
              <a:rPr lang="en-US" dirty="0" smtClean="0"/>
              <a:t>.NET Framework Overview</a:t>
            </a:r>
            <a:endParaRPr lang="en-US" dirty="0"/>
          </a:p>
        </p:txBody>
      </p:sp>
      <p:sp>
        <p:nvSpPr>
          <p:cNvPr id="3" name="Subtitle 2"/>
          <p:cNvSpPr>
            <a:spLocks noGrp="1"/>
          </p:cNvSpPr>
          <p:nvPr>
            <p:ph type="subTitle" idx="1"/>
          </p:nvPr>
        </p:nvSpPr>
        <p:spPr>
          <a:xfrm>
            <a:off x="417008" y="3240880"/>
            <a:ext cx="8229600" cy="569120"/>
          </a:xfrm>
        </p:spPr>
        <p:txBody>
          <a:bodyPr/>
          <a:lstStyle/>
          <a:p>
            <a:r>
              <a:rPr lang="en-US" dirty="0" smtClean="0"/>
              <a:t>.NET Framework, CLR, MSIL, Assemblies, CTS, etc.</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106498" name="Picture 2" descr="http://www.enpalermo.com/images/stories/abstracto3.jpg"/>
          <p:cNvPicPr>
            <a:picLocks noChangeAspect="1" noChangeArrowheads="1"/>
          </p:cNvPicPr>
          <p:nvPr/>
        </p:nvPicPr>
        <p:blipFill>
          <a:blip r:embed="rId3" cstate="print">
            <a:lum contrast="20000"/>
          </a:blip>
          <a:srcRect/>
          <a:stretch>
            <a:fillRect/>
          </a:stretch>
        </p:blipFill>
        <p:spPr bwMode="auto">
          <a:xfrm>
            <a:off x="4150808" y="4572001"/>
            <a:ext cx="4495800" cy="1828800"/>
          </a:xfrm>
          <a:prstGeom prst="roundRect">
            <a:avLst>
              <a:gd name="adj" fmla="val 7443"/>
            </a:avLst>
          </a:prstGeom>
          <a:noFill/>
          <a:ln w="3175">
            <a:solidFill>
              <a:schemeClr val="accent5">
                <a:lumMod val="40000"/>
                <a:lumOff val="60000"/>
                <a:alpha val="50000"/>
              </a:schemeClr>
            </a:solidFill>
          </a:ln>
        </p:spPr>
      </p:pic>
      <p:pic>
        <p:nvPicPr>
          <p:cNvPr id="106500" name="Picture 4" descr="http://blogs.msdn.com/blogfiles/swiss_dpe_team/WindowsLiveWriter/BetaPhasevonVisua.NETFramework4verlngert_5079/.NET_Logo_6.jpg"/>
          <p:cNvPicPr>
            <a:picLocks noChangeAspect="1" noChangeArrowheads="1"/>
          </p:cNvPicPr>
          <p:nvPr/>
        </p:nvPicPr>
        <p:blipFill>
          <a:blip r:embed="rId4" cstate="print"/>
          <a:srcRect l="-3656" t="-14872" r="-4961" b="-13678"/>
          <a:stretch>
            <a:fillRect/>
          </a:stretch>
        </p:blipFill>
        <p:spPr bwMode="auto">
          <a:xfrm>
            <a:off x="4455608" y="381000"/>
            <a:ext cx="4191000" cy="1219200"/>
          </a:xfrm>
          <a:prstGeom prst="roundRect">
            <a:avLst>
              <a:gd name="adj" fmla="val 7553"/>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1"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2"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3" name="Rectangle 5"/>
          <p:cNvSpPr>
            <a:spLocks noGrp="1" noChangeArrowheads="1"/>
          </p:cNvSpPr>
          <p:nvPr>
            <p:ph type="body" idx="1"/>
          </p:nvPr>
        </p:nvSpPr>
        <p:spPr>
          <a:xfrm>
            <a:off x="758825" y="1343025"/>
            <a:ext cx="6757988" cy="2805113"/>
          </a:xfrm>
        </p:spPr>
        <p:txBody>
          <a:bodyPr/>
          <a:lstStyle/>
          <a:p>
            <a:pPr marL="622300" lvl="1" indent="-260350"/>
            <a:r>
              <a:rPr lang="en-US" dirty="0"/>
              <a:t>Rich object-oriented library with fundamental classes</a:t>
            </a:r>
            <a:r>
              <a:rPr lang="bg-BG" dirty="0"/>
              <a:t> </a:t>
            </a:r>
            <a:endParaRPr lang="en-US" dirty="0"/>
          </a:p>
          <a:p>
            <a:pPr marL="622300" lvl="1" indent="-260350"/>
            <a:r>
              <a:rPr lang="en-US" dirty="0" smtClean="0"/>
              <a:t>Input-output, collections</a:t>
            </a:r>
            <a:r>
              <a:rPr lang="en-US" dirty="0"/>
              <a:t>, </a:t>
            </a:r>
            <a:r>
              <a:rPr lang="en-US" dirty="0" smtClean="0"/>
              <a:t>text </a:t>
            </a:r>
            <a:r>
              <a:rPr lang="en-US" dirty="0"/>
              <a:t>processing, networking,</a:t>
            </a:r>
            <a:r>
              <a:rPr lang="bg-BG" dirty="0"/>
              <a:t> </a:t>
            </a:r>
            <a:r>
              <a:rPr lang="en-US" dirty="0" smtClean="0"/>
              <a:t>security</a:t>
            </a:r>
            <a:r>
              <a:rPr lang="bg-BG" dirty="0"/>
              <a:t>, </a:t>
            </a:r>
            <a:r>
              <a:rPr lang="en-US" dirty="0" smtClean="0"/>
              <a:t>multi-threading</a:t>
            </a:r>
            <a:r>
              <a:rPr lang="bg-BG" dirty="0"/>
              <a:t>, </a:t>
            </a:r>
            <a:r>
              <a:rPr lang="en-US" dirty="0"/>
              <a:t>…</a:t>
            </a: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3</a:t>
            </a:r>
            <a:r>
              <a:rPr lang="bg-BG" sz="3800" dirty="0" smtClean="0"/>
              <a:t>)</a:t>
            </a:r>
            <a:endParaRPr lang="bg-BG" sz="3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5652"/>
                                        </p:tgtEl>
                                        <p:attrNameLst>
                                          <p:attrName>style.visibility</p:attrName>
                                        </p:attrNameLst>
                                      </p:cBhvr>
                                      <p:to>
                                        <p:strVal val="visible"/>
                                      </p:to>
                                    </p:set>
                                    <p:anim calcmode="lin" valueType="num">
                                      <p:cBhvr additive="base">
                                        <p:cTn id="7" dur="500" fill="hold"/>
                                        <p:tgtEl>
                                          <p:spTgt spid="1435652"/>
                                        </p:tgtEl>
                                        <p:attrNameLst>
                                          <p:attrName>ppt_x</p:attrName>
                                        </p:attrNameLst>
                                      </p:cBhvr>
                                      <p:tavLst>
                                        <p:tav tm="0">
                                          <p:val>
                                            <p:strVal val="#ppt_x"/>
                                          </p:val>
                                        </p:tav>
                                        <p:tav tm="100000">
                                          <p:val>
                                            <p:strVal val="#ppt_x"/>
                                          </p:val>
                                        </p:tav>
                                      </p:tavLst>
                                    </p:anim>
                                    <p:anim calcmode="lin" valueType="num">
                                      <p:cBhvr additive="base">
                                        <p:cTn id="8" dur="500" fill="hold"/>
                                        <p:tgtEl>
                                          <p:spTgt spid="14356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5653">
                                            <p:txEl>
                                              <p:pRg st="0" end="0"/>
                                            </p:txEl>
                                          </p:spTgt>
                                        </p:tgtEl>
                                        <p:attrNameLst>
                                          <p:attrName>style.visibility</p:attrName>
                                        </p:attrNameLst>
                                      </p:cBhvr>
                                      <p:to>
                                        <p:strVal val="visible"/>
                                      </p:to>
                                    </p:set>
                                    <p:animEffect transition="in" filter="fade">
                                      <p:cBhvr>
                                        <p:cTn id="12" dur="500"/>
                                        <p:tgtEl>
                                          <p:spTgt spid="143565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5653">
                                            <p:txEl>
                                              <p:pRg st="1" end="1"/>
                                            </p:txEl>
                                          </p:spTgt>
                                        </p:tgtEl>
                                        <p:attrNameLst>
                                          <p:attrName>style.visibility</p:attrName>
                                        </p:attrNameLst>
                                      </p:cBhvr>
                                      <p:to>
                                        <p:strVal val="visible"/>
                                      </p:to>
                                    </p:set>
                                    <p:animEffect transition="in" filter="fade">
                                      <p:cBhvr>
                                        <p:cTn id="15" dur="500"/>
                                        <p:tgtEl>
                                          <p:spTgt spid="1435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2" grpId="0" animBg="1"/>
      <p:bldP spid="143565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699"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0"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1"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4</a:t>
            </a:r>
            <a:r>
              <a:rPr lang="bg-BG" sz="3800" dirty="0" smtClean="0"/>
              <a:t>)</a:t>
            </a:r>
            <a:endParaRPr lang="bg-BG" sz="3800" dirty="0"/>
          </a:p>
        </p:txBody>
      </p:sp>
      <p:sp>
        <p:nvSpPr>
          <p:cNvPr id="10" name="Rectangle 5"/>
          <p:cNvSpPr txBox="1">
            <a:spLocks noChangeArrowheads="1"/>
          </p:cNvSpPr>
          <p:nvPr/>
        </p:nvSpPr>
        <p:spPr>
          <a:xfrm>
            <a:off x="758825" y="1219200"/>
            <a:ext cx="6757988" cy="25146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Database access</a:t>
            </a:r>
          </a:p>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ADO.NET, LINQ, LINQ-to-SQL and Entity Framework</a:t>
            </a:r>
          </a:p>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Strong XML support</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88066" name="Picture 2" descr="http://www.checkitout.co.uk/images/database_design.jpg"/>
          <p:cNvPicPr>
            <a:picLocks noChangeAspect="1" noChangeArrowheads="1"/>
          </p:cNvPicPr>
          <p:nvPr/>
        </p:nvPicPr>
        <p:blipFill>
          <a:blip r:embed="rId3" cstate="print"/>
          <a:srcRect/>
          <a:stretch>
            <a:fillRect/>
          </a:stretch>
        </p:blipFill>
        <p:spPr bwMode="auto">
          <a:xfrm>
            <a:off x="6096000" y="2514600"/>
            <a:ext cx="2444750"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7701"/>
                                        </p:tgtEl>
                                        <p:attrNameLst>
                                          <p:attrName>style.visibility</p:attrName>
                                        </p:attrNameLst>
                                      </p:cBhvr>
                                      <p:to>
                                        <p:strVal val="visible"/>
                                      </p:to>
                                    </p:set>
                                    <p:anim calcmode="lin" valueType="num">
                                      <p:cBhvr additive="base">
                                        <p:cTn id="7" dur="500" fill="hold"/>
                                        <p:tgtEl>
                                          <p:spTgt spid="1437701"/>
                                        </p:tgtEl>
                                        <p:attrNameLst>
                                          <p:attrName>ppt_x</p:attrName>
                                        </p:attrNameLst>
                                      </p:cBhvr>
                                      <p:tavLst>
                                        <p:tav tm="0">
                                          <p:val>
                                            <p:strVal val="#ppt_x"/>
                                          </p:val>
                                        </p:tav>
                                        <p:tav tm="100000">
                                          <p:val>
                                            <p:strVal val="#ppt_x"/>
                                          </p:val>
                                        </p:tav>
                                      </p:tavLst>
                                    </p:anim>
                                    <p:anim calcmode="lin" valueType="num">
                                      <p:cBhvr additive="base">
                                        <p:cTn id="8" dur="500" fill="hold"/>
                                        <p:tgtEl>
                                          <p:spTgt spid="143770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animBg="1"/>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5</a:t>
            </a:r>
            <a:r>
              <a:rPr lang="bg-BG" sz="3800" dirty="0" smtClean="0"/>
              <a:t>)</a:t>
            </a:r>
            <a:endParaRPr lang="bg-BG" sz="3800" dirty="0"/>
          </a:p>
        </p:txBody>
      </p:sp>
      <p:sp>
        <p:nvSpPr>
          <p:cNvPr id="19"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0" name="Rectangle 5"/>
          <p:cNvSpPr txBox="1">
            <a:spLocks noChangeArrowheads="1"/>
          </p:cNvSpPr>
          <p:nvPr/>
        </p:nvSpPr>
        <p:spPr>
          <a:xfrm>
            <a:off x="758825" y="1066800"/>
            <a:ext cx="6403975" cy="20574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Windows Communication Foundation (WCF) and Windows Workflow Foundation (WWF) for the SOA world</a:t>
            </a:r>
          </a:p>
        </p:txBody>
      </p:sp>
      <p:pic>
        <p:nvPicPr>
          <p:cNvPr id="86018" name="Picture 2" descr="http://www.thedotnetway.net/wp-content/uploads/2009/09/WCF.jpg"/>
          <p:cNvPicPr>
            <a:picLocks noChangeAspect="1" noChangeArrowheads="1"/>
          </p:cNvPicPr>
          <p:nvPr/>
        </p:nvPicPr>
        <p:blipFill>
          <a:blip r:embed="rId3" cstate="print"/>
          <a:srcRect/>
          <a:stretch>
            <a:fillRect/>
          </a:stretch>
        </p:blipFill>
        <p:spPr bwMode="auto">
          <a:xfrm>
            <a:off x="7018742" y="1066800"/>
            <a:ext cx="1744258"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6</a:t>
            </a:r>
            <a:r>
              <a:rPr lang="bg-BG" sz="3800" dirty="0" smtClean="0"/>
              <a:t>)</a:t>
            </a:r>
            <a:endParaRPr lang="bg-BG" sz="3800" dirty="0"/>
          </a:p>
        </p:txBody>
      </p:sp>
      <p:sp>
        <p:nvSpPr>
          <p:cNvPr id="18"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29136"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799392"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23392"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33092"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5"/>
          <p:cNvSpPr txBox="1">
            <a:spLocks noChangeArrowheads="1"/>
          </p:cNvSpPr>
          <p:nvPr/>
        </p:nvSpPr>
        <p:spPr>
          <a:xfrm>
            <a:off x="758825" y="1066800"/>
            <a:ext cx="7699375" cy="11430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User interface technologies: Web based, Windows GUI, WPF, Silverlight, mobile,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9750"/>
                                        </p:tgtEl>
                                        <p:attrNameLst>
                                          <p:attrName>style.visibility</p:attrName>
                                        </p:attrNameLst>
                                      </p:cBhvr>
                                      <p:to>
                                        <p:strVal val="visible"/>
                                      </p:to>
                                    </p:set>
                                    <p:anim calcmode="lin" valueType="num">
                                      <p:cBhvr additive="base">
                                        <p:cTn id="7" dur="500" fill="hold"/>
                                        <p:tgtEl>
                                          <p:spTgt spid="1439750"/>
                                        </p:tgtEl>
                                        <p:attrNameLst>
                                          <p:attrName>ppt_x</p:attrName>
                                        </p:attrNameLst>
                                      </p:cBhvr>
                                      <p:tavLst>
                                        <p:tav tm="0">
                                          <p:val>
                                            <p:strVal val="1+#ppt_w/2"/>
                                          </p:val>
                                        </p:tav>
                                        <p:tav tm="100000">
                                          <p:val>
                                            <p:strVal val="#ppt_x"/>
                                          </p:val>
                                        </p:tav>
                                      </p:tavLst>
                                    </p:anim>
                                    <p:anim calcmode="lin" valueType="num">
                                      <p:cBhvr additive="base">
                                        <p:cTn id="8" dur="500" fill="hold"/>
                                        <p:tgtEl>
                                          <p:spTgt spid="14397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9751"/>
                                        </p:tgtEl>
                                        <p:attrNameLst>
                                          <p:attrName>style.visibility</p:attrName>
                                        </p:attrNameLst>
                                      </p:cBhvr>
                                      <p:to>
                                        <p:strVal val="visible"/>
                                      </p:to>
                                    </p:set>
                                    <p:anim calcmode="lin" valueType="num">
                                      <p:cBhvr additive="base">
                                        <p:cTn id="11" dur="500" fill="hold"/>
                                        <p:tgtEl>
                                          <p:spTgt spid="1439751"/>
                                        </p:tgtEl>
                                        <p:attrNameLst>
                                          <p:attrName>ppt_x</p:attrName>
                                        </p:attrNameLst>
                                      </p:cBhvr>
                                      <p:tavLst>
                                        <p:tav tm="0">
                                          <p:val>
                                            <p:strVal val="1+#ppt_w/2"/>
                                          </p:val>
                                        </p:tav>
                                        <p:tav tm="100000">
                                          <p:val>
                                            <p:strVal val="#ppt_x"/>
                                          </p:val>
                                        </p:tav>
                                      </p:tavLst>
                                    </p:anim>
                                    <p:anim calcmode="lin" valueType="num">
                                      <p:cBhvr additive="base">
                                        <p:cTn id="12" dur="500" fill="hold"/>
                                        <p:tgtEl>
                                          <p:spTgt spid="14397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50" grpId="0" animBg="1"/>
      <p:bldP spid="1439751" grpId="0" animBg="1"/>
      <p:bldP spid="12" grpId="0" animBg="1"/>
      <p:bldP spid="13" grpId="0" animBg="1"/>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7</a:t>
            </a:r>
            <a:r>
              <a:rPr lang="bg-BG" sz="3800" dirty="0" smtClean="0"/>
              <a:t>)</a:t>
            </a:r>
            <a:endParaRPr lang="bg-BG" sz="3800" dirty="0"/>
          </a:p>
        </p:txBody>
      </p:sp>
      <p:sp>
        <p:nvSpPr>
          <p:cNvPr id="18" name="Rectangle 5"/>
          <p:cNvSpPr>
            <a:spLocks noChangeArrowheads="1"/>
          </p:cNvSpPr>
          <p:nvPr/>
        </p:nvSpPr>
        <p:spPr bwMode="auto">
          <a:xfrm>
            <a:off x="645608"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39744"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810000"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34000"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43700"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10"/>
          <p:cNvSpPr>
            <a:spLocks noChangeArrowheads="1"/>
          </p:cNvSpPr>
          <p:nvPr/>
        </p:nvSpPr>
        <p:spPr bwMode="auto">
          <a:xfrm>
            <a:off x="636083" y="1981200"/>
            <a:ext cx="6445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0" name="Rectangle 11"/>
          <p:cNvSpPr>
            <a:spLocks noChangeArrowheads="1"/>
          </p:cNvSpPr>
          <p:nvPr/>
        </p:nvSpPr>
        <p:spPr bwMode="auto">
          <a:xfrm>
            <a:off x="1325544" y="1981200"/>
            <a:ext cx="65087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1" name="Rectangle 12"/>
          <p:cNvSpPr>
            <a:spLocks noChangeArrowheads="1"/>
          </p:cNvSpPr>
          <p:nvPr/>
        </p:nvSpPr>
        <p:spPr bwMode="auto">
          <a:xfrm>
            <a:off x="2027256" y="1981200"/>
            <a:ext cx="1106992"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VB.NET</a:t>
            </a:r>
          </a:p>
        </p:txBody>
      </p:sp>
      <p:sp>
        <p:nvSpPr>
          <p:cNvPr id="22" name="Rectangle 13"/>
          <p:cNvSpPr>
            <a:spLocks noChangeArrowheads="1"/>
          </p:cNvSpPr>
          <p:nvPr/>
        </p:nvSpPr>
        <p:spPr bwMode="auto">
          <a:xfrm>
            <a:off x="3176064"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J#</a:t>
            </a:r>
          </a:p>
        </p:txBody>
      </p:sp>
      <p:sp>
        <p:nvSpPr>
          <p:cNvPr id="26" name="Rectangle 13"/>
          <p:cNvSpPr>
            <a:spLocks noChangeArrowheads="1"/>
          </p:cNvSpPr>
          <p:nvPr/>
        </p:nvSpPr>
        <p:spPr bwMode="auto">
          <a:xfrm>
            <a:off x="3913747"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7" name="Rectangle 13"/>
          <p:cNvSpPr>
            <a:spLocks noChangeArrowheads="1"/>
          </p:cNvSpPr>
          <p:nvPr/>
        </p:nvSpPr>
        <p:spPr bwMode="auto">
          <a:xfrm>
            <a:off x="4649787" y="1981200"/>
            <a:ext cx="93291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JScript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Rectangle 14"/>
          <p:cNvSpPr>
            <a:spLocks noChangeArrowheads="1"/>
          </p:cNvSpPr>
          <p:nvPr/>
        </p:nvSpPr>
        <p:spPr bwMode="auto">
          <a:xfrm>
            <a:off x="5640910" y="1981200"/>
            <a:ext cx="785848"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Perl</a:t>
            </a:r>
          </a:p>
        </p:txBody>
      </p:sp>
      <p:sp>
        <p:nvSpPr>
          <p:cNvPr id="24" name="Rectangle 16"/>
          <p:cNvSpPr>
            <a:spLocks noChangeArrowheads="1"/>
          </p:cNvSpPr>
          <p:nvPr/>
        </p:nvSpPr>
        <p:spPr bwMode="auto">
          <a:xfrm>
            <a:off x="6477000" y="1970088"/>
            <a:ext cx="9144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Delphi</a:t>
            </a:r>
          </a:p>
        </p:txBody>
      </p:sp>
      <p:sp>
        <p:nvSpPr>
          <p:cNvPr id="25" name="Rectangle 17"/>
          <p:cNvSpPr>
            <a:spLocks noChangeArrowheads="1"/>
          </p:cNvSpPr>
          <p:nvPr/>
        </p:nvSpPr>
        <p:spPr bwMode="auto">
          <a:xfrm>
            <a:off x="7437437" y="1962150"/>
            <a:ext cx="7921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a:t>
            </a:r>
          </a:p>
        </p:txBody>
      </p:sp>
      <p:sp>
        <p:nvSpPr>
          <p:cNvPr id="28" name="Rectangle 5"/>
          <p:cNvSpPr txBox="1">
            <a:spLocks noChangeArrowheads="1"/>
          </p:cNvSpPr>
          <p:nvPr/>
        </p:nvSpPr>
        <p:spPr>
          <a:xfrm>
            <a:off x="758825" y="990600"/>
            <a:ext cx="7699375" cy="6096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Programming language on your flavor!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4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6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7" grpId="0" animBg="1"/>
      <p:bldP spid="23" grpId="0" animBg="1"/>
      <p:bldP spid="24" grpId="0" animBg="1"/>
      <p:bldP spid="25" grpId="0" animBg="1"/>
      <p:bldP spid="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smtClean="0"/>
              <a:t>Framework 4.0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115714" name="Picture 2" descr="http://www.galcho.com/Blog/content/binary/WindowsLiveWriter/fd2ae95312ea.NETLayerCake_1219C/dotNet4_thumb.png"/>
          <p:cNvPicPr>
            <a:picLocks noChangeAspect="1" noChangeArrowheads="1"/>
          </p:cNvPicPr>
          <p:nvPr/>
        </p:nvPicPr>
        <p:blipFill>
          <a:blip r:embed="rId2" cstate="print"/>
          <a:srcRect r="687" b="1057"/>
          <a:stretch>
            <a:fillRect/>
          </a:stretch>
        </p:blipFill>
        <p:spPr bwMode="auto">
          <a:xfrm>
            <a:off x="1008460" y="1170264"/>
            <a:ext cx="7020173" cy="5250633"/>
          </a:xfrm>
          <a:prstGeom prst="roundRect">
            <a:avLst>
              <a:gd name="adj" fmla="val 2697"/>
            </a:avLst>
          </a:prstGeom>
          <a:noFill/>
          <a:ln w="3175">
            <a:solidFill>
              <a:schemeClr val="accent5">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blog.radvision.com/images/2009/20090402-VoipSurvivor-virtual-machine.jpg"/>
          <p:cNvPicPr>
            <a:picLocks noChangeAspect="1" noChangeArrowheads="1"/>
          </p:cNvPicPr>
          <p:nvPr/>
        </p:nvPicPr>
        <p:blipFill>
          <a:blip r:embed="rId3" cstate="print"/>
          <a:srcRect/>
          <a:stretch>
            <a:fillRect/>
          </a:stretch>
        </p:blipFill>
        <p:spPr bwMode="auto">
          <a:xfrm>
            <a:off x="1828800" y="1066800"/>
            <a:ext cx="5257800" cy="255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64674" name="Rectangle 2"/>
          <p:cNvSpPr>
            <a:spLocks noGrp="1" noChangeArrowheads="1"/>
          </p:cNvSpPr>
          <p:nvPr>
            <p:ph type="ctrTitle"/>
          </p:nvPr>
        </p:nvSpPr>
        <p:spPr>
          <a:xfrm>
            <a:off x="1216025" y="3916363"/>
            <a:ext cx="6480175" cy="1473200"/>
          </a:xfrm>
        </p:spPr>
        <p:txBody>
          <a:bodyPr/>
          <a:lstStyle/>
          <a:p>
            <a:pPr>
              <a:lnSpc>
                <a:spcPct val="100000"/>
              </a:lnSpc>
            </a:pPr>
            <a:r>
              <a:rPr lang="en-US" dirty="0"/>
              <a:t>Common Language Runtime</a:t>
            </a:r>
            <a:r>
              <a:rPr lang="bg-BG" dirty="0"/>
              <a:t> (</a:t>
            </a:r>
            <a:r>
              <a:rPr lang="en-US" dirty="0"/>
              <a:t>CLR</a:t>
            </a:r>
            <a:r>
              <a:rPr lang="bg-BG" dirty="0"/>
              <a:t>)</a:t>
            </a:r>
          </a:p>
        </p:txBody>
      </p:sp>
      <p:sp>
        <p:nvSpPr>
          <p:cNvPr id="3" name="Subtitle 5"/>
          <p:cNvSpPr>
            <a:spLocks noGrp="1"/>
          </p:cNvSpPr>
          <p:nvPr>
            <p:ph type="subTitle" idx="1"/>
          </p:nvPr>
        </p:nvSpPr>
        <p:spPr>
          <a:xfrm>
            <a:off x="1704975" y="5638800"/>
            <a:ext cx="5486400" cy="497680"/>
          </a:xfrm>
        </p:spPr>
        <p:txBody>
          <a:bodyPr/>
          <a:lstStyle/>
          <a:p>
            <a:r>
              <a:rPr lang="en-US" dirty="0" smtClean="0"/>
              <a:t>The Heart of .NET Framework</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ChangeArrowheads="1"/>
          </p:cNvSpPr>
          <p:nvPr>
            <p:ph type="body" idx="1"/>
          </p:nvPr>
        </p:nvSpPr>
        <p:spPr/>
        <p:txBody>
          <a:bodyPr/>
          <a:lstStyle/>
          <a:p>
            <a:r>
              <a:rPr lang="en-US" dirty="0">
                <a:solidFill>
                  <a:schemeClr val="accent5">
                    <a:lumMod val="20000"/>
                    <a:lumOff val="80000"/>
                  </a:schemeClr>
                </a:solidFill>
                <a:effectLst>
                  <a:outerShdw blurRad="38100" dist="38100" dir="2700000" algn="tl">
                    <a:srgbClr val="000000"/>
                  </a:outerShdw>
                </a:effectLst>
              </a:rPr>
              <a:t>Managed </a:t>
            </a:r>
            <a:r>
              <a:rPr lang="en-US" dirty="0" smtClean="0">
                <a:solidFill>
                  <a:schemeClr val="accent5">
                    <a:lumMod val="20000"/>
                    <a:lumOff val="80000"/>
                  </a:schemeClr>
                </a:solidFill>
                <a:effectLst>
                  <a:outerShdw blurRad="38100" dist="38100" dir="2700000" algn="tl">
                    <a:srgbClr val="000000"/>
                  </a:outerShdw>
                </a:effectLst>
              </a:rPr>
              <a:t>execution environment</a:t>
            </a:r>
            <a:endParaRPr lang="bg-BG" dirty="0">
              <a:solidFill>
                <a:schemeClr val="accent5">
                  <a:lumMod val="20000"/>
                  <a:lumOff val="80000"/>
                </a:schemeClr>
              </a:solidFill>
              <a:effectLst>
                <a:outerShdw blurRad="38100" dist="38100" dir="2700000" algn="tl">
                  <a:srgbClr val="000000"/>
                </a:outerShdw>
              </a:effectLst>
            </a:endParaRPr>
          </a:p>
          <a:p>
            <a:pPr lvl="1"/>
            <a:r>
              <a:rPr lang="en-US" dirty="0" smtClean="0"/>
              <a:t>Controls the </a:t>
            </a:r>
            <a:r>
              <a:rPr lang="en-US" dirty="0"/>
              <a:t>execution of managed</a:t>
            </a:r>
            <a:r>
              <a:rPr lang="bg-BG" dirty="0"/>
              <a:t> .</a:t>
            </a:r>
            <a:r>
              <a:rPr lang="en-US" dirty="0" smtClean="0"/>
              <a:t>NET programming </a:t>
            </a:r>
            <a:r>
              <a:rPr lang="en-US" dirty="0"/>
              <a:t>code</a:t>
            </a:r>
            <a:endParaRPr lang="bg-BG" dirty="0"/>
          </a:p>
          <a:p>
            <a:r>
              <a:rPr lang="en-US" dirty="0"/>
              <a:t>Something like virtual </a:t>
            </a:r>
            <a:r>
              <a:rPr lang="en-US" dirty="0" smtClean="0"/>
              <a:t>machine</a:t>
            </a:r>
          </a:p>
          <a:p>
            <a:pPr lvl="1"/>
            <a:r>
              <a:rPr lang="en-US" dirty="0" smtClean="0"/>
              <a:t>Like the Java </a:t>
            </a:r>
            <a:r>
              <a:rPr lang="en-US" dirty="0"/>
              <a:t>Virtual </a:t>
            </a:r>
            <a:r>
              <a:rPr lang="en-US" dirty="0" smtClean="0"/>
              <a:t>Machine (JVM)</a:t>
            </a:r>
            <a:endParaRPr lang="en-US" dirty="0"/>
          </a:p>
          <a:p>
            <a:r>
              <a:rPr lang="en-US" dirty="0"/>
              <a:t>Not an </a:t>
            </a:r>
            <a:r>
              <a:rPr lang="en-US" dirty="0" smtClean="0"/>
              <a:t>interpreter</a:t>
            </a:r>
          </a:p>
          <a:p>
            <a:pPr lvl="1"/>
            <a:r>
              <a:rPr lang="en-US" dirty="0" smtClean="0"/>
              <a:t>Compilation on-demand is used</a:t>
            </a:r>
          </a:p>
          <a:p>
            <a:pPr lvl="2"/>
            <a:r>
              <a:rPr lang="en-US" dirty="0" smtClean="0"/>
              <a:t>Known as </a:t>
            </a:r>
            <a:r>
              <a:rPr lang="en-US" dirty="0" smtClean="0">
                <a:solidFill>
                  <a:schemeClr val="accent5">
                    <a:lumMod val="20000"/>
                    <a:lumOff val="80000"/>
                  </a:schemeClr>
                </a:solidFill>
              </a:rPr>
              <a:t>Just </a:t>
            </a:r>
            <a:r>
              <a:rPr lang="en-US" dirty="0">
                <a:solidFill>
                  <a:schemeClr val="accent5">
                    <a:lumMod val="20000"/>
                    <a:lumOff val="80000"/>
                  </a:schemeClr>
                </a:solidFill>
              </a:rPr>
              <a:t>In Time </a:t>
            </a:r>
            <a:r>
              <a:rPr lang="en-US" dirty="0" smtClean="0">
                <a:solidFill>
                  <a:schemeClr val="accent5">
                    <a:lumMod val="20000"/>
                    <a:lumOff val="80000"/>
                  </a:schemeClr>
                </a:solidFill>
              </a:rPr>
              <a:t>(JIT) compilation</a:t>
            </a:r>
            <a:endParaRPr lang="en-US" dirty="0">
              <a:solidFill>
                <a:schemeClr val="accent5">
                  <a:lumMod val="20000"/>
                  <a:lumOff val="80000"/>
                </a:schemeClr>
              </a:solidFill>
            </a:endParaRPr>
          </a:p>
          <a:p>
            <a:r>
              <a:rPr lang="en-US" dirty="0"/>
              <a:t>Possible compilation in advance</a:t>
            </a:r>
          </a:p>
        </p:txBody>
      </p:sp>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pic>
        <p:nvPicPr>
          <p:cNvPr id="76802" name="Picture 2" descr="http://res.sys-con.com/story/feb09/843532/Virtual%20Machine%20226.jpg"/>
          <p:cNvPicPr>
            <a:picLocks noChangeAspect="1" noChangeArrowheads="1"/>
          </p:cNvPicPr>
          <p:nvPr/>
        </p:nvPicPr>
        <p:blipFill>
          <a:blip r:embed="rId3" cstate="print"/>
          <a:srcRect l="17699" r="15044"/>
          <a:stretch>
            <a:fillRect/>
          </a:stretch>
        </p:blipFill>
        <p:spPr bwMode="auto">
          <a:xfrm>
            <a:off x="7010400" y="2514600"/>
            <a:ext cx="1641600" cy="1371600"/>
          </a:xfrm>
          <a:prstGeom prst="roundRect">
            <a:avLst>
              <a:gd name="adj" fmla="val 8360"/>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body" idx="1"/>
          </p:nvPr>
        </p:nvSpPr>
        <p:spPr/>
        <p:txBody>
          <a:bodyPr/>
          <a:lstStyle/>
          <a:p>
            <a:pPr>
              <a:spcBef>
                <a:spcPct val="35000"/>
              </a:spcBef>
            </a:pPr>
            <a:r>
              <a:rPr lang="en-US" dirty="0"/>
              <a:t>Execution of the</a:t>
            </a:r>
            <a:r>
              <a:rPr lang="bg-BG" dirty="0"/>
              <a:t> </a:t>
            </a:r>
            <a:r>
              <a:rPr lang="en-US" dirty="0"/>
              <a:t>IL code</a:t>
            </a:r>
            <a:r>
              <a:rPr lang="bg-BG" dirty="0"/>
              <a:t> </a:t>
            </a:r>
            <a:r>
              <a:rPr lang="en-US" dirty="0"/>
              <a:t>and</a:t>
            </a:r>
            <a:r>
              <a:rPr lang="bg-BG" dirty="0"/>
              <a:t> </a:t>
            </a:r>
            <a:r>
              <a:rPr lang="en-US" dirty="0"/>
              <a:t>the </a:t>
            </a:r>
            <a:r>
              <a:rPr lang="en-US" dirty="0" smtClean="0"/>
              <a:t>JIT compilation</a:t>
            </a:r>
            <a:endParaRPr lang="en-US" dirty="0"/>
          </a:p>
          <a:p>
            <a:pPr>
              <a:spcBef>
                <a:spcPct val="35000"/>
              </a:spcBef>
            </a:pPr>
            <a:r>
              <a:rPr lang="en-US" dirty="0"/>
              <a:t>Managing memory and application resources</a:t>
            </a:r>
            <a:endParaRPr lang="bg-BG" dirty="0"/>
          </a:p>
          <a:p>
            <a:pPr>
              <a:spcBef>
                <a:spcPct val="35000"/>
              </a:spcBef>
            </a:pPr>
            <a:r>
              <a:rPr lang="en-US" dirty="0" smtClean="0"/>
              <a:t>Ensuring type safety</a:t>
            </a:r>
            <a:endParaRPr lang="bg-BG" dirty="0"/>
          </a:p>
          <a:p>
            <a:pPr>
              <a:spcBef>
                <a:spcPct val="35000"/>
              </a:spcBef>
            </a:pPr>
            <a:r>
              <a:rPr lang="en-US" dirty="0" smtClean="0"/>
              <a:t>Interaction with the OS</a:t>
            </a:r>
            <a:endParaRPr lang="bg-BG" dirty="0"/>
          </a:p>
          <a:p>
            <a:pPr>
              <a:spcBef>
                <a:spcPct val="35000"/>
              </a:spcBef>
            </a:pPr>
            <a:r>
              <a:rPr lang="en-US" dirty="0"/>
              <a:t>Managing security</a:t>
            </a:r>
          </a:p>
          <a:p>
            <a:pPr lvl="1">
              <a:spcBef>
                <a:spcPct val="35000"/>
              </a:spcBef>
            </a:pPr>
            <a:r>
              <a:rPr lang="en-US" dirty="0"/>
              <a:t>Code access security</a:t>
            </a:r>
          </a:p>
          <a:p>
            <a:pPr lvl="1">
              <a:spcBef>
                <a:spcPct val="35000"/>
              </a:spcBef>
            </a:pPr>
            <a:r>
              <a:rPr lang="en-US" dirty="0"/>
              <a:t>Role-based security</a:t>
            </a:r>
            <a:endParaRPr lang="bg-BG" sz="2600" dirty="0"/>
          </a:p>
        </p:txBody>
      </p:sp>
      <p:sp>
        <p:nvSpPr>
          <p:cNvPr id="1445893" name="Rectangle 5"/>
          <p:cNvSpPr>
            <a:spLocks noGrp="1" noChangeArrowheads="1"/>
          </p:cNvSpPr>
          <p:nvPr>
            <p:ph type="title"/>
          </p:nvPr>
        </p:nvSpPr>
        <p:spPr>
          <a:noFill/>
          <a:ln/>
          <a:effectLst>
            <a:outerShdw dist="17961" dir="2700000" algn="ctr" rotWithShape="0">
              <a:schemeClr val="bg2"/>
            </a:outerShdw>
          </a:effectLst>
        </p:spPr>
        <p:txBody>
          <a:bodyPr/>
          <a:lstStyle/>
          <a:p>
            <a:r>
              <a:rPr lang="en-US" dirty="0" smtClean="0"/>
              <a:t>Responsibilities</a:t>
            </a:r>
            <a:r>
              <a:rPr lang="ru-RU" dirty="0" smtClean="0"/>
              <a:t> </a:t>
            </a:r>
            <a:r>
              <a:rPr lang="en-US" dirty="0"/>
              <a:t>of</a:t>
            </a:r>
            <a:r>
              <a:rPr lang="ru-RU" dirty="0"/>
              <a:t> CLR</a:t>
            </a:r>
            <a:endParaRPr lang="bg-BG" dirty="0"/>
          </a:p>
        </p:txBody>
      </p:sp>
      <p:pic>
        <p:nvPicPr>
          <p:cNvPr id="74756" name="Picture 4" descr="http://www.bjr-labs.com/images/functionality.jpg"/>
          <p:cNvPicPr>
            <a:picLocks noChangeAspect="1" noChangeArrowheads="1"/>
          </p:cNvPicPr>
          <p:nvPr/>
        </p:nvPicPr>
        <p:blipFill>
          <a:blip r:embed="rId3" cstate="print"/>
          <a:srcRect/>
          <a:stretch>
            <a:fillRect/>
          </a:stretch>
        </p:blipFill>
        <p:spPr bwMode="auto">
          <a:xfrm>
            <a:off x="5943600" y="4419600"/>
            <a:ext cx="2638425" cy="1962150"/>
          </a:xfrm>
          <a:prstGeom prst="rect">
            <a:avLst/>
          </a:prstGeom>
          <a:noFill/>
          <a:ln w="3175">
            <a:solidFill>
              <a:schemeClr val="accent5">
                <a:lumMod val="40000"/>
                <a:lumOff val="60000"/>
              </a:schemeClr>
            </a:solid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body" idx="1"/>
          </p:nvPr>
        </p:nvSpPr>
        <p:spPr>
          <a:xfrm>
            <a:off x="228600" y="1219200"/>
            <a:ext cx="8686800" cy="5410200"/>
          </a:xfrm>
        </p:spPr>
        <p:txBody>
          <a:bodyPr/>
          <a:lstStyle/>
          <a:p>
            <a:pPr>
              <a:lnSpc>
                <a:spcPct val="105000"/>
              </a:lnSpc>
            </a:pPr>
            <a:r>
              <a:rPr lang="en-US" dirty="0"/>
              <a:t>Managing </a:t>
            </a:r>
            <a:r>
              <a:rPr lang="en-US" dirty="0" smtClean="0"/>
              <a:t>exceptions</a:t>
            </a:r>
          </a:p>
          <a:p>
            <a:pPr>
              <a:lnSpc>
                <a:spcPct val="105000"/>
              </a:lnSpc>
            </a:pPr>
            <a:r>
              <a:rPr lang="en-US" dirty="0" smtClean="0"/>
              <a:t>Managing </a:t>
            </a:r>
            <a:r>
              <a:rPr lang="en-US" dirty="0"/>
              <a:t>concurrency </a:t>
            </a:r>
            <a:r>
              <a:rPr lang="ru-RU" dirty="0"/>
              <a:t>– </a:t>
            </a:r>
            <a:r>
              <a:rPr lang="en-US" dirty="0"/>
              <a:t>controlling </a:t>
            </a:r>
            <a:r>
              <a:rPr lang="en-US" dirty="0" smtClean="0"/>
              <a:t>the </a:t>
            </a:r>
            <a:r>
              <a:rPr lang="en-US" dirty="0"/>
              <a:t>parallel </a:t>
            </a:r>
            <a:r>
              <a:rPr lang="en-US" dirty="0" smtClean="0"/>
              <a:t>execution of application </a:t>
            </a:r>
            <a:r>
              <a:rPr lang="ru-RU" dirty="0" smtClean="0"/>
              <a:t>threads</a:t>
            </a:r>
            <a:endParaRPr lang="en-US" dirty="0"/>
          </a:p>
          <a:p>
            <a:pPr>
              <a:lnSpc>
                <a:spcPct val="105000"/>
              </a:lnSpc>
            </a:pPr>
            <a:r>
              <a:rPr lang="en-US" dirty="0" smtClean="0"/>
              <a:t>Managing application domains and their isolation</a:t>
            </a:r>
            <a:endParaRPr lang="bg-BG" dirty="0" smtClean="0"/>
          </a:p>
          <a:p>
            <a:pPr>
              <a:lnSpc>
                <a:spcPct val="105000"/>
              </a:lnSpc>
            </a:pPr>
            <a:r>
              <a:rPr lang="en-US" dirty="0" smtClean="0"/>
              <a:t>Interaction with unmanaged code</a:t>
            </a:r>
            <a:endParaRPr lang="bg-BG" dirty="0"/>
          </a:p>
          <a:p>
            <a:pPr>
              <a:lnSpc>
                <a:spcPct val="105000"/>
              </a:lnSpc>
            </a:pPr>
            <a:r>
              <a:rPr lang="en-US" dirty="0"/>
              <a:t>Supporting</a:t>
            </a:r>
            <a:r>
              <a:rPr lang="bg-BG" dirty="0"/>
              <a:t> </a:t>
            </a:r>
            <a:r>
              <a:rPr lang="en-US" dirty="0" smtClean="0"/>
              <a:t>debug </a:t>
            </a:r>
            <a:r>
              <a:rPr lang="en-US" dirty="0" smtClean="0"/>
              <a:t>/					 </a:t>
            </a:r>
            <a:r>
              <a:rPr lang="en-US" dirty="0" smtClean="0"/>
              <a:t>profile of .NET code</a:t>
            </a:r>
            <a:endParaRPr lang="bg-BG" dirty="0"/>
          </a:p>
        </p:txBody>
      </p:sp>
      <p:sp>
        <p:nvSpPr>
          <p:cNvPr id="1447939" name="Rectangle 3"/>
          <p:cNvSpPr>
            <a:spLocks noGrp="1" noChangeArrowheads="1"/>
          </p:cNvSpPr>
          <p:nvPr>
            <p:ph type="title"/>
          </p:nvPr>
        </p:nvSpPr>
        <p:spPr>
          <a:xfrm>
            <a:off x="1828800" y="152400"/>
            <a:ext cx="7086600" cy="914400"/>
          </a:xfrm>
          <a:noFill/>
          <a:ln/>
        </p:spPr>
        <p:txBody>
          <a:bodyPr/>
          <a:lstStyle/>
          <a:p>
            <a:r>
              <a:rPr lang="en-US" dirty="0" smtClean="0"/>
              <a:t>Responsibilities</a:t>
            </a:r>
            <a:r>
              <a:rPr lang="ru-RU" dirty="0" smtClean="0"/>
              <a:t> </a:t>
            </a:r>
            <a:r>
              <a:rPr lang="en-US" dirty="0"/>
              <a:t>of</a:t>
            </a:r>
            <a:r>
              <a:rPr lang="ru-RU" dirty="0"/>
              <a:t> CLR</a:t>
            </a:r>
            <a:r>
              <a:rPr lang="en-US" dirty="0"/>
              <a:t> (2)</a:t>
            </a:r>
            <a:endParaRPr lang="bg-BG" dirty="0"/>
          </a:p>
        </p:txBody>
      </p:sp>
      <p:pic>
        <p:nvPicPr>
          <p:cNvPr id="72706" name="Picture 2" descr="http://www.realfreewebsites.com/blog/img/gears.jpg"/>
          <p:cNvPicPr>
            <a:picLocks noChangeAspect="1" noChangeArrowheads="1"/>
          </p:cNvPicPr>
          <p:nvPr/>
        </p:nvPicPr>
        <p:blipFill>
          <a:blip r:embed="rId2" cstate="print"/>
          <a:srcRect/>
          <a:stretch>
            <a:fillRect/>
          </a:stretch>
        </p:blipFill>
        <p:spPr bwMode="auto">
          <a:xfrm>
            <a:off x="6043096" y="5029200"/>
            <a:ext cx="2643704" cy="1383538"/>
          </a:xfrm>
          <a:prstGeom prst="roundRect">
            <a:avLst>
              <a:gd name="adj" fmla="val 8678"/>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dirty="0" smtClean="0"/>
              <a:t>Table of Contents</a:t>
            </a:r>
            <a:endParaRPr lang="bg-BG" dirty="0"/>
          </a:p>
        </p:txBody>
      </p:sp>
      <p:sp>
        <p:nvSpPr>
          <p:cNvPr id="1419267" name="Rectangle 3"/>
          <p:cNvSpPr>
            <a:spLocks noGrp="1" noChangeArrowheads="1"/>
          </p:cNvSpPr>
          <p:nvPr>
            <p:ph type="body" idx="1"/>
          </p:nvPr>
        </p:nvSpPr>
        <p:spPr>
          <a:xfrm>
            <a:off x="228600" y="1066800"/>
            <a:ext cx="8686800" cy="5638800"/>
          </a:xfrm>
        </p:spPr>
        <p:txBody>
          <a:bodyPr/>
          <a:lstStyle/>
          <a:p>
            <a:pPr marL="542925" indent="-542925">
              <a:lnSpc>
                <a:spcPts val="3600"/>
              </a:lnSpc>
              <a:buFontTx/>
              <a:buAutoNum type="arabicPeriod"/>
            </a:pPr>
            <a:r>
              <a:rPr lang="en-US" dirty="0"/>
              <a:t>What is</a:t>
            </a:r>
            <a:r>
              <a:rPr lang="bg-BG" dirty="0"/>
              <a:t> </a:t>
            </a:r>
            <a:r>
              <a:rPr lang="en-US" dirty="0"/>
              <a:t>.NET</a:t>
            </a:r>
            <a:r>
              <a:rPr lang="bg-BG" dirty="0"/>
              <a:t>?</a:t>
            </a:r>
          </a:p>
          <a:p>
            <a:pPr marL="984250" lvl="1" indent="-261938">
              <a:lnSpc>
                <a:spcPts val="3600"/>
              </a:lnSpc>
            </a:pPr>
            <a:r>
              <a:rPr lang="en-US" dirty="0"/>
              <a:t>Microsoft .NET platform architecture</a:t>
            </a:r>
          </a:p>
          <a:p>
            <a:pPr marL="542925" indent="-542925">
              <a:lnSpc>
                <a:spcPts val="3600"/>
              </a:lnSpc>
              <a:buFontTx/>
              <a:buAutoNum type="arabicPeriod"/>
            </a:pPr>
            <a:r>
              <a:rPr lang="en-US" dirty="0"/>
              <a:t>What is</a:t>
            </a:r>
            <a:r>
              <a:rPr lang="bg-BG" dirty="0"/>
              <a:t> </a:t>
            </a:r>
            <a:r>
              <a:rPr lang="en-US" dirty="0"/>
              <a:t>.NET</a:t>
            </a:r>
            <a:r>
              <a:rPr lang="bg-BG" dirty="0"/>
              <a:t> </a:t>
            </a:r>
            <a:r>
              <a:rPr lang="en-US" dirty="0"/>
              <a:t>Framework</a:t>
            </a:r>
            <a:r>
              <a:rPr lang="bg-BG" dirty="0"/>
              <a:t>?</a:t>
            </a:r>
          </a:p>
          <a:p>
            <a:pPr marL="984250" lvl="1" indent="-261938">
              <a:lnSpc>
                <a:spcPts val="3600"/>
              </a:lnSpc>
            </a:pPr>
            <a:r>
              <a:rPr lang="en-US" dirty="0"/>
              <a:t>.NET Framework Architecture</a:t>
            </a:r>
          </a:p>
          <a:p>
            <a:pPr marL="542925" indent="-542925">
              <a:lnSpc>
                <a:spcPts val="3600"/>
              </a:lnSpc>
              <a:buFontTx/>
              <a:buAutoNum type="arabicPeriod"/>
            </a:pPr>
            <a:r>
              <a:rPr lang="en-US" dirty="0"/>
              <a:t>Common Language Runtime (CLR)</a:t>
            </a:r>
          </a:p>
          <a:p>
            <a:pPr marL="542925" indent="-542925">
              <a:lnSpc>
                <a:spcPts val="3600"/>
              </a:lnSpc>
              <a:buFontTx/>
              <a:buAutoNum type="arabicPeriod"/>
            </a:pPr>
            <a:r>
              <a:rPr lang="en-US" dirty="0"/>
              <a:t>Managed Code</a:t>
            </a:r>
          </a:p>
          <a:p>
            <a:pPr marL="542925" indent="-542925">
              <a:lnSpc>
                <a:spcPts val="3600"/>
              </a:lnSpc>
              <a:buFontTx/>
              <a:buAutoNum type="arabicPeriod"/>
            </a:pPr>
            <a:r>
              <a:rPr lang="en-US" dirty="0"/>
              <a:t>Intermediate Language</a:t>
            </a:r>
            <a:r>
              <a:rPr lang="bg-BG" dirty="0"/>
              <a:t> </a:t>
            </a:r>
            <a:r>
              <a:rPr lang="en-US" dirty="0"/>
              <a:t>MSIL</a:t>
            </a:r>
          </a:p>
          <a:p>
            <a:pPr marL="542925" indent="-542925">
              <a:lnSpc>
                <a:spcPts val="3600"/>
              </a:lnSpc>
              <a:buFontTx/>
              <a:buAutoNum type="arabicPeriod"/>
            </a:pPr>
            <a:r>
              <a:rPr lang="en-US" dirty="0"/>
              <a:t>Assemblies and </a:t>
            </a:r>
            <a:r>
              <a:rPr lang="en-US" dirty="0" smtClean="0"/>
              <a:t>Metadata</a:t>
            </a:r>
          </a:p>
          <a:p>
            <a:pPr marL="542925" indent="-542925">
              <a:lnSpc>
                <a:spcPts val="3600"/>
              </a:lnSpc>
              <a:buFontTx/>
              <a:buAutoNum type="arabicPeriod"/>
            </a:pPr>
            <a:r>
              <a:rPr lang="en-US" dirty="0" smtClean="0"/>
              <a:t>.NET Applications</a:t>
            </a:r>
            <a:endParaRPr lang="en-US" dirty="0"/>
          </a:p>
        </p:txBody>
      </p:sp>
      <p:pic>
        <p:nvPicPr>
          <p:cNvPr id="1026" name="Picture 2" descr="C:\Trash\dotnet-logo.png"/>
          <p:cNvPicPr>
            <a:picLocks noChangeAspect="1" noChangeArrowheads="1"/>
          </p:cNvPicPr>
          <p:nvPr/>
        </p:nvPicPr>
        <p:blipFill>
          <a:blip r:embed="rId3" cstate="print"/>
          <a:srcRect/>
          <a:stretch>
            <a:fillRect/>
          </a:stretch>
        </p:blipFill>
        <p:spPr bwMode="auto">
          <a:xfrm>
            <a:off x="6762750" y="4572000"/>
            <a:ext cx="1847850" cy="1828800"/>
          </a:xfrm>
          <a:prstGeom prst="roundRect">
            <a:avLst>
              <a:gd name="adj" fmla="val 7876"/>
            </a:avLst>
          </a:prstGeom>
          <a:noFill/>
        </p:spPr>
      </p:pic>
      <p:pic>
        <p:nvPicPr>
          <p:cNvPr id="1027" name="Picture 3" descr="C:\Trash\books3.jpg"/>
          <p:cNvPicPr>
            <a:picLocks noChangeAspect="1" noChangeArrowheads="1"/>
          </p:cNvPicPr>
          <p:nvPr/>
        </p:nvPicPr>
        <p:blipFill>
          <a:blip r:embed="rId4" cstate="print"/>
          <a:srcRect/>
          <a:stretch>
            <a:fillRect/>
          </a:stretch>
        </p:blipFill>
        <p:spPr bwMode="auto">
          <a:xfrm>
            <a:off x="7504992" y="1219200"/>
            <a:ext cx="1303048"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dirty="0"/>
              <a:t>CLR Architecture</a:t>
            </a:r>
            <a:endParaRPr lang="bg-BG" dirty="0"/>
          </a:p>
        </p:txBody>
      </p:sp>
      <p:sp>
        <p:nvSpPr>
          <p:cNvPr id="1448963" name="Rectangle 3"/>
          <p:cNvSpPr>
            <a:spLocks noChangeArrowheads="1"/>
          </p:cNvSpPr>
          <p:nvPr/>
        </p:nvSpPr>
        <p:spPr bwMode="auto">
          <a:xfrm>
            <a:off x="1300163" y="5832475"/>
            <a:ext cx="6478587" cy="719138"/>
          </a:xfrm>
          <a:prstGeom prst="rect">
            <a:avLst/>
          </a:prstGeom>
          <a:solidFill>
            <a:srgbClr val="CC99FF"/>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CC99FF"/>
            </a:extrusionClr>
          </a:sp3d>
        </p:spPr>
        <p:txBody>
          <a:bodyPr wrap="none" anchor="ctr">
            <a:flatTx/>
          </a:bodyPr>
          <a:lstStyle/>
          <a:p>
            <a:pPr algn="ctr">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Class Loader</a:t>
            </a:r>
          </a:p>
        </p:txBody>
      </p:sp>
      <p:sp>
        <p:nvSpPr>
          <p:cNvPr id="1448964" name="Rectangle 4"/>
          <p:cNvSpPr>
            <a:spLocks noChangeArrowheads="1"/>
          </p:cNvSpPr>
          <p:nvPr/>
        </p:nvSpPr>
        <p:spPr bwMode="auto">
          <a:xfrm>
            <a:off x="1300163"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40000"/>
                    <a:lumOff val="60000"/>
                  </a:schemeClr>
                </a:solidFill>
                <a:effectLst>
                  <a:outerShdw blurRad="38100" dist="38100" dir="2700000" algn="tl">
                    <a:srgbClr val="000000">
                      <a:alpha val="43137"/>
                    </a:srgbClr>
                  </a:outerShdw>
                </a:effectLst>
              </a:rPr>
              <a:t>IL to Native</a:t>
            </a:r>
          </a:p>
          <a:p>
            <a:pPr algn="ctr"/>
            <a:r>
              <a:rPr lang="en-US" sz="2400" b="1" dirty="0">
                <a:solidFill>
                  <a:schemeClr val="tx1">
                    <a:lumMod val="40000"/>
                    <a:lumOff val="60000"/>
                  </a:schemeClr>
                </a:solidFill>
                <a:effectLst>
                  <a:outerShdw blurRad="38100" dist="38100" dir="2700000" algn="tl">
                    <a:srgbClr val="000000">
                      <a:alpha val="43137"/>
                    </a:srgbClr>
                  </a:outerShdw>
                </a:effectLst>
              </a:rPr>
              <a:t>JIT Compiler</a:t>
            </a:r>
          </a:p>
        </p:txBody>
      </p:sp>
      <p:sp>
        <p:nvSpPr>
          <p:cNvPr id="1448965" name="Rectangle 5"/>
          <p:cNvSpPr>
            <a:spLocks noChangeArrowheads="1"/>
          </p:cNvSpPr>
          <p:nvPr/>
        </p:nvSpPr>
        <p:spPr bwMode="auto">
          <a:xfrm>
            <a:off x="3519488"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Code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Manager</a:t>
            </a:r>
          </a:p>
        </p:txBody>
      </p:sp>
      <p:sp>
        <p:nvSpPr>
          <p:cNvPr id="1448966" name="Rectangle 6"/>
          <p:cNvSpPr>
            <a:spLocks noChangeArrowheads="1"/>
          </p:cNvSpPr>
          <p:nvPr/>
        </p:nvSpPr>
        <p:spPr bwMode="auto">
          <a:xfrm>
            <a:off x="5729288" y="4778375"/>
            <a:ext cx="2051050" cy="900113"/>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Garbage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Collector</a:t>
            </a:r>
          </a:p>
        </p:txBody>
      </p:sp>
      <p:sp>
        <p:nvSpPr>
          <p:cNvPr id="1448967" name="Rectangle 7"/>
          <p:cNvSpPr>
            <a:spLocks noChangeArrowheads="1"/>
          </p:cNvSpPr>
          <p:nvPr/>
        </p:nvSpPr>
        <p:spPr bwMode="auto">
          <a:xfrm>
            <a:off x="1300163"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Security Engine</a:t>
            </a:r>
          </a:p>
        </p:txBody>
      </p:sp>
      <p:sp>
        <p:nvSpPr>
          <p:cNvPr id="1448968" name="Rectangle 8"/>
          <p:cNvSpPr>
            <a:spLocks noChangeArrowheads="1"/>
          </p:cNvSpPr>
          <p:nvPr/>
        </p:nvSpPr>
        <p:spPr bwMode="auto">
          <a:xfrm>
            <a:off x="4611688"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Debug Engine</a:t>
            </a:r>
          </a:p>
        </p:txBody>
      </p:sp>
      <p:sp>
        <p:nvSpPr>
          <p:cNvPr id="1448969" name="Rectangle 9"/>
          <p:cNvSpPr>
            <a:spLocks noChangeArrowheads="1"/>
          </p:cNvSpPr>
          <p:nvPr/>
        </p:nvSpPr>
        <p:spPr bwMode="auto">
          <a:xfrm>
            <a:off x="1300163"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Type Checker</a:t>
            </a:r>
          </a:p>
        </p:txBody>
      </p:sp>
      <p:sp>
        <p:nvSpPr>
          <p:cNvPr id="1448970" name="Rectangle 10"/>
          <p:cNvSpPr>
            <a:spLocks noChangeArrowheads="1"/>
          </p:cNvSpPr>
          <p:nvPr/>
        </p:nvSpPr>
        <p:spPr bwMode="auto">
          <a:xfrm>
            <a:off x="4611688"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Exception Manager</a:t>
            </a:r>
          </a:p>
        </p:txBody>
      </p:sp>
      <p:sp>
        <p:nvSpPr>
          <p:cNvPr id="1448971" name="Rectangle 11"/>
          <p:cNvSpPr>
            <a:spLocks noChangeArrowheads="1"/>
          </p:cNvSpPr>
          <p:nvPr/>
        </p:nvSpPr>
        <p:spPr bwMode="auto">
          <a:xfrm>
            <a:off x="1300163"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Thread Support</a:t>
            </a:r>
          </a:p>
        </p:txBody>
      </p:sp>
      <p:sp>
        <p:nvSpPr>
          <p:cNvPr id="1448972" name="Rectangle 12"/>
          <p:cNvSpPr>
            <a:spLocks noChangeArrowheads="1"/>
          </p:cNvSpPr>
          <p:nvPr/>
        </p:nvSpPr>
        <p:spPr bwMode="auto">
          <a:xfrm>
            <a:off x="4611688"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COM Marshaler</a:t>
            </a:r>
          </a:p>
        </p:txBody>
      </p:sp>
      <p:sp>
        <p:nvSpPr>
          <p:cNvPr id="1448973" name="Rectangle 13"/>
          <p:cNvSpPr>
            <a:spLocks noChangeArrowheads="1"/>
          </p:cNvSpPr>
          <p:nvPr/>
        </p:nvSpPr>
        <p:spPr bwMode="auto">
          <a:xfrm>
            <a:off x="1300163" y="1266825"/>
            <a:ext cx="6478587" cy="719138"/>
          </a:xfrm>
          <a:prstGeom prst="rect">
            <a:avLst/>
          </a:prstGeom>
          <a:solidFill>
            <a:srgbClr val="FF00FF"/>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rgbClr val="FF00FF"/>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Base Class Library Support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ctrTitle"/>
          </p:nvPr>
        </p:nvSpPr>
        <p:spPr>
          <a:xfrm>
            <a:off x="1187450" y="1043046"/>
            <a:ext cx="6480175" cy="1473200"/>
          </a:xfrm>
        </p:spPr>
        <p:txBody>
          <a:bodyPr/>
          <a:lstStyle/>
          <a:p>
            <a:pPr>
              <a:lnSpc>
                <a:spcPct val="100000"/>
              </a:lnSpc>
            </a:pPr>
            <a:r>
              <a:rPr lang="en-US" dirty="0"/>
              <a:t>Managed and Unmanaged Code</a:t>
            </a:r>
            <a:endParaRPr lang="bg-BG" dirty="0"/>
          </a:p>
        </p:txBody>
      </p:sp>
      <p:sp>
        <p:nvSpPr>
          <p:cNvPr id="3" name="Subtitle 5"/>
          <p:cNvSpPr>
            <a:spLocks noGrp="1"/>
          </p:cNvSpPr>
          <p:nvPr>
            <p:ph type="subTitle" idx="1"/>
          </p:nvPr>
        </p:nvSpPr>
        <p:spPr>
          <a:xfrm>
            <a:off x="1684879" y="2801203"/>
            <a:ext cx="5486400" cy="497680"/>
          </a:xfrm>
        </p:spPr>
        <p:txBody>
          <a:bodyPr/>
          <a:lstStyle/>
          <a:p>
            <a:r>
              <a:rPr lang="en-US" dirty="0" smtClean="0"/>
              <a:t>What is the Difference?</a:t>
            </a:r>
            <a:endParaRPr lang="en-US" dirty="0"/>
          </a:p>
        </p:txBody>
      </p:sp>
      <p:pic>
        <p:nvPicPr>
          <p:cNvPr id="69634" name="Picture 2" descr="msil.jpg"/>
          <p:cNvPicPr>
            <a:picLocks noChangeAspect="1" noChangeArrowheads="1"/>
          </p:cNvPicPr>
          <p:nvPr/>
        </p:nvPicPr>
        <p:blipFill>
          <a:blip r:embed="rId3" cstate="print"/>
          <a:srcRect/>
          <a:stretch>
            <a:fillRect/>
          </a:stretch>
        </p:blipFill>
        <p:spPr bwMode="auto">
          <a:xfrm flipH="1">
            <a:off x="2362200" y="3557646"/>
            <a:ext cx="4377266" cy="2690754"/>
          </a:xfrm>
          <a:prstGeom prst="roundRect">
            <a:avLst>
              <a:gd name="adj" fmla="val 5509"/>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r>
              <a:rPr lang="en-US" dirty="0"/>
              <a:t>Managed Code</a:t>
            </a:r>
            <a:endParaRPr lang="bg-BG" dirty="0"/>
          </a:p>
        </p:txBody>
      </p:sp>
      <p:sp>
        <p:nvSpPr>
          <p:cNvPr id="1451011" name="Rectangle 3"/>
          <p:cNvSpPr>
            <a:spLocks noGrp="1" noChangeArrowheads="1"/>
          </p:cNvSpPr>
          <p:nvPr>
            <p:ph type="body" idx="1"/>
          </p:nvPr>
        </p:nvSpPr>
        <p:spPr>
          <a:xfrm>
            <a:off x="228600" y="1066800"/>
            <a:ext cx="8686800" cy="5638800"/>
          </a:xfrm>
        </p:spPr>
        <p:txBody>
          <a:bodyPr/>
          <a:lstStyle/>
          <a:p>
            <a:r>
              <a:rPr lang="en-US" dirty="0" smtClean="0"/>
              <a:t>CLR </a:t>
            </a:r>
            <a:r>
              <a:rPr lang="en-US" dirty="0"/>
              <a:t>executed </a:t>
            </a:r>
            <a:r>
              <a:rPr lang="en-US" dirty="0" smtClean="0"/>
              <a:t>code is called </a:t>
            </a:r>
            <a:r>
              <a:rPr lang="en-US" dirty="0" smtClean="0">
                <a:solidFill>
                  <a:schemeClr val="accent5">
                    <a:lumMod val="20000"/>
                    <a:lumOff val="80000"/>
                  </a:schemeClr>
                </a:solidFill>
              </a:rPr>
              <a:t>managed code</a:t>
            </a:r>
            <a:endParaRPr lang="bg-BG" dirty="0">
              <a:solidFill>
                <a:schemeClr val="accent5">
                  <a:lumMod val="20000"/>
                  <a:lumOff val="80000"/>
                </a:schemeClr>
              </a:solidFill>
            </a:endParaRPr>
          </a:p>
          <a:p>
            <a:r>
              <a:rPr lang="en-US" dirty="0"/>
              <a:t>Represents programming code in the low level language </a:t>
            </a:r>
            <a:r>
              <a:rPr lang="en-US" dirty="0">
                <a:solidFill>
                  <a:schemeClr val="accent5">
                    <a:lumMod val="20000"/>
                    <a:lumOff val="80000"/>
                  </a:schemeClr>
                </a:solidFill>
              </a:rPr>
              <a:t>MSIL</a:t>
            </a:r>
            <a:r>
              <a:rPr lang="bg-BG" dirty="0"/>
              <a:t> </a:t>
            </a:r>
            <a:r>
              <a:rPr lang="en-US" dirty="0" smtClean="0"/>
              <a:t>(MS Intermediate </a:t>
            </a:r>
            <a:r>
              <a:rPr lang="en-US" dirty="0"/>
              <a:t>Language)</a:t>
            </a:r>
          </a:p>
          <a:p>
            <a:r>
              <a:rPr lang="en-US" dirty="0" smtClean="0"/>
              <a:t>Contains metadata</a:t>
            </a:r>
            <a:endParaRPr lang="bg-BG" dirty="0"/>
          </a:p>
          <a:p>
            <a:pPr lvl="1"/>
            <a:r>
              <a:rPr lang="en-US" dirty="0"/>
              <a:t>Description of classes</a:t>
            </a:r>
            <a:r>
              <a:rPr lang="bg-BG" dirty="0"/>
              <a:t>, </a:t>
            </a:r>
            <a:r>
              <a:rPr lang="en-US" dirty="0"/>
              <a:t>interfaces</a:t>
            </a:r>
            <a:r>
              <a:rPr lang="bg-BG" dirty="0"/>
              <a:t>, </a:t>
            </a:r>
            <a:r>
              <a:rPr lang="en-US" dirty="0"/>
              <a:t>properties</a:t>
            </a:r>
            <a:r>
              <a:rPr lang="bg-BG" dirty="0"/>
              <a:t>, </a:t>
            </a:r>
            <a:r>
              <a:rPr lang="en-US" dirty="0"/>
              <a:t>fields</a:t>
            </a:r>
            <a:r>
              <a:rPr lang="bg-BG" dirty="0"/>
              <a:t>, </a:t>
            </a:r>
            <a:r>
              <a:rPr lang="en-US" dirty="0"/>
              <a:t>methods</a:t>
            </a:r>
            <a:r>
              <a:rPr lang="bg-BG" dirty="0"/>
              <a:t>, </a:t>
            </a:r>
            <a:r>
              <a:rPr lang="en-US" dirty="0" smtClean="0"/>
              <a:t>parameters, etc.</a:t>
            </a:r>
            <a:endParaRPr lang="bg-BG" dirty="0"/>
          </a:p>
          <a:p>
            <a:r>
              <a:rPr lang="en-US" dirty="0" smtClean="0"/>
              <a:t>Programs</a:t>
            </a:r>
            <a:r>
              <a:rPr lang="bg-BG" dirty="0"/>
              <a:t>, </a:t>
            </a:r>
            <a:r>
              <a:rPr lang="en-US" dirty="0"/>
              <a:t>written in any</a:t>
            </a:r>
            <a:r>
              <a:rPr lang="bg-BG" dirty="0"/>
              <a:t> </a:t>
            </a:r>
            <a:r>
              <a:rPr lang="en-US" dirty="0"/>
              <a:t>.NET language </a:t>
            </a:r>
            <a:r>
              <a:rPr lang="en-US" dirty="0" smtClean="0"/>
              <a:t>are</a:t>
            </a:r>
          </a:p>
          <a:p>
            <a:pPr lvl="1"/>
            <a:r>
              <a:rPr lang="en-US" dirty="0" smtClean="0"/>
              <a:t>Compiled </a:t>
            </a:r>
            <a:r>
              <a:rPr lang="en-US" dirty="0"/>
              <a:t>to managed code</a:t>
            </a:r>
            <a:r>
              <a:rPr lang="bg-BG" dirty="0"/>
              <a:t> </a:t>
            </a:r>
            <a:r>
              <a:rPr lang="en-US" dirty="0"/>
              <a:t>(MSIL</a:t>
            </a:r>
            <a:r>
              <a:rPr lang="en-US" dirty="0" smtClean="0"/>
              <a:t>)</a:t>
            </a:r>
          </a:p>
          <a:p>
            <a:pPr lvl="1"/>
            <a:r>
              <a:rPr lang="en-US" dirty="0" smtClean="0"/>
              <a:t>Packaged as assemblies (</a:t>
            </a:r>
            <a:r>
              <a:rPr lang="en-US" dirty="0" smtClean="0">
                <a:latin typeface="Consolas" pitchFamily="49" charset="0"/>
                <a:cs typeface="Consolas" pitchFamily="49" charset="0"/>
              </a:rPr>
              <a:t>.exe</a:t>
            </a:r>
            <a:r>
              <a:rPr lang="en-US" dirty="0" smtClean="0"/>
              <a:t> or </a:t>
            </a:r>
            <a:r>
              <a:rPr lang="en-US" dirty="0" smtClean="0">
                <a:latin typeface="Consolas" pitchFamily="49" charset="0"/>
                <a:cs typeface="Consolas" pitchFamily="49" charset="0"/>
              </a:rPr>
              <a:t>.</a:t>
            </a:r>
            <a:r>
              <a:rPr lang="en-US" noProof="1" smtClean="0">
                <a:latin typeface="Consolas" pitchFamily="49" charset="0"/>
                <a:cs typeface="Consolas" pitchFamily="49" charset="0"/>
              </a:rPr>
              <a:t>dll</a:t>
            </a:r>
            <a:r>
              <a:rPr lang="en-US" dirty="0" smtClean="0"/>
              <a:t> files)</a:t>
            </a:r>
            <a:endParaRPr lang="bg-BG"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ChangeArrowheads="1"/>
          </p:cNvSpPr>
          <p:nvPr>
            <p:ph type="body" idx="1"/>
          </p:nvPr>
        </p:nvSpPr>
        <p:spPr>
          <a:xfrm>
            <a:off x="228600" y="1143001"/>
            <a:ext cx="8736013" cy="5454650"/>
          </a:xfrm>
        </p:spPr>
        <p:txBody>
          <a:bodyPr/>
          <a:lstStyle/>
          <a:p>
            <a:pPr>
              <a:lnSpc>
                <a:spcPct val="100000"/>
              </a:lnSpc>
            </a:pPr>
            <a:r>
              <a:rPr lang="en-US" dirty="0"/>
              <a:t>Object-oriented</a:t>
            </a:r>
            <a:endParaRPr lang="bg-BG" dirty="0"/>
          </a:p>
          <a:p>
            <a:pPr>
              <a:lnSpc>
                <a:spcPct val="100000"/>
              </a:lnSpc>
            </a:pPr>
            <a:r>
              <a:rPr lang="en-US" dirty="0" smtClean="0"/>
              <a:t>Secure</a:t>
            </a:r>
            <a:endParaRPr lang="bg-BG" dirty="0"/>
          </a:p>
          <a:p>
            <a:pPr>
              <a:lnSpc>
                <a:spcPct val="100000"/>
              </a:lnSpc>
            </a:pPr>
            <a:r>
              <a:rPr lang="en-US" dirty="0" smtClean="0"/>
              <a:t>Reliable</a:t>
            </a:r>
          </a:p>
          <a:p>
            <a:pPr lvl="1">
              <a:lnSpc>
                <a:spcPct val="100000"/>
              </a:lnSpc>
            </a:pPr>
            <a:r>
              <a:rPr lang="en-US" dirty="0" smtClean="0"/>
              <a:t>Protected from </a:t>
            </a:r>
            <a:r>
              <a:rPr lang="bg-BG" dirty="0" smtClean="0"/>
              <a:t>irregular</a:t>
            </a:r>
            <a:r>
              <a:rPr lang="en-US" dirty="0" smtClean="0"/>
              <a:t> use of types</a:t>
            </a:r>
            <a:r>
              <a:rPr lang="bg-BG" dirty="0" smtClean="0"/>
              <a:t> (</a:t>
            </a:r>
            <a:r>
              <a:rPr lang="en-US" dirty="0" smtClean="0"/>
              <a:t>type-safe)</a:t>
            </a:r>
            <a:endParaRPr lang="en-US" dirty="0"/>
          </a:p>
          <a:p>
            <a:pPr>
              <a:lnSpc>
                <a:spcPct val="100000"/>
              </a:lnSpc>
            </a:pPr>
            <a:r>
              <a:rPr lang="en-US" dirty="0"/>
              <a:t>Allows integration between </a:t>
            </a:r>
            <a:r>
              <a:rPr lang="en-US" dirty="0" smtClean="0"/>
              <a:t>components and data types </a:t>
            </a:r>
            <a:r>
              <a:rPr lang="en-US" dirty="0"/>
              <a:t>of different programming languages</a:t>
            </a:r>
            <a:endParaRPr lang="bg-BG" dirty="0"/>
          </a:p>
          <a:p>
            <a:pPr>
              <a:lnSpc>
                <a:spcPct val="100000"/>
              </a:lnSpc>
            </a:pPr>
            <a:r>
              <a:rPr lang="en-US" dirty="0"/>
              <a:t>Portable between different </a:t>
            </a:r>
            <a:r>
              <a:rPr lang="en-US" dirty="0" smtClean="0"/>
              <a:t>platforms</a:t>
            </a:r>
          </a:p>
          <a:p>
            <a:pPr lvl="1">
              <a:lnSpc>
                <a:spcPct val="100000"/>
              </a:lnSpc>
            </a:pPr>
            <a:r>
              <a:rPr lang="en-US" dirty="0" smtClean="0"/>
              <a:t>Windows, Linux, Max OS X, etc.</a:t>
            </a:r>
            <a:endParaRPr lang="bg-BG" dirty="0"/>
          </a:p>
        </p:txBody>
      </p:sp>
      <p:sp>
        <p:nvSpPr>
          <p:cNvPr id="1453059"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dirty="0"/>
              <a:t>Managed Code </a:t>
            </a:r>
            <a:r>
              <a:rPr lang="bg-BG" dirty="0"/>
              <a:t>(2)</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Unmanaged (Win32) Code</a:t>
            </a:r>
            <a:r>
              <a:rPr lang="bg-BG" dirty="0"/>
              <a:t> </a:t>
            </a:r>
          </a:p>
        </p:txBody>
      </p:sp>
      <p:sp>
        <p:nvSpPr>
          <p:cNvPr id="1455107" name="Rectangle 3"/>
          <p:cNvSpPr>
            <a:spLocks noGrp="1" noChangeArrowheads="1"/>
          </p:cNvSpPr>
          <p:nvPr>
            <p:ph type="body" idx="1"/>
          </p:nvPr>
        </p:nvSpPr>
        <p:spPr/>
        <p:txBody>
          <a:bodyPr/>
          <a:lstStyle/>
          <a:p>
            <a:pPr>
              <a:lnSpc>
                <a:spcPct val="105000"/>
              </a:lnSpc>
            </a:pPr>
            <a:r>
              <a:rPr lang="en-US" dirty="0"/>
              <a:t>No protection of memory and </a:t>
            </a:r>
            <a:r>
              <a:rPr lang="en-US" dirty="0" smtClean="0"/>
              <a:t>type-safety</a:t>
            </a:r>
            <a:endParaRPr lang="bg-BG" dirty="0"/>
          </a:p>
          <a:p>
            <a:pPr lvl="1">
              <a:lnSpc>
                <a:spcPct val="105000"/>
              </a:lnSpc>
            </a:pPr>
            <a:r>
              <a:rPr lang="en-US" dirty="0" smtClean="0"/>
              <a:t>Reliability problems</a:t>
            </a:r>
            <a:endParaRPr lang="bg-BG" dirty="0" smtClean="0"/>
          </a:p>
          <a:p>
            <a:pPr lvl="1">
              <a:lnSpc>
                <a:spcPct val="105000"/>
              </a:lnSpc>
            </a:pPr>
            <a:r>
              <a:rPr lang="en-US" dirty="0" smtClean="0"/>
              <a:t>Safety </a:t>
            </a:r>
            <a:r>
              <a:rPr lang="en-US" dirty="0"/>
              <a:t>problems</a:t>
            </a:r>
          </a:p>
          <a:p>
            <a:pPr>
              <a:lnSpc>
                <a:spcPct val="105000"/>
              </a:lnSpc>
            </a:pPr>
            <a:r>
              <a:rPr lang="en-US" dirty="0" smtClean="0"/>
              <a:t>Doesn’t </a:t>
            </a:r>
            <a:r>
              <a:rPr lang="en-US" dirty="0"/>
              <a:t>contain </a:t>
            </a:r>
            <a:r>
              <a:rPr lang="en-US" dirty="0" smtClean="0"/>
              <a:t>metadata</a:t>
            </a:r>
          </a:p>
          <a:p>
            <a:pPr lvl="1">
              <a:lnSpc>
                <a:spcPct val="105000"/>
              </a:lnSpc>
            </a:pPr>
            <a:r>
              <a:rPr lang="en-US" dirty="0" smtClean="0"/>
              <a:t>Needs additional overhead like (e.g. use COM)</a:t>
            </a:r>
            <a:endParaRPr lang="bg-BG" dirty="0"/>
          </a:p>
          <a:p>
            <a:pPr>
              <a:lnSpc>
                <a:spcPct val="105000"/>
              </a:lnSpc>
            </a:pPr>
            <a:r>
              <a:rPr lang="en-US" dirty="0"/>
              <a:t>Compiled to </a:t>
            </a:r>
            <a:r>
              <a:rPr lang="en-US" dirty="0" smtClean="0"/>
              <a:t>machine-dependent code</a:t>
            </a:r>
          </a:p>
          <a:p>
            <a:pPr lvl="1">
              <a:lnSpc>
                <a:spcPct val="105000"/>
              </a:lnSpc>
            </a:pPr>
            <a:r>
              <a:rPr lang="en-US" dirty="0" smtClean="0"/>
              <a:t>Need of different versions for different platforms</a:t>
            </a:r>
            <a:endParaRPr lang="bg-BG" dirty="0"/>
          </a:p>
          <a:p>
            <a:pPr lvl="1">
              <a:lnSpc>
                <a:spcPct val="105000"/>
              </a:lnSpc>
            </a:pPr>
            <a:r>
              <a:rPr lang="en-US" dirty="0"/>
              <a:t>Hard to be ported to other platforms</a:t>
            </a:r>
            <a:endParaRPr lang="bg-BG"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Memory Management</a:t>
            </a:r>
            <a:endParaRPr lang="bg-BG" dirty="0"/>
          </a:p>
        </p:txBody>
      </p:sp>
      <p:sp>
        <p:nvSpPr>
          <p:cNvPr id="1456131" name="Rectangle 3"/>
          <p:cNvSpPr>
            <a:spLocks noGrp="1" noChangeArrowheads="1"/>
          </p:cNvSpPr>
          <p:nvPr>
            <p:ph type="body" idx="1"/>
          </p:nvPr>
        </p:nvSpPr>
        <p:spPr/>
        <p:txBody>
          <a:bodyPr/>
          <a:lstStyle/>
          <a:p>
            <a:pPr>
              <a:lnSpc>
                <a:spcPct val="100000"/>
              </a:lnSpc>
            </a:pPr>
            <a:r>
              <a:rPr lang="en-US" dirty="0"/>
              <a:t>CLR manages memory automatically </a:t>
            </a:r>
            <a:endParaRPr lang="bg-BG" dirty="0"/>
          </a:p>
          <a:p>
            <a:pPr lvl="1">
              <a:lnSpc>
                <a:spcPct val="100000"/>
              </a:lnSpc>
            </a:pPr>
            <a:r>
              <a:rPr lang="en-US" dirty="0"/>
              <a:t>Dynamically loaded</a:t>
            </a:r>
            <a:r>
              <a:rPr lang="bg-BG" dirty="0"/>
              <a:t> </a:t>
            </a:r>
            <a:r>
              <a:rPr lang="en-US" dirty="0"/>
              <a:t>objects are stored </a:t>
            </a:r>
            <a:r>
              <a:rPr lang="en-US" dirty="0" smtClean="0"/>
              <a:t>in the </a:t>
            </a:r>
            <a:r>
              <a:rPr lang="en-US" dirty="0" smtClean="0">
                <a:solidFill>
                  <a:schemeClr val="accent5">
                    <a:lumMod val="20000"/>
                    <a:lumOff val="80000"/>
                  </a:schemeClr>
                </a:solidFill>
                <a:effectLst>
                  <a:outerShdw blurRad="38100" dist="38100" dir="2700000" algn="tl">
                    <a:srgbClr val="000000"/>
                  </a:outerShdw>
                </a:effectLst>
              </a:rPr>
              <a:t>managed </a:t>
            </a:r>
            <a:r>
              <a:rPr lang="en-US" dirty="0">
                <a:solidFill>
                  <a:schemeClr val="accent5">
                    <a:lumMod val="20000"/>
                    <a:lumOff val="80000"/>
                  </a:schemeClr>
                </a:solidFill>
                <a:effectLst>
                  <a:outerShdw blurRad="38100" dist="38100" dir="2700000" algn="tl">
                    <a:srgbClr val="000000"/>
                  </a:outerShdw>
                </a:effectLst>
              </a:rPr>
              <a:t>heap</a:t>
            </a:r>
          </a:p>
          <a:p>
            <a:pPr lvl="1">
              <a:lnSpc>
                <a:spcPct val="100000"/>
              </a:lnSpc>
            </a:pPr>
            <a:r>
              <a:rPr lang="en-US" dirty="0"/>
              <a:t>Unusable objects are automatically cleaned </a:t>
            </a:r>
            <a:r>
              <a:rPr lang="en-US" dirty="0" smtClean="0"/>
              <a:t>up by the </a:t>
            </a:r>
            <a:r>
              <a:rPr lang="en-US" dirty="0" smtClean="0">
                <a:solidFill>
                  <a:schemeClr val="accent5">
                    <a:lumMod val="20000"/>
                    <a:lumOff val="80000"/>
                  </a:schemeClr>
                </a:solidFill>
                <a:effectLst>
                  <a:outerShdw blurRad="38100" dist="38100" dir="2700000" algn="tl">
                    <a:srgbClr val="000000"/>
                  </a:outerShdw>
                </a:effectLst>
              </a:rPr>
              <a:t>garbage </a:t>
            </a:r>
            <a:r>
              <a:rPr lang="en-US" dirty="0">
                <a:solidFill>
                  <a:schemeClr val="accent5">
                    <a:lumMod val="20000"/>
                    <a:lumOff val="80000"/>
                  </a:schemeClr>
                </a:solidFill>
                <a:effectLst>
                  <a:outerShdw blurRad="38100" dist="38100" dir="2700000" algn="tl">
                    <a:srgbClr val="000000"/>
                  </a:outerShdw>
                </a:effectLst>
              </a:rPr>
              <a:t>collector</a:t>
            </a:r>
          </a:p>
          <a:p>
            <a:pPr>
              <a:lnSpc>
                <a:spcPct val="100000"/>
              </a:lnSpc>
            </a:pPr>
            <a:r>
              <a:rPr lang="en-US" dirty="0"/>
              <a:t>Some of the big problems are solved</a:t>
            </a:r>
            <a:endParaRPr lang="bg-BG" dirty="0"/>
          </a:p>
          <a:p>
            <a:pPr lvl="1">
              <a:lnSpc>
                <a:spcPct val="100000"/>
              </a:lnSpc>
            </a:pPr>
            <a:r>
              <a:rPr lang="en-US" dirty="0"/>
              <a:t>Memory leaks</a:t>
            </a:r>
            <a:endParaRPr lang="bg-BG" dirty="0"/>
          </a:p>
          <a:p>
            <a:pPr lvl="1">
              <a:lnSpc>
                <a:spcPct val="100000"/>
              </a:lnSpc>
            </a:pPr>
            <a:r>
              <a:rPr lang="en-US" dirty="0"/>
              <a:t>Access to freed or unallocated memory</a:t>
            </a:r>
            <a:endParaRPr lang="bg-BG" dirty="0"/>
          </a:p>
          <a:p>
            <a:pPr>
              <a:lnSpc>
                <a:spcPct val="100000"/>
              </a:lnSpc>
            </a:pPr>
            <a:r>
              <a:rPr lang="en-US" dirty="0"/>
              <a:t>Objects are accessed through a reference</a:t>
            </a:r>
            <a:endParaRPr lang="bg-BG"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ctrTitle"/>
          </p:nvPr>
        </p:nvSpPr>
        <p:spPr>
          <a:xfrm>
            <a:off x="1216025" y="1193800"/>
            <a:ext cx="6480175" cy="1473200"/>
          </a:xfrm>
        </p:spPr>
        <p:txBody>
          <a:bodyPr/>
          <a:lstStyle/>
          <a:p>
            <a:pPr>
              <a:lnSpc>
                <a:spcPct val="110000"/>
              </a:lnSpc>
            </a:pPr>
            <a:r>
              <a:rPr lang="en-US"/>
              <a:t>Intermediate Language (MSIL)</a:t>
            </a:r>
            <a:endParaRPr lang="bg-BG" dirty="0"/>
          </a:p>
        </p:txBody>
      </p:sp>
      <p:pic>
        <p:nvPicPr>
          <p:cNvPr id="60418" name="Picture 2" descr="http://zamov.online.fr/images/assembler.jpg"/>
          <p:cNvPicPr>
            <a:picLocks noChangeAspect="1" noChangeArrowheads="1"/>
          </p:cNvPicPr>
          <p:nvPr/>
        </p:nvPicPr>
        <p:blipFill>
          <a:blip r:embed="rId3" cstate="print"/>
          <a:srcRect/>
          <a:stretch>
            <a:fillRect/>
          </a:stretch>
        </p:blipFill>
        <p:spPr bwMode="auto">
          <a:xfrm>
            <a:off x="2218018" y="3124200"/>
            <a:ext cx="4441264" cy="31242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1828800" y="152400"/>
            <a:ext cx="7086600" cy="914400"/>
          </a:xfrm>
        </p:spPr>
        <p:txBody>
          <a:bodyPr/>
          <a:lstStyle/>
          <a:p>
            <a:r>
              <a:rPr lang="en-US" dirty="0"/>
              <a:t>Intermediate Language</a:t>
            </a:r>
            <a:r>
              <a:rPr lang="bg-BG" dirty="0"/>
              <a:t> </a:t>
            </a:r>
            <a:br>
              <a:rPr lang="bg-BG" dirty="0"/>
            </a:br>
            <a:r>
              <a:rPr lang="bg-BG" dirty="0"/>
              <a:t>(</a:t>
            </a:r>
            <a:r>
              <a:rPr lang="en-US" dirty="0"/>
              <a:t>MSIL</a:t>
            </a:r>
            <a:r>
              <a:rPr lang="bg-BG" dirty="0"/>
              <a:t>, </a:t>
            </a:r>
            <a:r>
              <a:rPr lang="en-US" dirty="0"/>
              <a:t>IL</a:t>
            </a:r>
            <a:r>
              <a:rPr lang="bg-BG" dirty="0"/>
              <a:t>,</a:t>
            </a:r>
            <a:r>
              <a:rPr lang="en-US" dirty="0"/>
              <a:t> CIL)</a:t>
            </a:r>
            <a:endParaRPr lang="bg-BG" dirty="0"/>
          </a:p>
        </p:txBody>
      </p:sp>
      <p:sp>
        <p:nvSpPr>
          <p:cNvPr id="1458179" name="Rectangle 3"/>
          <p:cNvSpPr>
            <a:spLocks noGrp="1" noChangeArrowheads="1"/>
          </p:cNvSpPr>
          <p:nvPr>
            <p:ph type="body" idx="1"/>
          </p:nvPr>
        </p:nvSpPr>
        <p:spPr>
          <a:xfrm>
            <a:off x="228600" y="1295400"/>
            <a:ext cx="8686800" cy="5410200"/>
          </a:xfrm>
        </p:spPr>
        <p:txBody>
          <a:bodyPr/>
          <a:lstStyle/>
          <a:p>
            <a:r>
              <a:rPr lang="en-US" dirty="0"/>
              <a:t>Low level language</a:t>
            </a:r>
            <a:r>
              <a:rPr lang="bg-BG" dirty="0"/>
              <a:t> (</a:t>
            </a:r>
            <a:r>
              <a:rPr lang="en-US" dirty="0"/>
              <a:t>machine language</a:t>
            </a:r>
            <a:r>
              <a:rPr lang="bg-BG" dirty="0" smtClean="0"/>
              <a:t>)</a:t>
            </a:r>
            <a:r>
              <a:rPr lang="en-US" dirty="0" smtClean="0"/>
              <a:t> for the .NET CLR</a:t>
            </a:r>
            <a:endParaRPr lang="en-US" dirty="0"/>
          </a:p>
          <a:p>
            <a:r>
              <a:rPr lang="en-US" dirty="0" smtClean="0"/>
              <a:t>Has </a:t>
            </a:r>
            <a:r>
              <a:rPr lang="en-US" dirty="0"/>
              <a:t>independent set of </a:t>
            </a:r>
            <a:r>
              <a:rPr lang="en-US" dirty="0" smtClean="0"/>
              <a:t>CPU instructions</a:t>
            </a:r>
            <a:endParaRPr lang="en-US" dirty="0"/>
          </a:p>
          <a:p>
            <a:pPr lvl="1"/>
            <a:r>
              <a:rPr lang="en-US" dirty="0" smtClean="0"/>
              <a:t>Loading and storing data, calling </a:t>
            </a:r>
            <a:r>
              <a:rPr lang="en-US" dirty="0"/>
              <a:t>methods  </a:t>
            </a:r>
          </a:p>
          <a:p>
            <a:pPr lvl="1"/>
            <a:r>
              <a:rPr lang="en-US" dirty="0"/>
              <a:t>Arithmetic and logical operations</a:t>
            </a:r>
          </a:p>
          <a:p>
            <a:pPr lvl="1"/>
            <a:r>
              <a:rPr lang="en-US" dirty="0" smtClean="0"/>
              <a:t>Exception handling</a:t>
            </a:r>
          </a:p>
          <a:p>
            <a:pPr lvl="1"/>
            <a:r>
              <a:rPr lang="en-US" dirty="0" smtClean="0"/>
              <a:t>Etc.</a:t>
            </a:r>
            <a:endParaRPr lang="bg-BG" dirty="0"/>
          </a:p>
          <a:p>
            <a:r>
              <a:rPr lang="en-US" dirty="0"/>
              <a:t>MSIL </a:t>
            </a:r>
            <a:r>
              <a:rPr lang="en-US" dirty="0" smtClean="0"/>
              <a:t>is converted to instructions for the current physical CPU by the JIT compiler</a:t>
            </a:r>
            <a:endParaRPr lang="bg-BG"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en-US"/>
              <a:t>Sample</a:t>
            </a:r>
            <a:r>
              <a:rPr lang="bg-BG"/>
              <a:t> </a:t>
            </a:r>
            <a:r>
              <a:rPr lang="en-US"/>
              <a:t>MSIL Program</a:t>
            </a:r>
            <a:endParaRPr lang="bg-BG"/>
          </a:p>
        </p:txBody>
      </p:sp>
      <p:sp>
        <p:nvSpPr>
          <p:cNvPr id="1460227" name="Rectangle 3"/>
          <p:cNvSpPr>
            <a:spLocks noChangeArrowheads="1"/>
          </p:cNvSpPr>
          <p:nvPr/>
        </p:nvSpPr>
        <p:spPr bwMode="auto">
          <a:xfrm>
            <a:off x="541338" y="1650901"/>
            <a:ext cx="8069262" cy="37592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private hidebysig static void Main() cil managed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.entrypoint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Code size       11 (0xb)</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.maxstack  8</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ldstr    "Hello, world!"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call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2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mscorlib]System.Console::WriteLine(string)</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end of method HelloWorld::Main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r>
              <a:rPr lang="en-US"/>
              <a:t>Compilation and Execution</a:t>
            </a:r>
            <a:endParaRPr lang="bg-BG"/>
          </a:p>
        </p:txBody>
      </p:sp>
      <p:pic>
        <p:nvPicPr>
          <p:cNvPr id="1462275" name="Picture 3" descr="box_transparent_long"/>
          <p:cNvPicPr>
            <a:picLocks noChangeAspect="1" noChangeArrowheads="1"/>
          </p:cNvPicPr>
          <p:nvPr/>
        </p:nvPicPr>
        <p:blipFill>
          <a:blip r:embed="rId3" cstate="print">
            <a:lum bright="-30000"/>
          </a:blip>
          <a:srcRect/>
          <a:stretch>
            <a:fillRect/>
          </a:stretch>
        </p:blipFill>
        <p:spPr bwMode="auto">
          <a:xfrm>
            <a:off x="387350" y="1489075"/>
            <a:ext cx="6908800" cy="1876425"/>
          </a:xfrm>
          <a:prstGeom prst="rect">
            <a:avLst/>
          </a:prstGeom>
          <a:noFill/>
        </p:spPr>
      </p:pic>
      <p:sp>
        <p:nvSpPr>
          <p:cNvPr id="1462276" name="Text Box 4"/>
          <p:cNvSpPr txBox="1">
            <a:spLocks noChangeArrowheads="1"/>
          </p:cNvSpPr>
          <p:nvPr/>
        </p:nvSpPr>
        <p:spPr bwMode="auto">
          <a:xfrm>
            <a:off x="2909480" y="1600200"/>
            <a:ext cx="1814920" cy="424732"/>
          </a:xfrm>
          <a:prstGeom prst="rect">
            <a:avLst/>
          </a:prstGeom>
          <a:noFill/>
          <a:ln w="28575">
            <a:noFill/>
            <a:miter lim="800000"/>
            <a:headEnd/>
            <a:tailEnd type="none" w="med" len="lg"/>
          </a:ln>
          <a:effectLst/>
        </p:spPr>
        <p:txBody>
          <a:bodyPr wrap="none">
            <a:spAutoFit/>
          </a:bodyPr>
          <a:lstStyle/>
          <a:p>
            <a:pPr algn="ctr">
              <a:lnSpc>
                <a:spcPct val="9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Compilation</a:t>
            </a:r>
          </a:p>
        </p:txBody>
      </p:sp>
      <p:pic>
        <p:nvPicPr>
          <p:cNvPr id="1462277" name="Picture 5" descr="box_transparent"/>
          <p:cNvPicPr>
            <a:picLocks noChangeAspect="1" noChangeArrowheads="1"/>
          </p:cNvPicPr>
          <p:nvPr/>
        </p:nvPicPr>
        <p:blipFill>
          <a:blip r:embed="rId4" cstate="print">
            <a:lum bright="-30000"/>
          </a:blip>
          <a:srcRect/>
          <a:stretch>
            <a:fillRect/>
          </a:stretch>
        </p:blipFill>
        <p:spPr bwMode="auto">
          <a:xfrm>
            <a:off x="609600" y="4305300"/>
            <a:ext cx="5019675" cy="1905000"/>
          </a:xfrm>
          <a:prstGeom prst="rect">
            <a:avLst/>
          </a:prstGeom>
          <a:noFill/>
        </p:spPr>
      </p:pic>
      <p:sp>
        <p:nvSpPr>
          <p:cNvPr id="1462278" name="Freeform 6"/>
          <p:cNvSpPr>
            <a:spLocks/>
          </p:cNvSpPr>
          <p:nvPr/>
        </p:nvSpPr>
        <p:spPr bwMode="auto">
          <a:xfrm>
            <a:off x="5076825" y="2895600"/>
            <a:ext cx="1476375" cy="2743200"/>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accent5">
                <a:lumMod val="20000"/>
                <a:lumOff val="80000"/>
              </a:schemeClr>
            </a:solidFill>
            <a:prstDash val="solid"/>
            <a:round/>
            <a:headEnd type="none" w="med" len="med"/>
            <a:tailEnd type="triangle" w="med" len="lg"/>
          </a:ln>
          <a:effectLst>
            <a:outerShdw dist="40161" dir="4293903" algn="ctr" rotWithShape="0">
              <a:schemeClr val="bg2">
                <a:alpha val="50000"/>
              </a:schemeClr>
            </a:outerShdw>
          </a:effectLst>
        </p:spPr>
        <p:txBody>
          <a:bodyPr wrap="none" anchor="ctr">
            <a:noAutofit/>
          </a:bodyPr>
          <a:lstStyle/>
          <a:p>
            <a:endParaRPr lang="en-US" b="1">
              <a:effectLst>
                <a:outerShdw blurRad="38100" dist="38100" dir="2700000" algn="tl">
                  <a:srgbClr val="000000">
                    <a:alpha val="43137"/>
                  </a:srgbClr>
                </a:outerShdw>
              </a:effectLst>
            </a:endParaRPr>
          </a:p>
        </p:txBody>
      </p:sp>
      <p:sp>
        <p:nvSpPr>
          <p:cNvPr id="1462279" name="Line 7"/>
          <p:cNvSpPr>
            <a:spLocks noChangeShapeType="1"/>
          </p:cNvSpPr>
          <p:nvPr/>
        </p:nvSpPr>
        <p:spPr bwMode="auto">
          <a:xfrm flipH="1">
            <a:off x="2516188" y="5397500"/>
            <a:ext cx="12192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sp>
        <p:nvSpPr>
          <p:cNvPr id="1462280" name="Text Box 8"/>
          <p:cNvSpPr txBox="1">
            <a:spLocks noChangeArrowheads="1"/>
          </p:cNvSpPr>
          <p:nvPr/>
        </p:nvSpPr>
        <p:spPr bwMode="auto">
          <a:xfrm>
            <a:off x="2370445" y="4419600"/>
            <a:ext cx="1512273" cy="424732"/>
          </a:xfrm>
          <a:prstGeom prst="rect">
            <a:avLst/>
          </a:prstGeom>
          <a:noFill/>
          <a:ln w="28575">
            <a:noFill/>
            <a:miter lim="800000"/>
            <a:headEnd/>
            <a:tailEnd type="none" w="med" len="lg"/>
          </a:ln>
          <a:effectLst/>
        </p:spPr>
        <p:txBody>
          <a:bodyPr wrap="none">
            <a:spAutoFit/>
          </a:bodyPr>
          <a:lstStyle/>
          <a:p>
            <a:pPr algn="ctr">
              <a:lnSpc>
                <a:spcPct val="90000"/>
              </a:lnSpc>
            </a:pPr>
            <a:r>
              <a:rPr lang="en-US" sz="2400" b="1" dirty="0">
                <a:solidFill>
                  <a:schemeClr val="tx1">
                    <a:lumMod val="60000"/>
                    <a:lumOff val="40000"/>
                  </a:schemeClr>
                </a:solidFill>
                <a:effectLst>
                  <a:outerShdw blurRad="38100" dist="38100" dir="2700000" algn="tl">
                    <a:srgbClr val="000000">
                      <a:alpha val="43137"/>
                    </a:srgbClr>
                  </a:outerShdw>
                </a:effectLst>
              </a:rPr>
              <a:t>Execution</a:t>
            </a:r>
          </a:p>
        </p:txBody>
      </p:sp>
      <p:grpSp>
        <p:nvGrpSpPr>
          <p:cNvPr id="2" name="Group 9"/>
          <p:cNvGrpSpPr>
            <a:grpSpLocks/>
          </p:cNvGrpSpPr>
          <p:nvPr/>
        </p:nvGrpSpPr>
        <p:grpSpPr bwMode="auto">
          <a:xfrm>
            <a:off x="3492500" y="4941888"/>
            <a:ext cx="1752600" cy="971550"/>
            <a:chOff x="2048" y="3112"/>
            <a:chExt cx="1264" cy="612"/>
          </a:xfrm>
        </p:grpSpPr>
        <p:pic>
          <p:nvPicPr>
            <p:cNvPr id="1462282" name="Picture 10" descr="box_dkblue"/>
            <p:cNvPicPr>
              <a:picLocks noChangeAspect="1" noChangeArrowheads="1"/>
            </p:cNvPicPr>
            <p:nvPr/>
          </p:nvPicPr>
          <p:blipFill>
            <a:blip r:embed="rId5" cstate="print"/>
            <a:srcRect/>
            <a:stretch>
              <a:fillRect/>
            </a:stretch>
          </p:blipFill>
          <p:spPr bwMode="auto">
            <a:xfrm>
              <a:off x="2048" y="3112"/>
              <a:ext cx="1264" cy="612"/>
            </a:xfrm>
            <a:prstGeom prst="rect">
              <a:avLst/>
            </a:prstGeom>
            <a:noFill/>
          </p:spPr>
        </p:pic>
        <p:sp>
          <p:nvSpPr>
            <p:cNvPr id="1462283" name="Text Box 11"/>
            <p:cNvSpPr txBox="1">
              <a:spLocks noChangeArrowheads="1"/>
            </p:cNvSpPr>
            <p:nvPr/>
          </p:nvSpPr>
          <p:spPr bwMode="auto">
            <a:xfrm>
              <a:off x="2127" y="3173"/>
              <a:ext cx="1030"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JIT compiler</a:t>
              </a:r>
            </a:p>
          </p:txBody>
        </p:sp>
      </p:grpSp>
      <p:grpSp>
        <p:nvGrpSpPr>
          <p:cNvPr id="3" name="Group 12"/>
          <p:cNvGrpSpPr>
            <a:grpSpLocks/>
          </p:cNvGrpSpPr>
          <p:nvPr/>
        </p:nvGrpSpPr>
        <p:grpSpPr bwMode="auto">
          <a:xfrm>
            <a:off x="927100" y="4940300"/>
            <a:ext cx="1685925" cy="942975"/>
            <a:chOff x="584" y="3112"/>
            <a:chExt cx="1062" cy="594"/>
          </a:xfrm>
        </p:grpSpPr>
        <p:pic>
          <p:nvPicPr>
            <p:cNvPr id="1462285" name="Picture 13" descr="box_purple"/>
            <p:cNvPicPr>
              <a:picLocks noChangeAspect="1" noChangeArrowheads="1"/>
            </p:cNvPicPr>
            <p:nvPr/>
          </p:nvPicPr>
          <p:blipFill>
            <a:blip r:embed="rId6" cstate="print"/>
            <a:srcRect/>
            <a:stretch>
              <a:fillRect/>
            </a:stretch>
          </p:blipFill>
          <p:spPr bwMode="auto">
            <a:xfrm>
              <a:off x="584" y="3112"/>
              <a:ext cx="1062" cy="594"/>
            </a:xfrm>
            <a:prstGeom prst="rect">
              <a:avLst/>
            </a:prstGeom>
            <a:noFill/>
          </p:spPr>
        </p:pic>
        <p:sp>
          <p:nvSpPr>
            <p:cNvPr id="1462286" name="Text Box 14"/>
            <p:cNvSpPr txBox="1">
              <a:spLocks noChangeArrowheads="1"/>
            </p:cNvSpPr>
            <p:nvPr/>
          </p:nvSpPr>
          <p:spPr bwMode="auto">
            <a:xfrm>
              <a:off x="656" y="3183"/>
              <a:ext cx="864"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Machine code</a:t>
              </a:r>
            </a:p>
          </p:txBody>
        </p:sp>
      </p:grpSp>
      <p:grpSp>
        <p:nvGrpSpPr>
          <p:cNvPr id="4" name="Group 15"/>
          <p:cNvGrpSpPr>
            <a:grpSpLocks/>
          </p:cNvGrpSpPr>
          <p:nvPr/>
        </p:nvGrpSpPr>
        <p:grpSpPr bwMode="auto">
          <a:xfrm>
            <a:off x="5378450" y="2032000"/>
            <a:ext cx="1695450" cy="981075"/>
            <a:chOff x="3244" y="1328"/>
            <a:chExt cx="1068" cy="618"/>
          </a:xfrm>
        </p:grpSpPr>
        <p:pic>
          <p:nvPicPr>
            <p:cNvPr id="146228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46228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a:lnSpc>
                  <a:spcPct val="100000"/>
                </a:lnSpc>
                <a:spcBef>
                  <a:spcPct val="15000"/>
                </a:spcBef>
              </a:pPr>
              <a:r>
                <a:rPr kumimoji="0" lang="en-US" sz="2400" b="1" dirty="0">
                  <a:solidFill>
                    <a:schemeClr val="tx1">
                      <a:lumMod val="40000"/>
                      <a:lumOff val="60000"/>
                    </a:schemeClr>
                  </a:solidFill>
                  <a:effectLst>
                    <a:outerShdw blurRad="38100" dist="38100" dir="2700000" algn="tl">
                      <a:srgbClr val="000000">
                        <a:alpha val="43137"/>
                      </a:srgbClr>
                    </a:outerShdw>
                  </a:effectLst>
                </a:rPr>
                <a:t>MSIL</a:t>
              </a:r>
            </a:p>
          </p:txBody>
        </p:sp>
      </p:grpSp>
      <p:sp>
        <p:nvSpPr>
          <p:cNvPr id="1462290" name="Line 18"/>
          <p:cNvSpPr>
            <a:spLocks noChangeShapeType="1"/>
          </p:cNvSpPr>
          <p:nvPr/>
        </p:nvSpPr>
        <p:spPr bwMode="auto">
          <a:xfrm>
            <a:off x="1863184"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5" name="Group 19"/>
          <p:cNvGrpSpPr>
            <a:grpSpLocks/>
          </p:cNvGrpSpPr>
          <p:nvPr/>
        </p:nvGrpSpPr>
        <p:grpSpPr bwMode="auto">
          <a:xfrm>
            <a:off x="5400152" y="2077496"/>
            <a:ext cx="1657350" cy="523875"/>
            <a:chOff x="3248" y="1347"/>
            <a:chExt cx="1044" cy="330"/>
          </a:xfrm>
        </p:grpSpPr>
        <p:pic>
          <p:nvPicPr>
            <p:cNvPr id="146229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462293" name="Rectangle 21"/>
            <p:cNvSpPr>
              <a:spLocks noChangeArrowheads="1"/>
            </p:cNvSpPr>
            <p:nvPr/>
          </p:nvSpPr>
          <p:spPr bwMode="auto">
            <a:xfrm>
              <a:off x="3405" y="1363"/>
              <a:ext cx="672" cy="240"/>
            </a:xfrm>
            <a:prstGeom prst="rect">
              <a:avLst/>
            </a:prstGeom>
            <a:noFill/>
            <a:ln w="12700">
              <a:noFill/>
              <a:miter lim="800000"/>
              <a:headEnd type="none" w="sm" len="sm"/>
              <a:tailEnd type="none" w="sm" len="sm"/>
            </a:ln>
            <a:effectLst/>
          </p:spPr>
          <p:txBody>
            <a:bodyPr wrap="none" anchor="ctr"/>
            <a:lstStyle/>
            <a:p>
              <a:pPr algn="ctr">
                <a:lnSpc>
                  <a:spcPct val="9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Code</a:t>
              </a:r>
            </a:p>
          </p:txBody>
        </p:sp>
      </p:grpSp>
      <p:grpSp>
        <p:nvGrpSpPr>
          <p:cNvPr id="6" name="Group 22"/>
          <p:cNvGrpSpPr>
            <a:grpSpLocks/>
          </p:cNvGrpSpPr>
          <p:nvPr/>
        </p:nvGrpSpPr>
        <p:grpSpPr bwMode="auto">
          <a:xfrm>
            <a:off x="5410200" y="2466975"/>
            <a:ext cx="1647825" cy="542925"/>
            <a:chOff x="3256" y="1586"/>
            <a:chExt cx="1038" cy="342"/>
          </a:xfrm>
        </p:grpSpPr>
        <p:pic>
          <p:nvPicPr>
            <p:cNvPr id="146229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462296" name="Rectangle 24"/>
            <p:cNvSpPr>
              <a:spLocks noChangeArrowheads="1"/>
            </p:cNvSpPr>
            <p:nvPr/>
          </p:nvSpPr>
          <p:spPr bwMode="auto">
            <a:xfrm>
              <a:off x="3358" y="1586"/>
              <a:ext cx="800" cy="288"/>
            </a:xfrm>
            <a:prstGeom prst="rect">
              <a:avLst/>
            </a:prstGeom>
            <a:noFill/>
            <a:ln w="12700">
              <a:noFill/>
              <a:miter lim="800000"/>
              <a:headEnd type="none" w="sm" len="sm"/>
              <a:tailEnd type="none" w="sm" len="sm"/>
            </a:ln>
            <a:effectLst/>
          </p:spPr>
          <p:txBody>
            <a:bodyPr wrap="none" anchor="ctr"/>
            <a:lstStyle/>
            <a:p>
              <a:pPr algn="ctr">
                <a:lnSpc>
                  <a:spcPct val="10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Metadata</a:t>
              </a:r>
            </a:p>
          </p:txBody>
        </p:sp>
      </p:grpSp>
      <p:grpSp>
        <p:nvGrpSpPr>
          <p:cNvPr id="7" name="Group 25"/>
          <p:cNvGrpSpPr>
            <a:grpSpLocks/>
          </p:cNvGrpSpPr>
          <p:nvPr/>
        </p:nvGrpSpPr>
        <p:grpSpPr bwMode="auto">
          <a:xfrm>
            <a:off x="577850" y="2032000"/>
            <a:ext cx="1608138" cy="981075"/>
            <a:chOff x="400" y="1328"/>
            <a:chExt cx="1074" cy="618"/>
          </a:xfrm>
        </p:grpSpPr>
        <p:pic>
          <p:nvPicPr>
            <p:cNvPr id="146229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462299" name="Text Box 27"/>
            <p:cNvSpPr txBox="1">
              <a:spLocks noChangeArrowheads="1"/>
            </p:cNvSpPr>
            <p:nvPr/>
          </p:nvSpPr>
          <p:spPr bwMode="auto">
            <a:xfrm>
              <a:off x="526" y="1410"/>
              <a:ext cx="816"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Source code</a:t>
              </a:r>
            </a:p>
          </p:txBody>
        </p:sp>
      </p:grpSp>
      <p:sp>
        <p:nvSpPr>
          <p:cNvPr id="1462300" name="Line 28"/>
          <p:cNvSpPr>
            <a:spLocks noChangeShapeType="1"/>
          </p:cNvSpPr>
          <p:nvPr/>
        </p:nvSpPr>
        <p:spPr bwMode="auto">
          <a:xfrm>
            <a:off x="4360321"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8" name="Group 29"/>
          <p:cNvGrpSpPr>
            <a:grpSpLocks/>
          </p:cNvGrpSpPr>
          <p:nvPr/>
        </p:nvGrpSpPr>
        <p:grpSpPr bwMode="auto">
          <a:xfrm>
            <a:off x="2830513" y="2033588"/>
            <a:ext cx="1938337" cy="981075"/>
            <a:chOff x="1783" y="1291"/>
            <a:chExt cx="1221" cy="618"/>
          </a:xfrm>
        </p:grpSpPr>
        <p:pic>
          <p:nvPicPr>
            <p:cNvPr id="1462302" name="Picture 30" descr="box_green"/>
            <p:cNvPicPr>
              <a:picLocks noChangeAspect="1" noChangeArrowheads="1"/>
            </p:cNvPicPr>
            <p:nvPr/>
          </p:nvPicPr>
          <p:blipFill>
            <a:blip r:embed="rId11" cstate="print"/>
            <a:srcRect/>
            <a:stretch>
              <a:fillRect/>
            </a:stretch>
          </p:blipFill>
          <p:spPr bwMode="auto">
            <a:xfrm>
              <a:off x="1783" y="1291"/>
              <a:ext cx="1221" cy="618"/>
            </a:xfrm>
            <a:prstGeom prst="rect">
              <a:avLst/>
            </a:prstGeom>
            <a:noFill/>
          </p:spPr>
        </p:pic>
        <p:sp>
          <p:nvSpPr>
            <p:cNvPr id="1462303" name="Text Box 31"/>
            <p:cNvSpPr txBox="1">
              <a:spLocks noChangeArrowheads="1"/>
            </p:cNvSpPr>
            <p:nvPr/>
          </p:nvSpPr>
          <p:spPr bwMode="auto">
            <a:xfrm>
              <a:off x="1892" y="1374"/>
              <a:ext cx="988"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Language compiler</a:t>
              </a:r>
            </a:p>
          </p:txBody>
        </p:sp>
      </p:grpSp>
      <p:sp>
        <p:nvSpPr>
          <p:cNvPr id="1462305" name="Oval 33"/>
          <p:cNvSpPr>
            <a:spLocks noChangeArrowheads="1"/>
          </p:cNvSpPr>
          <p:nvPr/>
        </p:nvSpPr>
        <p:spPr bwMode="auto">
          <a:xfrm>
            <a:off x="5143500" y="1790700"/>
            <a:ext cx="2073275" cy="1447800"/>
          </a:xfrm>
          <a:prstGeom prst="ellipse">
            <a:avLst/>
          </a:prstGeom>
          <a:noFill/>
          <a:ln w="76200">
            <a:solidFill>
              <a:schemeClr val="folHlink"/>
            </a:solidFill>
            <a:round/>
            <a:headEnd/>
            <a:tailEnd/>
          </a:ln>
          <a:effectLst/>
        </p:spPr>
        <p:txBody>
          <a:bodyPr wrap="none" anchor="ctr"/>
          <a:lstStyle/>
          <a:p>
            <a:endParaRPr lang="en-US" b="1">
              <a:effectLst>
                <a:outerShdw blurRad="38100" dist="38100" dir="2700000" algn="tl">
                  <a:srgbClr val="000000">
                    <a:alpha val="43137"/>
                  </a:srgbClr>
                </a:outerShdw>
              </a:effectLst>
            </a:endParaRPr>
          </a:p>
        </p:txBody>
      </p:sp>
      <p:sp>
        <p:nvSpPr>
          <p:cNvPr id="38" name="AutoShape 7"/>
          <p:cNvSpPr>
            <a:spLocks noChangeArrowheads="1"/>
          </p:cNvSpPr>
          <p:nvPr/>
        </p:nvSpPr>
        <p:spPr bwMode="auto">
          <a:xfrm>
            <a:off x="7391400" y="1143000"/>
            <a:ext cx="1524000" cy="1317164"/>
          </a:xfrm>
          <a:prstGeom prst="wedgeRoundRectCallout">
            <a:avLst>
              <a:gd name="adj1" fmla="val -74790"/>
              <a:gd name="adj2" fmla="val 38686"/>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Assembly</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(.EXE or</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.DLL file)</a:t>
            </a:r>
            <a:endParaRPr lang="en-US" sz="2400" b="1" noProof="1">
              <a:solidFill>
                <a:srgbClr val="F7FFE7"/>
              </a:solidFill>
              <a:effectLst>
                <a:outerShdw blurRad="38100" dist="38100" dir="2700000" algn="tl">
                  <a:srgbClr val="000000">
                    <a:alpha val="43137"/>
                  </a:srgbClr>
                </a:outerShdw>
              </a:effectLst>
              <a:cs typeface="Consolas" pitchFamily="49" charset="0"/>
            </a:endParaRPr>
          </a:p>
        </p:txBody>
      </p:sp>
      <p:sp>
        <p:nvSpPr>
          <p:cNvPr id="39" name="AutoShape 7"/>
          <p:cNvSpPr>
            <a:spLocks noChangeArrowheads="1"/>
          </p:cNvSpPr>
          <p:nvPr/>
        </p:nvSpPr>
        <p:spPr bwMode="auto">
          <a:xfrm>
            <a:off x="6781800" y="3352800"/>
            <a:ext cx="2057400" cy="1106686"/>
          </a:xfrm>
          <a:prstGeom prst="wedgeRoundRectCallout">
            <a:avLst>
              <a:gd name="adj1" fmla="val -68441"/>
              <a:gd name="adj2" fmla="val 30514"/>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When given method is called for the first time</a:t>
            </a:r>
          </a:p>
        </p:txBody>
      </p:sp>
      <p:sp>
        <p:nvSpPr>
          <p:cNvPr id="40" name="AutoShape 7"/>
          <p:cNvSpPr>
            <a:spLocks noChangeArrowheads="1"/>
          </p:cNvSpPr>
          <p:nvPr/>
        </p:nvSpPr>
        <p:spPr bwMode="auto">
          <a:xfrm>
            <a:off x="6781800" y="4724400"/>
            <a:ext cx="2057400" cy="1106686"/>
          </a:xfrm>
          <a:prstGeom prst="wedgeRoundRectCallout">
            <a:avLst>
              <a:gd name="adj1" fmla="val -62092"/>
              <a:gd name="adj2" fmla="val -26688"/>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Pre-compilation during the install (NGEN)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90"/>
                                        </p:tgtEl>
                                        <p:attrNameLst>
                                          <p:attrName>style.visibility</p:attrName>
                                        </p:attrNameLst>
                                      </p:cBhvr>
                                      <p:to>
                                        <p:strVal val="visible"/>
                                      </p:to>
                                    </p:set>
                                    <p:animEffect transition="in" filter="wipe(left)">
                                      <p:cBhvr>
                                        <p:cTn id="12" dur="500"/>
                                        <p:tgtEl>
                                          <p:spTgt spid="14622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2300"/>
                                        </p:tgtEl>
                                        <p:attrNameLst>
                                          <p:attrName>style.visibility</p:attrName>
                                        </p:attrNameLst>
                                      </p:cBhvr>
                                      <p:to>
                                        <p:strVal val="visible"/>
                                      </p:to>
                                    </p:set>
                                    <p:animEffect transition="in" filter="wipe(left)">
                                      <p:cBhvr>
                                        <p:cTn id="21" dur="500"/>
                                        <p:tgtEl>
                                          <p:spTgt spid="146230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62305"/>
                                        </p:tgtEl>
                                        <p:attrNameLst>
                                          <p:attrName>style.visibility</p:attrName>
                                        </p:attrNameLst>
                                      </p:cBhvr>
                                      <p:to>
                                        <p:strVal val="visible"/>
                                      </p:to>
                                    </p:set>
                                    <p:animEffect transition="in" filter="fade">
                                      <p:cBhvr>
                                        <p:cTn id="42" dur="500"/>
                                        <p:tgtEl>
                                          <p:spTgt spid="1462305"/>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62278"/>
                                        </p:tgtEl>
                                        <p:attrNameLst>
                                          <p:attrName>style.visibility</p:attrName>
                                        </p:attrNameLst>
                                      </p:cBhvr>
                                      <p:to>
                                        <p:strVal val="visible"/>
                                      </p:to>
                                    </p:set>
                                    <p:animEffect transition="in" filter="wipe(up)">
                                      <p:cBhvr>
                                        <p:cTn id="50" dur="500"/>
                                        <p:tgtEl>
                                          <p:spTgt spid="1462278"/>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62279"/>
                                        </p:tgtEl>
                                        <p:attrNameLst>
                                          <p:attrName>style.visibility</p:attrName>
                                        </p:attrNameLst>
                                      </p:cBhvr>
                                      <p:to>
                                        <p:strVal val="visible"/>
                                      </p:to>
                                    </p:set>
                                    <p:animEffect transition="in" filter="wipe(right)">
                                      <p:cBhvr>
                                        <p:cTn id="65" dur="500"/>
                                        <p:tgtEl>
                                          <p:spTgt spid="146227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8" grpId="0" animBg="1"/>
      <p:bldP spid="1462279" grpId="0" animBg="1"/>
      <p:bldP spid="1462290" grpId="0" animBg="1"/>
      <p:bldP spid="1462300" grpId="0" animBg="1"/>
      <p:bldP spid="1462305"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Table of Contents</a:t>
            </a:r>
            <a:r>
              <a:rPr lang="bg-BG" dirty="0" smtClean="0"/>
              <a:t> </a:t>
            </a:r>
            <a:r>
              <a:rPr lang="bg-BG" dirty="0"/>
              <a:t>(2)</a:t>
            </a:r>
          </a:p>
        </p:txBody>
      </p:sp>
      <p:sp>
        <p:nvSpPr>
          <p:cNvPr id="1421315" name="Rectangle 3"/>
          <p:cNvSpPr>
            <a:spLocks noGrp="1" noChangeArrowheads="1"/>
          </p:cNvSpPr>
          <p:nvPr>
            <p:ph type="body" idx="1"/>
          </p:nvPr>
        </p:nvSpPr>
        <p:spPr/>
        <p:txBody>
          <a:bodyPr/>
          <a:lstStyle/>
          <a:p>
            <a:pPr marL="542925" indent="-542925">
              <a:lnSpc>
                <a:spcPct val="100000"/>
              </a:lnSpc>
              <a:buFont typeface="+mj-lt"/>
              <a:buAutoNum type="arabicPeriod" startAt="8"/>
            </a:pPr>
            <a:r>
              <a:rPr lang="en-US" dirty="0" smtClean="0"/>
              <a:t>Common </a:t>
            </a:r>
            <a:r>
              <a:rPr lang="en-US" dirty="0"/>
              <a:t>Language Infrastructure (CLI)</a:t>
            </a:r>
            <a:r>
              <a:rPr lang="bg-BG" dirty="0"/>
              <a:t> </a:t>
            </a:r>
            <a:r>
              <a:rPr lang="en-US" dirty="0"/>
              <a:t>and integration of different languages</a:t>
            </a:r>
            <a:endParaRPr lang="bg-BG" dirty="0"/>
          </a:p>
          <a:p>
            <a:pPr marL="1255713" lvl="1" indent="-360363">
              <a:lnSpc>
                <a:spcPct val="100000"/>
              </a:lnSpc>
            </a:pPr>
            <a:r>
              <a:rPr lang="en-US" dirty="0"/>
              <a:t>Common Language Specification (CLS)</a:t>
            </a:r>
          </a:p>
          <a:p>
            <a:pPr marL="1255713" lvl="1" indent="-360363">
              <a:lnSpc>
                <a:spcPct val="100000"/>
              </a:lnSpc>
            </a:pPr>
            <a:r>
              <a:rPr lang="en-US" dirty="0"/>
              <a:t>Common Type System (CTS)</a:t>
            </a:r>
          </a:p>
          <a:p>
            <a:pPr marL="542925" indent="-542925">
              <a:lnSpc>
                <a:spcPct val="100000"/>
              </a:lnSpc>
              <a:buFontTx/>
              <a:buAutoNum type="arabicPeriod" startAt="8"/>
            </a:pPr>
            <a:r>
              <a:rPr lang="en-US" dirty="0"/>
              <a:t>Framework Class Library</a:t>
            </a:r>
          </a:p>
          <a:p>
            <a:pPr marL="542925" indent="-542925">
              <a:lnSpc>
                <a:spcPct val="100000"/>
              </a:lnSpc>
              <a:buFontTx/>
              <a:buAutoNum type="arabicPeriod" startAt="8"/>
            </a:pPr>
            <a:r>
              <a:rPr lang="en-US" dirty="0"/>
              <a:t>Integrated Development Environment</a:t>
            </a:r>
            <a:r>
              <a:rPr lang="bg-BG" dirty="0"/>
              <a:t> </a:t>
            </a:r>
            <a:r>
              <a:rPr lang="en-US" dirty="0"/>
              <a:t>Visual Studio</a:t>
            </a:r>
          </a:p>
        </p:txBody>
      </p:sp>
      <p:pic>
        <p:nvPicPr>
          <p:cNvPr id="104450" name="Picture 2" descr="http://image.guardian.co.uk/sys-images/Arts/Arts_/Pictures/2007/12/14/books460.jpg"/>
          <p:cNvPicPr>
            <a:picLocks noChangeAspect="1" noChangeArrowheads="1"/>
          </p:cNvPicPr>
          <p:nvPr/>
        </p:nvPicPr>
        <p:blipFill>
          <a:blip r:embed="rId3" cstate="print"/>
          <a:srcRect/>
          <a:stretch>
            <a:fillRect/>
          </a:stretch>
        </p:blipFill>
        <p:spPr bwMode="auto">
          <a:xfrm>
            <a:off x="6096000" y="4867088"/>
            <a:ext cx="2514600" cy="1508760"/>
          </a:xfrm>
          <a:prstGeom prst="roundRect">
            <a:avLst>
              <a:gd name="adj" fmla="val 6011"/>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1828800" y="76200"/>
            <a:ext cx="7086600" cy="762000"/>
          </a:xfrm>
        </p:spPr>
        <p:txBody>
          <a:bodyPr/>
          <a:lstStyle/>
          <a:p>
            <a:r>
              <a:rPr lang="en-US" dirty="0"/>
              <a:t>How CLR Executes</a:t>
            </a:r>
            <a:r>
              <a:rPr lang="bg-BG" dirty="0"/>
              <a:t> </a:t>
            </a:r>
            <a:r>
              <a:rPr lang="en-US" dirty="0"/>
              <a:t>MSIL</a:t>
            </a:r>
            <a:r>
              <a:rPr lang="bg-BG" dirty="0"/>
              <a:t>?</a:t>
            </a:r>
          </a:p>
        </p:txBody>
      </p:sp>
      <p:grpSp>
        <p:nvGrpSpPr>
          <p:cNvPr id="2" name="Group 3"/>
          <p:cNvGrpSpPr>
            <a:grpSpLocks/>
          </p:cNvGrpSpPr>
          <p:nvPr/>
        </p:nvGrpSpPr>
        <p:grpSpPr bwMode="auto">
          <a:xfrm>
            <a:off x="3514725" y="765175"/>
            <a:ext cx="1830388" cy="560388"/>
            <a:chOff x="1592" y="654"/>
            <a:chExt cx="1239" cy="401"/>
          </a:xfrm>
        </p:grpSpPr>
        <p:pic>
          <p:nvPicPr>
            <p:cNvPr id="1464324" name="Picture 4"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25" name="Text Box 5"/>
            <p:cNvSpPr txBox="1">
              <a:spLocks noChangeArrowheads="1"/>
            </p:cNvSpPr>
            <p:nvPr/>
          </p:nvSpPr>
          <p:spPr bwMode="auto">
            <a:xfrm>
              <a:off x="1723" y="720"/>
              <a:ext cx="982" cy="264"/>
            </a:xfrm>
            <a:prstGeom prst="rect">
              <a:avLst/>
            </a:prstGeom>
            <a:noFill/>
            <a:ln w="28575">
              <a:noFill/>
              <a:miter lim="800000"/>
              <a:headEnd/>
              <a:tailEnd type="none" w="med" len="lg"/>
            </a:ln>
            <a:effectLst/>
          </p:spPr>
          <p:txBody>
            <a:bodyPr>
              <a:spAutoFit/>
            </a:bodyPr>
            <a:lstStyle/>
            <a:p>
              <a:pPr algn="ctr">
                <a:lnSpc>
                  <a:spcPct val="90000"/>
                </a:lnSpc>
              </a:pPr>
              <a:r>
                <a:rPr kumimoji="0" lang="en-US" sz="2000" b="1" dirty="0">
                  <a:solidFill>
                    <a:schemeClr val="tx1">
                      <a:lumMod val="60000"/>
                      <a:lumOff val="40000"/>
                    </a:schemeClr>
                  </a:solidFill>
                  <a:effectLst>
                    <a:outerShdw blurRad="38100" dist="38100" dir="2700000" algn="tl">
                      <a:srgbClr val="000000">
                        <a:alpha val="43137"/>
                      </a:srgbClr>
                    </a:outerShdw>
                  </a:effectLst>
                </a:rPr>
                <a:t>.EXE </a:t>
              </a:r>
              <a:r>
                <a:rPr kumimoji="0" lang="bg-BG" sz="2000" b="1" dirty="0">
                  <a:solidFill>
                    <a:schemeClr val="tx1">
                      <a:lumMod val="60000"/>
                      <a:lumOff val="40000"/>
                    </a:schemeClr>
                  </a:solidFill>
                  <a:effectLst>
                    <a:outerShdw blurRad="38100" dist="38100" dir="2700000" algn="tl">
                      <a:srgbClr val="000000">
                        <a:alpha val="43137"/>
                      </a:srgbClr>
                    </a:outerShdw>
                  </a:effectLst>
                </a:rPr>
                <a:t>/ .</a:t>
              </a:r>
              <a:r>
                <a:rPr kumimoji="0" lang="en-US" sz="2000" b="1" dirty="0">
                  <a:solidFill>
                    <a:schemeClr val="tx1">
                      <a:lumMod val="60000"/>
                      <a:lumOff val="40000"/>
                    </a:schemeClr>
                  </a:solidFill>
                  <a:effectLst>
                    <a:outerShdw blurRad="38100" dist="38100" dir="2700000" algn="tl">
                      <a:srgbClr val="000000">
                        <a:alpha val="43137"/>
                      </a:srgbClr>
                    </a:outerShdw>
                  </a:effectLst>
                </a:rPr>
                <a:t>DLL</a:t>
              </a:r>
            </a:p>
          </p:txBody>
        </p:sp>
      </p:grpSp>
      <p:grpSp>
        <p:nvGrpSpPr>
          <p:cNvPr id="3" name="Group 6"/>
          <p:cNvGrpSpPr>
            <a:grpSpLocks/>
          </p:cNvGrpSpPr>
          <p:nvPr/>
        </p:nvGrpSpPr>
        <p:grpSpPr bwMode="auto">
          <a:xfrm>
            <a:off x="3481388" y="1606550"/>
            <a:ext cx="1920875" cy="600075"/>
            <a:chOff x="1833" y="1090"/>
            <a:chExt cx="1210" cy="378"/>
          </a:xfrm>
        </p:grpSpPr>
        <p:pic>
          <p:nvPicPr>
            <p:cNvPr id="1464327" name="Picture 7" descr="box_green"/>
            <p:cNvPicPr>
              <a:picLocks noChangeAspect="1" noChangeArrowheads="1"/>
            </p:cNvPicPr>
            <p:nvPr/>
          </p:nvPicPr>
          <p:blipFill>
            <a:blip r:embed="rId4" cstate="print"/>
            <a:srcRect/>
            <a:stretch>
              <a:fillRect/>
            </a:stretch>
          </p:blipFill>
          <p:spPr bwMode="auto">
            <a:xfrm>
              <a:off x="1833" y="1090"/>
              <a:ext cx="1210" cy="378"/>
            </a:xfrm>
            <a:prstGeom prst="rect">
              <a:avLst/>
            </a:prstGeom>
            <a:noFill/>
          </p:spPr>
        </p:pic>
        <p:sp>
          <p:nvSpPr>
            <p:cNvPr id="1464328" name="Text Box 8"/>
            <p:cNvSpPr txBox="1">
              <a:spLocks noChangeArrowheads="1"/>
            </p:cNvSpPr>
            <p:nvPr/>
          </p:nvSpPr>
          <p:spPr bwMode="auto">
            <a:xfrm>
              <a:off x="1904" y="1165"/>
              <a:ext cx="1027" cy="233"/>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Class Loader</a:t>
              </a:r>
            </a:p>
          </p:txBody>
        </p:sp>
      </p:grpSp>
      <p:grpSp>
        <p:nvGrpSpPr>
          <p:cNvPr id="4" name="Group 9"/>
          <p:cNvGrpSpPr>
            <a:grpSpLocks/>
          </p:cNvGrpSpPr>
          <p:nvPr/>
        </p:nvGrpSpPr>
        <p:grpSpPr bwMode="auto">
          <a:xfrm>
            <a:off x="3527425" y="3392488"/>
            <a:ext cx="1916113" cy="858837"/>
            <a:chOff x="1601" y="1913"/>
            <a:chExt cx="1297" cy="628"/>
          </a:xfrm>
        </p:grpSpPr>
        <p:pic>
          <p:nvPicPr>
            <p:cNvPr id="1464330" name="Picture 10" descr="box_dkblue"/>
            <p:cNvPicPr>
              <a:picLocks noChangeAspect="1" noChangeArrowheads="1"/>
            </p:cNvPicPr>
            <p:nvPr/>
          </p:nvPicPr>
          <p:blipFill>
            <a:blip r:embed="rId5" cstate="print"/>
            <a:srcRect/>
            <a:stretch>
              <a:fillRect/>
            </a:stretch>
          </p:blipFill>
          <p:spPr bwMode="auto">
            <a:xfrm>
              <a:off x="1601" y="1913"/>
              <a:ext cx="1297" cy="628"/>
            </a:xfrm>
            <a:prstGeom prst="rect">
              <a:avLst/>
            </a:prstGeom>
            <a:noFill/>
          </p:spPr>
        </p:pic>
        <p:sp>
          <p:nvSpPr>
            <p:cNvPr id="1464331" name="Text Box 11"/>
            <p:cNvSpPr txBox="1">
              <a:spLocks noChangeArrowheads="1"/>
            </p:cNvSpPr>
            <p:nvPr/>
          </p:nvSpPr>
          <p:spPr bwMode="auto">
            <a:xfrm>
              <a:off x="1658" y="1970"/>
              <a:ext cx="1099" cy="47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JIT</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 compiler</a:t>
              </a:r>
            </a:p>
          </p:txBody>
        </p:sp>
      </p:grpSp>
      <p:grpSp>
        <p:nvGrpSpPr>
          <p:cNvPr id="5" name="Group 12"/>
          <p:cNvGrpSpPr>
            <a:grpSpLocks/>
          </p:cNvGrpSpPr>
          <p:nvPr/>
        </p:nvGrpSpPr>
        <p:grpSpPr bwMode="auto">
          <a:xfrm>
            <a:off x="3425825" y="4487863"/>
            <a:ext cx="2122488" cy="836612"/>
            <a:chOff x="664" y="3272"/>
            <a:chExt cx="1062" cy="594"/>
          </a:xfrm>
        </p:grpSpPr>
        <p:pic>
          <p:nvPicPr>
            <p:cNvPr id="1464333" name="Picture 13"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464334" name="Text Box 14"/>
            <p:cNvSpPr txBox="1">
              <a:spLocks noChangeArrowheads="1"/>
            </p:cNvSpPr>
            <p:nvPr/>
          </p:nvSpPr>
          <p:spPr bwMode="auto">
            <a:xfrm>
              <a:off x="742" y="3323"/>
              <a:ext cx="864" cy="459"/>
            </a:xfrm>
            <a:prstGeom prst="rect">
              <a:avLst/>
            </a:prstGeom>
            <a:noFill/>
            <a:ln w="28575">
              <a:noFill/>
              <a:miter lim="800000"/>
              <a:headEnd/>
              <a:tailEnd type="none" w="med" len="lg"/>
            </a:ln>
            <a:effectLst/>
          </p:spPr>
          <p:txBody>
            <a:bodyPr>
              <a:spAutoFit/>
            </a:bodyPr>
            <a:lstStyle/>
            <a:p>
              <a:pPr algn="ctr">
                <a:lnSpc>
                  <a:spcPct val="90000"/>
                </a:lnSpc>
              </a:pPr>
              <a:r>
                <a:rPr lang="en-US" sz="2000" b="1" dirty="0" smtClean="0">
                  <a:solidFill>
                    <a:schemeClr val="tx1">
                      <a:lumMod val="60000"/>
                      <a:lumOff val="40000"/>
                    </a:schemeClr>
                  </a:solidFill>
                  <a:effectLst>
                    <a:outerShdw blurRad="38100" dist="38100" dir="2700000" algn="tl">
                      <a:srgbClr val="000000">
                        <a:alpha val="43137"/>
                      </a:srgbClr>
                    </a:outerShdw>
                  </a:effectLst>
                </a:rPr>
                <a:t>Managed code (MSIL)</a:t>
              </a:r>
              <a:endParaRPr lang="en-US" sz="2000" b="1" dirty="0">
                <a:solidFill>
                  <a:schemeClr val="tx1">
                    <a:lumMod val="60000"/>
                    <a:lumOff val="40000"/>
                  </a:schemeClr>
                </a:solidFill>
                <a:effectLst>
                  <a:outerShdw blurRad="38100" dist="38100" dir="2700000" algn="tl">
                    <a:srgbClr val="000000">
                      <a:alpha val="43137"/>
                    </a:srgbClr>
                  </a:outerShdw>
                </a:effectLst>
              </a:endParaRPr>
            </a:p>
          </p:txBody>
        </p:sp>
      </p:grpSp>
      <p:pic>
        <p:nvPicPr>
          <p:cNvPr id="1464335" name="Picture 15" descr="box_transparent"/>
          <p:cNvPicPr>
            <a:picLocks noChangeAspect="1" noChangeArrowheads="1"/>
          </p:cNvPicPr>
          <p:nvPr/>
        </p:nvPicPr>
        <p:blipFill>
          <a:blip r:embed="rId7" cstate="print"/>
          <a:srcRect/>
          <a:stretch>
            <a:fillRect/>
          </a:stretch>
        </p:blipFill>
        <p:spPr bwMode="auto">
          <a:xfrm>
            <a:off x="3411538" y="5600700"/>
            <a:ext cx="2132012" cy="1065213"/>
          </a:xfrm>
          <a:prstGeom prst="rect">
            <a:avLst/>
          </a:prstGeom>
          <a:noFill/>
        </p:spPr>
      </p:pic>
      <p:sp>
        <p:nvSpPr>
          <p:cNvPr id="1464336" name="Freeform 16"/>
          <p:cNvSpPr>
            <a:spLocks/>
          </p:cNvSpPr>
          <p:nvPr/>
        </p:nvSpPr>
        <p:spPr bwMode="auto">
          <a:xfrm>
            <a:off x="3113088" y="1989138"/>
            <a:ext cx="461962" cy="1798637"/>
          </a:xfrm>
          <a:custGeom>
            <a:avLst/>
            <a:gdLst/>
            <a:ahLst/>
            <a:cxnLst>
              <a:cxn ang="0">
                <a:pos x="355" y="0"/>
              </a:cxn>
              <a:cxn ang="0">
                <a:pos x="0" y="0"/>
              </a:cxn>
              <a:cxn ang="0">
                <a:pos x="4" y="1155"/>
              </a:cxn>
              <a:cxn ang="0">
                <a:pos x="366" y="1155"/>
              </a:cxn>
            </a:cxnLst>
            <a:rect l="0" t="0" r="r" b="b"/>
            <a:pathLst>
              <a:path w="366" h="1155">
                <a:moveTo>
                  <a:pt x="355" y="0"/>
                </a:moveTo>
                <a:lnTo>
                  <a:pt x="0" y="0"/>
                </a:lnTo>
                <a:lnTo>
                  <a:pt x="4" y="1155"/>
                </a:lnTo>
                <a:lnTo>
                  <a:pt x="366" y="1155"/>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7" name="Text Box 17"/>
          <p:cNvSpPr txBox="1">
            <a:spLocks noChangeArrowheads="1"/>
          </p:cNvSpPr>
          <p:nvPr/>
        </p:nvSpPr>
        <p:spPr bwMode="auto">
          <a:xfrm>
            <a:off x="2255838" y="2601913"/>
            <a:ext cx="873125" cy="584775"/>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a:solidFill>
                  <a:schemeClr val="tx1">
                    <a:lumMod val="60000"/>
                    <a:lumOff val="40000"/>
                  </a:schemeClr>
                </a:solidFill>
                <a:effectLst/>
              </a:rPr>
              <a:t>trusted</a:t>
            </a:r>
          </a:p>
          <a:p>
            <a:pPr algn="ctr" eaLnBrk="1" hangingPunct="1">
              <a:lnSpc>
                <a:spcPct val="100000"/>
              </a:lnSpc>
            </a:pPr>
            <a:r>
              <a:rPr kumimoji="0" lang="en-US" sz="1600" b="1">
                <a:solidFill>
                  <a:schemeClr val="tx1">
                    <a:lumMod val="60000"/>
                    <a:lumOff val="40000"/>
                  </a:schemeClr>
                </a:solidFill>
                <a:effectLst/>
              </a:rPr>
              <a:t>code</a:t>
            </a:r>
            <a:endParaRPr kumimoji="0" lang="bg-BG" sz="1600" b="1">
              <a:solidFill>
                <a:schemeClr val="tx1">
                  <a:lumMod val="60000"/>
                  <a:lumOff val="40000"/>
                </a:schemeClr>
              </a:solidFill>
              <a:effectLst/>
            </a:endParaRPr>
          </a:p>
        </p:txBody>
      </p:sp>
      <p:sp>
        <p:nvSpPr>
          <p:cNvPr id="1464338" name="Freeform 18"/>
          <p:cNvSpPr>
            <a:spLocks/>
          </p:cNvSpPr>
          <p:nvPr/>
        </p:nvSpPr>
        <p:spPr bwMode="auto">
          <a:xfrm>
            <a:off x="5297488" y="3775075"/>
            <a:ext cx="1162050" cy="2116138"/>
          </a:xfrm>
          <a:custGeom>
            <a:avLst/>
            <a:gdLst/>
            <a:ahLst/>
            <a:cxnLst>
              <a:cxn ang="0">
                <a:pos x="140" y="1333"/>
              </a:cxn>
              <a:cxn ang="0">
                <a:pos x="731" y="1332"/>
              </a:cxn>
              <a:cxn ang="0">
                <a:pos x="732" y="0"/>
              </a:cxn>
              <a:cxn ang="0">
                <a:pos x="0" y="0"/>
              </a:cxn>
            </a:cxnLst>
            <a:rect l="0" t="0" r="r" b="b"/>
            <a:pathLst>
              <a:path w="732" h="1333">
                <a:moveTo>
                  <a:pt x="140" y="1333"/>
                </a:moveTo>
                <a:lnTo>
                  <a:pt x="731" y="1332"/>
                </a:lnTo>
                <a:lnTo>
                  <a:pt x="732" y="0"/>
                </a:lnTo>
                <a:lnTo>
                  <a:pt x="0" y="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9" name="Text Box 19"/>
          <p:cNvSpPr txBox="1">
            <a:spLocks noChangeArrowheads="1"/>
          </p:cNvSpPr>
          <p:nvPr/>
        </p:nvSpPr>
        <p:spPr bwMode="auto">
          <a:xfrm>
            <a:off x="6477000" y="4191000"/>
            <a:ext cx="1143000" cy="830997"/>
          </a:xfrm>
          <a:prstGeom prst="rect">
            <a:avLst/>
          </a:prstGeom>
          <a:noFill/>
          <a:ln w="9525" algn="ctr">
            <a:noFill/>
            <a:miter lim="800000"/>
            <a:headEnd/>
            <a:tailEnd/>
          </a:ln>
          <a:effectLst/>
        </p:spPr>
        <p:txBody>
          <a:bodyPr wrap="square">
            <a:spAutoFit/>
          </a:bodyPr>
          <a:lstStyle/>
          <a:p>
            <a:pPr algn="ctr" eaLnBrk="1" hangingPunct="1">
              <a:lnSpc>
                <a:spcPct val="100000"/>
              </a:lnSpc>
            </a:pPr>
            <a:r>
              <a:rPr kumimoji="0" lang="en-US" sz="1600" b="1" dirty="0">
                <a:solidFill>
                  <a:schemeClr val="tx1">
                    <a:lumMod val="60000"/>
                    <a:lumOff val="40000"/>
                  </a:schemeClr>
                </a:solidFill>
                <a:effectLst/>
              </a:rPr>
              <a:t>Call un-compiled method</a:t>
            </a:r>
            <a:endParaRPr kumimoji="0" lang="bg-BG" sz="1600" b="1" dirty="0">
              <a:solidFill>
                <a:schemeClr val="tx1">
                  <a:lumMod val="60000"/>
                  <a:lumOff val="40000"/>
                </a:schemeClr>
              </a:solidFill>
              <a:effectLst/>
            </a:endParaRPr>
          </a:p>
        </p:txBody>
      </p:sp>
      <p:grpSp>
        <p:nvGrpSpPr>
          <p:cNvPr id="6" name="Group 20"/>
          <p:cNvGrpSpPr>
            <a:grpSpLocks/>
          </p:cNvGrpSpPr>
          <p:nvPr/>
        </p:nvGrpSpPr>
        <p:grpSpPr bwMode="auto">
          <a:xfrm>
            <a:off x="6743700" y="5670550"/>
            <a:ext cx="1435100" cy="911225"/>
            <a:chOff x="3936" y="3658"/>
            <a:chExt cx="904" cy="574"/>
          </a:xfrm>
        </p:grpSpPr>
        <p:pic>
          <p:nvPicPr>
            <p:cNvPr id="1464341" name="Picture 21"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42" name="Text Box 22"/>
            <p:cNvSpPr txBox="1">
              <a:spLocks noChangeArrowheads="1"/>
            </p:cNvSpPr>
            <p:nvPr/>
          </p:nvSpPr>
          <p:spPr bwMode="auto">
            <a:xfrm>
              <a:off x="4005" y="3726"/>
              <a:ext cx="746"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Security</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Engine</a:t>
              </a:r>
            </a:p>
          </p:txBody>
        </p:sp>
      </p:grpSp>
      <p:sp>
        <p:nvSpPr>
          <p:cNvPr id="1464343" name="Line 23"/>
          <p:cNvSpPr>
            <a:spLocks noChangeShapeType="1"/>
          </p:cNvSpPr>
          <p:nvPr/>
        </p:nvSpPr>
        <p:spPr bwMode="auto">
          <a:xfrm flipH="1" flipV="1">
            <a:off x="5518150" y="6129338"/>
            <a:ext cx="1271588" cy="0"/>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45" name="Text Box 25"/>
          <p:cNvSpPr txBox="1">
            <a:spLocks noChangeArrowheads="1"/>
          </p:cNvSpPr>
          <p:nvPr/>
        </p:nvSpPr>
        <p:spPr bwMode="auto">
          <a:xfrm>
            <a:off x="3529013" y="6249988"/>
            <a:ext cx="1878012" cy="369332"/>
          </a:xfrm>
          <a:prstGeom prst="rect">
            <a:avLst/>
          </a:prstGeom>
          <a:noFill/>
          <a:ln w="9525" algn="ctr">
            <a:noFill/>
            <a:miter lim="800000"/>
            <a:headEnd/>
            <a:tailEnd/>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Execution</a:t>
            </a:r>
          </a:p>
        </p:txBody>
      </p:sp>
      <p:sp>
        <p:nvSpPr>
          <p:cNvPr id="1464346" name="Freeform 26"/>
          <p:cNvSpPr>
            <a:spLocks/>
          </p:cNvSpPr>
          <p:nvPr/>
        </p:nvSpPr>
        <p:spPr bwMode="auto">
          <a:xfrm>
            <a:off x="2057400" y="1825625"/>
            <a:ext cx="1500188" cy="3079750"/>
          </a:xfrm>
          <a:custGeom>
            <a:avLst/>
            <a:gdLst/>
            <a:ahLst/>
            <a:cxnLst>
              <a:cxn ang="0">
                <a:pos x="945" y="1"/>
              </a:cxn>
              <a:cxn ang="0">
                <a:pos x="0" y="0"/>
              </a:cxn>
              <a:cxn ang="0">
                <a:pos x="5" y="1940"/>
              </a:cxn>
              <a:cxn ang="0">
                <a:pos x="888" y="1940"/>
              </a:cxn>
            </a:cxnLst>
            <a:rect l="0" t="0" r="r" b="b"/>
            <a:pathLst>
              <a:path w="945" h="1940">
                <a:moveTo>
                  <a:pt x="945" y="1"/>
                </a:moveTo>
                <a:lnTo>
                  <a:pt x="0" y="0"/>
                </a:lnTo>
                <a:lnTo>
                  <a:pt x="5" y="1940"/>
                </a:lnTo>
                <a:lnTo>
                  <a:pt x="888" y="194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grpSp>
        <p:nvGrpSpPr>
          <p:cNvPr id="7" name="Group 27"/>
          <p:cNvGrpSpPr>
            <a:grpSpLocks/>
          </p:cNvGrpSpPr>
          <p:nvPr/>
        </p:nvGrpSpPr>
        <p:grpSpPr bwMode="auto">
          <a:xfrm>
            <a:off x="3521075" y="2486025"/>
            <a:ext cx="1833563" cy="600075"/>
            <a:chOff x="1858" y="1644"/>
            <a:chExt cx="1155" cy="378"/>
          </a:xfrm>
        </p:grpSpPr>
        <p:pic>
          <p:nvPicPr>
            <p:cNvPr id="1464348" name="Picture 28" descr="red-block"/>
            <p:cNvPicPr>
              <a:picLocks noChangeAspect="1" noChangeArrowheads="1"/>
            </p:cNvPicPr>
            <p:nvPr/>
          </p:nvPicPr>
          <p:blipFill>
            <a:blip r:embed="rId8" cstate="print"/>
            <a:srcRect/>
            <a:stretch>
              <a:fillRect/>
            </a:stretch>
          </p:blipFill>
          <p:spPr bwMode="auto">
            <a:xfrm>
              <a:off x="1858" y="1644"/>
              <a:ext cx="1155" cy="378"/>
            </a:xfrm>
            <a:prstGeom prst="rect">
              <a:avLst/>
            </a:prstGeom>
            <a:noFill/>
          </p:spPr>
        </p:pic>
        <p:sp>
          <p:nvSpPr>
            <p:cNvPr id="1464349" name="Text Box 29"/>
            <p:cNvSpPr txBox="1">
              <a:spLocks noChangeArrowheads="1"/>
            </p:cNvSpPr>
            <p:nvPr/>
          </p:nvSpPr>
          <p:spPr bwMode="auto">
            <a:xfrm>
              <a:off x="2071" y="1709"/>
              <a:ext cx="736" cy="23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Verifier</a:t>
              </a:r>
            </a:p>
          </p:txBody>
        </p:sp>
      </p:grpSp>
      <p:sp>
        <p:nvSpPr>
          <p:cNvPr id="1464350" name="Line 30"/>
          <p:cNvSpPr>
            <a:spLocks noChangeShapeType="1"/>
          </p:cNvSpPr>
          <p:nvPr/>
        </p:nvSpPr>
        <p:spPr bwMode="auto">
          <a:xfrm>
            <a:off x="4384675" y="1262063"/>
            <a:ext cx="0" cy="3952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8" name="Group 31"/>
          <p:cNvGrpSpPr>
            <a:grpSpLocks/>
          </p:cNvGrpSpPr>
          <p:nvPr/>
        </p:nvGrpSpPr>
        <p:grpSpPr bwMode="auto">
          <a:xfrm>
            <a:off x="868363" y="5672138"/>
            <a:ext cx="1435100" cy="911225"/>
            <a:chOff x="3936" y="3658"/>
            <a:chExt cx="904" cy="574"/>
          </a:xfrm>
        </p:grpSpPr>
        <p:pic>
          <p:nvPicPr>
            <p:cNvPr id="1464352" name="Picture 32"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53" name="Text Box 33"/>
            <p:cNvSpPr txBox="1">
              <a:spLocks noChangeArrowheads="1"/>
            </p:cNvSpPr>
            <p:nvPr/>
          </p:nvSpPr>
          <p:spPr bwMode="auto">
            <a:xfrm>
              <a:off x="3990" y="3725"/>
              <a:ext cx="779"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Code</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Manager</a:t>
              </a:r>
            </a:p>
          </p:txBody>
        </p:sp>
      </p:grpSp>
      <p:sp>
        <p:nvSpPr>
          <p:cNvPr id="1464354" name="Line 34"/>
          <p:cNvSpPr>
            <a:spLocks noChangeShapeType="1"/>
          </p:cNvSpPr>
          <p:nvPr/>
        </p:nvSpPr>
        <p:spPr bwMode="auto">
          <a:xfrm flipH="1" flipV="1">
            <a:off x="2227263" y="6129338"/>
            <a:ext cx="1198562" cy="1587"/>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55" name="Text Box 35"/>
          <p:cNvSpPr txBox="1">
            <a:spLocks noChangeArrowheads="1"/>
          </p:cNvSpPr>
          <p:nvPr/>
        </p:nvSpPr>
        <p:spPr bwMode="auto">
          <a:xfrm>
            <a:off x="684213" y="2852738"/>
            <a:ext cx="1254125" cy="830997"/>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dirty="0">
                <a:solidFill>
                  <a:schemeClr val="tx1">
                    <a:lumMod val="60000"/>
                    <a:lumOff val="40000"/>
                  </a:schemeClr>
                </a:solidFill>
                <a:effectLst/>
              </a:rPr>
              <a:t>already compiled code</a:t>
            </a:r>
            <a:endParaRPr kumimoji="0" lang="bg-BG" sz="1600" b="1" dirty="0">
              <a:solidFill>
                <a:schemeClr val="tx1">
                  <a:lumMod val="60000"/>
                  <a:lumOff val="40000"/>
                </a:schemeClr>
              </a:solidFill>
              <a:effectLst/>
            </a:endParaRPr>
          </a:p>
        </p:txBody>
      </p:sp>
      <p:sp>
        <p:nvSpPr>
          <p:cNvPr id="1464356" name="Line 36"/>
          <p:cNvSpPr>
            <a:spLocks noChangeShapeType="1"/>
          </p:cNvSpPr>
          <p:nvPr/>
        </p:nvSpPr>
        <p:spPr bwMode="auto">
          <a:xfrm>
            <a:off x="4408488" y="2141538"/>
            <a:ext cx="1587" cy="385762"/>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7" name="Line 37"/>
          <p:cNvSpPr>
            <a:spLocks noChangeShapeType="1"/>
          </p:cNvSpPr>
          <p:nvPr/>
        </p:nvSpPr>
        <p:spPr bwMode="auto">
          <a:xfrm>
            <a:off x="4410075" y="3041650"/>
            <a:ext cx="1588"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8" name="Line 38"/>
          <p:cNvSpPr>
            <a:spLocks noChangeShapeType="1"/>
          </p:cNvSpPr>
          <p:nvPr/>
        </p:nvSpPr>
        <p:spPr bwMode="auto">
          <a:xfrm>
            <a:off x="4411663" y="4137025"/>
            <a:ext cx="1587"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9" name="Line 39"/>
          <p:cNvSpPr>
            <a:spLocks noChangeShapeType="1"/>
          </p:cNvSpPr>
          <p:nvPr/>
        </p:nvSpPr>
        <p:spPr bwMode="auto">
          <a:xfrm>
            <a:off x="4413250" y="5230813"/>
            <a:ext cx="1588" cy="387350"/>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9" name="Group 40"/>
          <p:cNvGrpSpPr>
            <a:grpSpLocks/>
          </p:cNvGrpSpPr>
          <p:nvPr/>
        </p:nvGrpSpPr>
        <p:grpSpPr bwMode="auto">
          <a:xfrm>
            <a:off x="5981700" y="1395413"/>
            <a:ext cx="1963738" cy="1027112"/>
            <a:chOff x="1592" y="654"/>
            <a:chExt cx="1239" cy="401"/>
          </a:xfrm>
        </p:grpSpPr>
        <p:pic>
          <p:nvPicPr>
            <p:cNvPr id="1464361" name="Picture 41"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62" name="Text Box 42"/>
            <p:cNvSpPr txBox="1">
              <a:spLocks noChangeArrowheads="1"/>
            </p:cNvSpPr>
            <p:nvPr/>
          </p:nvSpPr>
          <p:spPr bwMode="auto">
            <a:xfrm>
              <a:off x="1709" y="712"/>
              <a:ext cx="982" cy="274"/>
            </a:xfrm>
            <a:prstGeom prst="rect">
              <a:avLst/>
            </a:prstGeom>
            <a:noFill/>
            <a:ln w="28575">
              <a:noFill/>
              <a:miter lim="800000"/>
              <a:headEnd/>
              <a:tailEnd type="none" w="med" len="lg"/>
            </a:ln>
            <a:effectLst/>
          </p:spPr>
          <p:txBody>
            <a:bodyPr wrap="square">
              <a:spAutoFit/>
            </a:bodyPr>
            <a:lstStyle/>
            <a:p>
              <a:pPr algn="ctr">
                <a:lnSpc>
                  <a:spcPct val="90000"/>
                </a:lnSpc>
              </a:pPr>
              <a:r>
                <a:rPr lang="en-US" sz="2200" b="1" dirty="0">
                  <a:solidFill>
                    <a:schemeClr val="tx1">
                      <a:lumMod val="60000"/>
                      <a:lumOff val="40000"/>
                    </a:schemeClr>
                  </a:solidFill>
                  <a:effectLst>
                    <a:outerShdw blurRad="38100" dist="38100" dir="2700000" algn="tl">
                      <a:srgbClr val="000000">
                        <a:alpha val="43137"/>
                      </a:srgbClr>
                    </a:outerShdw>
                  </a:effectLst>
                </a:rPr>
                <a:t>Class libraries</a:t>
              </a:r>
            </a:p>
          </p:txBody>
        </p:sp>
      </p:grpSp>
      <p:sp>
        <p:nvSpPr>
          <p:cNvPr id="1464363" name="Line 43"/>
          <p:cNvSpPr>
            <a:spLocks noChangeShapeType="1"/>
          </p:cNvSpPr>
          <p:nvPr/>
        </p:nvSpPr>
        <p:spPr bwMode="auto">
          <a:xfrm flipH="1" flipV="1">
            <a:off x="5326063" y="1912938"/>
            <a:ext cx="744537" cy="15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pic>
        <p:nvPicPr>
          <p:cNvPr id="1464344" name="Picture 24" descr="BD18212_"/>
          <p:cNvPicPr>
            <a:picLocks noChangeAspect="1" noChangeArrowheads="1"/>
          </p:cNvPicPr>
          <p:nvPr/>
        </p:nvPicPr>
        <p:blipFill>
          <a:blip r:embed="rId9" cstate="print">
            <a:lum bright="10000" contrast="30000"/>
          </a:blip>
          <a:srcRect/>
          <a:stretch>
            <a:fillRect/>
          </a:stretch>
        </p:blipFill>
        <p:spPr bwMode="auto">
          <a:xfrm>
            <a:off x="3992563" y="5641975"/>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ctrTitle"/>
          </p:nvPr>
        </p:nvSpPr>
        <p:spPr>
          <a:xfrm>
            <a:off x="1246692" y="4260058"/>
            <a:ext cx="6480175" cy="736600"/>
          </a:xfrm>
        </p:spPr>
        <p:txBody>
          <a:bodyPr/>
          <a:lstStyle/>
          <a:p>
            <a:pPr>
              <a:lnSpc>
                <a:spcPct val="110000"/>
              </a:lnSpc>
            </a:pPr>
            <a:r>
              <a:rPr lang="en-US" dirty="0"/>
              <a:t>.NET Applications</a:t>
            </a:r>
            <a:endParaRPr lang="bg-BG" dirty="0"/>
          </a:p>
        </p:txBody>
      </p:sp>
      <p:sp>
        <p:nvSpPr>
          <p:cNvPr id="3" name="Subtitle 5"/>
          <p:cNvSpPr>
            <a:spLocks noGrp="1"/>
          </p:cNvSpPr>
          <p:nvPr>
            <p:ph type="subTitle" idx="1"/>
          </p:nvPr>
        </p:nvSpPr>
        <p:spPr>
          <a:xfrm>
            <a:off x="914400" y="5141120"/>
            <a:ext cx="7145842" cy="497680"/>
          </a:xfrm>
        </p:spPr>
        <p:txBody>
          <a:bodyPr/>
          <a:lstStyle/>
          <a:p>
            <a:r>
              <a:rPr lang="en-US" dirty="0" smtClean="0"/>
              <a:t>Assemblies, Metadata and Applications</a:t>
            </a:r>
            <a:endParaRPr lang="en-US" dirty="0"/>
          </a:p>
        </p:txBody>
      </p:sp>
      <p:pic>
        <p:nvPicPr>
          <p:cNvPr id="50178" name="Picture 2" descr="http://it.bluent.com/images/software-application.jpg"/>
          <p:cNvPicPr>
            <a:picLocks noChangeAspect="1" noChangeArrowheads="1"/>
          </p:cNvPicPr>
          <p:nvPr/>
        </p:nvPicPr>
        <p:blipFill>
          <a:blip r:embed="rId3" cstate="print"/>
          <a:srcRect/>
          <a:stretch>
            <a:fillRect/>
          </a:stretch>
        </p:blipFill>
        <p:spPr bwMode="auto">
          <a:xfrm>
            <a:off x="2438400" y="1516858"/>
            <a:ext cx="4114800" cy="2301240"/>
          </a:xfrm>
          <a:prstGeom prst="roundRect">
            <a:avLst>
              <a:gd name="adj" fmla="val 8283"/>
            </a:avLst>
          </a:prstGeom>
          <a:noFill/>
        </p:spPr>
      </p:pic>
      <p:pic>
        <p:nvPicPr>
          <p:cNvPr id="50179" name="Picture 3" descr="C:\Trash\ms.net-logo-blue.jpg"/>
          <p:cNvPicPr>
            <a:picLocks noChangeAspect="1" noChangeArrowheads="1"/>
          </p:cNvPicPr>
          <p:nvPr/>
        </p:nvPicPr>
        <p:blipFill>
          <a:blip r:embed="rId4" cstate="print"/>
          <a:srcRect/>
          <a:stretch>
            <a:fillRect/>
          </a:stretch>
        </p:blipFill>
        <p:spPr bwMode="auto">
          <a:xfrm>
            <a:off x="4303324" y="1219200"/>
            <a:ext cx="1838510" cy="895350"/>
          </a:xfrm>
          <a:prstGeom prst="round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t>.NET Assemblies</a:t>
            </a:r>
            <a:endParaRPr lang="bg-BG"/>
          </a:p>
        </p:txBody>
      </p:sp>
      <p:sp>
        <p:nvSpPr>
          <p:cNvPr id="1466371" name="Rectangle 3"/>
          <p:cNvSpPr>
            <a:spLocks noGrp="1" noChangeArrowheads="1"/>
          </p:cNvSpPr>
          <p:nvPr>
            <p:ph type="body" idx="1"/>
          </p:nvPr>
        </p:nvSpPr>
        <p:spPr>
          <a:xfrm>
            <a:off x="228600" y="914400"/>
            <a:ext cx="8720138" cy="5719763"/>
          </a:xfrm>
        </p:spPr>
        <p:txBody>
          <a:bodyPr/>
          <a:lstStyle/>
          <a:p>
            <a:pPr>
              <a:lnSpc>
                <a:spcPct val="95000"/>
              </a:lnSpc>
            </a:pPr>
            <a:r>
              <a:rPr lang="en-US" dirty="0" smtClean="0"/>
              <a:t>.NET assemblies:</a:t>
            </a:r>
          </a:p>
          <a:p>
            <a:pPr lvl="1">
              <a:lnSpc>
                <a:spcPct val="95000"/>
              </a:lnSpc>
            </a:pPr>
            <a:r>
              <a:rPr lang="en-US" dirty="0" smtClean="0"/>
              <a:t>Self-containing .NET components</a:t>
            </a:r>
          </a:p>
          <a:p>
            <a:pPr lvl="2">
              <a:lnSpc>
                <a:spcPct val="95000"/>
              </a:lnSpc>
            </a:pPr>
            <a:r>
              <a:rPr lang="en-US" dirty="0" smtClean="0"/>
              <a:t>Stored in .DLL and .EXE files</a:t>
            </a:r>
          </a:p>
          <a:p>
            <a:pPr lvl="1">
              <a:lnSpc>
                <a:spcPct val="95000"/>
              </a:lnSpc>
            </a:pPr>
            <a:r>
              <a:rPr lang="en-US" dirty="0" smtClean="0"/>
              <a:t>Contain list of classes, types and resources</a:t>
            </a:r>
          </a:p>
          <a:p>
            <a:pPr lvl="1">
              <a:lnSpc>
                <a:spcPct val="95000"/>
              </a:lnSpc>
            </a:pPr>
            <a:r>
              <a:rPr lang="en-US" dirty="0" smtClean="0"/>
              <a:t>Smallest deployment unit in </a:t>
            </a:r>
            <a:r>
              <a:rPr lang="en-US" dirty="0"/>
              <a:t>CLR</a:t>
            </a:r>
          </a:p>
          <a:p>
            <a:pPr lvl="1">
              <a:lnSpc>
                <a:spcPct val="95000"/>
              </a:lnSpc>
            </a:pPr>
            <a:r>
              <a:rPr lang="en-US" dirty="0"/>
              <a:t>Have unique version number</a:t>
            </a:r>
          </a:p>
          <a:p>
            <a:pPr>
              <a:lnSpc>
                <a:spcPct val="95000"/>
              </a:lnSpc>
            </a:pPr>
            <a:r>
              <a:rPr lang="en-US" dirty="0" smtClean="0"/>
              <a:t>.NET deployment model</a:t>
            </a:r>
          </a:p>
          <a:p>
            <a:pPr lvl="1">
              <a:lnSpc>
                <a:spcPct val="95000"/>
              </a:lnSpc>
            </a:pPr>
            <a:r>
              <a:rPr lang="en-US" dirty="0" smtClean="0"/>
              <a:t>No </a:t>
            </a:r>
            <a:r>
              <a:rPr lang="en-US" dirty="0"/>
              <a:t>version conflicts </a:t>
            </a:r>
            <a:r>
              <a:rPr lang="en-US" dirty="0" smtClean="0"/>
              <a:t>(forget the "DLL hell")</a:t>
            </a:r>
            <a:endParaRPr lang="bg-BG" dirty="0"/>
          </a:p>
          <a:p>
            <a:pPr lvl="1">
              <a:lnSpc>
                <a:spcPct val="95000"/>
              </a:lnSpc>
            </a:pPr>
            <a:r>
              <a:rPr lang="en-US" dirty="0"/>
              <a:t>Supports </a:t>
            </a:r>
            <a:r>
              <a:rPr lang="en-US" dirty="0" smtClean="0"/>
              <a:t>side-by-side execution of different </a:t>
            </a:r>
            <a:r>
              <a:rPr lang="en-US" dirty="0"/>
              <a:t>versions of </a:t>
            </a:r>
            <a:r>
              <a:rPr lang="en-US" dirty="0" smtClean="0"/>
              <a:t>the same assembly</a:t>
            </a:r>
            <a:endParaRPr lang="bg-BG"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dirty="0" smtClean="0"/>
              <a:t>Metadata in the Assemblies</a:t>
            </a:r>
            <a:endParaRPr lang="en-US" dirty="0"/>
          </a:p>
        </p:txBody>
      </p:sp>
      <p:sp>
        <p:nvSpPr>
          <p:cNvPr id="1579011" name="Rectangle 3"/>
          <p:cNvSpPr>
            <a:spLocks noGrp="1" noChangeArrowheads="1"/>
          </p:cNvSpPr>
          <p:nvPr>
            <p:ph type="body" idx="1"/>
          </p:nvPr>
        </p:nvSpPr>
        <p:spPr/>
        <p:txBody>
          <a:bodyPr/>
          <a:lstStyle/>
          <a:p>
            <a:r>
              <a:rPr lang="en-US" dirty="0" smtClean="0"/>
              <a:t>Metadata in the .NET assemblies</a:t>
            </a:r>
          </a:p>
          <a:p>
            <a:pPr lvl="1"/>
            <a:r>
              <a:rPr lang="en-US" dirty="0" smtClean="0"/>
              <a:t>Data </a:t>
            </a:r>
            <a:r>
              <a:rPr lang="en-US" dirty="0"/>
              <a:t>about </a:t>
            </a:r>
            <a:r>
              <a:rPr lang="en-US" dirty="0" smtClean="0"/>
              <a:t>data contained in the assembly</a:t>
            </a:r>
            <a:endParaRPr lang="en-US" dirty="0"/>
          </a:p>
          <a:p>
            <a:pPr lvl="1"/>
            <a:r>
              <a:rPr lang="en-US" dirty="0" smtClean="0"/>
              <a:t>Integral part </a:t>
            </a:r>
            <a:r>
              <a:rPr lang="en-US" dirty="0"/>
              <a:t>of </a:t>
            </a:r>
            <a:r>
              <a:rPr lang="en-US" dirty="0" smtClean="0"/>
              <a:t>the assembly</a:t>
            </a:r>
            <a:endParaRPr lang="en-US" dirty="0"/>
          </a:p>
          <a:p>
            <a:pPr lvl="1"/>
            <a:r>
              <a:rPr lang="en-US" dirty="0"/>
              <a:t>Generated by </a:t>
            </a:r>
            <a:r>
              <a:rPr lang="en-US" dirty="0" smtClean="0"/>
              <a:t>the .NET languages compiler</a:t>
            </a:r>
            <a:endParaRPr lang="en-US" dirty="0"/>
          </a:p>
          <a:p>
            <a:pPr lvl="1"/>
            <a:r>
              <a:rPr lang="en-US" dirty="0"/>
              <a:t>Describes all </a:t>
            </a:r>
            <a:r>
              <a:rPr lang="en-US" dirty="0" smtClean="0"/>
              <a:t>classes, their class members, versions, resources, etc.</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Metadata in Assemblies</a:t>
            </a:r>
            <a:endParaRPr lang="bg-BG"/>
          </a:p>
        </p:txBody>
      </p:sp>
      <p:grpSp>
        <p:nvGrpSpPr>
          <p:cNvPr id="16" name="Group 15"/>
          <p:cNvGrpSpPr/>
          <p:nvPr/>
        </p:nvGrpSpPr>
        <p:grpSpPr>
          <a:xfrm>
            <a:off x="2097592" y="1030792"/>
            <a:ext cx="4954676" cy="5460441"/>
            <a:chOff x="2209800" y="1030792"/>
            <a:chExt cx="4954676" cy="5460441"/>
          </a:xfrm>
        </p:grpSpPr>
        <p:sp>
          <p:nvSpPr>
            <p:cNvPr id="1468419" name="Rectangle 3"/>
            <p:cNvSpPr>
              <a:spLocks noChangeArrowheads="1"/>
            </p:cNvSpPr>
            <p:nvPr/>
          </p:nvSpPr>
          <p:spPr bwMode="auto">
            <a:xfrm>
              <a:off x="2209800" y="1030792"/>
              <a:ext cx="4954676" cy="5460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00000"/>
                </a:lnSpc>
                <a:spcBef>
                  <a:spcPts val="0"/>
                </a:spcBef>
                <a:buClr>
                  <a:schemeClr val="accent5">
                    <a:lumMod val="40000"/>
                    <a:lumOff val="60000"/>
                  </a:schemeClr>
                </a:buClr>
                <a:buSzPct val="70000"/>
              </a:pP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68420" name="Text Box 4"/>
            <p:cNvSpPr txBox="1">
              <a:spLocks noChangeArrowheads="1"/>
            </p:cNvSpPr>
            <p:nvPr/>
          </p:nvSpPr>
          <p:spPr bwMode="auto">
            <a:xfrm>
              <a:off x="2365375" y="1106992"/>
              <a:ext cx="2228239"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Type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468423" name="Text Box 7"/>
            <p:cNvSpPr txBox="1">
              <a:spLocks noChangeArrowheads="1"/>
            </p:cNvSpPr>
            <p:nvPr/>
          </p:nvSpPr>
          <p:spPr bwMode="auto">
            <a:xfrm>
              <a:off x="2362200" y="3447881"/>
              <a:ext cx="2824812"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Assembly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1" name="Rounded Rectangle 10"/>
            <p:cNvSpPr/>
            <p:nvPr/>
          </p:nvSpPr>
          <p:spPr>
            <a:xfrm>
              <a:off x="2487612" y="1611816"/>
              <a:ext cx="4419600" cy="1752600"/>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2000" b="1" dirty="0" smtClean="0"/>
                <a:t>Classes, interfaces, inner types, base classes, implemented interfaces, member fields,  properties, methods, method parameters, return value,</a:t>
              </a:r>
            </a:p>
            <a:p>
              <a:r>
                <a:rPr lang="en-US" sz="2000" b="1" dirty="0" smtClean="0"/>
                <a:t>attributes, etc.</a:t>
              </a:r>
              <a:endParaRPr lang="en-US" sz="2000" b="1" dirty="0"/>
            </a:p>
          </p:txBody>
        </p:sp>
        <p:sp>
          <p:nvSpPr>
            <p:cNvPr id="13" name="Rounded Rectangle 12"/>
            <p:cNvSpPr/>
            <p:nvPr/>
          </p:nvSpPr>
          <p:spPr>
            <a:xfrm>
              <a:off x="2487612" y="3954967"/>
              <a:ext cx="4419600" cy="2355397"/>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indent="90488"/>
              <a:endParaRPr lang="bg-BG" sz="2000" b="1" dirty="0" smtClean="0"/>
            </a:p>
          </p:txBody>
        </p:sp>
        <p:sp>
          <p:nvSpPr>
            <p:cNvPr id="15" name="Rounded Rectangle 14"/>
            <p:cNvSpPr/>
            <p:nvPr/>
          </p:nvSpPr>
          <p:spPr>
            <a:xfrm>
              <a:off x="2667000" y="5141408"/>
              <a:ext cx="4038600" cy="9906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a:lstStyle/>
            <a:p>
              <a:pPr>
                <a:lnSpc>
                  <a:spcPct val="100000"/>
                </a:lnSpc>
              </a:pPr>
              <a:r>
                <a:rPr lang="en-US" sz="1800" b="1" dirty="0" smtClean="0">
                  <a:solidFill>
                    <a:srgbClr val="FFFFFF"/>
                  </a:solidFill>
                  <a:effectLst>
                    <a:outerShdw blurRad="38100" dist="38100" dir="2700000" algn="tl">
                      <a:srgbClr val="000000">
                        <a:alpha val="43137"/>
                      </a:srgbClr>
                    </a:outerShdw>
                  </a:effectLst>
                </a:rPr>
                <a:t>Dependencies on other assemblies</a:t>
              </a:r>
              <a:endParaRPr lang="bg-BG" sz="1800" b="1" dirty="0" smtClean="0">
                <a:solidFill>
                  <a:srgbClr val="FFFFFF"/>
                </a:solidFill>
                <a:effectLst>
                  <a:outerShdw blurRad="38100" dist="38100" dir="2700000" algn="tl">
                    <a:srgbClr val="000000">
                      <a:alpha val="43137"/>
                    </a:srgbClr>
                  </a:outerShdw>
                </a:effectLst>
              </a:endParaRPr>
            </a:p>
            <a:p>
              <a:pPr>
                <a:lnSpc>
                  <a:spcPct val="100000"/>
                </a:lnSpc>
              </a:pPr>
              <a:r>
                <a:rPr lang="en-US" sz="1800" b="1" dirty="0" smtClean="0">
                  <a:solidFill>
                    <a:srgbClr val="FFFFFF"/>
                  </a:solidFill>
                  <a:effectLst>
                    <a:outerShdw blurRad="38100" dist="38100" dir="2700000" algn="tl">
                      <a:srgbClr val="000000">
                        <a:alpha val="43137"/>
                      </a:srgbClr>
                    </a:outerShdw>
                  </a:effectLst>
                </a:rPr>
                <a:t>Security</a:t>
              </a:r>
              <a:r>
                <a:rPr lang="en-GB" sz="1800" b="1" dirty="0" smtClean="0">
                  <a:solidFill>
                    <a:srgbClr val="FFFFFF"/>
                  </a:solidFill>
                  <a:effectLst>
                    <a:outerShdw blurRad="38100" dist="38100" dir="2700000" algn="tl">
                      <a:srgbClr val="000000">
                        <a:alpha val="43137"/>
                      </a:srgbClr>
                    </a:outerShdw>
                  </a:effectLst>
                </a:rPr>
                <a:t> permissions</a:t>
              </a:r>
            </a:p>
            <a:p>
              <a:pPr>
                <a:lnSpc>
                  <a:spcPct val="100000"/>
                </a:lnSpc>
              </a:pPr>
              <a:r>
                <a:rPr lang="en-US" sz="1800" b="1" dirty="0" smtClean="0">
                  <a:solidFill>
                    <a:srgbClr val="FFFFFF"/>
                  </a:solidFill>
                  <a:effectLst>
                    <a:outerShdw blurRad="38100" dist="38100" dir="2700000" algn="tl">
                      <a:srgbClr val="000000">
                        <a:alpha val="43137"/>
                      </a:srgbClr>
                    </a:outerShdw>
                  </a:effectLst>
                </a:rPr>
                <a:t>Exported types</a:t>
              </a:r>
              <a:endParaRPr lang="en-GB" sz="1800" b="1" dirty="0">
                <a:solidFill>
                  <a:srgbClr val="FFFFFF"/>
                </a:solidFill>
                <a:effectLst>
                  <a:outerShdw blurRad="38100" dist="38100" dir="2700000" algn="tl">
                    <a:srgbClr val="000000">
                      <a:alpha val="43137"/>
                    </a:srgbClr>
                  </a:outerShdw>
                </a:effectLst>
              </a:endParaRPr>
            </a:p>
          </p:txBody>
        </p:sp>
      </p:grpSp>
      <p:grpSp>
        <p:nvGrpSpPr>
          <p:cNvPr id="20" name="Group 19"/>
          <p:cNvGrpSpPr/>
          <p:nvPr/>
        </p:nvGrpSpPr>
        <p:grpSpPr>
          <a:xfrm>
            <a:off x="4916992" y="4094704"/>
            <a:ext cx="1676400" cy="914400"/>
            <a:chOff x="4876800" y="4114800"/>
            <a:chExt cx="1676400" cy="914400"/>
          </a:xfrm>
        </p:grpSpPr>
        <p:sp>
          <p:nvSpPr>
            <p:cNvPr id="18" name="Rounded Rectangle 17"/>
            <p:cNvSpPr/>
            <p:nvPr/>
          </p:nvSpPr>
          <p:spPr>
            <a:xfrm>
              <a:off x="4876800" y="4114800"/>
              <a:ext cx="16764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180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[digital</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signature]</a:t>
              </a:r>
              <a:endParaRPr lang="en-GB" sz="1800" b="1" dirty="0">
                <a:solidFill>
                  <a:srgbClr val="FFFFFF"/>
                </a:solidFill>
                <a:effectLst>
                  <a:outerShdw blurRad="38100" dist="38100" dir="2700000" algn="tl">
                    <a:srgbClr val="000000">
                      <a:alpha val="43137"/>
                    </a:srgbClr>
                  </a:outerShdw>
                </a:effectLst>
              </a:endParaRPr>
            </a:p>
          </p:txBody>
        </p:sp>
        <p:pic>
          <p:nvPicPr>
            <p:cNvPr id="48131" name="Picture 3" descr="C:\Trash\lock.png"/>
            <p:cNvPicPr>
              <a:picLocks noChangeAspect="1" noChangeArrowheads="1"/>
            </p:cNvPicPr>
            <p:nvPr/>
          </p:nvPicPr>
          <p:blipFill>
            <a:blip r:embed="rId3" cstate="print"/>
            <a:srcRect/>
            <a:stretch>
              <a:fillRect/>
            </a:stretch>
          </p:blipFill>
          <p:spPr bwMode="auto">
            <a:xfrm>
              <a:off x="6116096" y="4211096"/>
              <a:ext cx="319668" cy="409575"/>
            </a:xfrm>
            <a:prstGeom prst="rect">
              <a:avLst/>
            </a:prstGeom>
            <a:noFill/>
          </p:spPr>
        </p:pic>
      </p:grpSp>
      <p:sp>
        <p:nvSpPr>
          <p:cNvPr id="19" name="Rounded Rectangle 18"/>
          <p:cNvSpPr/>
          <p:nvPr/>
        </p:nvSpPr>
        <p:spPr>
          <a:xfrm>
            <a:off x="2554792" y="4094704"/>
            <a:ext cx="22098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0" bIns="36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Name</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Version</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Localization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bg-BG" dirty="0"/>
              <a:t>.</a:t>
            </a:r>
            <a:r>
              <a:rPr lang="en-US" dirty="0"/>
              <a:t>NET</a:t>
            </a:r>
            <a:r>
              <a:rPr lang="bg-BG" dirty="0"/>
              <a:t> </a:t>
            </a:r>
            <a:r>
              <a:rPr lang="en-US" dirty="0"/>
              <a:t>Applications</a:t>
            </a:r>
            <a:endParaRPr lang="bg-BG" dirty="0"/>
          </a:p>
        </p:txBody>
      </p:sp>
      <p:sp>
        <p:nvSpPr>
          <p:cNvPr id="1512451" name="Rectangle 3"/>
          <p:cNvSpPr>
            <a:spLocks noGrp="1" noChangeArrowheads="1"/>
          </p:cNvSpPr>
          <p:nvPr>
            <p:ph type="body" idx="1"/>
          </p:nvPr>
        </p:nvSpPr>
        <p:spPr/>
        <p:txBody>
          <a:bodyPr/>
          <a:lstStyle/>
          <a:p>
            <a:r>
              <a:rPr lang="en-US" dirty="0" smtClean="0"/>
              <a:t>Configurable </a:t>
            </a:r>
            <a:r>
              <a:rPr lang="en-US" dirty="0"/>
              <a:t>executable </a:t>
            </a:r>
            <a:r>
              <a:rPr lang="en-US" dirty="0" smtClean="0"/>
              <a:t>.NET units</a:t>
            </a:r>
            <a:endParaRPr lang="bg-BG" dirty="0"/>
          </a:p>
          <a:p>
            <a:r>
              <a:rPr lang="en-US" dirty="0"/>
              <a:t>Consist of one or more assemblies</a:t>
            </a:r>
          </a:p>
          <a:p>
            <a:r>
              <a:rPr lang="en-US" dirty="0"/>
              <a:t>Installed by </a:t>
            </a:r>
            <a:r>
              <a:rPr lang="en-US" dirty="0" smtClean="0"/>
              <a:t>"copy / paste"</a:t>
            </a:r>
          </a:p>
          <a:p>
            <a:pPr lvl="1"/>
            <a:r>
              <a:rPr lang="en-US" dirty="0" smtClean="0"/>
              <a:t>No </a:t>
            </a:r>
            <a:r>
              <a:rPr lang="en-US" dirty="0"/>
              <a:t>complex registration of </a:t>
            </a:r>
            <a:r>
              <a:rPr lang="en-US" dirty="0" smtClean="0"/>
              <a:t>components</a:t>
            </a:r>
          </a:p>
          <a:p>
            <a:r>
              <a:rPr lang="en-US" dirty="0" smtClean="0"/>
              <a:t>Different </a:t>
            </a:r>
            <a:r>
              <a:rPr lang="en-US" dirty="0"/>
              <a:t>applications use different versions of common assemblies</a:t>
            </a:r>
            <a:endParaRPr lang="bg-BG" dirty="0"/>
          </a:p>
          <a:p>
            <a:pPr lvl="1"/>
            <a:r>
              <a:rPr lang="en-US" dirty="0"/>
              <a:t>No </a:t>
            </a:r>
            <a:r>
              <a:rPr lang="en-US" dirty="0" smtClean="0"/>
              <a:t>conflicts due to their "strong name"</a:t>
            </a:r>
            <a:endParaRPr lang="bg-BG" dirty="0"/>
          </a:p>
          <a:p>
            <a:r>
              <a:rPr lang="en-US" dirty="0"/>
              <a:t>Easy installation</a:t>
            </a:r>
            <a:r>
              <a:rPr lang="bg-BG" dirty="0"/>
              <a:t>, </a:t>
            </a:r>
            <a:r>
              <a:rPr lang="en-US" dirty="0" smtClean="0"/>
              <a:t>un-installation and </a:t>
            </a:r>
            <a:r>
              <a:rPr lang="en-US" dirty="0"/>
              <a:t>update</a:t>
            </a:r>
            <a:endParaRPr lang="bg-BG"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bull.us/bull_services/outsourcing/profserv/infrastructure.gif"/>
          <p:cNvPicPr>
            <a:picLocks noChangeAspect="1" noChangeArrowheads="1"/>
          </p:cNvPicPr>
          <p:nvPr/>
        </p:nvPicPr>
        <p:blipFill>
          <a:blip r:embed="rId3" cstate="print"/>
          <a:srcRect/>
          <a:stretch>
            <a:fillRect/>
          </a:stretch>
        </p:blipFill>
        <p:spPr bwMode="auto">
          <a:xfrm>
            <a:off x="2133600" y="990600"/>
            <a:ext cx="4800600" cy="2743200"/>
          </a:xfrm>
          <a:prstGeom prst="roundRect">
            <a:avLst>
              <a:gd name="adj" fmla="val 5664"/>
            </a:avLst>
          </a:prstGeom>
          <a:solidFill>
            <a:srgbClr val="FFFFFF">
              <a:shade val="85000"/>
            </a:srgbClr>
          </a:solidFill>
          <a:ln>
            <a:noFill/>
          </a:ln>
          <a:effectLst>
            <a:reflection blurRad="12700" stA="38000" endPos="28000" dist="5000" dir="5400000" sy="-100000" algn="bl" rotWithShape="0"/>
          </a:effectLst>
        </p:spPr>
      </p:pic>
      <p:sp>
        <p:nvSpPr>
          <p:cNvPr id="1576962" name="Rectangle 2"/>
          <p:cNvSpPr>
            <a:spLocks noGrp="1" noChangeArrowheads="1"/>
          </p:cNvSpPr>
          <p:nvPr>
            <p:ph type="ctrTitle"/>
          </p:nvPr>
        </p:nvSpPr>
        <p:spPr>
          <a:xfrm>
            <a:off x="1216025" y="4015583"/>
            <a:ext cx="6480175" cy="1473200"/>
          </a:xfrm>
        </p:spPr>
        <p:txBody>
          <a:bodyPr/>
          <a:lstStyle/>
          <a:p>
            <a:pPr>
              <a:lnSpc>
                <a:spcPct val="100000"/>
              </a:lnSpc>
            </a:pPr>
            <a:r>
              <a:rPr lang="en-US" dirty="0"/>
              <a:t>Common Language Infrastructure</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How .NET Supports Multiple Languages?</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p:txBody>
          <a:bodyPr/>
          <a:lstStyle/>
          <a:p>
            <a:r>
              <a:rPr lang="en-US" sz="3700" dirty="0"/>
              <a:t>Common Language Infrastructure</a:t>
            </a:r>
            <a:endParaRPr lang="bg-BG" sz="3700" dirty="0"/>
          </a:p>
        </p:txBody>
      </p:sp>
      <p:sp>
        <p:nvSpPr>
          <p:cNvPr id="1476611" name="Rectangle 3"/>
          <p:cNvSpPr>
            <a:spLocks noGrp="1" noChangeArrowheads="1"/>
          </p:cNvSpPr>
          <p:nvPr>
            <p:ph type="body" idx="1"/>
          </p:nvPr>
        </p:nvSpPr>
        <p:spPr>
          <a:xfrm>
            <a:off x="228600" y="990600"/>
            <a:ext cx="8686800" cy="5715000"/>
          </a:xfrm>
        </p:spPr>
        <p:txBody>
          <a:bodyPr/>
          <a:lstStyle/>
          <a:p>
            <a:r>
              <a:rPr lang="en-US" dirty="0" smtClean="0"/>
              <a:t>Common Language Infrastructure (CLI)</a:t>
            </a:r>
          </a:p>
          <a:p>
            <a:pPr lvl="1"/>
            <a:r>
              <a:rPr lang="en-US" dirty="0" smtClean="0"/>
              <a:t>Open </a:t>
            </a:r>
            <a:r>
              <a:rPr lang="en-US" dirty="0"/>
              <a:t>specification developed by Microsoft (ECMA – 335)</a:t>
            </a:r>
          </a:p>
          <a:p>
            <a:pPr lvl="1"/>
            <a:r>
              <a:rPr lang="en-US" dirty="0"/>
              <a:t>Multiple high-level languages </a:t>
            </a:r>
            <a:r>
              <a:rPr lang="en-US" dirty="0" smtClean="0"/>
              <a:t>run on </a:t>
            </a:r>
            <a:r>
              <a:rPr lang="en-US" dirty="0"/>
              <a:t>different platforms without </a:t>
            </a:r>
            <a:r>
              <a:rPr lang="en-US" dirty="0" smtClean="0"/>
              <a:t>changes in the source code or pre-compilation</a:t>
            </a:r>
            <a:endParaRPr lang="en-US" dirty="0"/>
          </a:p>
          <a:p>
            <a:pPr lvl="1"/>
            <a:r>
              <a:rPr lang="en-US" dirty="0"/>
              <a:t>Standardized part of CLR</a:t>
            </a:r>
          </a:p>
          <a:p>
            <a:pPr lvl="1"/>
            <a:r>
              <a:rPr lang="en-US" dirty="0"/>
              <a:t>.NET Framework is </a:t>
            </a:r>
            <a:r>
              <a:rPr lang="en-US" dirty="0" smtClean="0"/>
              <a:t>CLI implementation for Windows</a:t>
            </a:r>
          </a:p>
          <a:p>
            <a:pPr lvl="1"/>
            <a:r>
              <a:rPr lang="en-US" dirty="0" smtClean="0"/>
              <a:t>Mono is CLI implementation for Linux</a:t>
            </a:r>
            <a:endParaRPr lang="bg-BG"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a:xfrm>
            <a:off x="3962400" y="76200"/>
            <a:ext cx="4953000" cy="914400"/>
          </a:xfrm>
        </p:spPr>
        <p:txBody>
          <a:bodyPr/>
          <a:lstStyle/>
          <a:p>
            <a:r>
              <a:rPr lang="en-US" sz="3600" dirty="0"/>
              <a:t>Common Language Infrastructure (2)</a:t>
            </a:r>
            <a:endParaRPr lang="bg-BG" sz="3600" dirty="0"/>
          </a:p>
        </p:txBody>
      </p:sp>
      <p:sp>
        <p:nvSpPr>
          <p:cNvPr id="1549315" name="Rectangle 3"/>
          <p:cNvSpPr>
            <a:spLocks noGrp="1" noChangeArrowheads="1"/>
          </p:cNvSpPr>
          <p:nvPr>
            <p:ph type="body" idx="1"/>
          </p:nvPr>
        </p:nvSpPr>
        <p:spPr>
          <a:xfrm>
            <a:off x="228600" y="1143000"/>
            <a:ext cx="8686800" cy="5562600"/>
          </a:xfrm>
        </p:spPr>
        <p:txBody>
          <a:bodyPr/>
          <a:lstStyle/>
          <a:p>
            <a:pPr>
              <a:lnSpc>
                <a:spcPct val="105000"/>
              </a:lnSpc>
              <a:spcBef>
                <a:spcPct val="35000"/>
              </a:spcBef>
            </a:pPr>
            <a:r>
              <a:rPr lang="en-US" dirty="0"/>
              <a:t>CLI describes four </a:t>
            </a:r>
            <a:r>
              <a:rPr lang="en-US" dirty="0" smtClean="0"/>
              <a:t>aspects:</a:t>
            </a:r>
            <a:endParaRPr lang="en-US" dirty="0"/>
          </a:p>
          <a:p>
            <a:pPr lvl="1">
              <a:lnSpc>
                <a:spcPct val="105000"/>
              </a:lnSpc>
              <a:spcBef>
                <a:spcPct val="35000"/>
              </a:spcBef>
            </a:pPr>
            <a:r>
              <a:rPr lang="en-US" dirty="0"/>
              <a:t>The Common Type System (CTS)</a:t>
            </a:r>
          </a:p>
          <a:p>
            <a:pPr lvl="1">
              <a:lnSpc>
                <a:spcPct val="105000"/>
              </a:lnSpc>
              <a:spcBef>
                <a:spcPct val="35000"/>
              </a:spcBef>
            </a:pPr>
            <a:r>
              <a:rPr lang="en-US" dirty="0" smtClean="0"/>
              <a:t>Assemblies and metadata</a:t>
            </a:r>
            <a:endParaRPr lang="en-US" dirty="0"/>
          </a:p>
          <a:p>
            <a:pPr lvl="1">
              <a:lnSpc>
                <a:spcPct val="105000"/>
              </a:lnSpc>
              <a:spcBef>
                <a:spcPct val="35000"/>
              </a:spcBef>
            </a:pPr>
            <a:r>
              <a:rPr lang="en-US" dirty="0"/>
              <a:t>Common Language Specification (CLS)</a:t>
            </a:r>
          </a:p>
          <a:p>
            <a:pPr lvl="1">
              <a:lnSpc>
                <a:spcPct val="105000"/>
              </a:lnSpc>
              <a:spcBef>
                <a:spcPct val="35000"/>
              </a:spcBef>
            </a:pPr>
            <a:r>
              <a:rPr lang="en-US" dirty="0"/>
              <a:t>Virtual Execution System (VES)</a:t>
            </a:r>
            <a:endParaRPr lang="bg-BG" dirty="0"/>
          </a:p>
          <a:p>
            <a:pPr lvl="1">
              <a:spcBef>
                <a:spcPct val="35000"/>
              </a:spcBef>
            </a:pPr>
            <a:endParaRPr lang="en-US" dirty="0"/>
          </a:p>
          <a:p>
            <a:pPr>
              <a:spcBef>
                <a:spcPct val="35000"/>
              </a:spcBef>
            </a:pPr>
            <a:endParaRPr lang="bg-BG"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title"/>
          </p:nvPr>
        </p:nvSpPr>
        <p:spPr>
          <a:xfrm>
            <a:off x="4114800" y="152400"/>
            <a:ext cx="4800600" cy="914400"/>
          </a:xfrm>
        </p:spPr>
        <p:txBody>
          <a:bodyPr/>
          <a:lstStyle/>
          <a:p>
            <a:r>
              <a:rPr lang="en-US" sz="3600" dirty="0"/>
              <a:t>.NET Code Compilation and Execution</a:t>
            </a:r>
          </a:p>
        </p:txBody>
      </p:sp>
      <p:pic>
        <p:nvPicPr>
          <p:cNvPr id="1553412" name="Picture 4" descr="800px-Common_Language_Runtime_diagram"/>
          <p:cNvPicPr>
            <a:picLocks noChangeAspect="1" noChangeArrowheads="1"/>
          </p:cNvPicPr>
          <p:nvPr/>
        </p:nvPicPr>
        <p:blipFill>
          <a:blip r:embed="rId2" cstate="print"/>
          <a:srcRect l="-989" t="-3891" r="-1875" b="-1946"/>
          <a:stretch>
            <a:fillRect/>
          </a:stretch>
        </p:blipFill>
        <p:spPr bwMode="auto">
          <a:xfrm>
            <a:off x="838200" y="1447800"/>
            <a:ext cx="7548282" cy="4935414"/>
          </a:xfrm>
          <a:prstGeom prst="roundRect">
            <a:avLst>
              <a:gd name="adj" fmla="val 2123"/>
            </a:avLst>
          </a:prstGeom>
          <a:solidFill>
            <a:srgbClr val="FFFFFF"/>
          </a:solid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ctrTitle"/>
          </p:nvPr>
        </p:nvSpPr>
        <p:spPr>
          <a:xfrm>
            <a:off x="1330325" y="4175920"/>
            <a:ext cx="6480175" cy="736600"/>
          </a:xfrm>
        </p:spPr>
        <p:txBody>
          <a:bodyPr/>
          <a:lstStyle/>
          <a:p>
            <a:pPr>
              <a:lnSpc>
                <a:spcPct val="110000"/>
              </a:lnSpc>
            </a:pPr>
            <a:r>
              <a:rPr lang="en-US" dirty="0"/>
              <a:t>.NET Framework</a:t>
            </a:r>
            <a:endParaRPr lang="bg-BG" dirty="0"/>
          </a:p>
        </p:txBody>
      </p:sp>
      <p:sp>
        <p:nvSpPr>
          <p:cNvPr id="3" name="Subtitle 5"/>
          <p:cNvSpPr>
            <a:spLocks noGrp="1"/>
          </p:cNvSpPr>
          <p:nvPr>
            <p:ph type="subTitle" idx="1"/>
          </p:nvPr>
        </p:nvSpPr>
        <p:spPr>
          <a:xfrm>
            <a:off x="2438400" y="5064920"/>
            <a:ext cx="4267200" cy="954880"/>
          </a:xfrm>
        </p:spPr>
        <p:txBody>
          <a:bodyPr/>
          <a:lstStyle/>
          <a:p>
            <a:r>
              <a:rPr lang="en-US" dirty="0" smtClean="0"/>
              <a:t>Microsoft's Platform for Application Development</a:t>
            </a:r>
            <a:endParaRPr lang="en-US" dirty="0"/>
          </a:p>
        </p:txBody>
      </p:sp>
      <p:pic>
        <p:nvPicPr>
          <p:cNvPr id="102401" name="Picture 1" descr="C:\Trash\ms.net-logo-blue.jpg"/>
          <p:cNvPicPr>
            <a:picLocks noChangeAspect="1" noChangeArrowheads="1"/>
          </p:cNvPicPr>
          <p:nvPr/>
        </p:nvPicPr>
        <p:blipFill>
          <a:blip r:embed="rId3" cstate="print">
            <a:lum bright="10000" contrast="30000"/>
          </a:blip>
          <a:srcRect/>
          <a:stretch>
            <a:fillRect/>
          </a:stretch>
        </p:blipFill>
        <p:spPr bwMode="auto">
          <a:xfrm>
            <a:off x="1905002" y="1175247"/>
            <a:ext cx="5333998" cy="2597644"/>
          </a:xfrm>
          <a:prstGeom prst="roundRect">
            <a:avLst>
              <a:gd name="adj" fmla="val 7821"/>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Common Type System (CTS)</a:t>
            </a:r>
            <a:endParaRPr lang="bg-BG" dirty="0"/>
          </a:p>
        </p:txBody>
      </p:sp>
      <p:sp>
        <p:nvSpPr>
          <p:cNvPr id="1556483" name="Rectangle 3"/>
          <p:cNvSpPr>
            <a:spLocks noGrp="1" noChangeArrowheads="1"/>
          </p:cNvSpPr>
          <p:nvPr>
            <p:ph type="body" idx="1"/>
          </p:nvPr>
        </p:nvSpPr>
        <p:spPr>
          <a:xfrm>
            <a:off x="323850" y="1268413"/>
            <a:ext cx="8256588" cy="5329237"/>
          </a:xfrm>
        </p:spPr>
        <p:txBody>
          <a:bodyPr/>
          <a:lstStyle/>
          <a:p>
            <a:r>
              <a:rPr lang="en-US" dirty="0" smtClean="0"/>
              <a:t>CTS defines the CLR</a:t>
            </a:r>
            <a:r>
              <a:rPr lang="bg-BG" dirty="0" smtClean="0"/>
              <a:t> </a:t>
            </a:r>
            <a:r>
              <a:rPr lang="en-US" dirty="0"/>
              <a:t>supported types of data and the operations over them</a:t>
            </a:r>
            <a:endParaRPr lang="bg-BG" dirty="0"/>
          </a:p>
          <a:p>
            <a:r>
              <a:rPr lang="en-US" dirty="0"/>
              <a:t>Ensures </a:t>
            </a:r>
            <a:r>
              <a:rPr lang="en-US" dirty="0" smtClean="0"/>
              <a:t>data level compatibility between </a:t>
            </a:r>
            <a:r>
              <a:rPr lang="en-US" dirty="0"/>
              <a:t>different .NET</a:t>
            </a:r>
            <a:r>
              <a:rPr lang="bg-BG" dirty="0"/>
              <a:t> </a:t>
            </a:r>
            <a:r>
              <a:rPr lang="en-US" dirty="0" smtClean="0"/>
              <a:t>languages</a:t>
            </a:r>
          </a:p>
          <a:p>
            <a:pPr lvl="1"/>
            <a:r>
              <a:rPr lang="en-US" dirty="0" smtClean="0"/>
              <a:t>E.g.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dirty="0" smtClean="0"/>
              <a:t> </a:t>
            </a:r>
            <a:r>
              <a:rPr lang="en-US" dirty="0"/>
              <a:t>in</a:t>
            </a:r>
            <a:r>
              <a:rPr lang="bg-BG" dirty="0"/>
              <a:t> </a:t>
            </a:r>
            <a:r>
              <a:rPr lang="en-US" dirty="0"/>
              <a:t>C#</a:t>
            </a:r>
            <a:r>
              <a:rPr lang="bg-BG" dirty="0"/>
              <a:t> </a:t>
            </a:r>
            <a:r>
              <a:rPr lang="en-US" dirty="0"/>
              <a:t>is </a:t>
            </a:r>
            <a:r>
              <a:rPr lang="en-US" dirty="0" smtClean="0"/>
              <a:t>the same </a:t>
            </a:r>
            <a:r>
              <a:rPr lang="en-US" dirty="0"/>
              <a:t>like</a:t>
            </a:r>
            <a:r>
              <a:rPr lang="bg-BG" dirty="0"/>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dirty="0"/>
              <a:t> </a:t>
            </a:r>
            <a:r>
              <a:rPr lang="en-US" dirty="0" smtClean="0"/>
              <a:t>in</a:t>
            </a:r>
            <a:r>
              <a:rPr lang="bg-BG" dirty="0" smtClean="0"/>
              <a:t> </a:t>
            </a:r>
            <a:r>
              <a:rPr lang="en-US" dirty="0"/>
              <a:t>VB.NET</a:t>
            </a:r>
            <a:r>
              <a:rPr lang="bg-BG" dirty="0"/>
              <a:t> </a:t>
            </a:r>
            <a:r>
              <a:rPr lang="en-US" dirty="0"/>
              <a:t>and in</a:t>
            </a:r>
            <a:r>
              <a:rPr lang="bg-BG" dirty="0"/>
              <a:t> </a:t>
            </a:r>
            <a:r>
              <a:rPr lang="en-US" dirty="0"/>
              <a:t>J#</a:t>
            </a:r>
          </a:p>
          <a:p>
            <a:r>
              <a:rPr lang="en-US" dirty="0"/>
              <a:t>Value </a:t>
            </a:r>
            <a:r>
              <a:rPr lang="en-US" dirty="0" smtClean="0"/>
              <a:t>types and </a:t>
            </a:r>
            <a:r>
              <a:rPr lang="en-US" dirty="0"/>
              <a:t>reference </a:t>
            </a:r>
            <a:r>
              <a:rPr lang="en-US" dirty="0" smtClean="0"/>
              <a:t>types</a:t>
            </a:r>
            <a:endParaRPr lang="en-US" dirty="0"/>
          </a:p>
          <a:p>
            <a:r>
              <a:rPr lang="en-US" dirty="0"/>
              <a:t>All types derive from</a:t>
            </a:r>
            <a:r>
              <a:rPr lang="bg-BG" dirty="0"/>
              <a:t> </a:t>
            </a:r>
            <a:r>
              <a:rPr lang="en-US" noProof="1" smtClean="0">
                <a:solidFill>
                  <a:schemeClr val="accent5">
                    <a:lumMod val="20000"/>
                    <a:lumOff val="80000"/>
                  </a:schemeClr>
                </a:solidFill>
                <a:latin typeface="Consolas" pitchFamily="49" charset="0"/>
                <a:cs typeface="Consolas" pitchFamily="49" charset="0"/>
              </a:rPr>
              <a:t>System.Object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a:xfrm>
            <a:off x="1828800" y="152400"/>
            <a:ext cx="7086600" cy="914400"/>
          </a:xfrm>
        </p:spPr>
        <p:txBody>
          <a:bodyPr/>
          <a:lstStyle/>
          <a:p>
            <a:r>
              <a:rPr lang="en-US" dirty="0"/>
              <a:t>Common Language Specification (CLS)</a:t>
            </a:r>
            <a:endParaRPr lang="bg-BG" dirty="0"/>
          </a:p>
        </p:txBody>
      </p:sp>
      <p:sp>
        <p:nvSpPr>
          <p:cNvPr id="1554435" name="Rectangle 3"/>
          <p:cNvSpPr>
            <a:spLocks noGrp="1" noChangeArrowheads="1"/>
          </p:cNvSpPr>
          <p:nvPr>
            <p:ph type="body" idx="1"/>
          </p:nvPr>
        </p:nvSpPr>
        <p:spPr>
          <a:xfrm>
            <a:off x="268792" y="1371600"/>
            <a:ext cx="8602663" cy="5189538"/>
          </a:xfrm>
        </p:spPr>
        <p:txBody>
          <a:bodyPr/>
          <a:lstStyle/>
          <a:p>
            <a:pPr>
              <a:lnSpc>
                <a:spcPct val="100000"/>
              </a:lnSpc>
            </a:pPr>
            <a:r>
              <a:rPr lang="en-US" dirty="0" smtClean="0"/>
              <a:t>CLS is a system </a:t>
            </a:r>
            <a:r>
              <a:rPr lang="en-US" dirty="0"/>
              <a:t>of </a:t>
            </a:r>
            <a:r>
              <a:rPr lang="en-US" dirty="0" smtClean="0"/>
              <a:t>rules and obligations</a:t>
            </a:r>
            <a:r>
              <a:rPr lang="bg-BG" dirty="0" smtClean="0"/>
              <a:t>, </a:t>
            </a:r>
            <a:r>
              <a:rPr lang="en-US" dirty="0" smtClean="0"/>
              <a:t>that all</a:t>
            </a:r>
            <a:r>
              <a:rPr lang="bg-BG" dirty="0" smtClean="0"/>
              <a:t> </a:t>
            </a:r>
            <a:r>
              <a:rPr lang="en-US" dirty="0"/>
              <a:t>.NET languages </a:t>
            </a:r>
            <a:r>
              <a:rPr lang="en-US" dirty="0" smtClean="0"/>
              <a:t>must obey</a:t>
            </a:r>
            <a:endParaRPr lang="bg-BG" dirty="0"/>
          </a:p>
          <a:p>
            <a:pPr lvl="1">
              <a:lnSpc>
                <a:spcPct val="100000"/>
              </a:lnSpc>
            </a:pPr>
            <a:r>
              <a:rPr lang="en-US" dirty="0" smtClean="0"/>
              <a:t>Ensures </a:t>
            </a:r>
            <a:r>
              <a:rPr lang="bg-BG" dirty="0" smtClean="0"/>
              <a:t> </a:t>
            </a:r>
            <a:r>
              <a:rPr lang="en-US" dirty="0"/>
              <a:t>compatibility and </a:t>
            </a:r>
            <a:r>
              <a:rPr lang="en-US" dirty="0" smtClean="0"/>
              <a:t>ease of interaction between </a:t>
            </a:r>
            <a:r>
              <a:rPr lang="en-US" dirty="0"/>
              <a:t>.NET</a:t>
            </a:r>
            <a:r>
              <a:rPr lang="bg-BG" dirty="0"/>
              <a:t> </a:t>
            </a:r>
            <a:r>
              <a:rPr lang="en-US" dirty="0"/>
              <a:t>languages</a:t>
            </a:r>
            <a:endParaRPr lang="bg-BG" dirty="0"/>
          </a:p>
          <a:p>
            <a:pPr>
              <a:lnSpc>
                <a:spcPct val="100000"/>
              </a:lnSpc>
            </a:pPr>
            <a:r>
              <a:rPr lang="en-US" dirty="0"/>
              <a:t>Example:</a:t>
            </a:r>
            <a:r>
              <a:rPr lang="bg-BG" dirty="0"/>
              <a:t> </a:t>
            </a:r>
            <a:r>
              <a:rPr lang="en-US" dirty="0"/>
              <a:t>CLS enforces</a:t>
            </a:r>
            <a:r>
              <a:rPr lang="bg-BG" dirty="0"/>
              <a:t> </a:t>
            </a:r>
            <a:r>
              <a:rPr lang="en-US" dirty="0"/>
              <a:t>all</a:t>
            </a:r>
            <a:r>
              <a:rPr lang="bg-BG" dirty="0"/>
              <a:t> </a:t>
            </a:r>
            <a:r>
              <a:rPr lang="en-US" dirty="0"/>
              <a:t>.NET</a:t>
            </a:r>
            <a:r>
              <a:rPr lang="bg-BG" dirty="0"/>
              <a:t> </a:t>
            </a:r>
            <a:r>
              <a:rPr lang="en-US" dirty="0"/>
              <a:t>languages to be object-oriented</a:t>
            </a:r>
            <a:endParaRPr lang="bg-BG" dirty="0"/>
          </a:p>
          <a:p>
            <a:pPr>
              <a:lnSpc>
                <a:spcPct val="100000"/>
              </a:lnSpc>
            </a:pPr>
            <a:r>
              <a:rPr lang="en-US" dirty="0"/>
              <a:t>When using </a:t>
            </a:r>
            <a:r>
              <a:rPr lang="en-US" dirty="0" smtClean="0"/>
              <a:t>non-CLS-compliant </a:t>
            </a:r>
            <a:r>
              <a:rPr lang="en-US" dirty="0"/>
              <a:t>programming </a:t>
            </a:r>
            <a:r>
              <a:rPr lang="en-US" dirty="0" smtClean="0"/>
              <a:t>techniques you </a:t>
            </a:r>
            <a:r>
              <a:rPr lang="en-US" dirty="0"/>
              <a:t>lose </a:t>
            </a:r>
            <a:r>
              <a:rPr lang="en-US" dirty="0" smtClean="0"/>
              <a:t>compatibility with </a:t>
            </a:r>
            <a:r>
              <a:rPr lang="en-US" dirty="0"/>
              <a:t>the other .NET languages</a:t>
            </a:r>
            <a:endParaRPr lang="bg-BG"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riton.towson.edu/users/bhendr1/pics/programming.jpg"/>
          <p:cNvPicPr>
            <a:picLocks noChangeAspect="1" noChangeArrowheads="1"/>
          </p:cNvPicPr>
          <p:nvPr/>
        </p:nvPicPr>
        <p:blipFill>
          <a:blip r:embed="rId3" cstate="print"/>
          <a:srcRect/>
          <a:stretch>
            <a:fillRect/>
          </a:stretch>
        </p:blipFill>
        <p:spPr bwMode="auto">
          <a:xfrm>
            <a:off x="2133600" y="820370"/>
            <a:ext cx="4610100" cy="3531336"/>
          </a:xfrm>
          <a:prstGeom prst="roundRect">
            <a:avLst>
              <a:gd name="adj" fmla="val 2810"/>
            </a:avLst>
          </a:prstGeom>
          <a:solidFill>
            <a:srgbClr val="FFFFFF">
              <a:shade val="85000"/>
            </a:srgbClr>
          </a:solidFill>
          <a:ln>
            <a:noFill/>
          </a:ln>
          <a:effectLst>
            <a:reflection blurRad="12700" stA="38000" endPos="28000" dist="5000" dir="5400000" sy="-100000" algn="bl" rotWithShape="0"/>
          </a:effectLst>
        </p:spPr>
      </p:pic>
      <p:sp>
        <p:nvSpPr>
          <p:cNvPr id="1581058" name="Rectangle 2"/>
          <p:cNvSpPr>
            <a:spLocks noGrp="1" noChangeArrowheads="1"/>
          </p:cNvSpPr>
          <p:nvPr>
            <p:ph type="ctrTitle"/>
          </p:nvPr>
        </p:nvSpPr>
        <p:spPr>
          <a:xfrm>
            <a:off x="924448" y="4648200"/>
            <a:ext cx="7153276" cy="965200"/>
          </a:xfrm>
        </p:spPr>
        <p:txBody>
          <a:bodyPr/>
          <a:lstStyle/>
          <a:p>
            <a:pPr>
              <a:lnSpc>
                <a:spcPct val="110000"/>
              </a:lnSpc>
            </a:pPr>
            <a:r>
              <a:rPr lang="en-US" dirty="0" smtClean="0"/>
              <a:t>The .NET Languages</a:t>
            </a:r>
            <a:endParaRPr lang="bg-BG" dirty="0"/>
          </a:p>
        </p:txBody>
      </p:sp>
      <p:sp>
        <p:nvSpPr>
          <p:cNvPr id="3" name="Subtitle 5"/>
          <p:cNvSpPr>
            <a:spLocks noGrp="1"/>
          </p:cNvSpPr>
          <p:nvPr>
            <p:ph type="subTitle" idx="1"/>
          </p:nvPr>
        </p:nvSpPr>
        <p:spPr>
          <a:xfrm>
            <a:off x="924971" y="5638800"/>
            <a:ext cx="7145842" cy="497680"/>
          </a:xfrm>
        </p:spPr>
        <p:txBody>
          <a:bodyPr/>
          <a:lstStyle/>
          <a:p>
            <a:r>
              <a:rPr lang="en-US" dirty="0" smtClean="0"/>
              <a:t>C#, VB.NET, C++, J#, etc.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bg-BG"/>
              <a:t>.</a:t>
            </a:r>
            <a:r>
              <a:rPr lang="en-US"/>
              <a:t>NET Languages</a:t>
            </a:r>
            <a:endParaRPr lang="bg-BG"/>
          </a:p>
        </p:txBody>
      </p:sp>
      <p:sp>
        <p:nvSpPr>
          <p:cNvPr id="1480707" name="Rectangle 3"/>
          <p:cNvSpPr>
            <a:spLocks noGrp="1" noChangeArrowheads="1"/>
          </p:cNvSpPr>
          <p:nvPr>
            <p:ph type="body" idx="1"/>
          </p:nvPr>
        </p:nvSpPr>
        <p:spPr>
          <a:xfrm>
            <a:off x="188408" y="1143001"/>
            <a:ext cx="8739188" cy="5454650"/>
          </a:xfrm>
        </p:spPr>
        <p:txBody>
          <a:bodyPr/>
          <a:lstStyle/>
          <a:p>
            <a:pPr>
              <a:lnSpc>
                <a:spcPct val="100000"/>
              </a:lnSpc>
            </a:pPr>
            <a:r>
              <a:rPr lang="en-US" dirty="0" smtClean="0"/>
              <a:t>.NET languages </a:t>
            </a:r>
            <a:r>
              <a:rPr lang="en-US" dirty="0"/>
              <a:t>by Microsoft</a:t>
            </a:r>
          </a:p>
          <a:p>
            <a:pPr lvl="1">
              <a:lnSpc>
                <a:spcPct val="100000"/>
              </a:lnSpc>
            </a:pPr>
            <a:r>
              <a:rPr lang="en-US" dirty="0"/>
              <a:t>C#, </a:t>
            </a:r>
            <a:r>
              <a:rPr lang="en-US" dirty="0" smtClean="0"/>
              <a:t>VB.NET, Managed C</a:t>
            </a:r>
            <a:r>
              <a:rPr lang="en-US" dirty="0"/>
              <a:t>++, J#, </a:t>
            </a:r>
            <a:r>
              <a:rPr lang="en-US" dirty="0" smtClean="0"/>
              <a:t>F#, </a:t>
            </a:r>
            <a:r>
              <a:rPr lang="en-US" noProof="1" smtClean="0"/>
              <a:t>JScript</a:t>
            </a:r>
            <a:endParaRPr lang="en-US" noProof="1"/>
          </a:p>
          <a:p>
            <a:pPr>
              <a:lnSpc>
                <a:spcPct val="100000"/>
              </a:lnSpc>
            </a:pPr>
            <a:r>
              <a:rPr lang="en-US" dirty="0" smtClean="0"/>
              <a:t>.NET languages</a:t>
            </a:r>
            <a:r>
              <a:rPr lang="bg-BG" dirty="0" smtClean="0"/>
              <a:t> </a:t>
            </a:r>
            <a:r>
              <a:rPr lang="en-US" dirty="0"/>
              <a:t>by third </a:t>
            </a:r>
            <a:r>
              <a:rPr lang="en-US" dirty="0" smtClean="0"/>
              <a:t>parties</a:t>
            </a:r>
            <a:endParaRPr lang="en-US" dirty="0"/>
          </a:p>
          <a:p>
            <a:pPr lvl="1">
              <a:lnSpc>
                <a:spcPct val="100000"/>
              </a:lnSpc>
            </a:pPr>
            <a:r>
              <a:rPr lang="en-US" dirty="0"/>
              <a:t>Object Pascal, Perl, Python, COBOL,  Haskell, Oberon, Scheme, Smalltalk…</a:t>
            </a:r>
          </a:p>
          <a:p>
            <a:pPr>
              <a:lnSpc>
                <a:spcPct val="100000"/>
              </a:lnSpc>
            </a:pPr>
            <a:r>
              <a:rPr lang="en-US" dirty="0"/>
              <a:t>Different </a:t>
            </a:r>
            <a:r>
              <a:rPr lang="en-US" dirty="0" smtClean="0"/>
              <a:t>languages can be mixed in a single application</a:t>
            </a:r>
            <a:endParaRPr lang="en-US" dirty="0"/>
          </a:p>
          <a:p>
            <a:pPr>
              <a:lnSpc>
                <a:spcPct val="100000"/>
              </a:lnSpc>
            </a:pPr>
            <a:r>
              <a:rPr lang="en-US" dirty="0" smtClean="0"/>
              <a:t>Cross-language inheritance of </a:t>
            </a:r>
            <a:r>
              <a:rPr lang="en-US" dirty="0"/>
              <a:t>types </a:t>
            </a:r>
            <a:r>
              <a:rPr lang="en-US" dirty="0" smtClean="0"/>
              <a:t>and exception </a:t>
            </a:r>
            <a:r>
              <a:rPr lang="en-US" dirty="0"/>
              <a:t>handling</a:t>
            </a:r>
            <a:endParaRPr lang="bg-BG"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C# Language</a:t>
            </a:r>
          </a:p>
        </p:txBody>
      </p:sp>
      <p:sp>
        <p:nvSpPr>
          <p:cNvPr id="1482755" name="Rectangle 3"/>
          <p:cNvSpPr>
            <a:spLocks noGrp="1" noChangeArrowheads="1"/>
          </p:cNvSpPr>
          <p:nvPr>
            <p:ph type="body" idx="1"/>
          </p:nvPr>
        </p:nvSpPr>
        <p:spPr>
          <a:xfrm>
            <a:off x="228601" y="990601"/>
            <a:ext cx="8640762" cy="5607050"/>
          </a:xfrm>
        </p:spPr>
        <p:txBody>
          <a:bodyPr/>
          <a:lstStyle/>
          <a:p>
            <a:pPr marL="357188" indent="-357188">
              <a:lnSpc>
                <a:spcPct val="100000"/>
              </a:lnSpc>
            </a:pPr>
            <a:r>
              <a:rPr lang="en-US" dirty="0" smtClean="0"/>
              <a:t>C# is mixture </a:t>
            </a:r>
            <a:r>
              <a:rPr lang="en-US" dirty="0"/>
              <a:t>between C++, Java and </a:t>
            </a:r>
            <a:r>
              <a:rPr lang="en-US" dirty="0" smtClean="0"/>
              <a:t>Delphi</a:t>
            </a:r>
          </a:p>
          <a:p>
            <a:pPr marL="704851" lvl="1" indent="-357188">
              <a:lnSpc>
                <a:spcPct val="100000"/>
              </a:lnSpc>
            </a:pPr>
            <a:r>
              <a:rPr lang="en-US" dirty="0" smtClean="0"/>
              <a:t>Fully object-oriented by design</a:t>
            </a:r>
            <a:endParaRPr lang="en-US" dirty="0"/>
          </a:p>
          <a:p>
            <a:pPr marL="357188" indent="-357188">
              <a:lnSpc>
                <a:spcPct val="100000"/>
              </a:lnSpc>
            </a:pPr>
            <a:r>
              <a:rPr lang="en-US" dirty="0" smtClean="0"/>
              <a:t>Component-oriented </a:t>
            </a:r>
            <a:r>
              <a:rPr lang="en-US" dirty="0"/>
              <a:t>programming model</a:t>
            </a:r>
          </a:p>
          <a:p>
            <a:pPr marL="981075" lvl="1" indent="-350838">
              <a:lnSpc>
                <a:spcPct val="100000"/>
              </a:lnSpc>
            </a:pPr>
            <a:r>
              <a:rPr lang="en-US" dirty="0"/>
              <a:t>Components</a:t>
            </a:r>
            <a:r>
              <a:rPr lang="bg-BG" dirty="0"/>
              <a:t>, </a:t>
            </a:r>
            <a:r>
              <a:rPr lang="en-US" dirty="0"/>
              <a:t>properties and events</a:t>
            </a:r>
          </a:p>
          <a:p>
            <a:pPr marL="981075" lvl="1" indent="-350838">
              <a:lnSpc>
                <a:spcPct val="100000"/>
              </a:lnSpc>
            </a:pPr>
            <a:r>
              <a:rPr lang="en-US" dirty="0"/>
              <a:t>No header files </a:t>
            </a:r>
            <a:r>
              <a:rPr lang="en-US" dirty="0" smtClean="0"/>
              <a:t>like </a:t>
            </a:r>
            <a:r>
              <a:rPr lang="en-US" dirty="0"/>
              <a:t>C/C++</a:t>
            </a:r>
            <a:endParaRPr lang="bg-BG" dirty="0"/>
          </a:p>
          <a:p>
            <a:pPr marL="981075" lvl="1" indent="-350838">
              <a:lnSpc>
                <a:spcPct val="100000"/>
              </a:lnSpc>
            </a:pPr>
            <a:r>
              <a:rPr lang="en-US" dirty="0" smtClean="0"/>
              <a:t>Suitable </a:t>
            </a:r>
            <a:r>
              <a:rPr lang="en-US" dirty="0"/>
              <a:t>for</a:t>
            </a:r>
            <a:r>
              <a:rPr lang="bg-BG" dirty="0"/>
              <a:t> </a:t>
            </a:r>
            <a:r>
              <a:rPr lang="en-US" dirty="0"/>
              <a:t>GUI</a:t>
            </a:r>
            <a:r>
              <a:rPr lang="bg-BG" dirty="0"/>
              <a:t> </a:t>
            </a:r>
            <a:r>
              <a:rPr lang="en-US" dirty="0"/>
              <a:t>and</a:t>
            </a:r>
            <a:r>
              <a:rPr lang="bg-BG" dirty="0"/>
              <a:t> </a:t>
            </a:r>
            <a:r>
              <a:rPr lang="en-US" dirty="0"/>
              <a:t>Web</a:t>
            </a:r>
            <a:r>
              <a:rPr lang="bg-BG" dirty="0"/>
              <a:t> </a:t>
            </a:r>
            <a:r>
              <a:rPr lang="en-US" dirty="0" smtClean="0"/>
              <a:t>applications</a:t>
            </a:r>
          </a:p>
          <a:p>
            <a:pPr marL="981075" lvl="1" indent="-350838">
              <a:lnSpc>
                <a:spcPct val="100000"/>
              </a:lnSpc>
            </a:pPr>
            <a:r>
              <a:rPr lang="en-US" dirty="0" smtClean="0"/>
              <a:t>XML based documentation</a:t>
            </a:r>
          </a:p>
          <a:p>
            <a:pPr marL="357188" indent="-357188">
              <a:lnSpc>
                <a:spcPct val="100000"/>
              </a:lnSpc>
            </a:pPr>
            <a:r>
              <a:rPr lang="en-US" dirty="0" smtClean="0"/>
              <a:t>In</a:t>
            </a:r>
            <a:r>
              <a:rPr lang="bg-BG" dirty="0" smtClean="0"/>
              <a:t> </a:t>
            </a:r>
            <a:r>
              <a:rPr lang="en-US" dirty="0" smtClean="0"/>
              <a:t>C# all data types are objects</a:t>
            </a:r>
          </a:p>
          <a:p>
            <a:pPr marL="704851" lvl="1" indent="-357188">
              <a:lnSpc>
                <a:spcPct val="100000"/>
              </a:lnSpc>
            </a:pPr>
            <a:r>
              <a:rPr lang="en-US" dirty="0" smtClean="0"/>
              <a:t>Example: </a:t>
            </a:r>
            <a:r>
              <a:rPr lang="en-US" dirty="0" smtClean="0">
                <a:solidFill>
                  <a:schemeClr val="accent5">
                    <a:lumMod val="20000"/>
                    <a:lumOff val="80000"/>
                  </a:schemeClr>
                </a:solidFill>
                <a:latin typeface="Consolas" pitchFamily="49" charset="0"/>
                <a:cs typeface="Consolas" pitchFamily="49" charset="0"/>
              </a:rPr>
              <a:t>5.ToString()</a:t>
            </a:r>
            <a:r>
              <a:rPr lang="en-US" dirty="0" smtClean="0"/>
              <a:t> is a valid call</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6" name="Rectangle 6"/>
          <p:cNvSpPr>
            <a:spLocks noGrp="1" noChangeArrowheads="1"/>
          </p:cNvSpPr>
          <p:nvPr>
            <p:ph type="body" idx="1"/>
          </p:nvPr>
        </p:nvSpPr>
        <p:spPr>
          <a:xfrm>
            <a:off x="357188" y="1268413"/>
            <a:ext cx="8383587" cy="5329237"/>
          </a:xfrm>
          <a:noFill/>
          <a:ln/>
        </p:spPr>
        <p:txBody>
          <a:bodyPr/>
          <a:lstStyle/>
          <a:p>
            <a:pPr marL="357188" indent="-357188"/>
            <a:r>
              <a:rPr lang="en-US" dirty="0" smtClean="0"/>
              <a:t>C</a:t>
            </a:r>
            <a:r>
              <a:rPr lang="en-US" dirty="0"/>
              <a:t># is standardized by</a:t>
            </a:r>
            <a:r>
              <a:rPr lang="bg-BG" dirty="0"/>
              <a:t> </a:t>
            </a:r>
            <a:r>
              <a:rPr lang="en-US" dirty="0"/>
              <a:t>ECMA and </a:t>
            </a:r>
            <a:r>
              <a:rPr lang="en-US" dirty="0" smtClean="0"/>
              <a:t>ISO</a:t>
            </a:r>
          </a:p>
          <a:p>
            <a:pPr marL="357188" indent="-357188"/>
            <a:r>
              <a:rPr lang="en-US" dirty="0" smtClean="0"/>
              <a:t>Example of C# program:</a:t>
            </a:r>
            <a:endParaRPr lang="en-US" dirty="0"/>
          </a:p>
        </p:txBody>
      </p:sp>
      <p:sp>
        <p:nvSpPr>
          <p:cNvPr id="1484802" name="Rectangle 2"/>
          <p:cNvSpPr>
            <a:spLocks noGrp="1" noChangeArrowheads="1"/>
          </p:cNvSpPr>
          <p:nvPr>
            <p:ph type="title"/>
          </p:nvPr>
        </p:nvSpPr>
        <p:spPr/>
        <p:txBody>
          <a:bodyPr/>
          <a:lstStyle/>
          <a:p>
            <a:r>
              <a:rPr lang="en-US" dirty="0"/>
              <a:t>C# Language – Example</a:t>
            </a:r>
            <a:endParaRPr lang="bg-BG" dirty="0"/>
          </a:p>
        </p:txBody>
      </p:sp>
      <p:sp>
        <p:nvSpPr>
          <p:cNvPr id="1484803" name="Rectangle 3"/>
          <p:cNvSpPr>
            <a:spLocks noChangeArrowheads="1"/>
          </p:cNvSpPr>
          <p:nvPr/>
        </p:nvSpPr>
        <p:spPr bwMode="auto">
          <a:xfrm>
            <a:off x="755650" y="2755880"/>
            <a:ext cx="7704138"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NumbersFrom1to100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i&lt;=100; i++)</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ctrTitle"/>
          </p:nvPr>
        </p:nvSpPr>
        <p:spPr>
          <a:xfrm>
            <a:off x="1187450" y="3998120"/>
            <a:ext cx="6480175" cy="1473200"/>
          </a:xfrm>
        </p:spPr>
        <p:txBody>
          <a:bodyPr/>
          <a:lstStyle/>
          <a:p>
            <a:pPr>
              <a:lnSpc>
                <a:spcPct val="100000"/>
              </a:lnSpc>
            </a:pPr>
            <a:r>
              <a:rPr lang="en-US" dirty="0"/>
              <a:t>Framework Class Library (FCL)</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Standard Out-of-the-box Functionality</a:t>
            </a:r>
            <a:endParaRPr lang="en-US" dirty="0"/>
          </a:p>
        </p:txBody>
      </p:sp>
      <p:pic>
        <p:nvPicPr>
          <p:cNvPr id="20482" name="Picture 2" descr="http://www.textually.org/textually/archives/images/set3/local-library-tip-lg.jpg"/>
          <p:cNvPicPr>
            <a:picLocks noChangeAspect="1" noChangeArrowheads="1"/>
          </p:cNvPicPr>
          <p:nvPr/>
        </p:nvPicPr>
        <p:blipFill>
          <a:blip r:embed="rId3" cstate="print"/>
          <a:srcRect/>
          <a:stretch>
            <a:fillRect/>
          </a:stretch>
        </p:blipFill>
        <p:spPr bwMode="auto">
          <a:xfrm>
            <a:off x="2362200" y="781878"/>
            <a:ext cx="3771900" cy="2951922"/>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a:t>Framework Class Library (FCL)</a:t>
            </a:r>
            <a:endParaRPr lang="bg-BG" dirty="0"/>
          </a:p>
        </p:txBody>
      </p:sp>
      <p:sp>
        <p:nvSpPr>
          <p:cNvPr id="1486858" name="Rectangle 10"/>
          <p:cNvSpPr>
            <a:spLocks noGrp="1" noChangeArrowheads="1"/>
          </p:cNvSpPr>
          <p:nvPr>
            <p:ph type="body" idx="1"/>
          </p:nvPr>
        </p:nvSpPr>
        <p:spPr>
          <a:xfrm>
            <a:off x="358775" y="1219200"/>
            <a:ext cx="8382000" cy="1676400"/>
          </a:xfrm>
          <a:noFill/>
          <a:ln/>
          <a:effectLst>
            <a:outerShdw dist="17961" dir="2700000" algn="ctr" rotWithShape="0">
              <a:schemeClr val="bg2"/>
            </a:outerShdw>
          </a:effectLst>
        </p:spPr>
        <p:txBody>
          <a:bodyPr/>
          <a:lstStyle/>
          <a:p>
            <a:pPr marL="542925" indent="-542925"/>
            <a:r>
              <a:rPr lang="en-US" dirty="0"/>
              <a:t>Framework Class Library is the standard .NET Framework </a:t>
            </a:r>
            <a:r>
              <a:rPr lang="en-US" dirty="0" smtClean="0"/>
              <a:t>library of out-of-the-box reusable classes and components</a:t>
            </a:r>
            <a:endParaRPr lang="en-US" dirty="0"/>
          </a:p>
        </p:txBody>
      </p:sp>
      <p:sp>
        <p:nvSpPr>
          <p:cNvPr id="11" name="Rectangle 4"/>
          <p:cNvSpPr>
            <a:spLocks noChangeArrowheads="1"/>
          </p:cNvSpPr>
          <p:nvPr/>
        </p:nvSpPr>
        <p:spPr bwMode="auto">
          <a:xfrm>
            <a:off x="635000" y="574357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2" name="Rectangle 5"/>
          <p:cNvSpPr>
            <a:spLocks noChangeArrowheads="1"/>
          </p:cNvSpPr>
          <p:nvPr/>
        </p:nvSpPr>
        <p:spPr bwMode="auto">
          <a:xfrm>
            <a:off x="635000" y="509905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35560" y="445400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39744" y="3432698"/>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810000" y="3429000"/>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334000" y="3429000"/>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7"/>
          <p:cNvSpPr>
            <a:spLocks noChangeArrowheads="1"/>
          </p:cNvSpPr>
          <p:nvPr/>
        </p:nvSpPr>
        <p:spPr bwMode="auto">
          <a:xfrm>
            <a:off x="6743700" y="3429000"/>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smtClean="0"/>
              <a:t>FCL Namespaces</a:t>
            </a:r>
            <a:endParaRPr lang="bg-BG" dirty="0"/>
          </a:p>
        </p:txBody>
      </p:sp>
      <p:sp>
        <p:nvSpPr>
          <p:cNvPr id="12" name="Rectangle 5"/>
          <p:cNvSpPr>
            <a:spLocks noChangeArrowheads="1"/>
          </p:cNvSpPr>
          <p:nvPr/>
        </p:nvSpPr>
        <p:spPr bwMode="auto">
          <a:xfrm>
            <a:off x="695848" y="4754058"/>
            <a:ext cx="7594600" cy="1606550"/>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96408" y="3539603"/>
            <a:ext cx="7594600" cy="1114948"/>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90544" y="1447800"/>
            <a:ext cx="2713056" cy="1991347"/>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535344" y="1447801"/>
            <a:ext cx="18288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lnSpc>
                <a:spcPts val="2600"/>
              </a:lnSpc>
            </a:pP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486400" y="1447801"/>
            <a:ext cx="27940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35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WPF &amp; 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Text Placeholder 6"/>
          <p:cNvSpPr>
            <a:spLocks noGrp="1"/>
          </p:cNvSpPr>
          <p:nvPr/>
        </p:nvSpPr>
        <p:spPr>
          <a:xfrm>
            <a:off x="889000" y="24785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a:t>
            </a:r>
            <a:endParaRPr lang="en-US" sz="1400" noProof="1">
              <a:solidFill>
                <a:schemeClr val="tx1">
                  <a:lumMod val="40000"/>
                  <a:lumOff val="60000"/>
                </a:schemeClr>
              </a:solidFill>
            </a:endParaRPr>
          </a:p>
        </p:txBody>
      </p:sp>
      <p:sp>
        <p:nvSpPr>
          <p:cNvPr id="24" name="Text Placeholder 6"/>
          <p:cNvSpPr>
            <a:spLocks noGrp="1"/>
          </p:cNvSpPr>
          <p:nvPr/>
        </p:nvSpPr>
        <p:spPr>
          <a:xfrm>
            <a:off x="889000" y="29357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System.Web.Mvc</a:t>
            </a:r>
            <a:endParaRPr lang="en-US" sz="1400" noProof="1">
              <a:solidFill>
                <a:schemeClr val="tx1">
                  <a:lumMod val="40000"/>
                  <a:lumOff val="60000"/>
                </a:schemeClr>
              </a:solidFill>
            </a:endParaRPr>
          </a:p>
        </p:txBody>
      </p:sp>
      <p:sp>
        <p:nvSpPr>
          <p:cNvPr id="25" name="Text Placeholder 6"/>
          <p:cNvSpPr>
            <a:spLocks noGrp="1"/>
          </p:cNvSpPr>
          <p:nvPr/>
        </p:nvSpPr>
        <p:spPr>
          <a:xfrm>
            <a:off x="3631640" y="2270089"/>
            <a:ext cx="1589314" cy="5334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System.Windows.Forms</a:t>
            </a:r>
            <a:endParaRPr lang="en-US" sz="1400" noProof="1">
              <a:solidFill>
                <a:schemeClr val="tx1">
                  <a:lumMod val="40000"/>
                  <a:lumOff val="60000"/>
                </a:schemeClr>
              </a:solidFill>
            </a:endParaRPr>
          </a:p>
        </p:txBody>
      </p:sp>
      <p:sp>
        <p:nvSpPr>
          <p:cNvPr id="26" name="Text Placeholder 6"/>
          <p:cNvSpPr>
            <a:spLocks noGrp="1"/>
          </p:cNvSpPr>
          <p:nvPr/>
        </p:nvSpPr>
        <p:spPr>
          <a:xfrm>
            <a:off x="3631640" y="2935793"/>
            <a:ext cx="1589314"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System.Drawing</a:t>
            </a:r>
            <a:endParaRPr lang="en-US" sz="1400" noProof="1">
              <a:solidFill>
                <a:schemeClr val="tx1">
                  <a:lumMod val="40000"/>
                  <a:lumOff val="60000"/>
                </a:schemeClr>
              </a:solidFill>
            </a:endParaRPr>
          </a:p>
        </p:txBody>
      </p:sp>
      <p:sp>
        <p:nvSpPr>
          <p:cNvPr id="27" name="Text Placeholder 6"/>
          <p:cNvSpPr>
            <a:spLocks noGrp="1"/>
          </p:cNvSpPr>
          <p:nvPr/>
        </p:nvSpPr>
        <p:spPr>
          <a:xfrm>
            <a:off x="5638800" y="20213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a:t>
            </a:r>
            <a:endParaRPr lang="en-US" sz="1400" noProof="1">
              <a:solidFill>
                <a:schemeClr val="tx1">
                  <a:lumMod val="40000"/>
                  <a:lumOff val="60000"/>
                </a:schemeClr>
              </a:solidFill>
            </a:endParaRPr>
          </a:p>
        </p:txBody>
      </p:sp>
      <p:sp>
        <p:nvSpPr>
          <p:cNvPr id="28" name="Text Placeholder 6"/>
          <p:cNvSpPr>
            <a:spLocks noGrp="1"/>
          </p:cNvSpPr>
          <p:nvPr/>
        </p:nvSpPr>
        <p:spPr>
          <a:xfrm>
            <a:off x="5638800" y="24785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System.Windows.Media</a:t>
            </a:r>
            <a:endParaRPr lang="en-US" sz="1400" noProof="1">
              <a:solidFill>
                <a:schemeClr val="tx1">
                  <a:lumMod val="40000"/>
                  <a:lumOff val="60000"/>
                </a:schemeClr>
              </a:solidFill>
            </a:endParaRPr>
          </a:p>
        </p:txBody>
      </p:sp>
      <p:sp>
        <p:nvSpPr>
          <p:cNvPr id="29" name="Text Placeholder 6"/>
          <p:cNvSpPr>
            <a:spLocks noGrp="1"/>
          </p:cNvSpPr>
          <p:nvPr/>
        </p:nvSpPr>
        <p:spPr>
          <a:xfrm>
            <a:off x="5638800" y="29357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System.Windows.Markup</a:t>
            </a:r>
            <a:endParaRPr lang="en-US" sz="1400" noProof="1">
              <a:solidFill>
                <a:schemeClr val="tx1">
                  <a:lumMod val="40000"/>
                  <a:lumOff val="60000"/>
                </a:schemeClr>
              </a:solidFill>
            </a:endParaRPr>
          </a:p>
        </p:txBody>
      </p:sp>
      <p:sp>
        <p:nvSpPr>
          <p:cNvPr id="30" name="Text Placeholder 6"/>
          <p:cNvSpPr>
            <a:spLocks noGrp="1"/>
          </p:cNvSpPr>
          <p:nvPr/>
        </p:nvSpPr>
        <p:spPr>
          <a:xfrm>
            <a:off x="8990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a:solidFill>
                  <a:schemeClr val="tx1">
                    <a:lumMod val="40000"/>
                    <a:lumOff val="60000"/>
                  </a:schemeClr>
                </a:solidFill>
              </a:rPr>
              <a:t>System.ServiceModel</a:t>
            </a:r>
          </a:p>
        </p:txBody>
      </p:sp>
      <p:sp>
        <p:nvSpPr>
          <p:cNvPr id="32" name="Text Placeholder 6"/>
          <p:cNvSpPr>
            <a:spLocks noGrp="1"/>
          </p:cNvSpPr>
          <p:nvPr/>
        </p:nvSpPr>
        <p:spPr>
          <a:xfrm>
            <a:off x="33374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System.Activities</a:t>
            </a:r>
            <a:endParaRPr lang="en-US" sz="1400" noProof="1">
              <a:solidFill>
                <a:schemeClr val="tx1">
                  <a:lumMod val="40000"/>
                  <a:lumOff val="60000"/>
                </a:schemeClr>
              </a:solidFill>
            </a:endParaRPr>
          </a:p>
        </p:txBody>
      </p:sp>
      <p:sp>
        <p:nvSpPr>
          <p:cNvPr id="33" name="Text Placeholder 6"/>
          <p:cNvSpPr>
            <a:spLocks noGrp="1"/>
          </p:cNvSpPr>
          <p:nvPr/>
        </p:nvSpPr>
        <p:spPr>
          <a:xfrm>
            <a:off x="57758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System.Workflow</a:t>
            </a:r>
            <a:endParaRPr lang="en-US" sz="1400" noProof="1">
              <a:solidFill>
                <a:schemeClr val="tx1">
                  <a:lumMod val="40000"/>
                  <a:lumOff val="60000"/>
                </a:schemeClr>
              </a:solidFill>
            </a:endParaRPr>
          </a:p>
        </p:txBody>
      </p:sp>
      <p:sp>
        <p:nvSpPr>
          <p:cNvPr id="34" name="Text Placeholder 6"/>
          <p:cNvSpPr>
            <a:spLocks noGrp="1"/>
          </p:cNvSpPr>
          <p:nvPr/>
        </p:nvSpPr>
        <p:spPr>
          <a:xfrm>
            <a:off x="8990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a:t>
            </a:r>
            <a:endParaRPr lang="en-US" sz="1400" noProof="1">
              <a:solidFill>
                <a:schemeClr val="tx1">
                  <a:lumMod val="40000"/>
                  <a:lumOff val="60000"/>
                </a:schemeClr>
              </a:solidFill>
            </a:endParaRPr>
          </a:p>
        </p:txBody>
      </p:sp>
      <p:sp>
        <p:nvSpPr>
          <p:cNvPr id="35" name="Text Placeholder 6"/>
          <p:cNvSpPr>
            <a:spLocks noGrp="1"/>
          </p:cNvSpPr>
          <p:nvPr/>
        </p:nvSpPr>
        <p:spPr>
          <a:xfrm>
            <a:off x="33374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System.Linq</a:t>
            </a:r>
            <a:endParaRPr lang="en-US" sz="1400" noProof="1">
              <a:solidFill>
                <a:schemeClr val="tx1">
                  <a:lumMod val="40000"/>
                  <a:lumOff val="60000"/>
                </a:schemeClr>
              </a:solidFill>
            </a:endParaRPr>
          </a:p>
        </p:txBody>
      </p:sp>
      <p:sp>
        <p:nvSpPr>
          <p:cNvPr id="36" name="Text Placeholder 6"/>
          <p:cNvSpPr>
            <a:spLocks noGrp="1"/>
          </p:cNvSpPr>
          <p:nvPr/>
        </p:nvSpPr>
        <p:spPr>
          <a:xfrm>
            <a:off x="8990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System.Data.Linq</a:t>
            </a:r>
            <a:endParaRPr lang="en-US" sz="1400" noProof="1">
              <a:solidFill>
                <a:schemeClr val="tx1">
                  <a:lumMod val="40000"/>
                  <a:lumOff val="60000"/>
                </a:schemeClr>
              </a:solidFill>
            </a:endParaRPr>
          </a:p>
        </p:txBody>
      </p:sp>
      <p:sp>
        <p:nvSpPr>
          <p:cNvPr id="37" name="Text Placeholder 6"/>
          <p:cNvSpPr>
            <a:spLocks noGrp="1"/>
          </p:cNvSpPr>
          <p:nvPr/>
        </p:nvSpPr>
        <p:spPr>
          <a:xfrm>
            <a:off x="57758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a:t>
            </a:r>
            <a:endParaRPr lang="en-US" sz="1400" noProof="1">
              <a:solidFill>
                <a:schemeClr val="tx1">
                  <a:lumMod val="40000"/>
                  <a:lumOff val="60000"/>
                </a:schemeClr>
              </a:solidFill>
            </a:endParaRPr>
          </a:p>
        </p:txBody>
      </p:sp>
      <p:sp>
        <p:nvSpPr>
          <p:cNvPr id="38" name="Text Placeholder 6"/>
          <p:cNvSpPr>
            <a:spLocks noGrp="1"/>
          </p:cNvSpPr>
          <p:nvPr/>
        </p:nvSpPr>
        <p:spPr>
          <a:xfrm>
            <a:off x="33374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System.Xml.Linq</a:t>
            </a:r>
            <a:endParaRPr lang="en-US" sz="1400" noProof="1">
              <a:solidFill>
                <a:schemeClr val="tx1">
                  <a:lumMod val="40000"/>
                  <a:lumOff val="60000"/>
                </a:schemeClr>
              </a:solidFill>
            </a:endParaRPr>
          </a:p>
        </p:txBody>
      </p:sp>
      <p:sp>
        <p:nvSpPr>
          <p:cNvPr id="39" name="Text Placeholder 6"/>
          <p:cNvSpPr>
            <a:spLocks noGrp="1"/>
          </p:cNvSpPr>
          <p:nvPr/>
        </p:nvSpPr>
        <p:spPr>
          <a:xfrm>
            <a:off x="5791200" y="583139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System.Data.Entity</a:t>
            </a:r>
            <a:endParaRPr lang="en-US" sz="1400" noProof="1">
              <a:solidFill>
                <a:schemeClr val="tx1">
                  <a:lumMod val="40000"/>
                  <a:lumOff val="60000"/>
                </a:schemeClr>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ctrTitle"/>
          </p:nvPr>
        </p:nvSpPr>
        <p:spPr>
          <a:xfrm>
            <a:off x="1260512" y="4419600"/>
            <a:ext cx="6480175" cy="736600"/>
          </a:xfrm>
        </p:spPr>
        <p:txBody>
          <a:bodyPr/>
          <a:lstStyle/>
          <a:p>
            <a:pPr>
              <a:lnSpc>
                <a:spcPct val="110000"/>
              </a:lnSpc>
            </a:pPr>
            <a:r>
              <a:rPr lang="en-US" dirty="0"/>
              <a:t>Visual Studio IDE</a:t>
            </a:r>
            <a:endParaRPr lang="bg-BG" dirty="0"/>
          </a:p>
        </p:txBody>
      </p:sp>
      <p:sp>
        <p:nvSpPr>
          <p:cNvPr id="4" name="Subtitle 5"/>
          <p:cNvSpPr>
            <a:spLocks noGrp="1"/>
          </p:cNvSpPr>
          <p:nvPr>
            <p:ph type="subTitle" idx="1"/>
          </p:nvPr>
        </p:nvSpPr>
        <p:spPr>
          <a:xfrm>
            <a:off x="931358" y="5293520"/>
            <a:ext cx="7145842" cy="497680"/>
          </a:xfrm>
        </p:spPr>
        <p:txBody>
          <a:bodyPr/>
          <a:lstStyle/>
          <a:p>
            <a:r>
              <a:rPr lang="en-US" dirty="0" smtClean="0"/>
              <a:t>Powerful Development Environment for .NET</a:t>
            </a:r>
            <a:endParaRPr lang="en-US" dirty="0"/>
          </a:p>
        </p:txBody>
      </p:sp>
      <p:pic>
        <p:nvPicPr>
          <p:cNvPr id="14338" name="Picture 2" descr="http://blogs.aspitalia.com/img/m.casati/netframework4.0beta2visualstudio2010_1482c/vs2010-logo_2.gif"/>
          <p:cNvPicPr>
            <a:picLocks noChangeAspect="1" noChangeArrowheads="1"/>
          </p:cNvPicPr>
          <p:nvPr/>
        </p:nvPicPr>
        <p:blipFill>
          <a:blip r:embed="rId3" cstate="print"/>
          <a:srcRect/>
          <a:stretch>
            <a:fillRect/>
          </a:stretch>
        </p:blipFill>
        <p:spPr bwMode="auto">
          <a:xfrm>
            <a:off x="2286000" y="1600200"/>
            <a:ext cx="4456652" cy="1905000"/>
          </a:xfrm>
          <a:prstGeom prst="roundRect">
            <a:avLst>
              <a:gd name="adj" fmla="val 8594"/>
            </a:avLst>
          </a:prstGeom>
          <a:solidFill>
            <a:srgbClr val="FFFFFF"/>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dirty="0"/>
              <a:t>What is </a:t>
            </a:r>
            <a:r>
              <a:rPr lang="en-US" dirty="0" smtClean="0"/>
              <a:t>the .NET </a:t>
            </a:r>
            <a:r>
              <a:rPr lang="en-US" dirty="0"/>
              <a:t>Platform</a:t>
            </a:r>
            <a:r>
              <a:rPr lang="bg-BG" dirty="0"/>
              <a:t>?</a:t>
            </a:r>
          </a:p>
        </p:txBody>
      </p:sp>
      <p:sp>
        <p:nvSpPr>
          <p:cNvPr id="1425411" name="Rectangle 3"/>
          <p:cNvSpPr>
            <a:spLocks noGrp="1" noChangeArrowheads="1"/>
          </p:cNvSpPr>
          <p:nvPr>
            <p:ph type="body" idx="1"/>
          </p:nvPr>
        </p:nvSpPr>
        <p:spPr/>
        <p:txBody>
          <a:bodyPr/>
          <a:lstStyle/>
          <a:p>
            <a:r>
              <a:rPr lang="en-US" dirty="0" smtClean="0"/>
              <a:t>The .NET platform</a:t>
            </a:r>
          </a:p>
          <a:p>
            <a:pPr lvl="1"/>
            <a:r>
              <a:rPr lang="en-US" dirty="0" smtClean="0"/>
              <a:t>Microsoft's platform for software development</a:t>
            </a:r>
            <a:endParaRPr lang="bg-BG" dirty="0" smtClean="0"/>
          </a:p>
          <a:p>
            <a:pPr lvl="1"/>
            <a:r>
              <a:rPr lang="en-US" dirty="0" smtClean="0"/>
              <a:t>Unified technology for development of almost any kind of applications</a:t>
            </a:r>
            <a:endParaRPr lang="bg-BG" dirty="0"/>
          </a:p>
          <a:p>
            <a:pPr lvl="2"/>
            <a:r>
              <a:rPr lang="en-US" dirty="0" smtClean="0"/>
              <a:t>GUI / Web / mobile / server / cloud / etc.</a:t>
            </a:r>
            <a:endParaRPr lang="bg-BG" dirty="0"/>
          </a:p>
          <a:p>
            <a:r>
              <a:rPr lang="en-US" dirty="0" smtClean="0"/>
              <a:t>.NET platform versions</a:t>
            </a:r>
          </a:p>
          <a:p>
            <a:pPr lvl="1"/>
            <a:r>
              <a:rPr lang="en-US" dirty="0" smtClean="0"/>
              <a:t>.NET Framework</a:t>
            </a:r>
          </a:p>
          <a:p>
            <a:pPr lvl="1"/>
            <a:r>
              <a:rPr lang="en-US" dirty="0" smtClean="0"/>
              <a:t>Silverlight</a:t>
            </a:r>
          </a:p>
          <a:p>
            <a:pPr lvl="1"/>
            <a:r>
              <a:rPr lang="en-US" dirty="0" smtClean="0"/>
              <a:t>.NET Compact Framework</a:t>
            </a:r>
          </a:p>
        </p:txBody>
      </p:sp>
      <p:pic>
        <p:nvPicPr>
          <p:cNvPr id="100353" name="Picture 1" descr="C:\Trash\dotnet-logo.png"/>
          <p:cNvPicPr>
            <a:picLocks noChangeAspect="1" noChangeArrowheads="1"/>
          </p:cNvPicPr>
          <p:nvPr/>
        </p:nvPicPr>
        <p:blipFill>
          <a:blip r:embed="rId3" cstate="print"/>
          <a:srcRect/>
          <a:stretch>
            <a:fillRect/>
          </a:stretch>
        </p:blipFill>
        <p:spPr bwMode="auto">
          <a:xfrm>
            <a:off x="6705600" y="4495800"/>
            <a:ext cx="1847850" cy="1828800"/>
          </a:xfrm>
          <a:prstGeom prst="roundRect">
            <a:avLst>
              <a:gd name="adj" fmla="val 5129"/>
            </a:avLst>
          </a:prstGeom>
          <a:noFill/>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p:txBody>
          <a:bodyPr/>
          <a:lstStyle/>
          <a:p>
            <a:r>
              <a:rPr lang="en-US"/>
              <a:t>Visual Studio</a:t>
            </a:r>
            <a:endParaRPr lang="bg-BG"/>
          </a:p>
        </p:txBody>
      </p:sp>
      <p:sp>
        <p:nvSpPr>
          <p:cNvPr id="1490947" name="Rectangle 3"/>
          <p:cNvSpPr>
            <a:spLocks noGrp="1" noChangeArrowheads="1"/>
          </p:cNvSpPr>
          <p:nvPr>
            <p:ph type="body" idx="1"/>
          </p:nvPr>
        </p:nvSpPr>
        <p:spPr/>
        <p:txBody>
          <a:bodyPr/>
          <a:lstStyle/>
          <a:p>
            <a:pPr>
              <a:lnSpc>
                <a:spcPct val="100000"/>
              </a:lnSpc>
            </a:pPr>
            <a:r>
              <a:rPr lang="en-US" dirty="0" smtClean="0"/>
              <a:t>Visual Studio is powerful </a:t>
            </a:r>
            <a:r>
              <a:rPr lang="en-US" dirty="0"/>
              <a:t>Integrated</a:t>
            </a:r>
            <a:r>
              <a:rPr lang="bg-BG" dirty="0"/>
              <a:t> </a:t>
            </a:r>
            <a:r>
              <a:rPr lang="en-US" dirty="0" smtClean="0"/>
              <a:t>Development Environment </a:t>
            </a:r>
            <a:r>
              <a:rPr lang="en-US" dirty="0"/>
              <a:t>(IDE) for .</a:t>
            </a:r>
            <a:r>
              <a:rPr lang="en-US" dirty="0" smtClean="0"/>
              <a:t>NET Developers</a:t>
            </a:r>
            <a:endParaRPr lang="en-US" dirty="0"/>
          </a:p>
          <a:p>
            <a:pPr lvl="1">
              <a:lnSpc>
                <a:spcPct val="100000"/>
              </a:lnSpc>
            </a:pPr>
            <a:r>
              <a:rPr lang="en-US" dirty="0"/>
              <a:t>Create, edit, compile and run .NET </a:t>
            </a:r>
            <a:r>
              <a:rPr lang="en-US" dirty="0" smtClean="0"/>
              <a:t>applications</a:t>
            </a:r>
          </a:p>
          <a:p>
            <a:pPr lvl="1">
              <a:lnSpc>
                <a:spcPct val="100000"/>
              </a:lnSpc>
            </a:pPr>
            <a:r>
              <a:rPr lang="en-US" dirty="0" smtClean="0"/>
              <a:t>Different languages</a:t>
            </a:r>
            <a:r>
              <a:rPr lang="bg-BG" dirty="0" smtClean="0"/>
              <a:t> – </a:t>
            </a:r>
            <a:r>
              <a:rPr lang="en-US" dirty="0" smtClean="0"/>
              <a:t>C#, C</a:t>
            </a:r>
            <a:r>
              <a:rPr lang="bg-BG" dirty="0" smtClean="0"/>
              <a:t>++, </a:t>
            </a:r>
            <a:r>
              <a:rPr lang="en-US" dirty="0" smtClean="0"/>
              <a:t>VB.NET,</a:t>
            </a:r>
            <a:r>
              <a:rPr lang="bg-BG" dirty="0" smtClean="0"/>
              <a:t> </a:t>
            </a:r>
            <a:r>
              <a:rPr lang="en-US" dirty="0" smtClean="0"/>
              <a:t>J#, …</a:t>
            </a:r>
            <a:endParaRPr lang="bg-BG" dirty="0" smtClean="0"/>
          </a:p>
          <a:p>
            <a:pPr lvl="1">
              <a:lnSpc>
                <a:spcPct val="100000"/>
              </a:lnSpc>
            </a:pPr>
            <a:r>
              <a:rPr lang="en-US" dirty="0" smtClean="0"/>
              <a:t>Flexible</a:t>
            </a:r>
            <a:r>
              <a:rPr lang="bg-BG" dirty="0" smtClean="0"/>
              <a:t> </a:t>
            </a:r>
            <a:r>
              <a:rPr lang="en-US" dirty="0" smtClean="0"/>
              <a:t>code editor</a:t>
            </a:r>
            <a:endParaRPr lang="bg-BG" dirty="0"/>
          </a:p>
          <a:p>
            <a:pPr lvl="1">
              <a:lnSpc>
                <a:spcPct val="100000"/>
              </a:lnSpc>
            </a:pPr>
            <a:r>
              <a:rPr lang="en-US" dirty="0"/>
              <a:t>Powerful</a:t>
            </a:r>
            <a:r>
              <a:rPr lang="bg-BG" dirty="0"/>
              <a:t> </a:t>
            </a:r>
            <a:r>
              <a:rPr lang="en-US" dirty="0"/>
              <a:t>debugger</a:t>
            </a:r>
            <a:endParaRPr lang="bg-BG" dirty="0"/>
          </a:p>
          <a:p>
            <a:pPr lvl="1">
              <a:lnSpc>
                <a:spcPct val="100000"/>
              </a:lnSpc>
            </a:pPr>
            <a:r>
              <a:rPr lang="en-US" dirty="0"/>
              <a:t>Integrated with SQL Server</a:t>
            </a:r>
            <a:r>
              <a:rPr lang="bg-BG" dirty="0"/>
              <a:t> </a:t>
            </a:r>
            <a:r>
              <a:rPr lang="en-US" dirty="0"/>
              <a:t>and</a:t>
            </a:r>
            <a:r>
              <a:rPr lang="bg-BG" dirty="0"/>
              <a:t> </a:t>
            </a:r>
            <a:r>
              <a:rPr lang="en-US" dirty="0"/>
              <a:t>IIS</a:t>
            </a:r>
            <a:endParaRPr lang="bg-BG" dirty="0"/>
          </a:p>
          <a:p>
            <a:pPr lvl="1">
              <a:lnSpc>
                <a:spcPct val="100000"/>
              </a:lnSpc>
            </a:pPr>
            <a:r>
              <a:rPr lang="en-US" dirty="0"/>
              <a:t>Strong support of </a:t>
            </a:r>
            <a:r>
              <a:rPr lang="en-US" dirty="0" smtClean="0"/>
              <a:t>Web services, WCF and WWF</a:t>
            </a:r>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Visual Studio </a:t>
            </a:r>
            <a:r>
              <a:rPr lang="bg-BG"/>
              <a:t>(2)</a:t>
            </a:r>
          </a:p>
        </p:txBody>
      </p:sp>
      <p:sp>
        <p:nvSpPr>
          <p:cNvPr id="1491971" name="Rectangle 3"/>
          <p:cNvSpPr>
            <a:spLocks noGrp="1" noChangeArrowheads="1"/>
          </p:cNvSpPr>
          <p:nvPr>
            <p:ph type="body" idx="1"/>
          </p:nvPr>
        </p:nvSpPr>
        <p:spPr/>
        <p:txBody>
          <a:bodyPr/>
          <a:lstStyle/>
          <a:p>
            <a:pPr>
              <a:lnSpc>
                <a:spcPts val="3600"/>
              </a:lnSpc>
            </a:pPr>
            <a:r>
              <a:rPr lang="en-US" dirty="0" smtClean="0"/>
              <a:t>Visual programming</a:t>
            </a:r>
          </a:p>
          <a:p>
            <a:pPr lvl="1">
              <a:lnSpc>
                <a:spcPts val="3600"/>
              </a:lnSpc>
            </a:pPr>
            <a:r>
              <a:rPr lang="en-US" dirty="0" smtClean="0"/>
              <a:t>Component-oriented</a:t>
            </a:r>
            <a:r>
              <a:rPr lang="bg-BG" dirty="0"/>
              <a:t>, </a:t>
            </a:r>
            <a:r>
              <a:rPr lang="en-US" dirty="0"/>
              <a:t>event based</a:t>
            </a:r>
            <a:endParaRPr lang="bg-BG" dirty="0"/>
          </a:p>
          <a:p>
            <a:pPr>
              <a:lnSpc>
                <a:spcPts val="3600"/>
              </a:lnSpc>
            </a:pPr>
            <a:r>
              <a:rPr lang="en-US" dirty="0" smtClean="0"/>
              <a:t>Managed </a:t>
            </a:r>
            <a:r>
              <a:rPr lang="en-US" dirty="0"/>
              <a:t>and unmanaged code</a:t>
            </a:r>
            <a:endParaRPr lang="bg-BG" dirty="0"/>
          </a:p>
          <a:p>
            <a:pPr>
              <a:lnSpc>
                <a:spcPts val="3600"/>
              </a:lnSpc>
            </a:pPr>
            <a:r>
              <a:rPr lang="en-US" dirty="0"/>
              <a:t>Helpful wizards and editors</a:t>
            </a:r>
            <a:endParaRPr lang="bg-BG" dirty="0"/>
          </a:p>
          <a:p>
            <a:pPr lvl="1">
              <a:lnSpc>
                <a:spcPts val="3600"/>
              </a:lnSpc>
            </a:pPr>
            <a:r>
              <a:rPr lang="en-US" dirty="0" smtClean="0"/>
              <a:t>Windows Forms Designer</a:t>
            </a:r>
          </a:p>
          <a:p>
            <a:pPr lvl="1">
              <a:lnSpc>
                <a:spcPts val="3600"/>
              </a:lnSpc>
            </a:pPr>
            <a:r>
              <a:rPr lang="en-US" dirty="0" smtClean="0"/>
              <a:t>WCF / Silverlight Designer</a:t>
            </a:r>
          </a:p>
          <a:p>
            <a:pPr lvl="1">
              <a:lnSpc>
                <a:spcPts val="3600"/>
              </a:lnSpc>
            </a:pPr>
            <a:r>
              <a:rPr lang="en-US" dirty="0" smtClean="0"/>
              <a:t>ASP.NET </a:t>
            </a:r>
            <a:r>
              <a:rPr lang="en-US" dirty="0"/>
              <a:t>Web Forms Designer</a:t>
            </a:r>
            <a:endParaRPr lang="bg-BG" dirty="0"/>
          </a:p>
          <a:p>
            <a:pPr lvl="1">
              <a:lnSpc>
                <a:spcPts val="3600"/>
              </a:lnSpc>
            </a:pPr>
            <a:r>
              <a:rPr lang="en-US" dirty="0" smtClean="0"/>
              <a:t>ADO.NET / LINQ-to-SQL / XML Data Designer</a:t>
            </a:r>
          </a:p>
          <a:p>
            <a:pPr>
              <a:lnSpc>
                <a:spcPts val="3600"/>
              </a:lnSpc>
            </a:pPr>
            <a:r>
              <a:rPr lang="en-US" dirty="0" smtClean="0"/>
              <a:t>Many third party extensions</a:t>
            </a:r>
            <a:endParaRPr lang="bg-BG"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Visual Studio</a:t>
            </a:r>
            <a:r>
              <a:rPr lang="bg-BG" dirty="0"/>
              <a:t> </a:t>
            </a:r>
            <a:r>
              <a:rPr lang="en-US" dirty="0" smtClean="0"/>
              <a:t>IDE</a:t>
            </a:r>
            <a:endParaRPr lang="bg-BG" dirty="0"/>
          </a:p>
        </p:txBody>
      </p:sp>
      <p:pic>
        <p:nvPicPr>
          <p:cNvPr id="13316" name="Picture 4"/>
          <p:cNvPicPr>
            <a:picLocks noChangeAspect="1" noChangeArrowheads="1"/>
          </p:cNvPicPr>
          <p:nvPr/>
        </p:nvPicPr>
        <p:blipFill>
          <a:blip r:embed="rId3" cstate="print"/>
          <a:srcRect/>
          <a:stretch>
            <a:fillRect/>
          </a:stretch>
        </p:blipFill>
        <p:spPr bwMode="auto">
          <a:xfrm>
            <a:off x="1066800" y="1066800"/>
            <a:ext cx="7010400" cy="5372724"/>
          </a:xfrm>
          <a:prstGeom prst="roundRect">
            <a:avLst>
              <a:gd name="adj" fmla="val 1331"/>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.NET Framework Overview</a:t>
            </a:r>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572000" y="6172200"/>
            <a:ext cx="4496744" cy="461665"/>
          </a:xfrm>
          <a:prstGeom prst="rect">
            <a:avLst/>
          </a:prstGeom>
          <a:noFill/>
        </p:spPr>
        <p:txBody>
          <a:bodyPr wrap="none" rtlCol="0">
            <a:spAutoFit/>
          </a:bodyPr>
          <a:lstStyle/>
          <a:p>
            <a:r>
              <a:rPr lang="en-US" sz="2400" b="1" dirty="0" smtClean="0">
                <a:hlinkClick r:id="rId2"/>
              </a:rPr>
              <a:t>http://aspnetcourse.telerik.com</a:t>
            </a:r>
            <a:endParaRPr lang="en-US" sz="2400" b="1"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Exercises</a:t>
            </a:r>
            <a:endParaRPr lang="bg-BG"/>
          </a:p>
        </p:txBody>
      </p:sp>
      <p:sp>
        <p:nvSpPr>
          <p:cNvPr id="1498115" name="Rectangle 3"/>
          <p:cNvSpPr>
            <a:spLocks noGrp="1" noChangeArrowheads="1"/>
          </p:cNvSpPr>
          <p:nvPr>
            <p:ph type="body" idx="1"/>
          </p:nvPr>
        </p:nvSpPr>
        <p:spPr/>
        <p:txBody>
          <a:bodyPr/>
          <a:lstStyle/>
          <a:p>
            <a:pPr marL="452438" indent="-452438">
              <a:lnSpc>
                <a:spcPct val="100000"/>
              </a:lnSpc>
              <a:buSzPct val="90000"/>
              <a:buFont typeface="Wingdings" pitchFamily="2" charset="2"/>
              <a:buAutoNum type="arabicPeriod"/>
            </a:pPr>
            <a:r>
              <a:rPr lang="en-US" sz="2800" dirty="0"/>
              <a:t>Describe </a:t>
            </a:r>
            <a:r>
              <a:rPr lang="en-US" sz="2800" dirty="0" smtClean="0"/>
              <a:t>briefly .NET </a:t>
            </a:r>
            <a:r>
              <a:rPr lang="en-US" sz="2800" dirty="0"/>
              <a:t>Framework</a:t>
            </a:r>
            <a:r>
              <a:rPr lang="en-US" sz="2800" dirty="0" smtClean="0"/>
              <a:t>. Indicate its key components?</a:t>
            </a:r>
            <a:endParaRPr lang="en-US" sz="2800" dirty="0"/>
          </a:p>
          <a:p>
            <a:pPr marL="452438" indent="-452438">
              <a:lnSpc>
                <a:spcPct val="100000"/>
              </a:lnSpc>
              <a:buSzPct val="90000"/>
              <a:buFont typeface="Wingdings" pitchFamily="2" charset="2"/>
              <a:buAutoNum type="arabicPeriod"/>
            </a:pPr>
            <a:r>
              <a:rPr lang="en-US" sz="2800" dirty="0"/>
              <a:t>What </a:t>
            </a:r>
            <a:r>
              <a:rPr lang="en-US" sz="2800" dirty="0" smtClean="0"/>
              <a:t>is Common Language Runtime (CLR)? Why it is important part of .NET Framework?</a:t>
            </a:r>
          </a:p>
          <a:p>
            <a:pPr marL="452438" indent="-452438">
              <a:lnSpc>
                <a:spcPct val="100000"/>
              </a:lnSpc>
              <a:buSzPct val="90000"/>
              <a:buFont typeface="Wingdings" pitchFamily="2" charset="2"/>
              <a:buAutoNum type="arabicPeriod"/>
            </a:pPr>
            <a:r>
              <a:rPr lang="en-US" sz="2800" dirty="0" smtClean="0"/>
              <a:t>What is .NET assembly? What are its integral parts?</a:t>
            </a:r>
          </a:p>
          <a:p>
            <a:pPr marL="452438" indent="-452438">
              <a:lnSpc>
                <a:spcPct val="100000"/>
              </a:lnSpc>
              <a:buSzPct val="90000"/>
              <a:buFont typeface="Wingdings" pitchFamily="2" charset="2"/>
              <a:buAutoNum type="arabicPeriod"/>
            </a:pPr>
            <a:r>
              <a:rPr lang="en-US" sz="2800" dirty="0" smtClean="0"/>
              <a:t>What </a:t>
            </a:r>
            <a:r>
              <a:rPr lang="en-US" sz="2800" dirty="0"/>
              <a:t>is the </a:t>
            </a:r>
            <a:r>
              <a:rPr lang="en-US" sz="2800" dirty="0" smtClean="0"/>
              <a:t>assembly metadata and what </a:t>
            </a:r>
            <a:r>
              <a:rPr lang="en-US" sz="2800" dirty="0"/>
              <a:t>does it </a:t>
            </a:r>
            <a:r>
              <a:rPr lang="en-US" sz="2800" dirty="0" smtClean="0"/>
              <a:t>contain?</a:t>
            </a:r>
          </a:p>
          <a:p>
            <a:pPr marL="452438" indent="-452438">
              <a:lnSpc>
                <a:spcPct val="100000"/>
              </a:lnSpc>
              <a:buSzPct val="90000"/>
              <a:buFont typeface="Wingdings" pitchFamily="2" charset="2"/>
              <a:buAutoNum type="arabicPeriod"/>
            </a:pPr>
            <a:r>
              <a:rPr lang="en-US" sz="2800" dirty="0" smtClean="0"/>
              <a:t>Describe </a:t>
            </a:r>
            <a:r>
              <a:rPr lang="en-US" sz="2800" dirty="0"/>
              <a:t>the process of </a:t>
            </a:r>
            <a:r>
              <a:rPr lang="en-US" sz="2800" dirty="0" smtClean="0"/>
              <a:t>compilation of C# program to assembly and the process of assembly execution.</a:t>
            </a:r>
          </a:p>
          <a:p>
            <a:pPr marL="452438" indent="-452438">
              <a:lnSpc>
                <a:spcPct val="100000"/>
              </a:lnSpc>
              <a:buSzPct val="90000"/>
              <a:buFont typeface="Wingdings" pitchFamily="2" charset="2"/>
              <a:buAutoNum type="arabicPeriod"/>
            </a:pPr>
            <a:r>
              <a:rPr lang="en-US" sz="2800" dirty="0" smtClean="0"/>
              <a:t>What </a:t>
            </a:r>
            <a:r>
              <a:rPr lang="en-US" sz="2800" dirty="0"/>
              <a:t>is managed </a:t>
            </a:r>
            <a:r>
              <a:rPr lang="en-US" sz="2800" dirty="0" smtClean="0"/>
              <a:t>code? Why it is preferred over the traditional unmanaged (native) code?</a:t>
            </a:r>
            <a:endParaRPr lang="en-US" sz="28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Exercises (2)</a:t>
            </a:r>
            <a:endParaRPr lang="bg-BG"/>
          </a:p>
        </p:txBody>
      </p:sp>
      <p:sp>
        <p:nvSpPr>
          <p:cNvPr id="1500163" name="Rectangle 3"/>
          <p:cNvSpPr>
            <a:spLocks noGrp="1" noChangeArrowheads="1"/>
          </p:cNvSpPr>
          <p:nvPr>
            <p:ph type="body" idx="1"/>
          </p:nvPr>
        </p:nvSpPr>
        <p:spPr>
          <a:xfrm>
            <a:off x="228600" y="990600"/>
            <a:ext cx="8686800" cy="5715000"/>
          </a:xfrm>
        </p:spPr>
        <p:txBody>
          <a:bodyPr/>
          <a:lstStyle/>
          <a:p>
            <a:pPr marL="542925" indent="-542925">
              <a:buSzPct val="90000"/>
              <a:buFont typeface="Wingdings" pitchFamily="2" charset="2"/>
              <a:buAutoNum type="arabicPeriod" startAt="7"/>
            </a:pPr>
            <a:r>
              <a:rPr lang="en-US" sz="2800" dirty="0"/>
              <a:t>What is </a:t>
            </a:r>
            <a:r>
              <a:rPr lang="en-US" sz="2800" dirty="0" smtClean="0"/>
              <a:t>MSIL language? Indicate its key characteristics.</a:t>
            </a:r>
            <a:endParaRPr lang="en-US" sz="2800" dirty="0"/>
          </a:p>
          <a:p>
            <a:pPr marL="542925" indent="-542925">
              <a:buSzPct val="90000"/>
              <a:buFont typeface="Wingdings" pitchFamily="2" charset="2"/>
              <a:buAutoNum type="arabicPeriod" startAt="7"/>
            </a:pPr>
            <a:r>
              <a:rPr lang="en-US" sz="2800" dirty="0"/>
              <a:t>What </a:t>
            </a:r>
            <a:r>
              <a:rPr lang="en-US" sz="2800" dirty="0" smtClean="0"/>
              <a:t>is Common Language Specification (CLS)? Why </a:t>
            </a:r>
            <a:r>
              <a:rPr lang="en-US" sz="2800" dirty="0"/>
              <a:t>is it </a:t>
            </a:r>
            <a:r>
              <a:rPr lang="en-US" sz="2800" dirty="0" smtClean="0"/>
              <a:t>developed?</a:t>
            </a:r>
          </a:p>
          <a:p>
            <a:pPr marL="542925" indent="-542925">
              <a:buSzPct val="90000"/>
              <a:buFont typeface="Wingdings" pitchFamily="2" charset="2"/>
              <a:buAutoNum type="arabicPeriod" startAt="7"/>
            </a:pPr>
            <a:r>
              <a:rPr lang="en-US" sz="2800" dirty="0" smtClean="0"/>
              <a:t>What is Common </a:t>
            </a:r>
            <a:r>
              <a:rPr lang="en-US" sz="2800" dirty="0"/>
              <a:t>Type </a:t>
            </a:r>
            <a:r>
              <a:rPr lang="en-US" sz="2800" dirty="0" smtClean="0"/>
              <a:t>System? When is it used?</a:t>
            </a:r>
          </a:p>
          <a:p>
            <a:pPr marL="542925" indent="-542925">
              <a:buSzPct val="90000"/>
              <a:buFont typeface="Wingdings" pitchFamily="2" charset="2"/>
              <a:buAutoNum type="arabicPeriod" startAt="7"/>
            </a:pPr>
            <a:r>
              <a:rPr lang="en-US" sz="2800" dirty="0" smtClean="0"/>
              <a:t>Point </a:t>
            </a:r>
            <a:r>
              <a:rPr lang="en-US" sz="2800" dirty="0"/>
              <a:t>out some </a:t>
            </a:r>
            <a:r>
              <a:rPr lang="en-US" sz="2800" dirty="0" smtClean="0"/>
              <a:t>of the most popular .NET languages. What </a:t>
            </a:r>
            <a:r>
              <a:rPr lang="en-US" sz="2800" dirty="0"/>
              <a:t>is common for </a:t>
            </a:r>
            <a:r>
              <a:rPr lang="en-US" sz="2800" dirty="0" smtClean="0"/>
              <a:t>all of them?</a:t>
            </a:r>
          </a:p>
          <a:p>
            <a:pPr marL="542925" indent="-542925">
              <a:buSzPct val="90000"/>
              <a:buFont typeface="Wingdings" pitchFamily="2" charset="2"/>
              <a:buAutoNum type="arabicPeriod" startAt="7"/>
            </a:pPr>
            <a:r>
              <a:rPr lang="en-US" sz="2800" dirty="0" smtClean="0"/>
              <a:t>What is Framework Class Library (FCL)? What </a:t>
            </a:r>
            <a:r>
              <a:rPr lang="en-US" sz="2800" dirty="0"/>
              <a:t>functionality does it </a:t>
            </a:r>
            <a:r>
              <a:rPr lang="en-US" sz="2800" dirty="0" smtClean="0"/>
              <a:t>deliver? Indicate its key technologies and namespaces.</a:t>
            </a:r>
            <a:endParaRPr lang="en-US"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dirty="0"/>
              <a:t>What is</a:t>
            </a:r>
            <a:r>
              <a:rPr lang="bg-BG" dirty="0"/>
              <a:t> </a:t>
            </a:r>
            <a:r>
              <a:rPr lang="en-US" dirty="0"/>
              <a:t>.NET Framework?</a:t>
            </a:r>
            <a:endParaRPr lang="bg-BG" dirty="0"/>
          </a:p>
        </p:txBody>
      </p:sp>
      <p:sp>
        <p:nvSpPr>
          <p:cNvPr id="1427459" name="Rectangle 3"/>
          <p:cNvSpPr>
            <a:spLocks noGrp="1" noChangeArrowheads="1"/>
          </p:cNvSpPr>
          <p:nvPr>
            <p:ph type="body" idx="1"/>
          </p:nvPr>
        </p:nvSpPr>
        <p:spPr/>
        <p:txBody>
          <a:bodyPr/>
          <a:lstStyle/>
          <a:p>
            <a:pPr>
              <a:lnSpc>
                <a:spcPts val="3600"/>
              </a:lnSpc>
            </a:pPr>
            <a:r>
              <a:rPr lang="en-US" dirty="0" smtClean="0"/>
              <a:t>.NET Framework</a:t>
            </a:r>
          </a:p>
          <a:p>
            <a:pPr lvl="1">
              <a:lnSpc>
                <a:spcPts val="3600"/>
              </a:lnSpc>
            </a:pPr>
            <a:r>
              <a:rPr lang="en-US" dirty="0" smtClean="0"/>
              <a:t>An </a:t>
            </a:r>
            <a:r>
              <a:rPr lang="en-US" dirty="0"/>
              <a:t>environment for developing and executing</a:t>
            </a:r>
            <a:r>
              <a:rPr lang="bg-BG" dirty="0"/>
              <a:t> </a:t>
            </a:r>
            <a:r>
              <a:rPr lang="en-US" dirty="0"/>
              <a:t>.NET</a:t>
            </a:r>
            <a:r>
              <a:rPr lang="bg-BG" dirty="0"/>
              <a:t> </a:t>
            </a:r>
            <a:r>
              <a:rPr lang="en-US" dirty="0" smtClean="0"/>
              <a:t>applications</a:t>
            </a:r>
            <a:endParaRPr lang="bg-BG" dirty="0"/>
          </a:p>
          <a:p>
            <a:pPr lvl="1">
              <a:lnSpc>
                <a:spcPts val="3600"/>
              </a:lnSpc>
            </a:pPr>
            <a:r>
              <a:rPr lang="en-US" dirty="0" smtClean="0"/>
              <a:t>Unified programming </a:t>
            </a:r>
            <a:r>
              <a:rPr lang="en-US" dirty="0"/>
              <a:t>model</a:t>
            </a:r>
            <a:r>
              <a:rPr lang="bg-BG" dirty="0"/>
              <a:t>, </a:t>
            </a:r>
            <a:r>
              <a:rPr lang="en-US" dirty="0" smtClean="0"/>
              <a:t>set of languages, class libraries</a:t>
            </a:r>
            <a:r>
              <a:rPr lang="bg-BG" dirty="0" smtClean="0"/>
              <a:t>,</a:t>
            </a:r>
            <a:r>
              <a:rPr lang="en-US" dirty="0" smtClean="0"/>
              <a:t> infrastructure, components and tools for application development</a:t>
            </a:r>
            <a:endParaRPr lang="en-US" sz="3100" dirty="0"/>
          </a:p>
          <a:p>
            <a:pPr lvl="1">
              <a:lnSpc>
                <a:spcPts val="3600"/>
              </a:lnSpc>
            </a:pPr>
            <a:r>
              <a:rPr lang="en-US" dirty="0" smtClean="0"/>
              <a:t>Environment for controlled </a:t>
            </a:r>
            <a:r>
              <a:rPr lang="en-US" dirty="0"/>
              <a:t>execution of managed </a:t>
            </a:r>
            <a:r>
              <a:rPr lang="en-US" dirty="0" smtClean="0"/>
              <a:t>code</a:t>
            </a:r>
          </a:p>
          <a:p>
            <a:pPr>
              <a:lnSpc>
                <a:spcPts val="3600"/>
              </a:lnSpc>
            </a:pPr>
            <a:r>
              <a:rPr lang="en-US" dirty="0" smtClean="0"/>
              <a:t>It is commonly assumed that</a:t>
            </a:r>
          </a:p>
          <a:p>
            <a:pPr lvl="1">
              <a:lnSpc>
                <a:spcPts val="3600"/>
              </a:lnSpc>
            </a:pPr>
            <a:r>
              <a:rPr lang="en-US" dirty="0" smtClean="0"/>
              <a:t>.NET platform == .NET Framework</a:t>
            </a:r>
            <a:endParaRPr lang="bg-BG" dirty="0"/>
          </a:p>
        </p:txBody>
      </p:sp>
      <p:pic>
        <p:nvPicPr>
          <p:cNvPr id="98306" name="Picture 2" descr="http://gabrielrodriguez.net/wp-content/uploads/2009/01/microsoft-net-logo-white-300x192.png"/>
          <p:cNvPicPr>
            <a:picLocks noChangeAspect="1" noChangeArrowheads="1"/>
          </p:cNvPicPr>
          <p:nvPr/>
        </p:nvPicPr>
        <p:blipFill>
          <a:blip r:embed="rId3" cstate="print"/>
          <a:srcRect/>
          <a:stretch>
            <a:fillRect/>
          </a:stretch>
        </p:blipFill>
        <p:spPr bwMode="auto">
          <a:xfrm>
            <a:off x="6857999" y="5334000"/>
            <a:ext cx="1905001" cy="12192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bg-BG" dirty="0"/>
              <a:t>.</a:t>
            </a:r>
            <a:r>
              <a:rPr lang="en-US" dirty="0"/>
              <a:t>NET Framework Components</a:t>
            </a:r>
            <a:endParaRPr lang="bg-BG" dirty="0"/>
          </a:p>
        </p:txBody>
      </p:sp>
      <p:sp>
        <p:nvSpPr>
          <p:cNvPr id="1429507" name="Rectangle 3"/>
          <p:cNvSpPr>
            <a:spLocks noGrp="1" noChangeArrowheads="1"/>
          </p:cNvSpPr>
          <p:nvPr>
            <p:ph type="body" idx="1"/>
          </p:nvPr>
        </p:nvSpPr>
        <p:spPr>
          <a:xfrm>
            <a:off x="152400" y="990600"/>
            <a:ext cx="8796338" cy="5678489"/>
          </a:xfrm>
        </p:spPr>
        <p:txBody>
          <a:bodyPr/>
          <a:lstStyle/>
          <a:p>
            <a:pPr>
              <a:lnSpc>
                <a:spcPts val="3600"/>
              </a:lnSpc>
            </a:pPr>
            <a:r>
              <a:rPr lang="en-US" dirty="0">
                <a:solidFill>
                  <a:schemeClr val="accent5">
                    <a:lumMod val="20000"/>
                    <a:lumOff val="80000"/>
                  </a:schemeClr>
                </a:solidFill>
              </a:rPr>
              <a:t>Common Language Runtime</a:t>
            </a:r>
            <a:r>
              <a:rPr lang="en-US" dirty="0"/>
              <a:t> (CLR)</a:t>
            </a:r>
          </a:p>
          <a:p>
            <a:pPr lvl="1">
              <a:lnSpc>
                <a:spcPts val="3600"/>
              </a:lnSpc>
            </a:pPr>
            <a:r>
              <a:rPr lang="en-US" dirty="0"/>
              <a:t>Environment for controlled execution</a:t>
            </a:r>
            <a:r>
              <a:rPr lang="bg-BG" dirty="0"/>
              <a:t> </a:t>
            </a:r>
            <a:r>
              <a:rPr lang="en-US" dirty="0"/>
              <a:t>of programmed code</a:t>
            </a:r>
            <a:r>
              <a:rPr lang="bg-BG" dirty="0"/>
              <a:t> –</a:t>
            </a:r>
            <a:r>
              <a:rPr lang="en-US" dirty="0"/>
              <a:t> like </a:t>
            </a:r>
            <a:r>
              <a:rPr lang="en-US" dirty="0" smtClean="0"/>
              <a:t>a virtual </a:t>
            </a:r>
            <a:r>
              <a:rPr lang="en-US" dirty="0"/>
              <a:t>machine</a:t>
            </a:r>
            <a:endParaRPr lang="bg-BG" dirty="0"/>
          </a:p>
          <a:p>
            <a:pPr lvl="1">
              <a:lnSpc>
                <a:spcPts val="3600"/>
              </a:lnSpc>
            </a:pPr>
            <a:r>
              <a:rPr lang="en-US" dirty="0"/>
              <a:t>Executes</a:t>
            </a:r>
            <a:r>
              <a:rPr lang="bg-BG" dirty="0"/>
              <a:t> </a:t>
            </a:r>
            <a:r>
              <a:rPr lang="en-US" dirty="0"/>
              <a:t>.NET</a:t>
            </a:r>
            <a:r>
              <a:rPr lang="bg-BG" dirty="0"/>
              <a:t> </a:t>
            </a:r>
            <a:r>
              <a:rPr lang="en-US" dirty="0"/>
              <a:t>applications</a:t>
            </a:r>
          </a:p>
          <a:p>
            <a:pPr>
              <a:lnSpc>
                <a:spcPts val="3600"/>
              </a:lnSpc>
            </a:pPr>
            <a:r>
              <a:rPr lang="en-US" dirty="0">
                <a:solidFill>
                  <a:schemeClr val="accent5">
                    <a:lumMod val="20000"/>
                    <a:lumOff val="80000"/>
                  </a:schemeClr>
                </a:solidFill>
              </a:rPr>
              <a:t>Framework Class Library</a:t>
            </a:r>
            <a:r>
              <a:rPr lang="en-US" dirty="0"/>
              <a:t> (FCL)</a:t>
            </a:r>
            <a:endParaRPr lang="bg-BG" dirty="0"/>
          </a:p>
          <a:p>
            <a:pPr lvl="1">
              <a:lnSpc>
                <a:spcPts val="3600"/>
              </a:lnSpc>
            </a:pPr>
            <a:r>
              <a:rPr lang="en-US" dirty="0"/>
              <a:t>Standard</a:t>
            </a:r>
            <a:r>
              <a:rPr lang="bg-BG" dirty="0"/>
              <a:t> </a:t>
            </a:r>
            <a:r>
              <a:rPr lang="en-US" dirty="0"/>
              <a:t>class library </a:t>
            </a:r>
            <a:r>
              <a:rPr lang="en-US" dirty="0" smtClean="0"/>
              <a:t>for .NET development</a:t>
            </a:r>
            <a:endParaRPr lang="bg-BG" dirty="0"/>
          </a:p>
          <a:p>
            <a:pPr lvl="1">
              <a:lnSpc>
                <a:spcPts val="3600"/>
              </a:lnSpc>
            </a:pPr>
            <a:r>
              <a:rPr lang="en-US" dirty="0"/>
              <a:t>Delivers basic functionality for developing</a:t>
            </a:r>
            <a:r>
              <a:rPr lang="bg-BG" dirty="0"/>
              <a:t>:</a:t>
            </a:r>
            <a:r>
              <a:rPr lang="en-US" dirty="0"/>
              <a:t> </a:t>
            </a:r>
            <a:r>
              <a:rPr lang="en-US" dirty="0" smtClean="0"/>
              <a:t>XML, ADO.NET</a:t>
            </a:r>
            <a:r>
              <a:rPr lang="en-US" dirty="0"/>
              <a:t>, </a:t>
            </a:r>
            <a:r>
              <a:rPr lang="en-US" dirty="0" smtClean="0"/>
              <a:t>LINQ, ASP.NET</a:t>
            </a:r>
            <a:r>
              <a:rPr lang="en-US" dirty="0"/>
              <a:t>, </a:t>
            </a:r>
            <a:r>
              <a:rPr lang="en-US" dirty="0" smtClean="0"/>
              <a:t>WPF, WCF, WWF, Silverlight, Web services, Windows </a:t>
            </a:r>
            <a:r>
              <a:rPr lang="en-US" dirty="0"/>
              <a:t>Forms, </a:t>
            </a:r>
            <a:r>
              <a:rPr lang="bg-BG" dirty="0"/>
              <a:t>..</a:t>
            </a:r>
            <a:r>
              <a:rPr lang="en-US" dirty="0" smtClean="0"/>
              <a:t>.</a:t>
            </a:r>
          </a:p>
          <a:p>
            <a:pPr>
              <a:lnSpc>
                <a:spcPts val="3600"/>
              </a:lnSpc>
            </a:pPr>
            <a:r>
              <a:rPr lang="en-US" dirty="0" smtClean="0"/>
              <a:t>SDK, compilers and tools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body" idx="1"/>
          </p:nvPr>
        </p:nvSpPr>
        <p:spPr>
          <a:xfrm>
            <a:off x="839788" y="1409700"/>
            <a:ext cx="7618412" cy="4035425"/>
          </a:xfrm>
        </p:spPr>
        <p:txBody>
          <a:bodyPr/>
          <a:lstStyle/>
          <a:p>
            <a:pPr lvl="1"/>
            <a:r>
              <a:rPr lang="en-US" dirty="0" smtClean="0"/>
              <a:t>The OS</a:t>
            </a:r>
            <a:r>
              <a:rPr lang="bg-BG" dirty="0" smtClean="0"/>
              <a:t> </a:t>
            </a:r>
            <a:r>
              <a:rPr lang="en-US" dirty="0" smtClean="0"/>
              <a:t>manages the</a:t>
            </a:r>
            <a:r>
              <a:rPr lang="bg-BG" dirty="0" smtClean="0"/>
              <a:t> </a:t>
            </a:r>
            <a:r>
              <a:rPr lang="en-US" dirty="0"/>
              <a:t>resources</a:t>
            </a:r>
            <a:r>
              <a:rPr lang="bg-BG" dirty="0"/>
              <a:t>, </a:t>
            </a:r>
            <a:r>
              <a:rPr lang="en-US" dirty="0" smtClean="0"/>
              <a:t>the processes </a:t>
            </a:r>
            <a:r>
              <a:rPr lang="en-US" dirty="0"/>
              <a:t>and the users of the machine</a:t>
            </a:r>
          </a:p>
          <a:p>
            <a:pPr lvl="1"/>
            <a:r>
              <a:rPr lang="en-US" dirty="0"/>
              <a:t>Provides to the applications some services (threads</a:t>
            </a:r>
            <a:r>
              <a:rPr lang="bg-BG" dirty="0"/>
              <a:t>, </a:t>
            </a:r>
            <a:r>
              <a:rPr lang="en-US" dirty="0" smtClean="0"/>
              <a:t>I/O, GDI+, DirectX, COM, COM</a:t>
            </a:r>
            <a:r>
              <a:rPr lang="en-US" dirty="0"/>
              <a:t>+, MSMQ, IIS, </a:t>
            </a:r>
            <a:r>
              <a:rPr lang="en-US" dirty="0" smtClean="0"/>
              <a:t>WMI, …)</a:t>
            </a:r>
            <a:endParaRPr lang="bg-BG" dirty="0"/>
          </a:p>
          <a:p>
            <a:pPr lvl="1"/>
            <a:r>
              <a:rPr lang="en-US" dirty="0"/>
              <a:t>CLR is a separate process </a:t>
            </a:r>
            <a:r>
              <a:rPr lang="en-US" dirty="0" smtClean="0"/>
              <a:t>in the </a:t>
            </a:r>
            <a:r>
              <a:rPr lang="en-US" dirty="0"/>
              <a:t>OS</a:t>
            </a:r>
            <a:endParaRPr lang="bg-BG" dirty="0"/>
          </a:p>
        </p:txBody>
      </p:sp>
      <p:sp>
        <p:nvSpPr>
          <p:cNvPr id="1431555" name="Rectangle 3"/>
          <p:cNvSpPr>
            <a:spLocks noChangeArrowheads="1"/>
          </p:cNvSpPr>
          <p:nvPr/>
        </p:nvSpPr>
        <p:spPr bwMode="auto">
          <a:xfrm>
            <a:off x="62865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Operating </a:t>
            </a:r>
            <a:r>
              <a:rPr kumimoji="0"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kumimoji="0"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1556" name="Rectangle 4"/>
          <p:cNvSpPr>
            <a:spLocks noGrp="1" noChangeArrowheads="1"/>
          </p:cNvSpPr>
          <p:nvPr>
            <p:ph type="title"/>
          </p:nvPr>
        </p:nvSpPr>
        <p:spPr>
          <a:xfrm>
            <a:off x="1981200" y="80962"/>
            <a:ext cx="6983413" cy="909638"/>
          </a:xfrm>
          <a:noFill/>
          <a:ln/>
        </p:spPr>
        <p:txBody>
          <a:bodyPr/>
          <a:lstStyle/>
          <a:p>
            <a:r>
              <a:rPr lang="en-US" dirty="0"/>
              <a:t>.NET Framework Architecture</a:t>
            </a:r>
            <a:endParaRPr lang="bg-BG" dirty="0">
              <a:solidFill>
                <a:schemeClr val="accent1"/>
              </a:solidFill>
              <a:effectLst>
                <a:outerShdw blurRad="38100" dist="38100" dir="2700000" algn="tl">
                  <a:srgbClr val="000000"/>
                </a:outerShdw>
              </a:effectLst>
            </a:endParaRPr>
          </a:p>
        </p:txBody>
      </p:sp>
      <p:pic>
        <p:nvPicPr>
          <p:cNvPr id="94210" name="Picture 2" descr="http://www.teach-ict.com/ecdl/module_1/workbook7/miniweb/images/opsystem.jpg"/>
          <p:cNvPicPr>
            <a:picLocks noChangeAspect="1" noChangeArrowheads="1"/>
          </p:cNvPicPr>
          <p:nvPr/>
        </p:nvPicPr>
        <p:blipFill>
          <a:blip r:embed="rId3" cstate="print"/>
          <a:srcRect/>
          <a:stretch>
            <a:fillRect/>
          </a:stretch>
        </p:blipFill>
        <p:spPr bwMode="auto">
          <a:xfrm>
            <a:off x="7543800" y="3962400"/>
            <a:ext cx="1219200" cy="1243584"/>
          </a:xfrm>
          <a:prstGeom prst="roundRect">
            <a:avLst>
              <a:gd name="adj" fmla="val 5128"/>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1555"/>
                                        </p:tgtEl>
                                        <p:attrNameLst>
                                          <p:attrName>style.visibility</p:attrName>
                                        </p:attrNameLst>
                                      </p:cBhvr>
                                      <p:to>
                                        <p:strVal val="visible"/>
                                      </p:to>
                                    </p:set>
                                    <p:anim calcmode="lin" valueType="num">
                                      <p:cBhvr additive="base">
                                        <p:cTn id="7" dur="500" fill="hold"/>
                                        <p:tgtEl>
                                          <p:spTgt spid="1431555"/>
                                        </p:tgtEl>
                                        <p:attrNameLst>
                                          <p:attrName>ppt_x</p:attrName>
                                        </p:attrNameLst>
                                      </p:cBhvr>
                                      <p:tavLst>
                                        <p:tav tm="0">
                                          <p:val>
                                            <p:strVal val="#ppt_x"/>
                                          </p:val>
                                        </p:tav>
                                        <p:tav tm="100000">
                                          <p:val>
                                            <p:strVal val="#ppt_x"/>
                                          </p:val>
                                        </p:tav>
                                      </p:tavLst>
                                    </p:anim>
                                    <p:anim calcmode="lin" valueType="num">
                                      <p:cBhvr additive="base">
                                        <p:cTn id="8" dur="500" fill="hold"/>
                                        <p:tgtEl>
                                          <p:spTgt spid="14315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1554">
                                            <p:txEl>
                                              <p:pRg st="0" end="0"/>
                                            </p:txEl>
                                          </p:spTgt>
                                        </p:tgtEl>
                                        <p:attrNameLst>
                                          <p:attrName>style.visibility</p:attrName>
                                        </p:attrNameLst>
                                      </p:cBhvr>
                                      <p:to>
                                        <p:strVal val="visible"/>
                                      </p:to>
                                    </p:set>
                                    <p:animEffect transition="in" filter="fade">
                                      <p:cBhvr>
                                        <p:cTn id="12" dur="500"/>
                                        <p:tgtEl>
                                          <p:spTgt spid="143155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1554">
                                            <p:txEl>
                                              <p:pRg st="1" end="1"/>
                                            </p:txEl>
                                          </p:spTgt>
                                        </p:tgtEl>
                                        <p:attrNameLst>
                                          <p:attrName>style.visibility</p:attrName>
                                        </p:attrNameLst>
                                      </p:cBhvr>
                                      <p:to>
                                        <p:strVal val="visible"/>
                                      </p:to>
                                    </p:set>
                                    <p:animEffect transition="in" filter="fade">
                                      <p:cBhvr>
                                        <p:cTn id="15" dur="500"/>
                                        <p:tgtEl>
                                          <p:spTgt spid="143155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1554">
                                            <p:txEl>
                                              <p:pRg st="2" end="2"/>
                                            </p:txEl>
                                          </p:spTgt>
                                        </p:tgtEl>
                                        <p:attrNameLst>
                                          <p:attrName>style.visibility</p:attrName>
                                        </p:attrNameLst>
                                      </p:cBhvr>
                                      <p:to>
                                        <p:strVal val="visible"/>
                                      </p:to>
                                    </p:set>
                                    <p:animEffect transition="in" filter="fade">
                                      <p:cBhvr>
                                        <p:cTn id="18" dur="500"/>
                                        <p:tgtEl>
                                          <p:spTgt spid="1431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build="p"/>
      <p:bldP spid="14315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3"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4" name="Rectangle 4"/>
          <p:cNvSpPr>
            <a:spLocks noChangeArrowheads="1"/>
          </p:cNvSpPr>
          <p:nvPr/>
        </p:nvSpPr>
        <p:spPr bwMode="auto">
          <a:xfrm>
            <a:off x="762000" y="1484313"/>
            <a:ext cx="6659563" cy="2617787"/>
          </a:xfrm>
          <a:prstGeom prst="rect">
            <a:avLst/>
          </a:prstGeom>
          <a:noFill/>
          <a:ln w="9525">
            <a:noFill/>
            <a:miter lim="800000"/>
            <a:headEnd/>
            <a:tailEnd/>
          </a:ln>
          <a:effectLst/>
        </p:spPr>
        <p:txBody>
          <a:bodyPr/>
          <a:lstStyle/>
          <a:p>
            <a:pPr marL="630238" lvl="1" indent="-273050" eaLnBrk="0" hangingPunct="0">
              <a:lnSpc>
                <a:spcPts val="3800"/>
              </a:lnSpc>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CLR manages</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the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execution of the.NET code</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a:p>
            <a:pPr marL="630238" lvl="1" indent="-273050" eaLnBrk="0" hangingPunct="0">
              <a:lnSpc>
                <a:spcPts val="3800"/>
              </a:lnSpc>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Manages the memory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concurrency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security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1433605"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a:t>(2)</a:t>
            </a:r>
          </a:p>
        </p:txBody>
      </p:sp>
      <p:sp>
        <p:nvSpPr>
          <p:cNvPr id="6" name="Cloud 5"/>
          <p:cNvSpPr/>
          <p:nvPr/>
        </p:nvSpPr>
        <p:spPr>
          <a:xfrm>
            <a:off x="6858000" y="3851731"/>
            <a:ext cx="1752600" cy="796469"/>
          </a:xfrm>
          <a:prstGeom prst="cloud">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CLR</a:t>
            </a:r>
            <a:endParaRPr lang="en-US" sz="2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4" descr="BD18212_"/>
          <p:cNvPicPr>
            <a:picLocks noChangeAspect="1" noChangeArrowheads="1"/>
          </p:cNvPicPr>
          <p:nvPr/>
        </p:nvPicPr>
        <p:blipFill>
          <a:blip r:embed="rId3" cstate="print">
            <a:lum bright="10000" contrast="30000"/>
          </a:blip>
          <a:srcRect/>
          <a:stretch>
            <a:fillRect/>
          </a:stretch>
        </p:blipFill>
        <p:spPr bwMode="auto">
          <a:xfrm>
            <a:off x="7924800" y="3581400"/>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3603"/>
                                        </p:tgtEl>
                                        <p:attrNameLst>
                                          <p:attrName>style.visibility</p:attrName>
                                        </p:attrNameLst>
                                      </p:cBhvr>
                                      <p:to>
                                        <p:strVal val="visible"/>
                                      </p:to>
                                    </p:set>
                                    <p:anim calcmode="lin" valueType="num">
                                      <p:cBhvr additive="base">
                                        <p:cTn id="7" dur="500" fill="hold"/>
                                        <p:tgtEl>
                                          <p:spTgt spid="1433603"/>
                                        </p:tgtEl>
                                        <p:attrNameLst>
                                          <p:attrName>ppt_x</p:attrName>
                                        </p:attrNameLst>
                                      </p:cBhvr>
                                      <p:tavLst>
                                        <p:tav tm="0">
                                          <p:val>
                                            <p:strVal val="#ppt_x"/>
                                          </p:val>
                                        </p:tav>
                                        <p:tav tm="100000">
                                          <p:val>
                                            <p:strVal val="#ppt_x"/>
                                          </p:val>
                                        </p:tav>
                                      </p:tavLst>
                                    </p:anim>
                                    <p:anim calcmode="lin" valueType="num">
                                      <p:cBhvr additive="base">
                                        <p:cTn id="8" dur="500" fill="hold"/>
                                        <p:tgtEl>
                                          <p:spTgt spid="1433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3604">
                                            <p:txEl>
                                              <p:pRg st="0" end="0"/>
                                            </p:txEl>
                                          </p:spTgt>
                                        </p:tgtEl>
                                        <p:attrNameLst>
                                          <p:attrName>style.visibility</p:attrName>
                                        </p:attrNameLst>
                                      </p:cBhvr>
                                      <p:to>
                                        <p:strVal val="visible"/>
                                      </p:to>
                                    </p:set>
                                    <p:animEffect transition="in" filter="fade">
                                      <p:cBhvr>
                                        <p:cTn id="12" dur="500"/>
                                        <p:tgtEl>
                                          <p:spTgt spid="143360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04">
                                            <p:txEl>
                                              <p:pRg st="1" end="1"/>
                                            </p:txEl>
                                          </p:spTgt>
                                        </p:tgtEl>
                                        <p:attrNameLst>
                                          <p:attrName>style.visibility</p:attrName>
                                        </p:attrNameLst>
                                      </p:cBhvr>
                                      <p:to>
                                        <p:strVal val="visible"/>
                                      </p:to>
                                    </p:set>
                                    <p:animEffect transition="in" filter="fade">
                                      <p:cBhvr>
                                        <p:cTn id="15" dur="500"/>
                                        <p:tgtEl>
                                          <p:spTgt spid="1433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nimBg="1"/>
      <p:bldP spid="1433604" grpId="0" build="p"/>
    </p:bld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2212</TotalTime>
  <Words>3785</Words>
  <Application>Microsoft Office PowerPoint</Application>
  <PresentationFormat>On-screen Show (4:3)</PresentationFormat>
  <Paragraphs>637</Paragraphs>
  <Slides>55</Slides>
  <Notes>48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Telerik Master Template</vt:lpstr>
      <vt:lpstr>.NET Framework Overview</vt:lpstr>
      <vt:lpstr>Table of Contents</vt:lpstr>
      <vt:lpstr>Table of Contents (2)</vt:lpstr>
      <vt:lpstr>.NET Framework</vt:lpstr>
      <vt:lpstr>What is the .NET Platform?</vt:lpstr>
      <vt:lpstr>What is .NET Framework?</vt:lpstr>
      <vt:lpstr>.NET Framework Components</vt:lpstr>
      <vt:lpstr>.NET Framework Architecture</vt:lpstr>
      <vt:lpstr>.NET Framework Architecture (2)</vt:lpstr>
      <vt:lpstr>.NET Framework Architecture (3)</vt:lpstr>
      <vt:lpstr>.NET Framework Architecture (4)</vt:lpstr>
      <vt:lpstr>.NET Framework Architecture (5)</vt:lpstr>
      <vt:lpstr>.NET Framework Architecture (6)</vt:lpstr>
      <vt:lpstr>.NET Framework Architecture (7)</vt:lpstr>
      <vt:lpstr>.NET Framework 4.0</vt:lpstr>
      <vt:lpstr>Common Language Runtime (CLR)</vt:lpstr>
      <vt:lpstr>Common Language Runtime (CLR)</vt:lpstr>
      <vt:lpstr>Responsibilities of CLR</vt:lpstr>
      <vt:lpstr>Responsibilities of CLR (2)</vt:lpstr>
      <vt:lpstr>CLR Architecture</vt:lpstr>
      <vt:lpstr>Managed and Unmanaged Code</vt:lpstr>
      <vt:lpstr>Managed Code</vt:lpstr>
      <vt:lpstr>Managed Code (2)</vt:lpstr>
      <vt:lpstr>Unmanaged (Win32) Code </vt:lpstr>
      <vt:lpstr>Memory Management</vt:lpstr>
      <vt:lpstr>Intermediate Language (MSIL)</vt:lpstr>
      <vt:lpstr>Intermediate Language  (MSIL, IL, CIL)</vt:lpstr>
      <vt:lpstr>Sample MSIL Program</vt:lpstr>
      <vt:lpstr>Compilation and Execution</vt:lpstr>
      <vt:lpstr>How CLR Executes MSIL?</vt:lpstr>
      <vt:lpstr>.NET Applications</vt:lpstr>
      <vt:lpstr>.NET Assemblies</vt:lpstr>
      <vt:lpstr>Metadata in the Assemblies</vt:lpstr>
      <vt:lpstr>Metadata in Assemblies</vt:lpstr>
      <vt:lpstr>.NET Applications</vt:lpstr>
      <vt:lpstr>Common Language Infrastructure</vt:lpstr>
      <vt:lpstr>Common Language Infrastructure</vt:lpstr>
      <vt:lpstr>Common Language Infrastructure (2)</vt:lpstr>
      <vt:lpstr>.NET Code Compilation and Execution</vt:lpstr>
      <vt:lpstr>Common Type System (CTS)</vt:lpstr>
      <vt:lpstr>Common Language Specification (CLS)</vt:lpstr>
      <vt:lpstr>The .NET Languages</vt:lpstr>
      <vt:lpstr>.NET Languages</vt:lpstr>
      <vt:lpstr>C# Language</vt:lpstr>
      <vt:lpstr>C# Language – Example</vt:lpstr>
      <vt:lpstr>Framework Class Library (FCL)</vt:lpstr>
      <vt:lpstr>Framework Class Library (FCL)</vt:lpstr>
      <vt:lpstr>FCL Namespaces</vt:lpstr>
      <vt:lpstr>Visual Studio IDE</vt:lpstr>
      <vt:lpstr>Visual Studio</vt:lpstr>
      <vt:lpstr>Visual Studio (2)</vt:lpstr>
      <vt:lpstr>Visual Studio IDE</vt:lpstr>
      <vt:lpstr>.NET Framework Overview</vt:lpstr>
      <vt:lpstr>Exercises</vt:lpstr>
      <vt:lpstr>Exercises (2)</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Svetlin Nakov</cp:lastModifiedBy>
  <cp:revision>346</cp:revision>
  <dcterms:created xsi:type="dcterms:W3CDTF">2007-12-08T16:03:35Z</dcterms:created>
  <dcterms:modified xsi:type="dcterms:W3CDTF">2010-02-15T15:51:45Z</dcterms:modified>
</cp:coreProperties>
</file>