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320" r:id="rId2"/>
    <p:sldId id="321" r:id="rId3"/>
    <p:sldId id="322" r:id="rId4"/>
    <p:sldId id="325" r:id="rId5"/>
    <p:sldId id="324" r:id="rId6"/>
    <p:sldId id="326" r:id="rId7"/>
    <p:sldId id="328" r:id="rId8"/>
    <p:sldId id="329" r:id="rId9"/>
    <p:sldId id="330" r:id="rId10"/>
    <p:sldId id="331" r:id="rId11"/>
    <p:sldId id="332" r:id="rId12"/>
    <p:sldId id="333" r:id="rId13"/>
    <p:sldId id="375" r:id="rId14"/>
    <p:sldId id="376" r:id="rId15"/>
    <p:sldId id="377"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78" r:id="rId49"/>
    <p:sldId id="368" r:id="rId50"/>
    <p:sldId id="369" r:id="rId51"/>
    <p:sldId id="370" r:id="rId52"/>
    <p:sldId id="371" r:id="rId53"/>
    <p:sldId id="379" r:id="rId54"/>
    <p:sldId id="373" r:id="rId55"/>
    <p:sldId id="374" r:id="rId5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6117" autoAdjust="0"/>
  </p:normalViewPr>
  <p:slideViewPr>
    <p:cSldViewPr>
      <p:cViewPr>
        <p:scale>
          <a:sx n="75" d="100"/>
          <a:sy n="75" d="100"/>
        </p:scale>
        <p:origin x="-1230"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10/5/2010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47780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10/5/2010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78705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Common_Language_Runtime" TargetMode="External"/><Relationship Id="rId5" Type="http://schemas.openxmlformats.org/officeDocument/2006/relationships/hyperlink" Target="http://en.wikipedia.org/wiki/.NET_Framework" TargetMode="External"/><Relationship Id="rId4" Type="http://schemas.openxmlformats.org/officeDocument/2006/relationships/hyperlink" Target="http://en.wikipedia.org/wiki/Microsoft"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Machine_language" TargetMode="External"/><Relationship Id="rId3" Type="http://schemas.openxmlformats.org/officeDocument/2006/relationships/hyperlink" Target="http://en.wikipedia.org/wiki/Common_Type_System" TargetMode="External"/><Relationship Id="rId7" Type="http://schemas.openxmlformats.org/officeDocument/2006/relationships/hyperlink" Target="http://en.wikipedia.org/wiki/Intermediate_languag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en.wikipedia.org/wiki/Common_Intermediate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Datatyp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11</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12</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13</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14</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16</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17</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18</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20</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21</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22</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23</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25</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26</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27</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28</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29</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1D7E82-D23F-4C94-ADD9-ECE3B5BF3C05}" type="slidenum">
              <a:rPr lang="en-US"/>
              <a:pPr/>
              <a:t>30</a:t>
            </a:fld>
            <a:r>
              <a:rPr lang="en-US" dirty="0"/>
              <a:t>##</a:t>
            </a:r>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31</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32</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33</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34</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35</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7DD2B35-02F1-4388-84C9-84C5BB3BF789}" type="slidenum">
              <a:rPr lang="en-US"/>
              <a:pPr/>
              <a:t>36</a:t>
            </a:fld>
            <a:r>
              <a:rPr lang="en-US" dirty="0"/>
              <a:t>##</a:t>
            </a:r>
          </a:p>
        </p:txBody>
      </p:sp>
      <p:sp>
        <p:nvSpPr>
          <p:cNvPr id="1577986" name="Rectangle 2"/>
          <p:cNvSpPr>
            <a:spLocks noGrp="1" noRot="1" noChangeAspect="1" noChangeArrowheads="1" noTextEdit="1"/>
          </p:cNvSpPr>
          <p:nvPr>
            <p:ph type="sldImg"/>
          </p:nvPr>
        </p:nvSpPr>
        <p:spPr>
          <a:ln/>
        </p:spPr>
      </p:sp>
      <p:sp>
        <p:nvSpPr>
          <p:cNvPr id="1577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A7DAF6F-0FB4-4DC9-BB8A-0BBC35B47A77}" type="slidenum">
              <a:rPr lang="en-US"/>
              <a:pPr/>
              <a:t>37</a:t>
            </a:fld>
            <a:r>
              <a:rPr lang="en-US" dirty="0"/>
              <a:t>##</a:t>
            </a:r>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dirty="0"/>
              <a:t>The </a:t>
            </a:r>
            <a:r>
              <a:rPr lang="en-US" b="1" dirty="0"/>
              <a:t>Common Language Infrastructure (CLI)</a:t>
            </a:r>
            <a:r>
              <a:rPr lang="en-US" dirty="0"/>
              <a:t> is an open </a:t>
            </a:r>
            <a:r>
              <a:rPr lang="en-US" dirty="0">
                <a:hlinkClick r:id="rId3" tooltip="Specification"/>
              </a:rPr>
              <a:t>specification</a:t>
            </a:r>
            <a:r>
              <a:rPr lang="en-US" dirty="0"/>
              <a:t> developed by </a:t>
            </a:r>
            <a:r>
              <a:rPr lang="en-US" dirty="0">
                <a:hlinkClick r:id="rId4" tooltip="Microsoft"/>
              </a:rPr>
              <a:t>Microsoft</a:t>
            </a:r>
            <a:r>
              <a:rPr lang="en-US" dirty="0"/>
              <a:t> that describes the executable code and runtime environment that form the core of the </a:t>
            </a:r>
            <a:r>
              <a:rPr lang="en-US" dirty="0">
                <a:hlinkClick r:id="rId5" tooltip=".NET Framework"/>
              </a:rPr>
              <a:t>Microsoft .NET Framework</a:t>
            </a:r>
            <a:r>
              <a:rPr lang="en-US" dirty="0"/>
              <a:t>. The specification defines an environment that allows multiple high-level languages to be used on different computer platforms without being rewritten for specific architectures.</a:t>
            </a:r>
          </a:p>
          <a:p>
            <a:r>
              <a:rPr lang="en-US" dirty="0"/>
              <a:t>To clarify, the CLI is a </a:t>
            </a:r>
            <a:r>
              <a:rPr lang="en-US" i="1" dirty="0"/>
              <a:t>specification,</a:t>
            </a:r>
            <a:r>
              <a:rPr lang="en-US" dirty="0"/>
              <a:t> not an </a:t>
            </a:r>
            <a:r>
              <a:rPr lang="en-US" i="1" dirty="0"/>
              <a:t>implementation,</a:t>
            </a:r>
            <a:r>
              <a:rPr lang="en-US" dirty="0"/>
              <a:t> and is often confused with the </a:t>
            </a:r>
            <a:r>
              <a:rPr lang="en-US" dirty="0">
                <a:hlinkClick r:id="rId6" tooltip="Common Language Runtime"/>
              </a:rPr>
              <a:t>Common Language Runtime</a:t>
            </a:r>
            <a:r>
              <a:rPr lang="en-US" dirty="0"/>
              <a:t> (CLR), which contains aspects outside the scope of the specification.</a:t>
            </a:r>
            <a:endParaRPr lang="bg-B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9DE8ABA-A68A-4A0A-83A8-C97230FB5B1D}" type="slidenum">
              <a:rPr lang="en-US"/>
              <a:pPr/>
              <a:t>38</a:t>
            </a:fld>
            <a:r>
              <a:rPr lang="en-US" dirty="0"/>
              <a:t>##</a:t>
            </a:r>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r>
              <a:rPr lang="en-US"/>
              <a:t>The </a:t>
            </a:r>
            <a:r>
              <a:rPr lang="en-US">
                <a:hlinkClick r:id="rId3" tooltip="Common Type System"/>
              </a:rPr>
              <a:t>Common Type System</a:t>
            </a:r>
            <a:r>
              <a:rPr lang="en-US"/>
              <a:t> (CTS) </a:t>
            </a:r>
          </a:p>
          <a:p>
            <a:pPr lvl="1"/>
            <a:r>
              <a:rPr lang="en-US"/>
              <a:t>A set of </a:t>
            </a:r>
            <a:r>
              <a:rPr lang="en-US">
                <a:hlinkClick r:id="rId4" tooltip="Datatype"/>
              </a:rPr>
              <a:t>types</a:t>
            </a:r>
            <a:r>
              <a:rPr lang="en-US"/>
              <a:t> and operations that are shared by all CTS-compliant </a:t>
            </a:r>
            <a:r>
              <a:rPr lang="en-US">
                <a:hlinkClick r:id="rId5" tooltip="Programming language"/>
              </a:rPr>
              <a:t>programming languages</a:t>
            </a:r>
            <a:r>
              <a:rPr lang="en-US"/>
              <a:t>.</a:t>
            </a:r>
          </a:p>
          <a:p>
            <a:r>
              <a:rPr lang="en-US"/>
              <a:t>Metadata </a:t>
            </a:r>
          </a:p>
          <a:p>
            <a:pPr lvl="1"/>
            <a:r>
              <a:rPr lang="en-US"/>
              <a:t>Information about program structure is language-agnostic, so that it can be referenced between languages and tools, making it easy to work with code written in a language you are not using.</a:t>
            </a:r>
          </a:p>
          <a:p>
            <a:r>
              <a:rPr lang="en-US"/>
              <a:t>Common Language Specification (CLS) </a:t>
            </a:r>
          </a:p>
          <a:p>
            <a:pPr lvl="1"/>
            <a:r>
              <a:rPr lang="en-US"/>
              <a:t>A set of base rules to which any language targeting the CLI should conform in order to interoperate with other CLS-compliant languages.</a:t>
            </a:r>
          </a:p>
          <a:p>
            <a:r>
              <a:rPr lang="en-US"/>
              <a:t>Virtual Execution System (VES) </a:t>
            </a:r>
          </a:p>
          <a:p>
            <a:pPr lvl="1"/>
            <a:r>
              <a:rPr lang="en-US"/>
              <a:t>The VES loads and executes CLI-compatible programs, using the metadata to combine separately generated pieces of code at runtime.</a:t>
            </a:r>
          </a:p>
          <a:p>
            <a:r>
              <a:rPr lang="en-US"/>
              <a:t>All compatible languages compile to </a:t>
            </a:r>
            <a:r>
              <a:rPr lang="en-US">
                <a:hlinkClick r:id="rId6" tooltip="Common Intermediate Language"/>
              </a:rPr>
              <a:t>Common Intermediate Language</a:t>
            </a:r>
            <a:r>
              <a:rPr lang="en-US"/>
              <a:t> (CIL), which is an </a:t>
            </a:r>
            <a:r>
              <a:rPr lang="en-US">
                <a:hlinkClick r:id="rId7" tooltip="Intermediate language"/>
              </a:rPr>
              <a:t>intermediate language</a:t>
            </a:r>
            <a:r>
              <a:rPr lang="en-US"/>
              <a:t> that is abstracted from the platform hardware. When the code is executed, the platform-specific VES will compile the CIL to the </a:t>
            </a:r>
            <a:r>
              <a:rPr lang="en-US">
                <a:hlinkClick r:id="rId8" tooltip="Machine language"/>
              </a:rPr>
              <a:t>machine language</a:t>
            </a:r>
            <a:r>
              <a:rPr lang="en-US"/>
              <a:t> according to the specific hardware.</a:t>
            </a:r>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40</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8E29DD4-CD41-4145-AC28-476549F8D677}" type="slidenum">
              <a:rPr lang="en-US"/>
              <a:pPr/>
              <a:t>41</a:t>
            </a:fld>
            <a:r>
              <a:rPr lang="en-US" dirty="0"/>
              <a:t>##</a:t>
            </a:r>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42</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43</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44</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5</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45</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46</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47</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48</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49</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51</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52</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54</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55</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6</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7</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8</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9</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10</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106498" name="Picture 2" descr="http://www.enpalermo.com/images/stories/abstracto3.jpg"/>
          <p:cNvPicPr>
            <a:picLocks noChangeAspect="1" noChangeArrowheads="1"/>
          </p:cNvPicPr>
          <p:nvPr/>
        </p:nvPicPr>
        <p:blipFill>
          <a:blip r:embed="rId3" cstate="print">
            <a:lum contrast="20000"/>
          </a:blip>
          <a:srcRect/>
          <a:stretch>
            <a:fillRect/>
          </a:stretch>
        </p:blipFill>
        <p:spPr bwMode="auto">
          <a:xfrm>
            <a:off x="4150808" y="4572001"/>
            <a:ext cx="4495800" cy="1828800"/>
          </a:xfrm>
          <a:prstGeom prst="roundRect">
            <a:avLst>
              <a:gd name="adj" fmla="val 7443"/>
            </a:avLst>
          </a:prstGeom>
          <a:noFill/>
          <a:ln w="3175">
            <a:solidFill>
              <a:schemeClr val="accent5">
                <a:lumMod val="40000"/>
                <a:lumOff val="60000"/>
                <a:alpha val="50000"/>
              </a:schemeClr>
            </a:solidFill>
          </a:ln>
        </p:spPr>
      </p:pic>
      <p:pic>
        <p:nvPicPr>
          <p:cNvPr id="106500" name="Picture 4" descr="http://blogs.msdn.com/blogfiles/swiss_dpe_team/WindowsLiveWriter/BetaPhasevonVisua.NETFramework4verlngert_5079/.NET_Logo_6.jpg"/>
          <p:cNvPicPr>
            <a:picLocks noChangeAspect="1" noChangeArrowheads="1"/>
          </p:cNvPicPr>
          <p:nvPr/>
        </p:nvPicPr>
        <p:blipFill>
          <a:blip r:embed="rId4" cstate="print"/>
          <a:srcRect l="-3656" t="-14872" r="-4961" b="-13678"/>
          <a:stretch>
            <a:fillRect/>
          </a:stretch>
        </p:blipFill>
        <p:spPr bwMode="auto">
          <a:xfrm>
            <a:off x="4455608" y="381000"/>
            <a:ext cx="4191000" cy="1219200"/>
          </a:xfrm>
          <a:prstGeom prst="roundRect">
            <a:avLst>
              <a:gd name="adj" fmla="val 7553"/>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3" name="Rectangle 5"/>
          <p:cNvSpPr>
            <a:spLocks noGrp="1" noChangeArrowheads="1"/>
          </p:cNvSpPr>
          <p:nvPr>
            <p:ph type="body" idx="1"/>
          </p:nvPr>
        </p:nvSpPr>
        <p:spPr>
          <a:xfrm>
            <a:off x="758825" y="1343025"/>
            <a:ext cx="6757988" cy="2805113"/>
          </a:xfrm>
        </p:spPr>
        <p:txBody>
          <a:bodyPr/>
          <a:lstStyle/>
          <a:p>
            <a:pPr marL="622300" lvl="1" indent="-260350"/>
            <a:r>
              <a:rPr lang="en-US" dirty="0"/>
              <a:t>Rich object-oriented library with fundamental classes</a:t>
            </a:r>
            <a:r>
              <a:rPr lang="bg-BG" dirty="0"/>
              <a:t> </a:t>
            </a:r>
            <a:endParaRPr lang="en-US" dirty="0"/>
          </a:p>
          <a:p>
            <a:pPr marL="622300" lvl="1" indent="-260350"/>
            <a:r>
              <a:rPr lang="en-US" dirty="0" smtClean="0"/>
              <a:t>Input-output, 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88066" name="Picture 2" descr="http://www.checkitout.co.uk/images/database_design.jpg"/>
          <p:cNvPicPr>
            <a:picLocks noChangeAspect="1" noChangeArrowheads="1"/>
          </p:cNvPicPr>
          <p:nvPr/>
        </p:nvPicPr>
        <p:blipFill>
          <a:blip r:embed="rId3" cstate="print"/>
          <a:srcRect/>
          <a:stretch>
            <a:fillRect/>
          </a:stretch>
        </p:blipFill>
        <p:spPr bwMode="auto">
          <a:xfrm>
            <a:off x="6096000" y="2514600"/>
            <a:ext cx="24447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pic>
        <p:nvPicPr>
          <p:cNvPr id="86018" name="Picture 2" descr="http://www.thedotnetway.net/wp-content/uploads/2009/09/WCF.jpg"/>
          <p:cNvPicPr>
            <a:picLocks noChangeAspect="1" noChangeArrowheads="1"/>
          </p:cNvPicPr>
          <p:nvPr/>
        </p:nvPicPr>
        <p:blipFill>
          <a:blip r:embed="rId3" cstate="print"/>
          <a:srcRect/>
          <a:stretch>
            <a:fillRect/>
          </a:stretch>
        </p:blipFill>
        <p:spPr bwMode="auto">
          <a:xfrm>
            <a:off x="7018742" y="1066800"/>
            <a:ext cx="1744258"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mobile,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r="687" b="1057"/>
          <a:stretch>
            <a:fillRect/>
          </a:stretch>
        </p:blipFill>
        <p:spPr bwMode="auto">
          <a:xfrm>
            <a:off x="1008460" y="1170264"/>
            <a:ext cx="7020173" cy="5250633"/>
          </a:xfrm>
          <a:prstGeom prst="roundRect">
            <a:avLst>
              <a:gd name="adj" fmla="val 2697"/>
            </a:avLst>
          </a:prstGeom>
          <a:noFill/>
          <a:ln w="3175">
            <a:solidFill>
              <a:schemeClr val="accent5">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blog.radvision.com/images/2009/20090402-VoipSurvivor-virtual-machine.jpg"/>
          <p:cNvPicPr>
            <a:picLocks noChangeAspect="1" noChangeArrowheads="1"/>
          </p:cNvPicPr>
          <p:nvPr/>
        </p:nvPicPr>
        <p:blipFill>
          <a:blip r:embed="rId3" cstate="print"/>
          <a:srcRect/>
          <a:stretch>
            <a:fillRect/>
          </a:stretch>
        </p:blipFill>
        <p:spPr bwMode="auto">
          <a:xfrm>
            <a:off x="1828800" y="1066800"/>
            <a:ext cx="52578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64674" name="Rectangle 2"/>
          <p:cNvSpPr>
            <a:spLocks noGrp="1" noChangeArrowheads="1"/>
          </p:cNvSpPr>
          <p:nvPr>
            <p:ph type="ctrTitle"/>
          </p:nvPr>
        </p:nvSpPr>
        <p:spPr>
          <a:xfrm>
            <a:off x="1216025" y="39163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563880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body" idx="1"/>
          </p:nvPr>
        </p:nvSpPr>
        <p:spPr/>
        <p:txBody>
          <a:bodyPr/>
          <a:lstStyle/>
          <a:p>
            <a:r>
              <a:rPr lang="en-US" dirty="0">
                <a:solidFill>
                  <a:schemeClr val="accent5">
                    <a:lumMod val="20000"/>
                    <a:lumOff val="80000"/>
                  </a:schemeClr>
                </a:solidFill>
                <a:effectLst>
                  <a:outerShdw blurRad="38100" dist="38100" dir="2700000" algn="tl">
                    <a:srgbClr val="000000"/>
                  </a:outerShdw>
                </a:effectLst>
              </a:rPr>
              <a:t>Managed </a:t>
            </a:r>
            <a:r>
              <a:rPr lang="en-US" dirty="0" smtClean="0">
                <a:solidFill>
                  <a:schemeClr val="accent5">
                    <a:lumMod val="20000"/>
                    <a:lumOff val="80000"/>
                  </a:schemeClr>
                </a:solidFill>
                <a:effectLst>
                  <a:outerShdw blurRad="38100" dist="38100" dir="2700000" algn="tl">
                    <a:srgbClr val="000000"/>
                  </a:outerShdw>
                </a:effectLst>
              </a:rPr>
              <a:t>execution environment</a:t>
            </a:r>
            <a:endParaRPr lang="bg-BG" dirty="0">
              <a:solidFill>
                <a:schemeClr val="accent5">
                  <a:lumMod val="20000"/>
                  <a:lumOff val="80000"/>
                </a:schemeClr>
              </a:solidFill>
              <a:effectLst>
                <a:outerShdw blurRad="38100" dist="38100" dir="2700000" algn="tl">
                  <a:srgbClr val="000000"/>
                </a:outerShdw>
              </a:effectLst>
            </a:endParaRPr>
          </a:p>
          <a:p>
            <a:pPr lvl="1"/>
            <a:r>
              <a:rPr lang="en-US" dirty="0" smtClean="0"/>
              <a:t>Controls the </a:t>
            </a:r>
            <a:r>
              <a:rPr lang="en-US" dirty="0"/>
              <a:t>execution of managed</a:t>
            </a:r>
            <a:r>
              <a:rPr lang="bg-BG" dirty="0"/>
              <a:t> .</a:t>
            </a:r>
            <a:r>
              <a:rPr lang="en-US" dirty="0" smtClean="0"/>
              <a:t>NET programming </a:t>
            </a:r>
            <a:r>
              <a:rPr lang="en-US" dirty="0"/>
              <a:t>code</a:t>
            </a:r>
            <a:endParaRPr lang="bg-BG" dirty="0"/>
          </a:p>
          <a:p>
            <a:r>
              <a:rPr lang="en-US" dirty="0"/>
              <a:t>Something like virtual </a:t>
            </a:r>
            <a:r>
              <a:rPr lang="en-US" dirty="0" smtClean="0"/>
              <a:t>machine</a:t>
            </a:r>
          </a:p>
          <a:p>
            <a:pPr lvl="1"/>
            <a:r>
              <a:rPr lang="en-US" dirty="0" smtClean="0"/>
              <a:t>Like the Java </a:t>
            </a:r>
            <a:r>
              <a:rPr lang="en-US" dirty="0"/>
              <a:t>Virtual </a:t>
            </a:r>
            <a:r>
              <a:rPr lang="en-US" dirty="0" smtClean="0"/>
              <a:t>Machine (JVM)</a:t>
            </a:r>
            <a:endParaRPr lang="en-US" dirty="0"/>
          </a:p>
          <a:p>
            <a:r>
              <a:rPr lang="en-US" dirty="0"/>
              <a:t>Not an </a:t>
            </a:r>
            <a:r>
              <a:rPr lang="en-US" dirty="0" smtClean="0"/>
              <a:t>interpreter</a:t>
            </a:r>
          </a:p>
          <a:p>
            <a:pPr lvl="1"/>
            <a:r>
              <a:rPr lang="en-US" dirty="0" smtClean="0"/>
              <a:t>Compilation on-demand is used</a:t>
            </a:r>
          </a:p>
          <a:p>
            <a:pPr lvl="2"/>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r>
              <a:rPr lang="en-US" dirty="0"/>
              <a:t>Possible compilation in advance</a:t>
            </a:r>
          </a:p>
        </p:txBody>
      </p:sp>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pic>
        <p:nvPicPr>
          <p:cNvPr id="76802" name="Picture 2" descr="http://res.sys-con.com/story/feb09/843532/Virtual%20Machine%20226.jpg"/>
          <p:cNvPicPr>
            <a:picLocks noChangeAspect="1" noChangeArrowheads="1"/>
          </p:cNvPicPr>
          <p:nvPr/>
        </p:nvPicPr>
        <p:blipFill>
          <a:blip r:embed="rId3" cstate="print"/>
          <a:srcRect l="17699" r="15044"/>
          <a:stretch>
            <a:fillRect/>
          </a:stretch>
        </p:blipFill>
        <p:spPr bwMode="auto">
          <a:xfrm>
            <a:off x="7010400" y="2514600"/>
            <a:ext cx="1641600"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body" idx="1"/>
          </p:nvPr>
        </p:nvSpPr>
        <p:spPr/>
        <p:txBody>
          <a:bodyPr/>
          <a:lstStyle/>
          <a:p>
            <a:pPr>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spcBef>
                <a:spcPct val="35000"/>
              </a:spcBef>
            </a:pPr>
            <a:r>
              <a:rPr lang="en-US" dirty="0"/>
              <a:t>Managing memory and application resources</a:t>
            </a:r>
            <a:endParaRPr lang="bg-BG" dirty="0"/>
          </a:p>
          <a:p>
            <a:pPr>
              <a:spcBef>
                <a:spcPct val="35000"/>
              </a:spcBef>
            </a:pPr>
            <a:r>
              <a:rPr lang="en-US" dirty="0" smtClean="0"/>
              <a:t>Ensuring type safety</a:t>
            </a:r>
            <a:endParaRPr lang="bg-BG" dirty="0"/>
          </a:p>
          <a:p>
            <a:pPr>
              <a:spcBef>
                <a:spcPct val="35000"/>
              </a:spcBef>
            </a:pPr>
            <a:r>
              <a:rPr lang="en-US" dirty="0" smtClean="0"/>
              <a:t>Interaction with the OS</a:t>
            </a:r>
            <a:endParaRPr lang="bg-BG" dirty="0"/>
          </a:p>
          <a:p>
            <a:pPr>
              <a:spcBef>
                <a:spcPct val="35000"/>
              </a:spcBef>
            </a:pPr>
            <a:r>
              <a:rPr lang="en-US" dirty="0"/>
              <a:t>Managing security</a:t>
            </a:r>
          </a:p>
          <a:p>
            <a:pPr lvl="1">
              <a:spcBef>
                <a:spcPct val="35000"/>
              </a:spcBef>
            </a:pPr>
            <a:r>
              <a:rPr lang="en-US" dirty="0"/>
              <a:t>Code access security</a:t>
            </a:r>
          </a:p>
          <a:p>
            <a:pPr lvl="1">
              <a:spcBef>
                <a:spcPct val="35000"/>
              </a:spcBef>
            </a:pPr>
            <a:r>
              <a:rPr lang="en-US" dirty="0"/>
              <a:t>Role-based security</a:t>
            </a:r>
            <a:endParaRPr lang="bg-BG" sz="2600" dirty="0"/>
          </a:p>
        </p:txBody>
      </p:sp>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pic>
        <p:nvPicPr>
          <p:cNvPr id="74756" name="Picture 4" descr="http://www.bjr-labs.com/images/functionality.jpg"/>
          <p:cNvPicPr>
            <a:picLocks noChangeAspect="1" noChangeArrowheads="1"/>
          </p:cNvPicPr>
          <p:nvPr/>
        </p:nvPicPr>
        <p:blipFill>
          <a:blip r:embed="rId3" cstate="print"/>
          <a:srcRect/>
          <a:stretch>
            <a:fillRect/>
          </a:stretch>
        </p:blipFill>
        <p:spPr bwMode="auto">
          <a:xfrm>
            <a:off x="5943600" y="4419600"/>
            <a:ext cx="2638425" cy="1962150"/>
          </a:xfrm>
          <a:prstGeom prst="rect">
            <a:avLst/>
          </a:prstGeom>
          <a:noFill/>
          <a:ln w="3175">
            <a:solidFill>
              <a:schemeClr val="accent5">
                <a:lumMod val="40000"/>
                <a:lumOff val="60000"/>
              </a:schemeClr>
            </a:solid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body"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application 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					 profile of .NET code</a:t>
            </a:r>
            <a:endParaRPr lang="bg-BG" dirty="0"/>
          </a:p>
        </p:txBody>
      </p:sp>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pic>
        <p:nvPicPr>
          <p:cNvPr id="72706" name="Picture 2" descr="http://www.realfreewebsites.com/blog/img/gears.jpg"/>
          <p:cNvPicPr>
            <a:picLocks noChangeAspect="1" noChangeArrowheads="1"/>
          </p:cNvPicPr>
          <p:nvPr/>
        </p:nvPicPr>
        <p:blipFill>
          <a:blip r:embed="rId2" cstate="print"/>
          <a:srcRect/>
          <a:stretch>
            <a:fillRect/>
          </a:stretch>
        </p:blipFill>
        <p:spPr bwMode="auto">
          <a:xfrm>
            <a:off x="6043096" y="5029200"/>
            <a:ext cx="2643704" cy="1383538"/>
          </a:xfrm>
          <a:prstGeom prst="roundRect">
            <a:avLst>
              <a:gd name="adj" fmla="val 8678"/>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type="body" idx="1"/>
          </p:nvPr>
        </p:nvSpPr>
        <p:spPr>
          <a:xfrm>
            <a:off x="228600" y="990600"/>
            <a:ext cx="8686800" cy="5638800"/>
          </a:xfrm>
        </p:spPr>
        <p:txBody>
          <a:bodyPr/>
          <a:lstStyle/>
          <a:p>
            <a:pPr marL="542925" indent="-542925">
              <a:lnSpc>
                <a:spcPct val="100000"/>
              </a:lnSpc>
              <a:buFontTx/>
              <a:buAutoNum type="arabicPeriod"/>
            </a:pPr>
            <a:r>
              <a:rPr lang="en-US" dirty="0"/>
              <a:t>What is</a:t>
            </a:r>
            <a:r>
              <a:rPr lang="bg-BG" dirty="0"/>
              <a:t> </a:t>
            </a:r>
            <a:r>
              <a:rPr lang="en-US" dirty="0"/>
              <a:t>.NET</a:t>
            </a:r>
            <a:r>
              <a:rPr lang="bg-BG" dirty="0"/>
              <a:t>?</a:t>
            </a:r>
          </a:p>
          <a:p>
            <a:pPr marL="984250" lvl="1" indent="-261938">
              <a:lnSpc>
                <a:spcPct val="100000"/>
              </a:lnSpc>
            </a:pPr>
            <a:r>
              <a:rPr lang="en-US" dirty="0"/>
              <a:t>Microsoft .NET platform architecture</a:t>
            </a:r>
          </a:p>
          <a:p>
            <a:pPr marL="542925" indent="-542925">
              <a:lnSpc>
                <a:spcPct val="1000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ct val="100000"/>
              </a:lnSpc>
            </a:pPr>
            <a:r>
              <a:rPr lang="en-US" dirty="0"/>
              <a:t>.NET Framework Architecture</a:t>
            </a:r>
          </a:p>
          <a:p>
            <a:pPr marL="542925" indent="-542925">
              <a:lnSpc>
                <a:spcPct val="100000"/>
              </a:lnSpc>
              <a:buFontTx/>
              <a:buAutoNum type="arabicPeriod"/>
            </a:pPr>
            <a:r>
              <a:rPr lang="en-US" dirty="0"/>
              <a:t>Common Language Runtime (CLR)</a:t>
            </a:r>
          </a:p>
          <a:p>
            <a:pPr marL="542925" indent="-542925">
              <a:lnSpc>
                <a:spcPct val="100000"/>
              </a:lnSpc>
              <a:buFontTx/>
              <a:buAutoNum type="arabicPeriod"/>
            </a:pPr>
            <a:r>
              <a:rPr lang="en-US" dirty="0"/>
              <a:t>Managed Code</a:t>
            </a:r>
          </a:p>
          <a:p>
            <a:pPr marL="542925" indent="-542925">
              <a:lnSpc>
                <a:spcPct val="100000"/>
              </a:lnSpc>
              <a:buFontTx/>
              <a:buAutoNum type="arabicPeriod"/>
            </a:pPr>
            <a:r>
              <a:rPr lang="en-US" dirty="0"/>
              <a:t>Intermediate Language</a:t>
            </a:r>
            <a:r>
              <a:rPr lang="bg-BG" dirty="0"/>
              <a:t> </a:t>
            </a:r>
            <a:r>
              <a:rPr lang="en-US" dirty="0"/>
              <a:t>MSIL</a:t>
            </a:r>
          </a:p>
          <a:p>
            <a:pPr marL="542925" indent="-542925">
              <a:lnSpc>
                <a:spcPct val="100000"/>
              </a:lnSpc>
              <a:buFontTx/>
              <a:buAutoNum type="arabicPeriod"/>
            </a:pPr>
            <a:r>
              <a:rPr lang="en-US" dirty="0"/>
              <a:t>Assemblies and </a:t>
            </a:r>
            <a:r>
              <a:rPr lang="en-US" dirty="0" smtClean="0"/>
              <a:t>Metadata</a:t>
            </a:r>
          </a:p>
          <a:p>
            <a:pPr marL="542925" indent="-542925">
              <a:lnSpc>
                <a:spcPct val="100000"/>
              </a:lnSpc>
              <a:buFontTx/>
              <a:buAutoNum type="arabicPeriod"/>
            </a:pPr>
            <a:r>
              <a:rPr lang="en-US" dirty="0" smtClean="0"/>
              <a:t>.NET Applications</a:t>
            </a:r>
            <a:endParaRPr lang="en-US" dirty="0"/>
          </a:p>
        </p:txBody>
      </p:sp>
      <p:pic>
        <p:nvPicPr>
          <p:cNvPr id="1026" name="Picture 2" descr="C:\Trash\dotnet-logo.png"/>
          <p:cNvPicPr>
            <a:picLocks noChangeAspect="1" noChangeArrowheads="1"/>
          </p:cNvPicPr>
          <p:nvPr/>
        </p:nvPicPr>
        <p:blipFill>
          <a:blip r:embed="rId3" cstate="print"/>
          <a:srcRect/>
          <a:stretch>
            <a:fillRect/>
          </a:stretch>
        </p:blipFill>
        <p:spPr bwMode="auto">
          <a:xfrm>
            <a:off x="6762750" y="4572000"/>
            <a:ext cx="1847850" cy="1828800"/>
          </a:xfrm>
          <a:prstGeom prst="roundRect">
            <a:avLst>
              <a:gd name="adj" fmla="val 7876"/>
            </a:avLst>
          </a:prstGeom>
          <a:noFill/>
        </p:spPr>
      </p:pic>
      <p:pic>
        <p:nvPicPr>
          <p:cNvPr id="1027" name="Picture 3" descr="C:\Trash\books3.jpg"/>
          <p:cNvPicPr>
            <a:picLocks noChangeAspect="1" noChangeArrowheads="1"/>
          </p:cNvPicPr>
          <p:nvPr/>
        </p:nvPicPr>
        <p:blipFill>
          <a:blip r:embed="rId4" cstate="print"/>
          <a:srcRect/>
          <a:stretch>
            <a:fillRect/>
          </a:stretch>
        </p:blipFill>
        <p:spPr bwMode="auto">
          <a:xfrm>
            <a:off x="7504992" y="1219200"/>
            <a:ext cx="1303048"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832475"/>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78375"/>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266825"/>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1043046"/>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2801203"/>
            <a:ext cx="5486400" cy="497680"/>
          </a:xfrm>
        </p:spPr>
        <p:txBody>
          <a:bodyPr/>
          <a:lstStyle/>
          <a:p>
            <a:r>
              <a:rPr lang="en-US" dirty="0" smtClean="0"/>
              <a:t>What is the Difference?</a:t>
            </a:r>
            <a:endParaRPr lang="en-US" dirty="0"/>
          </a:p>
        </p:txBody>
      </p:sp>
      <p:pic>
        <p:nvPicPr>
          <p:cNvPr id="69634" name="Picture 2" descr="msil.jpg"/>
          <p:cNvPicPr>
            <a:picLocks noChangeAspect="1" noChangeArrowheads="1"/>
          </p:cNvPicPr>
          <p:nvPr/>
        </p:nvPicPr>
        <p:blipFill>
          <a:blip r:embed="rId3" cstate="print"/>
          <a:srcRect/>
          <a:stretch>
            <a:fillRect/>
          </a:stretch>
        </p:blipFill>
        <p:spPr bwMode="auto">
          <a:xfrm flipH="1">
            <a:off x="2362200" y="3557646"/>
            <a:ext cx="4377266" cy="2690754"/>
          </a:xfrm>
          <a:prstGeom prst="roundRect">
            <a:avLst>
              <a:gd name="adj" fmla="val 5509"/>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type="body" idx="1"/>
          </p:nvPr>
        </p:nvSpPr>
        <p:spPr>
          <a:xfrm>
            <a:off x="228600" y="1066800"/>
            <a:ext cx="8686800" cy="5638800"/>
          </a:xfrm>
        </p:spPr>
        <p:txBody>
          <a:bodyPr/>
          <a:lstStyle/>
          <a:p>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r>
              <a:rPr lang="en-US" dirty="0" smtClean="0"/>
              <a:t>Contains metadata</a:t>
            </a:r>
            <a:endParaRPr lang="bg-BG" dirty="0"/>
          </a:p>
          <a:p>
            <a:pPr lvl="1"/>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r>
              <a:rPr lang="en-US" dirty="0" smtClean="0"/>
              <a:t>Programs</a:t>
            </a:r>
            <a:r>
              <a:rPr lang="bg-BG" dirty="0"/>
              <a:t>, </a:t>
            </a:r>
            <a:r>
              <a:rPr lang="en-US" dirty="0"/>
              <a:t>written in any</a:t>
            </a:r>
            <a:r>
              <a:rPr lang="bg-BG" dirty="0"/>
              <a:t> </a:t>
            </a:r>
            <a:r>
              <a:rPr lang="en-US" dirty="0"/>
              <a:t>.NET language </a:t>
            </a:r>
            <a:r>
              <a:rPr lang="en-US" dirty="0" smtClean="0"/>
              <a:t>are</a:t>
            </a:r>
          </a:p>
          <a:p>
            <a:pPr lvl="1"/>
            <a:r>
              <a:rPr lang="en-US" dirty="0" smtClean="0"/>
              <a:t>Compiled </a:t>
            </a:r>
            <a:r>
              <a:rPr lang="en-US" dirty="0"/>
              <a:t>to managed code</a:t>
            </a:r>
            <a:r>
              <a:rPr lang="bg-BG" dirty="0"/>
              <a:t> </a:t>
            </a:r>
            <a:r>
              <a:rPr lang="en-US" dirty="0"/>
              <a:t>(MSIL</a:t>
            </a:r>
            <a:r>
              <a:rPr lang="en-US" dirty="0" smtClean="0"/>
              <a:t>)</a:t>
            </a:r>
          </a:p>
          <a:p>
            <a:pPr lvl="1"/>
            <a:r>
              <a:rPr lang="en-US" dirty="0" smtClean="0"/>
              <a:t>Packaged as assemblies (</a:t>
            </a:r>
            <a:r>
              <a:rPr lang="en-US" dirty="0" smtClean="0">
                <a:latin typeface="Consolas" pitchFamily="49" charset="0"/>
                <a:cs typeface="Consolas" pitchFamily="49" charset="0"/>
              </a:rPr>
              <a:t>.exe</a:t>
            </a:r>
            <a:r>
              <a:rPr lang="en-US" dirty="0" smtClean="0"/>
              <a:t> or </a:t>
            </a:r>
            <a:r>
              <a:rPr lang="en-US" dirty="0" smtClean="0">
                <a:latin typeface="Consolas" pitchFamily="49" charset="0"/>
                <a:cs typeface="Consolas" pitchFamily="49" charset="0"/>
              </a:rPr>
              <a:t>.</a:t>
            </a:r>
            <a:r>
              <a:rPr lang="en-US" noProof="1" smtClean="0">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body"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pic>
        <p:nvPicPr>
          <p:cNvPr id="64516" name="Picture 4" descr="http://ts1.mm.bing.net/images/thumbnail.aspx?q=1429249262756&amp;id=e174b74585b10dfd469acd27f24e4b35&amp;url=http%3a%2f%2fwww.pureelite.co.uk%2fwp-content%2fuploads%2f2009%2f03%2fbinary-code.jpg"/>
          <p:cNvPicPr>
            <a:picLocks noChangeAspect="1" noChangeArrowheads="1"/>
          </p:cNvPicPr>
          <p:nvPr/>
        </p:nvPicPr>
        <p:blipFill>
          <a:blip r:embed="rId3" cstate="print"/>
          <a:srcRect/>
          <a:stretch>
            <a:fillRect/>
          </a:stretch>
        </p:blipFill>
        <p:spPr bwMode="auto">
          <a:xfrm>
            <a:off x="6324600" y="1104898"/>
            <a:ext cx="2286000" cy="1714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type="body" idx="1"/>
          </p:nvPr>
        </p:nvSpPr>
        <p:spPr/>
        <p:txBody>
          <a:bodyPr/>
          <a:lstStyle/>
          <a:p>
            <a:pPr>
              <a:lnSpc>
                <a:spcPct val="105000"/>
              </a:lnSpc>
            </a:pPr>
            <a:r>
              <a:rPr lang="en-US" dirty="0"/>
              <a:t>No protection of memory and </a:t>
            </a:r>
            <a:r>
              <a:rPr lang="en-US" dirty="0" smtClean="0"/>
              <a:t>type-safety</a:t>
            </a:r>
            <a:endParaRPr lang="bg-BG" dirty="0"/>
          </a:p>
          <a:p>
            <a:pPr lvl="1">
              <a:lnSpc>
                <a:spcPct val="105000"/>
              </a:lnSpc>
            </a:pPr>
            <a:r>
              <a:rPr lang="en-US" dirty="0" smtClean="0"/>
              <a:t>Reliability problems</a:t>
            </a:r>
            <a:endParaRPr lang="bg-BG" dirty="0" smtClean="0"/>
          </a:p>
          <a:p>
            <a:pPr lvl="1">
              <a:lnSpc>
                <a:spcPct val="105000"/>
              </a:lnSpc>
            </a:pPr>
            <a:r>
              <a:rPr lang="en-US" dirty="0" smtClean="0"/>
              <a:t>Safety </a:t>
            </a:r>
            <a:r>
              <a:rPr lang="en-US" dirty="0"/>
              <a:t>problems</a:t>
            </a:r>
          </a:p>
          <a:p>
            <a:pPr>
              <a:lnSpc>
                <a:spcPct val="105000"/>
              </a:lnSpc>
            </a:pPr>
            <a:r>
              <a:rPr lang="en-US" dirty="0" smtClean="0"/>
              <a:t>Doesn’t </a:t>
            </a:r>
            <a:r>
              <a:rPr lang="en-US" dirty="0"/>
              <a:t>contain </a:t>
            </a:r>
            <a:r>
              <a:rPr lang="en-US" dirty="0" smtClean="0"/>
              <a:t>metadata</a:t>
            </a:r>
          </a:p>
          <a:p>
            <a:pPr lvl="1">
              <a:lnSpc>
                <a:spcPct val="105000"/>
              </a:lnSpc>
            </a:pPr>
            <a:r>
              <a:rPr lang="en-US" dirty="0" smtClean="0"/>
              <a:t>Needs additional overhead like (e.g. use COM)</a:t>
            </a:r>
            <a:endParaRPr lang="bg-BG" dirty="0"/>
          </a:p>
          <a:p>
            <a:pPr>
              <a:lnSpc>
                <a:spcPct val="105000"/>
              </a:lnSpc>
            </a:pPr>
            <a:r>
              <a:rPr lang="en-US" dirty="0"/>
              <a:t>Compiled to </a:t>
            </a:r>
            <a:r>
              <a:rPr lang="en-US" dirty="0" smtClean="0"/>
              <a:t>machine-dependent code</a:t>
            </a:r>
          </a:p>
          <a:p>
            <a:pPr lvl="1">
              <a:lnSpc>
                <a:spcPct val="105000"/>
              </a:lnSpc>
            </a:pPr>
            <a:r>
              <a:rPr lang="en-US" dirty="0" smtClean="0"/>
              <a:t>Need of different versions for different platforms</a:t>
            </a:r>
            <a:endParaRPr lang="bg-BG" dirty="0"/>
          </a:p>
          <a:p>
            <a:pPr lvl="1">
              <a:lnSpc>
                <a:spcPct val="105000"/>
              </a:lnSpc>
            </a:pPr>
            <a:r>
              <a:rPr lang="en-US" dirty="0"/>
              <a:t>Hard to be ported to other platforms</a:t>
            </a:r>
            <a:endParaRPr lang="bg-BG"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type="body"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effectLst>
                  <a:outerShdw blurRad="38100" dist="38100" dir="2700000" algn="tl">
                    <a:srgbClr val="000000"/>
                  </a:outerShdw>
                </a:effectLst>
              </a:rPr>
              <a:t>managed </a:t>
            </a:r>
            <a:r>
              <a:rPr lang="en-US" dirty="0">
                <a:solidFill>
                  <a:schemeClr val="accent5">
                    <a:lumMod val="20000"/>
                    <a:lumOff val="80000"/>
                  </a:schemeClr>
                </a:solidFill>
                <a:effectLst>
                  <a:outerShdw blurRad="38100" dist="38100" dir="2700000" algn="tl">
                    <a:srgbClr val="000000"/>
                  </a:outerShdw>
                </a:effectLst>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effectLst>
                  <a:outerShdw blurRad="38100" dist="38100" dir="2700000" algn="tl">
                    <a:srgbClr val="000000"/>
                  </a:outerShdw>
                </a:effectLst>
              </a:rPr>
              <a:t>garbage </a:t>
            </a:r>
            <a:r>
              <a:rPr lang="en-US" dirty="0">
                <a:solidFill>
                  <a:schemeClr val="accent5">
                    <a:lumMod val="20000"/>
                    <a:lumOff val="80000"/>
                  </a:schemeClr>
                </a:solidFill>
                <a:effectLst>
                  <a:outerShdw blurRad="38100" dist="38100" dir="2700000" algn="tl">
                    <a:srgbClr val="000000"/>
                  </a:outerShdw>
                </a:effectLst>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1193800"/>
            <a:ext cx="6480175" cy="1473200"/>
          </a:xfrm>
        </p:spPr>
        <p:txBody>
          <a:bodyPr/>
          <a:lstStyle/>
          <a:p>
            <a:pPr>
              <a:lnSpc>
                <a:spcPct val="110000"/>
              </a:lnSpc>
            </a:pPr>
            <a:r>
              <a:rPr lang="en-US"/>
              <a:t>Intermediate Language (MSIL)</a:t>
            </a:r>
            <a:endParaRPr lang="bg-BG" dirty="0"/>
          </a:p>
        </p:txBody>
      </p:sp>
      <p:pic>
        <p:nvPicPr>
          <p:cNvPr id="60418" name="Picture 2" descr="http://zamov.online.fr/images/assembler.jpg"/>
          <p:cNvPicPr>
            <a:picLocks noChangeAspect="1" noChangeArrowheads="1"/>
          </p:cNvPicPr>
          <p:nvPr/>
        </p:nvPicPr>
        <p:blipFill>
          <a:blip r:embed="rId3" cstate="print"/>
          <a:srcRect/>
          <a:stretch>
            <a:fillRect/>
          </a:stretch>
        </p:blipFill>
        <p:spPr bwMode="auto">
          <a:xfrm>
            <a:off x="2218018" y="3124200"/>
            <a:ext cx="4441264" cy="31242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type="body" idx="1"/>
          </p:nvPr>
        </p:nvSpPr>
        <p:spPr>
          <a:xfrm>
            <a:off x="228600" y="1295400"/>
            <a:ext cx="8686800" cy="5410200"/>
          </a:xfrm>
        </p:spPr>
        <p:txBody>
          <a:bodyPr/>
          <a:lstStyle/>
          <a:p>
            <a:r>
              <a:rPr lang="en-US" dirty="0"/>
              <a:t>Low level language</a:t>
            </a:r>
            <a:r>
              <a:rPr lang="bg-BG" dirty="0"/>
              <a:t> (</a:t>
            </a:r>
            <a:r>
              <a:rPr lang="en-US" dirty="0"/>
              <a:t>machine language</a:t>
            </a:r>
            <a:r>
              <a:rPr lang="bg-BG" dirty="0" smtClean="0"/>
              <a:t>)</a:t>
            </a:r>
            <a:r>
              <a:rPr lang="en-US" dirty="0" smtClean="0"/>
              <a:t> for the .NET CLR</a:t>
            </a:r>
            <a:endParaRPr lang="en-US" dirty="0"/>
          </a:p>
          <a:p>
            <a:r>
              <a:rPr lang="en-US" dirty="0" smtClean="0"/>
              <a:t>Has </a:t>
            </a:r>
            <a:r>
              <a:rPr lang="en-US" dirty="0"/>
              <a:t>independent set of </a:t>
            </a:r>
            <a:r>
              <a:rPr lang="en-US" dirty="0" smtClean="0"/>
              <a:t>CPU instructions</a:t>
            </a:r>
            <a:endParaRPr lang="en-US" dirty="0"/>
          </a:p>
          <a:p>
            <a:pPr lvl="1"/>
            <a:r>
              <a:rPr lang="en-US" dirty="0" smtClean="0"/>
              <a:t>Loading and storing data, calling </a:t>
            </a:r>
            <a:r>
              <a:rPr lang="en-US" dirty="0"/>
              <a:t>methods  </a:t>
            </a:r>
          </a:p>
          <a:p>
            <a:pPr lvl="1"/>
            <a:r>
              <a:rPr lang="en-US" dirty="0"/>
              <a:t>Arithmetic and logical operations</a:t>
            </a:r>
          </a:p>
          <a:p>
            <a:pPr lvl="1"/>
            <a:r>
              <a:rPr lang="en-US" dirty="0" smtClean="0"/>
              <a:t>Exception handling</a:t>
            </a:r>
          </a:p>
          <a:p>
            <a:pPr lvl="1"/>
            <a:r>
              <a:rPr lang="en-US" dirty="0" smtClean="0"/>
              <a:t>Etc.</a:t>
            </a:r>
            <a:endParaRPr lang="bg-BG" dirty="0"/>
          </a:p>
          <a:p>
            <a:r>
              <a:rPr lang="en-US" dirty="0"/>
              <a:t>MSIL </a:t>
            </a:r>
            <a:r>
              <a:rPr lang="en-US" dirty="0" smtClean="0"/>
              <a:t>is converted to instructions for the current physical CPU by the JIT compiler</a:t>
            </a:r>
            <a:endParaRPr lang="bg-BG" dirty="0"/>
          </a:p>
        </p:txBody>
      </p:sp>
      <p:pic>
        <p:nvPicPr>
          <p:cNvPr id="57346" name="Picture 2" descr="http://freethumbs.dreamstime.com/293/big/free_2931051.jpg"/>
          <p:cNvPicPr>
            <a:picLocks noChangeAspect="1" noChangeArrowheads="1"/>
          </p:cNvPicPr>
          <p:nvPr/>
        </p:nvPicPr>
        <p:blipFill>
          <a:blip r:embed="rId3" cstate="print"/>
          <a:srcRect/>
          <a:stretch>
            <a:fillRect/>
          </a:stretch>
        </p:blipFill>
        <p:spPr bwMode="auto">
          <a:xfrm>
            <a:off x="6896100" y="3733800"/>
            <a:ext cx="1790700" cy="17907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pic>
        <p:nvPicPr>
          <p:cNvPr id="55298" name="Picture 2" descr="http://wardleyelectronics.com/i/leaded-assembly.jpg"/>
          <p:cNvPicPr>
            <a:picLocks noChangeAspect="1" noChangeArrowheads="1"/>
          </p:cNvPicPr>
          <p:nvPr/>
        </p:nvPicPr>
        <p:blipFill>
          <a:blip r:embed="rId3" cstate="print"/>
          <a:srcRect/>
          <a:stretch>
            <a:fillRect/>
          </a:stretch>
        </p:blipFill>
        <p:spPr bwMode="auto">
          <a:xfrm>
            <a:off x="6678517" y="5067300"/>
            <a:ext cx="2008283" cy="1333500"/>
          </a:xfrm>
          <a:prstGeom prst="roundRect">
            <a:avLst>
              <a:gd name="adj" fmla="val 9132"/>
            </a:avLst>
          </a:prstGeom>
          <a:noFill/>
          <a:ln w="3175">
            <a:solidFill>
              <a:srgbClr val="92D050">
                <a:alpha val="25000"/>
              </a:srgbClr>
            </a:solid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914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during the install (NGEN)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type="body"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pic>
        <p:nvPicPr>
          <p:cNvPr id="104450" name="Picture 2" descr="http://image.guardian.co.uk/sys-images/Arts/Arts_/Pictures/2007/12/14/books460.jpg"/>
          <p:cNvPicPr>
            <a:picLocks noChangeAspect="1" noChangeArrowheads="1"/>
          </p:cNvPicPr>
          <p:nvPr/>
        </p:nvPicPr>
        <p:blipFill>
          <a:blip r:embed="rId3" cstate="print"/>
          <a:srcRect/>
          <a:stretch>
            <a:fillRect/>
          </a:stretch>
        </p:blipFill>
        <p:spPr bwMode="auto">
          <a:xfrm>
            <a:off x="6096000" y="4867088"/>
            <a:ext cx="2514600" cy="1508760"/>
          </a:xfrm>
          <a:prstGeom prst="roundRect">
            <a:avLst>
              <a:gd name="adj" fmla="val 6011"/>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1828800" y="76200"/>
            <a:ext cx="7086600" cy="762000"/>
          </a:xfrm>
        </p:spPr>
        <p:txBody>
          <a:bodyPr/>
          <a:lstStyle/>
          <a:p>
            <a:r>
              <a:rPr lang="en-US" dirty="0"/>
              <a:t>How CLR Executes</a:t>
            </a:r>
            <a:r>
              <a:rPr lang="bg-BG" dirty="0"/>
              <a:t> </a:t>
            </a:r>
            <a:r>
              <a:rPr lang="en-US" dirty="0"/>
              <a:t>MSIL</a:t>
            </a:r>
            <a:r>
              <a:rPr lang="bg-BG" dirty="0"/>
              <a:t>?</a:t>
            </a:r>
          </a:p>
        </p:txBody>
      </p:sp>
      <p:grpSp>
        <p:nvGrpSpPr>
          <p:cNvPr id="2" name="Group 3"/>
          <p:cNvGrpSpPr>
            <a:grpSpLocks/>
          </p:cNvGrpSpPr>
          <p:nvPr/>
        </p:nvGrpSpPr>
        <p:grpSpPr bwMode="auto">
          <a:xfrm>
            <a:off x="3514725" y="765175"/>
            <a:ext cx="1830388" cy="560388"/>
            <a:chOff x="1592" y="654"/>
            <a:chExt cx="1239" cy="401"/>
          </a:xfrm>
        </p:grpSpPr>
        <p:pic>
          <p:nvPicPr>
            <p:cNvPr id="1464324" name="Picture 4"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25" name="Text Box 5"/>
            <p:cNvSpPr txBox="1">
              <a:spLocks noChangeArrowheads="1"/>
            </p:cNvSpPr>
            <p:nvPr/>
          </p:nvSpPr>
          <p:spPr bwMode="auto">
            <a:xfrm>
              <a:off x="1723" y="720"/>
              <a:ext cx="982" cy="264"/>
            </a:xfrm>
            <a:prstGeom prst="rect">
              <a:avLst/>
            </a:prstGeom>
            <a:noFill/>
            <a:ln w="28575">
              <a:noFill/>
              <a:miter lim="800000"/>
              <a:headEnd/>
              <a:tailEnd type="none" w="med" len="lg"/>
            </a:ln>
            <a:effectLst/>
          </p:spPr>
          <p:txBody>
            <a:bodyPr>
              <a:spAutoFit/>
            </a:bodyPr>
            <a:lstStyle/>
            <a:p>
              <a:pPr algn="ctr">
                <a:lnSpc>
                  <a:spcPct val="90000"/>
                </a:lnSpc>
              </a:pPr>
              <a:r>
                <a:rPr kumimoji="0" lang="en-US" sz="2000" b="1" dirty="0">
                  <a:solidFill>
                    <a:schemeClr val="tx1">
                      <a:lumMod val="60000"/>
                      <a:lumOff val="40000"/>
                    </a:schemeClr>
                  </a:solidFill>
                  <a:effectLst>
                    <a:outerShdw blurRad="38100" dist="38100" dir="2700000" algn="tl">
                      <a:srgbClr val="000000">
                        <a:alpha val="43137"/>
                      </a:srgbClr>
                    </a:outerShdw>
                  </a:effectLst>
                </a:rPr>
                <a:t>.EXE </a:t>
              </a:r>
              <a:r>
                <a:rPr kumimoji="0" lang="bg-BG" sz="2000" b="1" dirty="0">
                  <a:solidFill>
                    <a:schemeClr val="tx1">
                      <a:lumMod val="60000"/>
                      <a:lumOff val="40000"/>
                    </a:schemeClr>
                  </a:solidFill>
                  <a:effectLst>
                    <a:outerShdw blurRad="38100" dist="38100" dir="2700000" algn="tl">
                      <a:srgbClr val="000000">
                        <a:alpha val="43137"/>
                      </a:srgbClr>
                    </a:outerShdw>
                  </a:effectLst>
                </a:rPr>
                <a:t>/ .</a:t>
              </a:r>
              <a:r>
                <a:rPr kumimoji="0" lang="en-US" sz="2000" b="1" dirty="0">
                  <a:solidFill>
                    <a:schemeClr val="tx1">
                      <a:lumMod val="60000"/>
                      <a:lumOff val="40000"/>
                    </a:schemeClr>
                  </a:solidFill>
                  <a:effectLst>
                    <a:outerShdw blurRad="38100" dist="38100" dir="2700000" algn="tl">
                      <a:srgbClr val="000000">
                        <a:alpha val="43137"/>
                      </a:srgbClr>
                    </a:outerShdw>
                  </a:effectLst>
                </a:rPr>
                <a:t>DLL</a:t>
              </a:r>
            </a:p>
          </p:txBody>
        </p:sp>
      </p:grpSp>
      <p:grpSp>
        <p:nvGrpSpPr>
          <p:cNvPr id="3" name="Group 6"/>
          <p:cNvGrpSpPr>
            <a:grpSpLocks/>
          </p:cNvGrpSpPr>
          <p:nvPr/>
        </p:nvGrpSpPr>
        <p:grpSpPr bwMode="auto">
          <a:xfrm>
            <a:off x="3481388" y="1606550"/>
            <a:ext cx="1920875" cy="600075"/>
            <a:chOff x="1833" y="1090"/>
            <a:chExt cx="1210" cy="378"/>
          </a:xfrm>
        </p:grpSpPr>
        <p:pic>
          <p:nvPicPr>
            <p:cNvPr id="1464327" name="Picture 7" descr="box_green"/>
            <p:cNvPicPr>
              <a:picLocks noChangeAspect="1" noChangeArrowheads="1"/>
            </p:cNvPicPr>
            <p:nvPr/>
          </p:nvPicPr>
          <p:blipFill>
            <a:blip r:embed="rId4" cstate="print"/>
            <a:srcRect/>
            <a:stretch>
              <a:fillRect/>
            </a:stretch>
          </p:blipFill>
          <p:spPr bwMode="auto">
            <a:xfrm>
              <a:off x="1833" y="1090"/>
              <a:ext cx="1210" cy="378"/>
            </a:xfrm>
            <a:prstGeom prst="rect">
              <a:avLst/>
            </a:prstGeom>
            <a:noFill/>
          </p:spPr>
        </p:pic>
        <p:sp>
          <p:nvSpPr>
            <p:cNvPr id="1464328" name="Text Box 8"/>
            <p:cNvSpPr txBox="1">
              <a:spLocks noChangeArrowheads="1"/>
            </p:cNvSpPr>
            <p:nvPr/>
          </p:nvSpPr>
          <p:spPr bwMode="auto">
            <a:xfrm>
              <a:off x="1904" y="1165"/>
              <a:ext cx="1027" cy="233"/>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Class Loader</a:t>
              </a:r>
            </a:p>
          </p:txBody>
        </p:sp>
      </p:grpSp>
      <p:grpSp>
        <p:nvGrpSpPr>
          <p:cNvPr id="4" name="Group 9"/>
          <p:cNvGrpSpPr>
            <a:grpSpLocks/>
          </p:cNvGrpSpPr>
          <p:nvPr/>
        </p:nvGrpSpPr>
        <p:grpSpPr bwMode="auto">
          <a:xfrm>
            <a:off x="3527425" y="3392488"/>
            <a:ext cx="1916113" cy="858837"/>
            <a:chOff x="1601" y="1913"/>
            <a:chExt cx="1297" cy="628"/>
          </a:xfrm>
        </p:grpSpPr>
        <p:pic>
          <p:nvPicPr>
            <p:cNvPr id="1464330" name="Picture 10" descr="box_dkblue"/>
            <p:cNvPicPr>
              <a:picLocks noChangeAspect="1" noChangeArrowheads="1"/>
            </p:cNvPicPr>
            <p:nvPr/>
          </p:nvPicPr>
          <p:blipFill>
            <a:blip r:embed="rId5" cstate="print"/>
            <a:srcRect/>
            <a:stretch>
              <a:fillRect/>
            </a:stretch>
          </p:blipFill>
          <p:spPr bwMode="auto">
            <a:xfrm>
              <a:off x="1601" y="1913"/>
              <a:ext cx="1297" cy="628"/>
            </a:xfrm>
            <a:prstGeom prst="rect">
              <a:avLst/>
            </a:prstGeom>
            <a:noFill/>
          </p:spPr>
        </p:pic>
        <p:sp>
          <p:nvSpPr>
            <p:cNvPr id="1464331" name="Text Box 11"/>
            <p:cNvSpPr txBox="1">
              <a:spLocks noChangeArrowheads="1"/>
            </p:cNvSpPr>
            <p:nvPr/>
          </p:nvSpPr>
          <p:spPr bwMode="auto">
            <a:xfrm>
              <a:off x="1658" y="1970"/>
              <a:ext cx="1099" cy="47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JIT</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 compiler</a:t>
              </a:r>
            </a:p>
          </p:txBody>
        </p:sp>
      </p:grpSp>
      <p:grpSp>
        <p:nvGrpSpPr>
          <p:cNvPr id="5" name="Group 12"/>
          <p:cNvGrpSpPr>
            <a:grpSpLocks/>
          </p:cNvGrpSpPr>
          <p:nvPr/>
        </p:nvGrpSpPr>
        <p:grpSpPr bwMode="auto">
          <a:xfrm>
            <a:off x="3425825" y="4487863"/>
            <a:ext cx="2122488" cy="836612"/>
            <a:chOff x="664" y="3272"/>
            <a:chExt cx="1062" cy="594"/>
          </a:xfrm>
        </p:grpSpPr>
        <p:pic>
          <p:nvPicPr>
            <p:cNvPr id="1464333" name="Picture 13"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464334" name="Text Box 14"/>
            <p:cNvSpPr txBox="1">
              <a:spLocks noChangeArrowheads="1"/>
            </p:cNvSpPr>
            <p:nvPr/>
          </p:nvSpPr>
          <p:spPr bwMode="auto">
            <a:xfrm>
              <a:off x="742" y="3323"/>
              <a:ext cx="864" cy="459"/>
            </a:xfrm>
            <a:prstGeom prst="rect">
              <a:avLst/>
            </a:prstGeom>
            <a:noFill/>
            <a:ln w="28575">
              <a:noFill/>
              <a:miter lim="800000"/>
              <a:headEnd/>
              <a:tailEnd type="none" w="med" len="lg"/>
            </a:ln>
            <a:effectLst/>
          </p:spPr>
          <p:txBody>
            <a:bodyPr>
              <a:spAutoFit/>
            </a:bodyPr>
            <a:lstStyle/>
            <a:p>
              <a:pPr algn="ctr">
                <a:lnSpc>
                  <a:spcPct val="90000"/>
                </a:lnSpc>
              </a:pPr>
              <a:r>
                <a:rPr lang="en-US" sz="2000" b="1" dirty="0" smtClean="0">
                  <a:solidFill>
                    <a:schemeClr val="tx1">
                      <a:lumMod val="60000"/>
                      <a:lumOff val="40000"/>
                    </a:schemeClr>
                  </a:solidFill>
                  <a:effectLst>
                    <a:outerShdw blurRad="38100" dist="38100" dir="2700000" algn="tl">
                      <a:srgbClr val="000000">
                        <a:alpha val="43137"/>
                      </a:srgbClr>
                    </a:outerShdw>
                  </a:effectLst>
                </a:rPr>
                <a:t>Managed code (MSIL)</a:t>
              </a:r>
              <a:endParaRPr lang="en-US" sz="2000" b="1" dirty="0">
                <a:solidFill>
                  <a:schemeClr val="tx1">
                    <a:lumMod val="60000"/>
                    <a:lumOff val="40000"/>
                  </a:schemeClr>
                </a:solidFill>
                <a:effectLst>
                  <a:outerShdw blurRad="38100" dist="38100" dir="2700000" algn="tl">
                    <a:srgbClr val="000000">
                      <a:alpha val="43137"/>
                    </a:srgbClr>
                  </a:outerShdw>
                </a:effectLst>
              </a:endParaRPr>
            </a:p>
          </p:txBody>
        </p:sp>
      </p:grpSp>
      <p:pic>
        <p:nvPicPr>
          <p:cNvPr id="1464335" name="Picture 15" descr="box_transparent"/>
          <p:cNvPicPr>
            <a:picLocks noChangeAspect="1" noChangeArrowheads="1"/>
          </p:cNvPicPr>
          <p:nvPr/>
        </p:nvPicPr>
        <p:blipFill>
          <a:blip r:embed="rId7" cstate="print"/>
          <a:srcRect/>
          <a:stretch>
            <a:fillRect/>
          </a:stretch>
        </p:blipFill>
        <p:spPr bwMode="auto">
          <a:xfrm>
            <a:off x="3411538" y="5600700"/>
            <a:ext cx="2132012" cy="1065213"/>
          </a:xfrm>
          <a:prstGeom prst="rect">
            <a:avLst/>
          </a:prstGeom>
          <a:noFill/>
        </p:spPr>
      </p:pic>
      <p:sp>
        <p:nvSpPr>
          <p:cNvPr id="1464336" name="Freeform 16"/>
          <p:cNvSpPr>
            <a:spLocks/>
          </p:cNvSpPr>
          <p:nvPr/>
        </p:nvSpPr>
        <p:spPr bwMode="auto">
          <a:xfrm>
            <a:off x="3113088" y="1989138"/>
            <a:ext cx="461962" cy="1798637"/>
          </a:xfrm>
          <a:custGeom>
            <a:avLst/>
            <a:gdLst/>
            <a:ahLst/>
            <a:cxnLst>
              <a:cxn ang="0">
                <a:pos x="355" y="0"/>
              </a:cxn>
              <a:cxn ang="0">
                <a:pos x="0" y="0"/>
              </a:cxn>
              <a:cxn ang="0">
                <a:pos x="4" y="1155"/>
              </a:cxn>
              <a:cxn ang="0">
                <a:pos x="366" y="1155"/>
              </a:cxn>
            </a:cxnLst>
            <a:rect l="0" t="0" r="r" b="b"/>
            <a:pathLst>
              <a:path w="366" h="1155">
                <a:moveTo>
                  <a:pt x="355" y="0"/>
                </a:moveTo>
                <a:lnTo>
                  <a:pt x="0" y="0"/>
                </a:lnTo>
                <a:lnTo>
                  <a:pt x="4" y="1155"/>
                </a:lnTo>
                <a:lnTo>
                  <a:pt x="366" y="1155"/>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7" name="Text Box 17"/>
          <p:cNvSpPr txBox="1">
            <a:spLocks noChangeArrowheads="1"/>
          </p:cNvSpPr>
          <p:nvPr/>
        </p:nvSpPr>
        <p:spPr bwMode="auto">
          <a:xfrm>
            <a:off x="2255838" y="2601913"/>
            <a:ext cx="873125" cy="584775"/>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a:solidFill>
                  <a:schemeClr val="tx1">
                    <a:lumMod val="60000"/>
                    <a:lumOff val="40000"/>
                  </a:schemeClr>
                </a:solidFill>
                <a:effectLst/>
              </a:rPr>
              <a:t>trusted</a:t>
            </a:r>
          </a:p>
          <a:p>
            <a:pPr algn="ctr" eaLnBrk="1" hangingPunct="1">
              <a:lnSpc>
                <a:spcPct val="100000"/>
              </a:lnSpc>
            </a:pPr>
            <a:r>
              <a:rPr kumimoji="0" lang="en-US" sz="1600" b="1">
                <a:solidFill>
                  <a:schemeClr val="tx1">
                    <a:lumMod val="60000"/>
                    <a:lumOff val="40000"/>
                  </a:schemeClr>
                </a:solidFill>
                <a:effectLst/>
              </a:rPr>
              <a:t>code</a:t>
            </a:r>
            <a:endParaRPr kumimoji="0" lang="bg-BG" sz="1600" b="1">
              <a:solidFill>
                <a:schemeClr val="tx1">
                  <a:lumMod val="60000"/>
                  <a:lumOff val="40000"/>
                </a:schemeClr>
              </a:solidFill>
              <a:effectLst/>
            </a:endParaRPr>
          </a:p>
        </p:txBody>
      </p:sp>
      <p:sp>
        <p:nvSpPr>
          <p:cNvPr id="1464338" name="Freeform 18"/>
          <p:cNvSpPr>
            <a:spLocks/>
          </p:cNvSpPr>
          <p:nvPr/>
        </p:nvSpPr>
        <p:spPr bwMode="auto">
          <a:xfrm>
            <a:off x="5297488" y="3775075"/>
            <a:ext cx="1162050" cy="2116138"/>
          </a:xfrm>
          <a:custGeom>
            <a:avLst/>
            <a:gdLst/>
            <a:ahLst/>
            <a:cxnLst>
              <a:cxn ang="0">
                <a:pos x="140" y="1333"/>
              </a:cxn>
              <a:cxn ang="0">
                <a:pos x="731" y="1332"/>
              </a:cxn>
              <a:cxn ang="0">
                <a:pos x="732" y="0"/>
              </a:cxn>
              <a:cxn ang="0">
                <a:pos x="0" y="0"/>
              </a:cxn>
            </a:cxnLst>
            <a:rect l="0" t="0" r="r" b="b"/>
            <a:pathLst>
              <a:path w="732" h="1333">
                <a:moveTo>
                  <a:pt x="140" y="1333"/>
                </a:moveTo>
                <a:lnTo>
                  <a:pt x="731" y="1332"/>
                </a:lnTo>
                <a:lnTo>
                  <a:pt x="732" y="0"/>
                </a:lnTo>
                <a:lnTo>
                  <a:pt x="0" y="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9" name="Text Box 19"/>
          <p:cNvSpPr txBox="1">
            <a:spLocks noChangeArrowheads="1"/>
          </p:cNvSpPr>
          <p:nvPr/>
        </p:nvSpPr>
        <p:spPr bwMode="auto">
          <a:xfrm>
            <a:off x="6477000" y="4191000"/>
            <a:ext cx="1143000" cy="830997"/>
          </a:xfrm>
          <a:prstGeom prst="rect">
            <a:avLst/>
          </a:prstGeom>
          <a:noFill/>
          <a:ln w="9525" algn="ctr">
            <a:noFill/>
            <a:miter lim="800000"/>
            <a:headEnd/>
            <a:tailEnd/>
          </a:ln>
          <a:effectLst/>
        </p:spPr>
        <p:txBody>
          <a:bodyPr wrap="square">
            <a:spAutoFit/>
          </a:bodyPr>
          <a:lstStyle/>
          <a:p>
            <a:pPr algn="ctr" eaLnBrk="1" hangingPunct="1">
              <a:lnSpc>
                <a:spcPct val="100000"/>
              </a:lnSpc>
            </a:pPr>
            <a:r>
              <a:rPr kumimoji="0" lang="en-US" sz="1600" b="1" dirty="0">
                <a:solidFill>
                  <a:schemeClr val="tx1">
                    <a:lumMod val="60000"/>
                    <a:lumOff val="40000"/>
                  </a:schemeClr>
                </a:solidFill>
                <a:effectLst/>
              </a:rPr>
              <a:t>Call un-compiled method</a:t>
            </a:r>
            <a:endParaRPr kumimoji="0" lang="bg-BG" sz="1600" b="1" dirty="0">
              <a:solidFill>
                <a:schemeClr val="tx1">
                  <a:lumMod val="60000"/>
                  <a:lumOff val="40000"/>
                </a:schemeClr>
              </a:solidFill>
              <a:effectLst/>
            </a:endParaRPr>
          </a:p>
        </p:txBody>
      </p:sp>
      <p:grpSp>
        <p:nvGrpSpPr>
          <p:cNvPr id="6" name="Group 20"/>
          <p:cNvGrpSpPr>
            <a:grpSpLocks/>
          </p:cNvGrpSpPr>
          <p:nvPr/>
        </p:nvGrpSpPr>
        <p:grpSpPr bwMode="auto">
          <a:xfrm>
            <a:off x="6743700" y="5670550"/>
            <a:ext cx="1435100" cy="911225"/>
            <a:chOff x="3936" y="3658"/>
            <a:chExt cx="904" cy="574"/>
          </a:xfrm>
        </p:grpSpPr>
        <p:pic>
          <p:nvPicPr>
            <p:cNvPr id="1464341" name="Picture 21"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42" name="Text Box 22"/>
            <p:cNvSpPr txBox="1">
              <a:spLocks noChangeArrowheads="1"/>
            </p:cNvSpPr>
            <p:nvPr/>
          </p:nvSpPr>
          <p:spPr bwMode="auto">
            <a:xfrm>
              <a:off x="4005" y="3726"/>
              <a:ext cx="746"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Security</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Engine</a:t>
              </a:r>
            </a:p>
          </p:txBody>
        </p:sp>
      </p:grpSp>
      <p:sp>
        <p:nvSpPr>
          <p:cNvPr id="1464343" name="Line 23"/>
          <p:cNvSpPr>
            <a:spLocks noChangeShapeType="1"/>
          </p:cNvSpPr>
          <p:nvPr/>
        </p:nvSpPr>
        <p:spPr bwMode="auto">
          <a:xfrm flipH="1" flipV="1">
            <a:off x="5518150" y="6129338"/>
            <a:ext cx="1271588" cy="0"/>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45" name="Text Box 25"/>
          <p:cNvSpPr txBox="1">
            <a:spLocks noChangeArrowheads="1"/>
          </p:cNvSpPr>
          <p:nvPr/>
        </p:nvSpPr>
        <p:spPr bwMode="auto">
          <a:xfrm>
            <a:off x="3529013" y="6249988"/>
            <a:ext cx="1878012" cy="369332"/>
          </a:xfrm>
          <a:prstGeom prst="rect">
            <a:avLst/>
          </a:prstGeom>
          <a:noFill/>
          <a:ln w="9525" algn="ctr">
            <a:noFill/>
            <a:miter lim="800000"/>
            <a:headEnd/>
            <a:tailEnd/>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Execution</a:t>
            </a:r>
          </a:p>
        </p:txBody>
      </p:sp>
      <p:sp>
        <p:nvSpPr>
          <p:cNvPr id="1464346" name="Freeform 26"/>
          <p:cNvSpPr>
            <a:spLocks/>
          </p:cNvSpPr>
          <p:nvPr/>
        </p:nvSpPr>
        <p:spPr bwMode="auto">
          <a:xfrm>
            <a:off x="2057400" y="1825625"/>
            <a:ext cx="1500188" cy="3079750"/>
          </a:xfrm>
          <a:custGeom>
            <a:avLst/>
            <a:gdLst/>
            <a:ahLst/>
            <a:cxnLst>
              <a:cxn ang="0">
                <a:pos x="945" y="1"/>
              </a:cxn>
              <a:cxn ang="0">
                <a:pos x="0" y="0"/>
              </a:cxn>
              <a:cxn ang="0">
                <a:pos x="5" y="1940"/>
              </a:cxn>
              <a:cxn ang="0">
                <a:pos x="888" y="1940"/>
              </a:cxn>
            </a:cxnLst>
            <a:rect l="0" t="0" r="r" b="b"/>
            <a:pathLst>
              <a:path w="945" h="1940">
                <a:moveTo>
                  <a:pt x="945" y="1"/>
                </a:moveTo>
                <a:lnTo>
                  <a:pt x="0" y="0"/>
                </a:lnTo>
                <a:lnTo>
                  <a:pt x="5" y="1940"/>
                </a:lnTo>
                <a:lnTo>
                  <a:pt x="888" y="194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grpSp>
        <p:nvGrpSpPr>
          <p:cNvPr id="7" name="Group 27"/>
          <p:cNvGrpSpPr>
            <a:grpSpLocks/>
          </p:cNvGrpSpPr>
          <p:nvPr/>
        </p:nvGrpSpPr>
        <p:grpSpPr bwMode="auto">
          <a:xfrm>
            <a:off x="3521075" y="2486025"/>
            <a:ext cx="1833563" cy="600075"/>
            <a:chOff x="1858" y="1644"/>
            <a:chExt cx="1155" cy="378"/>
          </a:xfrm>
        </p:grpSpPr>
        <p:pic>
          <p:nvPicPr>
            <p:cNvPr id="1464348" name="Picture 28" descr="red-block"/>
            <p:cNvPicPr>
              <a:picLocks noChangeAspect="1" noChangeArrowheads="1"/>
            </p:cNvPicPr>
            <p:nvPr/>
          </p:nvPicPr>
          <p:blipFill>
            <a:blip r:embed="rId8" cstate="print"/>
            <a:srcRect/>
            <a:stretch>
              <a:fillRect/>
            </a:stretch>
          </p:blipFill>
          <p:spPr bwMode="auto">
            <a:xfrm>
              <a:off x="1858" y="1644"/>
              <a:ext cx="1155" cy="378"/>
            </a:xfrm>
            <a:prstGeom prst="rect">
              <a:avLst/>
            </a:prstGeom>
            <a:noFill/>
          </p:spPr>
        </p:pic>
        <p:sp>
          <p:nvSpPr>
            <p:cNvPr id="1464349" name="Text Box 29"/>
            <p:cNvSpPr txBox="1">
              <a:spLocks noChangeArrowheads="1"/>
            </p:cNvSpPr>
            <p:nvPr/>
          </p:nvSpPr>
          <p:spPr bwMode="auto">
            <a:xfrm>
              <a:off x="2071" y="1709"/>
              <a:ext cx="736" cy="23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Verifier</a:t>
              </a:r>
            </a:p>
          </p:txBody>
        </p:sp>
      </p:grpSp>
      <p:sp>
        <p:nvSpPr>
          <p:cNvPr id="1464350" name="Line 30"/>
          <p:cNvSpPr>
            <a:spLocks noChangeShapeType="1"/>
          </p:cNvSpPr>
          <p:nvPr/>
        </p:nvSpPr>
        <p:spPr bwMode="auto">
          <a:xfrm>
            <a:off x="4384675" y="1262063"/>
            <a:ext cx="0" cy="3952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8" name="Group 31"/>
          <p:cNvGrpSpPr>
            <a:grpSpLocks/>
          </p:cNvGrpSpPr>
          <p:nvPr/>
        </p:nvGrpSpPr>
        <p:grpSpPr bwMode="auto">
          <a:xfrm>
            <a:off x="868363" y="5672138"/>
            <a:ext cx="1435100" cy="911225"/>
            <a:chOff x="3936" y="3658"/>
            <a:chExt cx="904" cy="574"/>
          </a:xfrm>
        </p:grpSpPr>
        <p:pic>
          <p:nvPicPr>
            <p:cNvPr id="1464352" name="Picture 32"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53" name="Text Box 33"/>
            <p:cNvSpPr txBox="1">
              <a:spLocks noChangeArrowheads="1"/>
            </p:cNvSpPr>
            <p:nvPr/>
          </p:nvSpPr>
          <p:spPr bwMode="auto">
            <a:xfrm>
              <a:off x="3990" y="3725"/>
              <a:ext cx="779"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Code</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Manager</a:t>
              </a:r>
            </a:p>
          </p:txBody>
        </p:sp>
      </p:grpSp>
      <p:sp>
        <p:nvSpPr>
          <p:cNvPr id="1464354" name="Line 34"/>
          <p:cNvSpPr>
            <a:spLocks noChangeShapeType="1"/>
          </p:cNvSpPr>
          <p:nvPr/>
        </p:nvSpPr>
        <p:spPr bwMode="auto">
          <a:xfrm flipH="1" flipV="1">
            <a:off x="2227263" y="6129338"/>
            <a:ext cx="1198562" cy="1587"/>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55" name="Text Box 35"/>
          <p:cNvSpPr txBox="1">
            <a:spLocks noChangeArrowheads="1"/>
          </p:cNvSpPr>
          <p:nvPr/>
        </p:nvSpPr>
        <p:spPr bwMode="auto">
          <a:xfrm>
            <a:off x="684213" y="2852738"/>
            <a:ext cx="1254125" cy="830997"/>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dirty="0">
                <a:solidFill>
                  <a:schemeClr val="tx1">
                    <a:lumMod val="60000"/>
                    <a:lumOff val="40000"/>
                  </a:schemeClr>
                </a:solidFill>
                <a:effectLst/>
              </a:rPr>
              <a:t>already compiled code</a:t>
            </a:r>
            <a:endParaRPr kumimoji="0" lang="bg-BG" sz="1600" b="1" dirty="0">
              <a:solidFill>
                <a:schemeClr val="tx1">
                  <a:lumMod val="60000"/>
                  <a:lumOff val="40000"/>
                </a:schemeClr>
              </a:solidFill>
              <a:effectLst/>
            </a:endParaRPr>
          </a:p>
        </p:txBody>
      </p:sp>
      <p:sp>
        <p:nvSpPr>
          <p:cNvPr id="1464356" name="Line 36"/>
          <p:cNvSpPr>
            <a:spLocks noChangeShapeType="1"/>
          </p:cNvSpPr>
          <p:nvPr/>
        </p:nvSpPr>
        <p:spPr bwMode="auto">
          <a:xfrm>
            <a:off x="4408488" y="2141538"/>
            <a:ext cx="1587" cy="385762"/>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7" name="Line 37"/>
          <p:cNvSpPr>
            <a:spLocks noChangeShapeType="1"/>
          </p:cNvSpPr>
          <p:nvPr/>
        </p:nvSpPr>
        <p:spPr bwMode="auto">
          <a:xfrm>
            <a:off x="4410075" y="3041650"/>
            <a:ext cx="1588"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8" name="Line 38"/>
          <p:cNvSpPr>
            <a:spLocks noChangeShapeType="1"/>
          </p:cNvSpPr>
          <p:nvPr/>
        </p:nvSpPr>
        <p:spPr bwMode="auto">
          <a:xfrm>
            <a:off x="4411663" y="4137025"/>
            <a:ext cx="1587"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9" name="Line 39"/>
          <p:cNvSpPr>
            <a:spLocks noChangeShapeType="1"/>
          </p:cNvSpPr>
          <p:nvPr/>
        </p:nvSpPr>
        <p:spPr bwMode="auto">
          <a:xfrm>
            <a:off x="4413250" y="5230813"/>
            <a:ext cx="1588" cy="387350"/>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9" name="Group 40"/>
          <p:cNvGrpSpPr>
            <a:grpSpLocks/>
          </p:cNvGrpSpPr>
          <p:nvPr/>
        </p:nvGrpSpPr>
        <p:grpSpPr bwMode="auto">
          <a:xfrm>
            <a:off x="5981700" y="1395413"/>
            <a:ext cx="1963738" cy="1027112"/>
            <a:chOff x="1592" y="654"/>
            <a:chExt cx="1239" cy="401"/>
          </a:xfrm>
        </p:grpSpPr>
        <p:pic>
          <p:nvPicPr>
            <p:cNvPr id="1464361" name="Picture 41"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62" name="Text Box 42"/>
            <p:cNvSpPr txBox="1">
              <a:spLocks noChangeArrowheads="1"/>
            </p:cNvSpPr>
            <p:nvPr/>
          </p:nvSpPr>
          <p:spPr bwMode="auto">
            <a:xfrm>
              <a:off x="1709" y="712"/>
              <a:ext cx="982" cy="274"/>
            </a:xfrm>
            <a:prstGeom prst="rect">
              <a:avLst/>
            </a:prstGeom>
            <a:noFill/>
            <a:ln w="28575">
              <a:noFill/>
              <a:miter lim="800000"/>
              <a:headEnd/>
              <a:tailEnd type="none" w="med" len="lg"/>
            </a:ln>
            <a:effectLst/>
          </p:spPr>
          <p:txBody>
            <a:bodyPr wrap="square">
              <a:spAutoFit/>
            </a:bodyPr>
            <a:lstStyle/>
            <a:p>
              <a:pPr algn="ctr">
                <a:lnSpc>
                  <a:spcPct val="90000"/>
                </a:lnSpc>
              </a:pPr>
              <a:r>
                <a:rPr lang="en-US" sz="2200" b="1" dirty="0">
                  <a:solidFill>
                    <a:schemeClr val="tx1">
                      <a:lumMod val="60000"/>
                      <a:lumOff val="40000"/>
                    </a:schemeClr>
                  </a:solidFill>
                  <a:effectLst>
                    <a:outerShdw blurRad="38100" dist="38100" dir="2700000" algn="tl">
                      <a:srgbClr val="000000">
                        <a:alpha val="43137"/>
                      </a:srgbClr>
                    </a:outerShdw>
                  </a:effectLst>
                </a:rPr>
                <a:t>Class libraries</a:t>
              </a:r>
            </a:p>
          </p:txBody>
        </p:sp>
      </p:grpSp>
      <p:sp>
        <p:nvSpPr>
          <p:cNvPr id="1464363" name="Line 43"/>
          <p:cNvSpPr>
            <a:spLocks noChangeShapeType="1"/>
          </p:cNvSpPr>
          <p:nvPr/>
        </p:nvSpPr>
        <p:spPr bwMode="auto">
          <a:xfrm flipH="1" flipV="1">
            <a:off x="5326063" y="1912938"/>
            <a:ext cx="744537" cy="15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pic>
        <p:nvPicPr>
          <p:cNvPr id="1464344" name="Picture 24" descr="BD18212_"/>
          <p:cNvPicPr>
            <a:picLocks noChangeAspect="1" noChangeArrowheads="1"/>
          </p:cNvPicPr>
          <p:nvPr/>
        </p:nvPicPr>
        <p:blipFill>
          <a:blip r:embed="rId9" cstate="print">
            <a:lum bright="10000" contrast="30000"/>
          </a:blip>
          <a:srcRect/>
          <a:stretch>
            <a:fillRect/>
          </a:stretch>
        </p:blipFill>
        <p:spPr bwMode="auto">
          <a:xfrm>
            <a:off x="3992563" y="5641975"/>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4260058"/>
            <a:ext cx="6480175" cy="736600"/>
          </a:xfrm>
        </p:spPr>
        <p:txBody>
          <a:bodyPr/>
          <a:lstStyle/>
          <a:p>
            <a:pPr>
              <a:lnSpc>
                <a:spcPct val="110000"/>
              </a:lnSpc>
            </a:pPr>
            <a:r>
              <a:rPr lang="en-US" dirty="0"/>
              <a:t>.NET Applications</a:t>
            </a:r>
            <a:endParaRPr lang="bg-BG" dirty="0"/>
          </a:p>
        </p:txBody>
      </p:sp>
      <p:sp>
        <p:nvSpPr>
          <p:cNvPr id="3" name="Subtitle 5"/>
          <p:cNvSpPr>
            <a:spLocks noGrp="1"/>
          </p:cNvSpPr>
          <p:nvPr>
            <p:ph type="subTitle" idx="1"/>
          </p:nvPr>
        </p:nvSpPr>
        <p:spPr>
          <a:xfrm>
            <a:off x="914400" y="5141120"/>
            <a:ext cx="7145842" cy="497680"/>
          </a:xfrm>
        </p:spPr>
        <p:txBody>
          <a:bodyPr/>
          <a:lstStyle/>
          <a:p>
            <a:r>
              <a:rPr lang="en-US" dirty="0" smtClean="0"/>
              <a:t>Assemblies, Metadata and Applications</a:t>
            </a:r>
            <a:endParaRPr lang="en-US" dirty="0"/>
          </a:p>
        </p:txBody>
      </p:sp>
      <p:pic>
        <p:nvPicPr>
          <p:cNvPr id="50178" name="Picture 2" descr="http://it.bluent.com/images/software-application.jpg"/>
          <p:cNvPicPr>
            <a:picLocks noChangeAspect="1" noChangeArrowheads="1"/>
          </p:cNvPicPr>
          <p:nvPr/>
        </p:nvPicPr>
        <p:blipFill>
          <a:blip r:embed="rId3" cstate="print"/>
          <a:srcRect/>
          <a:stretch>
            <a:fillRect/>
          </a:stretch>
        </p:blipFill>
        <p:spPr bwMode="auto">
          <a:xfrm>
            <a:off x="2438400" y="1516858"/>
            <a:ext cx="4114800" cy="2301240"/>
          </a:xfrm>
          <a:prstGeom prst="roundRect">
            <a:avLst>
              <a:gd name="adj" fmla="val 8283"/>
            </a:avLst>
          </a:prstGeom>
          <a:noFill/>
        </p:spPr>
      </p:pic>
      <p:pic>
        <p:nvPicPr>
          <p:cNvPr id="50179" name="Picture 3" descr="C:\Trash\ms.net-logo-blue.jpg"/>
          <p:cNvPicPr>
            <a:picLocks noChangeAspect="1" noChangeArrowheads="1"/>
          </p:cNvPicPr>
          <p:nvPr/>
        </p:nvPicPr>
        <p:blipFill>
          <a:blip r:embed="rId4" cstate="print"/>
          <a:srcRect/>
          <a:stretch>
            <a:fillRect/>
          </a:stretch>
        </p:blipFill>
        <p:spPr bwMode="auto">
          <a:xfrm>
            <a:off x="4303324" y="1219200"/>
            <a:ext cx="1838510" cy="895350"/>
          </a:xfrm>
          <a:prstGeom prst="round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type="body" idx="1"/>
          </p:nvPr>
        </p:nvSpPr>
        <p:spPr>
          <a:xfrm>
            <a:off x="228600" y="914400"/>
            <a:ext cx="8720138" cy="5719763"/>
          </a:xfrm>
        </p:spPr>
        <p:txBody>
          <a:bodyPr/>
          <a:lstStyle/>
          <a:p>
            <a:pPr>
              <a:lnSpc>
                <a:spcPct val="95000"/>
              </a:lnSpc>
            </a:pPr>
            <a:r>
              <a:rPr lang="en-US" dirty="0" smtClean="0"/>
              <a:t>.NET assemblies:</a:t>
            </a:r>
          </a:p>
          <a:p>
            <a:pPr lvl="1">
              <a:lnSpc>
                <a:spcPct val="95000"/>
              </a:lnSpc>
            </a:pPr>
            <a:r>
              <a:rPr lang="en-US" dirty="0" smtClean="0"/>
              <a:t>Self-containing .NET components</a:t>
            </a:r>
          </a:p>
          <a:p>
            <a:pPr lvl="2">
              <a:lnSpc>
                <a:spcPct val="95000"/>
              </a:lnSpc>
            </a:pPr>
            <a:r>
              <a:rPr lang="en-US" dirty="0" smtClean="0"/>
              <a:t>Stored in .DLL and .EXE files</a:t>
            </a:r>
          </a:p>
          <a:p>
            <a:pPr lvl="1">
              <a:lnSpc>
                <a:spcPct val="95000"/>
              </a:lnSpc>
            </a:pPr>
            <a:r>
              <a:rPr lang="en-US" dirty="0" smtClean="0"/>
              <a:t>Contain list of classes, types and resources</a:t>
            </a:r>
          </a:p>
          <a:p>
            <a:pPr lvl="1">
              <a:lnSpc>
                <a:spcPct val="95000"/>
              </a:lnSpc>
            </a:pPr>
            <a:r>
              <a:rPr lang="en-US" dirty="0" smtClean="0"/>
              <a:t>Smallest deployment unit in </a:t>
            </a:r>
            <a:r>
              <a:rPr lang="en-US" dirty="0"/>
              <a:t>CLR</a:t>
            </a:r>
          </a:p>
          <a:p>
            <a:pPr lvl="1">
              <a:lnSpc>
                <a:spcPct val="95000"/>
              </a:lnSpc>
            </a:pPr>
            <a:r>
              <a:rPr lang="en-US" dirty="0"/>
              <a:t>Have unique version number</a:t>
            </a:r>
          </a:p>
          <a:p>
            <a:pPr>
              <a:lnSpc>
                <a:spcPct val="95000"/>
              </a:lnSpc>
            </a:pPr>
            <a:r>
              <a:rPr lang="en-US" dirty="0" smtClean="0"/>
              <a:t>.NET deployment model</a:t>
            </a:r>
          </a:p>
          <a:p>
            <a:pPr lvl="1">
              <a:lnSpc>
                <a:spcPct val="95000"/>
              </a:lnSpc>
            </a:pPr>
            <a:r>
              <a:rPr lang="en-US" dirty="0" smtClean="0"/>
              <a:t>No </a:t>
            </a:r>
            <a:r>
              <a:rPr lang="en-US" dirty="0"/>
              <a:t>version conflicts </a:t>
            </a:r>
            <a:r>
              <a:rPr lang="en-US" dirty="0" smtClean="0"/>
              <a:t>(forget the "DLL hell")</a:t>
            </a:r>
            <a:endParaRPr lang="bg-BG" dirty="0"/>
          </a:p>
          <a:p>
            <a:pPr lvl="1">
              <a:lnSpc>
                <a:spcPct val="95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type="body" idx="1"/>
          </p:nvPr>
        </p:nvSpPr>
        <p:spPr/>
        <p:txBody>
          <a:bodyPr/>
          <a:lstStyle/>
          <a:p>
            <a:r>
              <a:rPr lang="en-US" dirty="0" smtClean="0"/>
              <a:t>Metadata in the .NET assemblies</a:t>
            </a:r>
          </a:p>
          <a:p>
            <a:pPr lvl="1"/>
            <a:r>
              <a:rPr lang="en-US" dirty="0" smtClean="0"/>
              <a:t>Data </a:t>
            </a:r>
            <a:r>
              <a:rPr lang="en-US" dirty="0"/>
              <a:t>about </a:t>
            </a:r>
            <a:r>
              <a:rPr lang="en-US" dirty="0" smtClean="0"/>
              <a:t>data contained in the assembly</a:t>
            </a:r>
            <a:endParaRPr lang="en-US" dirty="0"/>
          </a:p>
          <a:p>
            <a:pPr lvl="1"/>
            <a:r>
              <a:rPr lang="en-US" dirty="0" smtClean="0"/>
              <a:t>Integral part </a:t>
            </a:r>
            <a:r>
              <a:rPr lang="en-US" dirty="0"/>
              <a:t>of </a:t>
            </a:r>
            <a:r>
              <a:rPr lang="en-US" dirty="0" smtClean="0"/>
              <a:t>the assembly</a:t>
            </a:r>
            <a:endParaRPr lang="en-US" dirty="0"/>
          </a:p>
          <a:p>
            <a:pPr lvl="1"/>
            <a:r>
              <a:rPr lang="en-US" dirty="0"/>
              <a:t>Generated by </a:t>
            </a:r>
            <a:r>
              <a:rPr lang="en-US" dirty="0" smtClean="0"/>
              <a:t>the .NET languages compiler</a:t>
            </a:r>
            <a:endParaRPr lang="en-US" dirty="0"/>
          </a:p>
          <a:p>
            <a:pPr lvl="1"/>
            <a:r>
              <a:rPr lang="en-US" dirty="0"/>
              <a:t>Describes all </a:t>
            </a:r>
            <a:r>
              <a:rPr lang="en-US" dirty="0" smtClean="0"/>
              <a:t>classes, their class members, versions, resources, etc.</a:t>
            </a:r>
            <a:endParaRPr lang="en-US" dirty="0"/>
          </a:p>
        </p:txBody>
      </p:sp>
      <p:pic>
        <p:nvPicPr>
          <p:cNvPr id="45058" name="Picture 2" descr="http://www.jwz.org/xscreensaver/screenshots/abstractile.jpg"/>
          <p:cNvPicPr>
            <a:picLocks noChangeAspect="1" noChangeArrowheads="1"/>
          </p:cNvPicPr>
          <p:nvPr/>
        </p:nvPicPr>
        <p:blipFill>
          <a:blip r:embed="rId3" cstate="print"/>
          <a:srcRect/>
          <a:stretch>
            <a:fillRect/>
          </a:stretch>
        </p:blipFill>
        <p:spPr bwMode="auto">
          <a:xfrm>
            <a:off x="1981200" y="4953000"/>
            <a:ext cx="5181600" cy="1393902"/>
          </a:xfrm>
          <a:prstGeom prst="roundRect">
            <a:avLst>
              <a:gd name="adj" fmla="val 6821"/>
            </a:avLst>
          </a:prstGeom>
          <a:noFill/>
          <a:ln>
            <a:solidFill>
              <a:srgbClr val="FFFF00">
                <a:alpha val="25000"/>
              </a:srgbClr>
            </a:solid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types, base classes, implemented interfaces, member fields,  properties, methods, method parameters,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on other 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type="body" idx="1"/>
          </p:nvPr>
        </p:nvSpPr>
        <p:spPr/>
        <p:txBody>
          <a:bodyPr/>
          <a:lstStyle/>
          <a:p>
            <a:r>
              <a:rPr lang="en-US" dirty="0" smtClean="0"/>
              <a:t>Configurable </a:t>
            </a:r>
            <a:r>
              <a:rPr lang="en-US" dirty="0"/>
              <a:t>executable </a:t>
            </a:r>
            <a:r>
              <a:rPr lang="en-US" dirty="0" smtClean="0"/>
              <a:t>.NET units</a:t>
            </a:r>
            <a:endParaRPr lang="bg-BG" dirty="0"/>
          </a:p>
          <a:p>
            <a:r>
              <a:rPr lang="en-US" dirty="0"/>
              <a:t>Consist of one or more assemblies</a:t>
            </a:r>
          </a:p>
          <a:p>
            <a:r>
              <a:rPr lang="en-US" dirty="0"/>
              <a:t>Installed by </a:t>
            </a:r>
            <a:r>
              <a:rPr lang="en-US" dirty="0" smtClean="0"/>
              <a:t>"copy / paste"</a:t>
            </a:r>
          </a:p>
          <a:p>
            <a:pPr lvl="1"/>
            <a:r>
              <a:rPr lang="en-US" dirty="0" smtClean="0"/>
              <a:t>No </a:t>
            </a:r>
            <a:r>
              <a:rPr lang="en-US" dirty="0"/>
              <a:t>complex registration of </a:t>
            </a:r>
            <a:r>
              <a:rPr lang="en-US" dirty="0" smtClean="0"/>
              <a:t>components</a:t>
            </a:r>
          </a:p>
          <a:p>
            <a:r>
              <a:rPr lang="en-US" dirty="0" smtClean="0"/>
              <a:t>Different </a:t>
            </a:r>
            <a:r>
              <a:rPr lang="en-US" dirty="0"/>
              <a:t>applications use different versions of common assemblies</a:t>
            </a:r>
            <a:endParaRPr lang="bg-BG" dirty="0"/>
          </a:p>
          <a:p>
            <a:pPr lvl="1"/>
            <a:r>
              <a:rPr lang="en-US" dirty="0"/>
              <a:t>No </a:t>
            </a:r>
            <a:r>
              <a:rPr lang="en-US" dirty="0" smtClean="0"/>
              <a:t>conflicts due to their "strong name"</a:t>
            </a:r>
            <a:endParaRPr lang="bg-BG" dirty="0"/>
          </a:p>
          <a:p>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bull.us/bull_services/outsourcing/profserv/infrastructure.gif"/>
          <p:cNvPicPr>
            <a:picLocks noChangeAspect="1" noChangeArrowheads="1"/>
          </p:cNvPicPr>
          <p:nvPr/>
        </p:nvPicPr>
        <p:blipFill>
          <a:blip r:embed="rId3" cstate="print"/>
          <a:srcRect/>
          <a:stretch>
            <a:fillRect/>
          </a:stretch>
        </p:blipFill>
        <p:spPr bwMode="auto">
          <a:xfrm>
            <a:off x="2133600" y="990600"/>
            <a:ext cx="4800600" cy="2743200"/>
          </a:xfrm>
          <a:prstGeom prst="roundRect">
            <a:avLst>
              <a:gd name="adj" fmla="val 5664"/>
            </a:avLst>
          </a:prstGeom>
          <a:solidFill>
            <a:srgbClr val="FFFFFF">
              <a:shade val="85000"/>
            </a:srgbClr>
          </a:solidFill>
          <a:ln>
            <a:noFill/>
          </a:ln>
          <a:effectLst>
            <a:reflection blurRad="12700" stA="38000" endPos="28000" dist="5000" dir="5400000" sy="-100000" algn="bl" rotWithShape="0"/>
          </a:effectLst>
        </p:spPr>
      </p:pic>
      <p:sp>
        <p:nvSpPr>
          <p:cNvPr id="1576962" name="Rectangle 2"/>
          <p:cNvSpPr>
            <a:spLocks noGrp="1" noChangeArrowheads="1"/>
          </p:cNvSpPr>
          <p:nvPr>
            <p:ph type="ctrTitle"/>
          </p:nvPr>
        </p:nvSpPr>
        <p:spPr>
          <a:xfrm>
            <a:off x="1216025" y="4015583"/>
            <a:ext cx="6480175" cy="1473200"/>
          </a:xfrm>
        </p:spPr>
        <p:txBody>
          <a:bodyPr/>
          <a:lstStyle/>
          <a:p>
            <a:pPr>
              <a:lnSpc>
                <a:spcPct val="100000"/>
              </a:lnSpc>
            </a:pPr>
            <a:r>
              <a:rPr lang="en-US" dirty="0"/>
              <a:t>Common Language Infrastructure</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How .NET Supports Multiple Languages?</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en-US" sz="3700" dirty="0"/>
              <a:t>Common Language Infrastructure</a:t>
            </a:r>
            <a:endParaRPr lang="bg-BG" sz="3700" dirty="0"/>
          </a:p>
        </p:txBody>
      </p:sp>
      <p:sp>
        <p:nvSpPr>
          <p:cNvPr id="1476611" name="Rectangle 3"/>
          <p:cNvSpPr>
            <a:spLocks noGrp="1" noChangeArrowheads="1"/>
          </p:cNvSpPr>
          <p:nvPr>
            <p:ph type="body" idx="1"/>
          </p:nvPr>
        </p:nvSpPr>
        <p:spPr>
          <a:xfrm>
            <a:off x="228600" y="990600"/>
            <a:ext cx="8686800" cy="5715000"/>
          </a:xfrm>
        </p:spPr>
        <p:txBody>
          <a:bodyPr/>
          <a:lstStyle/>
          <a:p>
            <a:r>
              <a:rPr lang="en-US" dirty="0" smtClean="0"/>
              <a:t>Common Language Infrastructure (CLI)</a:t>
            </a:r>
          </a:p>
          <a:p>
            <a:pPr lvl="1"/>
            <a:r>
              <a:rPr lang="en-US" dirty="0" smtClean="0"/>
              <a:t>Open </a:t>
            </a:r>
            <a:r>
              <a:rPr lang="en-US" dirty="0"/>
              <a:t>specification developed by Microsoft (ECMA – 335)</a:t>
            </a:r>
          </a:p>
          <a:p>
            <a:pPr lvl="1"/>
            <a:r>
              <a:rPr lang="en-US" dirty="0"/>
              <a:t>Multiple high-level languages </a:t>
            </a:r>
            <a:r>
              <a:rPr lang="en-US" dirty="0" smtClean="0"/>
              <a:t>run on </a:t>
            </a:r>
            <a:r>
              <a:rPr lang="en-US" dirty="0"/>
              <a:t>different platforms without </a:t>
            </a:r>
            <a:r>
              <a:rPr lang="en-US" dirty="0" smtClean="0"/>
              <a:t>changes in the source code or pre-compilation</a:t>
            </a:r>
            <a:endParaRPr lang="en-US" dirty="0"/>
          </a:p>
          <a:p>
            <a:pPr lvl="1"/>
            <a:r>
              <a:rPr lang="en-US" dirty="0"/>
              <a:t>Standardized part of CLR</a:t>
            </a:r>
          </a:p>
          <a:p>
            <a:pPr lvl="1"/>
            <a:r>
              <a:rPr lang="en-US" dirty="0"/>
              <a:t>.NET Framework is </a:t>
            </a:r>
            <a:r>
              <a:rPr lang="en-US" dirty="0" smtClean="0"/>
              <a:t>CLI implementation for Windows</a:t>
            </a:r>
          </a:p>
          <a:p>
            <a:pPr lvl="1"/>
            <a:r>
              <a:rPr lang="en-US" dirty="0" smtClean="0"/>
              <a:t>Mono is CLI implementation for Linux</a:t>
            </a:r>
            <a:endParaRPr lang="bg-BG"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3962400" y="76200"/>
            <a:ext cx="4953000" cy="914400"/>
          </a:xfrm>
        </p:spPr>
        <p:txBody>
          <a:bodyPr/>
          <a:lstStyle/>
          <a:p>
            <a:r>
              <a:rPr lang="en-US" sz="3600" dirty="0"/>
              <a:t>Common Language Infrastructure (2)</a:t>
            </a:r>
            <a:endParaRPr lang="bg-BG" sz="3600" dirty="0"/>
          </a:p>
        </p:txBody>
      </p:sp>
      <p:sp>
        <p:nvSpPr>
          <p:cNvPr id="1549315" name="Rectangle 3"/>
          <p:cNvSpPr>
            <a:spLocks noGrp="1" noChangeArrowheads="1"/>
          </p:cNvSpPr>
          <p:nvPr>
            <p:ph type="body" idx="1"/>
          </p:nvPr>
        </p:nvSpPr>
        <p:spPr>
          <a:xfrm>
            <a:off x="228600" y="1143000"/>
            <a:ext cx="8686800" cy="5562600"/>
          </a:xfrm>
        </p:spPr>
        <p:txBody>
          <a:bodyPr/>
          <a:lstStyle/>
          <a:p>
            <a:pPr>
              <a:lnSpc>
                <a:spcPct val="105000"/>
              </a:lnSpc>
              <a:spcBef>
                <a:spcPct val="35000"/>
              </a:spcBef>
            </a:pPr>
            <a:r>
              <a:rPr lang="en-US" dirty="0"/>
              <a:t>CLI describes four </a:t>
            </a:r>
            <a:r>
              <a:rPr lang="en-US" dirty="0" smtClean="0"/>
              <a:t>aspects:</a:t>
            </a:r>
            <a:endParaRPr lang="en-US" dirty="0"/>
          </a:p>
          <a:p>
            <a:pPr lvl="1">
              <a:lnSpc>
                <a:spcPct val="105000"/>
              </a:lnSpc>
              <a:spcBef>
                <a:spcPct val="35000"/>
              </a:spcBef>
            </a:pPr>
            <a:r>
              <a:rPr lang="en-US" dirty="0"/>
              <a:t>The Common Type System (CTS)</a:t>
            </a:r>
          </a:p>
          <a:p>
            <a:pPr lvl="1">
              <a:lnSpc>
                <a:spcPct val="105000"/>
              </a:lnSpc>
              <a:spcBef>
                <a:spcPct val="35000"/>
              </a:spcBef>
            </a:pPr>
            <a:r>
              <a:rPr lang="en-US" dirty="0" smtClean="0"/>
              <a:t>Assemblies and metadata</a:t>
            </a:r>
            <a:endParaRPr lang="en-US" dirty="0"/>
          </a:p>
          <a:p>
            <a:pPr lvl="1">
              <a:lnSpc>
                <a:spcPct val="105000"/>
              </a:lnSpc>
              <a:spcBef>
                <a:spcPct val="35000"/>
              </a:spcBef>
            </a:pPr>
            <a:r>
              <a:rPr lang="en-US" dirty="0"/>
              <a:t>Common Language Specification (CLS)</a:t>
            </a:r>
          </a:p>
          <a:p>
            <a:pPr lvl="1">
              <a:lnSpc>
                <a:spcPct val="105000"/>
              </a:lnSpc>
              <a:spcBef>
                <a:spcPct val="35000"/>
              </a:spcBef>
            </a:pPr>
            <a:r>
              <a:rPr lang="en-US" dirty="0"/>
              <a:t>Virtual Execution System (VES</a:t>
            </a:r>
            <a:r>
              <a:rPr lang="en-US" dirty="0" smtClean="0"/>
              <a:t>)</a:t>
            </a:r>
            <a:endParaRPr lang="en-US" dirty="0"/>
          </a:p>
          <a:p>
            <a:pPr>
              <a:spcBef>
                <a:spcPct val="35000"/>
              </a:spcBef>
            </a:pPr>
            <a:endParaRPr lang="bg-BG" dirty="0"/>
          </a:p>
        </p:txBody>
      </p:sp>
      <p:pic>
        <p:nvPicPr>
          <p:cNvPr id="34818" name="Picture 2" descr="http://cn.thebigword.com/admin/editoruploads/image/TechnicalSpecification.jpg"/>
          <p:cNvPicPr>
            <a:picLocks noChangeAspect="1" noChangeArrowheads="1"/>
          </p:cNvPicPr>
          <p:nvPr/>
        </p:nvPicPr>
        <p:blipFill>
          <a:blip r:embed="rId3" cstate="print"/>
          <a:srcRect/>
          <a:stretch>
            <a:fillRect/>
          </a:stretch>
        </p:blipFill>
        <p:spPr bwMode="auto">
          <a:xfrm>
            <a:off x="6858000" y="4648200"/>
            <a:ext cx="1724025" cy="1724025"/>
          </a:xfrm>
          <a:prstGeom prst="roundRect">
            <a:avLst>
              <a:gd name="adj" fmla="val 6758"/>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a:xfrm>
            <a:off x="4114800" y="152400"/>
            <a:ext cx="4800600" cy="914400"/>
          </a:xfrm>
        </p:spPr>
        <p:txBody>
          <a:bodyPr/>
          <a:lstStyle/>
          <a:p>
            <a:r>
              <a:rPr lang="en-US" sz="3600" dirty="0"/>
              <a:t>.NET Code Compilation and Execution</a:t>
            </a:r>
          </a:p>
        </p:txBody>
      </p:sp>
      <p:pic>
        <p:nvPicPr>
          <p:cNvPr id="1553412" name="Picture 4" descr="800px-Common_Language_Runtime_diagram"/>
          <p:cNvPicPr>
            <a:picLocks noChangeAspect="1" noChangeArrowheads="1"/>
          </p:cNvPicPr>
          <p:nvPr/>
        </p:nvPicPr>
        <p:blipFill>
          <a:blip r:embed="rId2" cstate="print"/>
          <a:srcRect l="-989" t="-3891" r="-1875" b="-1946"/>
          <a:stretch>
            <a:fillRect/>
          </a:stretch>
        </p:blipFill>
        <p:spPr bwMode="auto">
          <a:xfrm>
            <a:off x="838200" y="1447800"/>
            <a:ext cx="7548282" cy="4935414"/>
          </a:xfrm>
          <a:prstGeom prst="roundRect">
            <a:avLst>
              <a:gd name="adj" fmla="val 2123"/>
            </a:avLst>
          </a:prstGeom>
          <a:solidFill>
            <a:srgbClr val="FFFFFF"/>
          </a:solid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417592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5064920"/>
            <a:ext cx="4267200" cy="954880"/>
          </a:xfrm>
        </p:spPr>
        <p:txBody>
          <a:bodyPr/>
          <a:lstStyle/>
          <a:p>
            <a:r>
              <a:rPr lang="en-US" dirty="0" smtClean="0"/>
              <a:t>Microsoft's Platform for Application Development</a:t>
            </a:r>
            <a:endParaRPr lang="en-US" dirty="0"/>
          </a:p>
        </p:txBody>
      </p:sp>
      <p:pic>
        <p:nvPicPr>
          <p:cNvPr id="102401" name="Picture 1" descr="C:\Trash\ms.net-logo-blue.jpg"/>
          <p:cNvPicPr>
            <a:picLocks noChangeAspect="1" noChangeArrowheads="1"/>
          </p:cNvPicPr>
          <p:nvPr/>
        </p:nvPicPr>
        <p:blipFill>
          <a:blip r:embed="rId3" cstate="print">
            <a:lum bright="10000" contrast="30000"/>
          </a:blip>
          <a:srcRect/>
          <a:stretch>
            <a:fillRect/>
          </a:stretch>
        </p:blipFill>
        <p:spPr bwMode="auto">
          <a:xfrm>
            <a:off x="1905002" y="1175247"/>
            <a:ext cx="5333998" cy="2597644"/>
          </a:xfrm>
          <a:prstGeom prst="roundRect">
            <a:avLst>
              <a:gd name="adj" fmla="val 7821"/>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type="body" idx="1"/>
          </p:nvPr>
        </p:nvSpPr>
        <p:spPr>
          <a:xfrm>
            <a:off x="323850" y="1268413"/>
            <a:ext cx="8256588" cy="5329237"/>
          </a:xfrm>
        </p:spPr>
        <p:txBody>
          <a:bodyPr/>
          <a:lstStyle/>
          <a:p>
            <a:r>
              <a:rPr lang="en-US" dirty="0" smtClean="0"/>
              <a:t>CTS defines the CLR</a:t>
            </a:r>
            <a:r>
              <a:rPr lang="bg-BG" dirty="0" smtClean="0"/>
              <a:t> </a:t>
            </a:r>
            <a:r>
              <a:rPr lang="en-US" dirty="0"/>
              <a:t>supported types of data and the operations over them</a:t>
            </a:r>
            <a:endParaRPr lang="bg-BG" dirty="0"/>
          </a:p>
          <a:p>
            <a:r>
              <a:rPr lang="en-US" dirty="0"/>
              <a:t>Ensures </a:t>
            </a:r>
            <a:r>
              <a:rPr lang="en-US" dirty="0" smtClean="0"/>
              <a:t>data level compatibility between </a:t>
            </a:r>
            <a:r>
              <a:rPr lang="en-US" dirty="0"/>
              <a:t>different .NET</a:t>
            </a:r>
            <a:r>
              <a:rPr lang="bg-BG" dirty="0"/>
              <a:t> </a:t>
            </a:r>
            <a:r>
              <a:rPr lang="en-US" dirty="0" smtClean="0"/>
              <a:t>languages</a:t>
            </a:r>
          </a:p>
          <a:p>
            <a:pPr lvl="1"/>
            <a:r>
              <a:rPr lang="en-US" dirty="0" smtClean="0"/>
              <a:t>E.g.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r>
              <a:rPr lang="en-US" dirty="0"/>
              <a:t>Value </a:t>
            </a:r>
            <a:r>
              <a:rPr lang="en-US" dirty="0" smtClean="0"/>
              <a:t>types and </a:t>
            </a:r>
            <a:r>
              <a:rPr lang="en-US" dirty="0"/>
              <a:t>reference </a:t>
            </a:r>
            <a:r>
              <a:rPr lang="en-US" dirty="0" smtClean="0"/>
              <a:t>types</a:t>
            </a:r>
            <a:endParaRPr lang="en-US" dirty="0"/>
          </a:p>
          <a:p>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a:xfrm>
            <a:off x="1828800" y="152400"/>
            <a:ext cx="7086600" cy="914400"/>
          </a:xfrm>
        </p:spPr>
        <p:txBody>
          <a:bodyPr/>
          <a:lstStyle/>
          <a:p>
            <a:r>
              <a:rPr lang="en-US" dirty="0"/>
              <a:t>Common Language Specification (CLS)</a:t>
            </a:r>
            <a:endParaRPr lang="bg-BG" dirty="0"/>
          </a:p>
        </p:txBody>
      </p:sp>
      <p:sp>
        <p:nvSpPr>
          <p:cNvPr id="1554435" name="Rectangle 3"/>
          <p:cNvSpPr>
            <a:spLocks noGrp="1" noChangeArrowheads="1"/>
          </p:cNvSpPr>
          <p:nvPr>
            <p:ph type="body" idx="1"/>
          </p:nvPr>
        </p:nvSpPr>
        <p:spPr>
          <a:xfrm>
            <a:off x="268792" y="1371600"/>
            <a:ext cx="8602663" cy="5189538"/>
          </a:xfrm>
        </p:spPr>
        <p:txBody>
          <a:bodyPr/>
          <a:lstStyle/>
          <a:p>
            <a:pPr>
              <a:lnSpc>
                <a:spcPct val="100000"/>
              </a:lnSpc>
            </a:pPr>
            <a:r>
              <a:rPr lang="en-US" dirty="0" smtClean="0"/>
              <a:t>CLS is a system </a:t>
            </a:r>
            <a:r>
              <a:rPr lang="en-US" dirty="0"/>
              <a:t>of </a:t>
            </a:r>
            <a:r>
              <a:rPr lang="en-US" dirty="0" smtClean="0"/>
              <a:t>rules and obligations</a:t>
            </a:r>
            <a:r>
              <a:rPr lang="bg-BG" dirty="0" smtClean="0"/>
              <a:t>, </a:t>
            </a:r>
            <a:r>
              <a:rPr lang="en-US" dirty="0" smtClean="0"/>
              <a:t>that all</a:t>
            </a:r>
            <a:r>
              <a:rPr lang="bg-BG" dirty="0" smtClean="0"/>
              <a:t> </a:t>
            </a:r>
            <a:r>
              <a:rPr lang="en-US" dirty="0"/>
              <a:t>.NET languages </a:t>
            </a:r>
            <a:r>
              <a:rPr lang="en-US" dirty="0" smtClean="0"/>
              <a:t>must obey</a:t>
            </a:r>
            <a:endParaRPr lang="bg-BG" dirty="0"/>
          </a:p>
          <a:p>
            <a:pPr lvl="1">
              <a:lnSpc>
                <a:spcPct val="100000"/>
              </a:lnSpc>
            </a:pPr>
            <a:r>
              <a:rPr lang="en-US" dirty="0" smtClean="0"/>
              <a:t>Ensures </a:t>
            </a:r>
            <a:r>
              <a:rPr lang="bg-BG" dirty="0" smtClean="0"/>
              <a:t> </a:t>
            </a:r>
            <a:r>
              <a:rPr lang="en-US" dirty="0"/>
              <a:t>compatibility and </a:t>
            </a:r>
            <a:r>
              <a:rPr lang="en-US" dirty="0" smtClean="0"/>
              <a:t>ease of interaction between </a:t>
            </a:r>
            <a:r>
              <a:rPr lang="en-US" dirty="0"/>
              <a:t>.NET</a:t>
            </a:r>
            <a:r>
              <a:rPr lang="bg-BG" dirty="0"/>
              <a:t> </a:t>
            </a:r>
            <a:r>
              <a:rPr lang="en-US" dirty="0"/>
              <a:t>languages</a:t>
            </a:r>
            <a:endParaRPr lang="bg-BG" dirty="0"/>
          </a:p>
          <a:p>
            <a:pPr>
              <a:lnSpc>
                <a:spcPct val="100000"/>
              </a:lnSpc>
            </a:pPr>
            <a:r>
              <a:rPr lang="en-US" dirty="0"/>
              <a:t>Example:</a:t>
            </a:r>
            <a:r>
              <a:rPr lang="bg-BG" dirty="0"/>
              <a:t> </a:t>
            </a:r>
            <a:r>
              <a:rPr lang="en-US" dirty="0"/>
              <a:t>CLS enforces</a:t>
            </a:r>
            <a:r>
              <a:rPr lang="bg-BG" dirty="0"/>
              <a:t> </a:t>
            </a:r>
            <a:r>
              <a:rPr lang="en-US" dirty="0"/>
              <a:t>all</a:t>
            </a:r>
            <a:r>
              <a:rPr lang="bg-BG" dirty="0"/>
              <a:t> </a:t>
            </a:r>
            <a:r>
              <a:rPr lang="en-US" dirty="0"/>
              <a:t>.NET</a:t>
            </a:r>
            <a:r>
              <a:rPr lang="bg-BG" dirty="0"/>
              <a:t> </a:t>
            </a:r>
            <a:r>
              <a:rPr lang="en-US" dirty="0"/>
              <a:t>languages to be object-oriented</a:t>
            </a:r>
            <a:endParaRPr lang="bg-BG" dirty="0"/>
          </a:p>
          <a:p>
            <a:pPr>
              <a:lnSpc>
                <a:spcPct val="100000"/>
              </a:lnSpc>
            </a:pPr>
            <a:r>
              <a:rPr lang="en-US" dirty="0"/>
              <a:t>When using </a:t>
            </a:r>
            <a:r>
              <a:rPr lang="en-US" dirty="0" smtClean="0"/>
              <a:t>non-CLS-compliant </a:t>
            </a:r>
            <a:r>
              <a:rPr lang="en-US" dirty="0"/>
              <a:t>programming </a:t>
            </a:r>
            <a:r>
              <a:rPr lang="en-US" dirty="0" smtClean="0"/>
              <a:t>techniques you </a:t>
            </a:r>
            <a:r>
              <a:rPr lang="en-US" dirty="0"/>
              <a:t>lose </a:t>
            </a:r>
            <a:r>
              <a:rPr lang="en-US" dirty="0" smtClean="0"/>
              <a:t>compatibility with </a:t>
            </a:r>
            <a:r>
              <a:rPr lang="en-US" dirty="0"/>
              <a:t>the other .NET languages</a:t>
            </a:r>
            <a:endParaRPr lang="bg-BG"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riton.towson.edu/users/bhendr1/pics/programming.jpg"/>
          <p:cNvPicPr>
            <a:picLocks noChangeAspect="1" noChangeArrowheads="1"/>
          </p:cNvPicPr>
          <p:nvPr/>
        </p:nvPicPr>
        <p:blipFill>
          <a:blip r:embed="rId3" cstate="print"/>
          <a:srcRect/>
          <a:stretch>
            <a:fillRect/>
          </a:stretch>
        </p:blipFill>
        <p:spPr bwMode="auto">
          <a:xfrm>
            <a:off x="2133600" y="820370"/>
            <a:ext cx="4610100" cy="3531336"/>
          </a:xfrm>
          <a:prstGeom prst="roundRect">
            <a:avLst>
              <a:gd name="adj" fmla="val 2810"/>
            </a:avLst>
          </a:prstGeom>
          <a:solidFill>
            <a:srgbClr val="FFFFFF">
              <a:shade val="85000"/>
            </a:srgbClr>
          </a:solidFill>
          <a:ln>
            <a:noFill/>
          </a:ln>
          <a:effectLst>
            <a:reflection blurRad="12700" stA="38000" endPos="28000" dist="5000" dir="5400000" sy="-100000" algn="bl" rotWithShape="0"/>
          </a:effectLst>
        </p:spPr>
      </p:pic>
      <p:sp>
        <p:nvSpPr>
          <p:cNvPr id="1581058" name="Rectangle 2"/>
          <p:cNvSpPr>
            <a:spLocks noGrp="1" noChangeArrowheads="1"/>
          </p:cNvSpPr>
          <p:nvPr>
            <p:ph type="ctrTitle"/>
          </p:nvPr>
        </p:nvSpPr>
        <p:spPr>
          <a:xfrm>
            <a:off x="924448" y="46482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5638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type="body"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type="body"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is a valid call</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6" name="Rectangle 6"/>
          <p:cNvSpPr>
            <a:spLocks noGrp="1" noChangeArrowheads="1"/>
          </p:cNvSpPr>
          <p:nvPr>
            <p:ph type="body" idx="1"/>
          </p:nvPr>
        </p:nvSpPr>
        <p:spPr>
          <a:xfrm>
            <a:off x="357188" y="1268413"/>
            <a:ext cx="8383587" cy="5329237"/>
          </a:xfrm>
          <a:noFill/>
          <a:ln/>
        </p:spPr>
        <p:txBody>
          <a:bodyPr/>
          <a:lstStyle/>
          <a:p>
            <a:pPr marL="357188" indent="-357188"/>
            <a:r>
              <a:rPr lang="en-US" dirty="0" smtClean="0"/>
              <a:t>C</a:t>
            </a:r>
            <a:r>
              <a:rPr lang="en-US" dirty="0"/>
              <a:t># is standardized by</a:t>
            </a:r>
            <a:r>
              <a:rPr lang="bg-BG" dirty="0"/>
              <a:t> </a:t>
            </a:r>
            <a:r>
              <a:rPr lang="en-US" dirty="0"/>
              <a:t>ECMA and </a:t>
            </a:r>
            <a:r>
              <a:rPr lang="en-US" dirty="0" smtClean="0"/>
              <a:t>ISO</a:t>
            </a:r>
          </a:p>
          <a:p>
            <a:pPr marL="357188" indent="-357188"/>
            <a:r>
              <a:rPr lang="en-US" dirty="0" smtClean="0"/>
              <a:t>Example of C# program:</a:t>
            </a:r>
            <a:endParaRPr lang="en-US" dirty="0"/>
          </a:p>
        </p:txBody>
      </p:sp>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1506" name="Picture 2" descr="http://skysigal.xact-solutions.com/Portals/SkySigal/images/Blog/WLW/CStandardDateTimestringFormattingcodes_1320/blog_csharp_globalization_2.png"/>
          <p:cNvPicPr>
            <a:picLocks noChangeAspect="1" noChangeArrowheads="1"/>
          </p:cNvPicPr>
          <p:nvPr/>
        </p:nvPicPr>
        <p:blipFill>
          <a:blip r:embed="rId3" cstate="print"/>
          <a:srcRect/>
          <a:stretch>
            <a:fillRect/>
          </a:stretch>
        </p:blipFill>
        <p:spPr bwMode="auto">
          <a:xfrm>
            <a:off x="7239000" y="2362200"/>
            <a:ext cx="1447800" cy="1447800"/>
          </a:xfrm>
          <a:prstGeom prst="ellipse">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399812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Standard Out-of-the-box Functionality</a:t>
            </a:r>
            <a:endParaRPr lang="en-US" dirty="0"/>
          </a:p>
        </p:txBody>
      </p:sp>
      <p:pic>
        <p:nvPicPr>
          <p:cNvPr id="20482" name="Picture 2" descr="http://www.textually.org/textually/archives/images/set3/local-library-tip-lg.jpg"/>
          <p:cNvPicPr>
            <a:picLocks noChangeAspect="1" noChangeArrowheads="1"/>
          </p:cNvPicPr>
          <p:nvPr/>
        </p:nvPicPr>
        <p:blipFill>
          <a:blip r:embed="rId3" cstate="print"/>
          <a:srcRect/>
          <a:stretch>
            <a:fillRect/>
          </a:stretch>
        </p:blipFill>
        <p:spPr bwMode="auto">
          <a:xfrm>
            <a:off x="2362200" y="781878"/>
            <a:ext cx="3771900" cy="295192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type="body" idx="1"/>
          </p:nvPr>
        </p:nvSpPr>
        <p:spPr>
          <a:xfrm>
            <a:off x="358775" y="1219200"/>
            <a:ext cx="8382000" cy="1676400"/>
          </a:xfrm>
          <a:noFill/>
          <a:ln/>
          <a:effectLst>
            <a:outerShdw dist="17961" dir="2700000" algn="ctr" rotWithShape="0">
              <a:schemeClr val="bg2"/>
            </a:outerShdw>
          </a:effectLst>
        </p:spPr>
        <p:txBody>
          <a:bodyPr/>
          <a:lstStyle/>
          <a:p>
            <a:pPr marL="542925" indent="-542925"/>
            <a:r>
              <a:rPr lang="en-US" dirty="0"/>
              <a:t>Framework Class Library is the standard .NET Framework </a:t>
            </a:r>
            <a:r>
              <a:rPr lang="en-US" dirty="0" smtClean="0"/>
              <a:t>library of out-of-the-box reusable classes and components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4419600"/>
            <a:ext cx="6480175" cy="736600"/>
          </a:xfrm>
        </p:spPr>
        <p:txBody>
          <a:bodyPr/>
          <a:lstStyle/>
          <a:p>
            <a:pPr>
              <a:lnSpc>
                <a:spcPct val="110000"/>
              </a:lnSpc>
            </a:pPr>
            <a:r>
              <a:rPr lang="en-US" dirty="0"/>
              <a:t>Visual Studio IDE</a:t>
            </a:r>
            <a:endParaRPr lang="bg-BG" dirty="0"/>
          </a:p>
        </p:txBody>
      </p:sp>
      <p:sp>
        <p:nvSpPr>
          <p:cNvPr id="4" name="Subtitle 5"/>
          <p:cNvSpPr>
            <a:spLocks noGrp="1"/>
          </p:cNvSpPr>
          <p:nvPr>
            <p:ph type="subTitle" idx="1"/>
          </p:nvPr>
        </p:nvSpPr>
        <p:spPr>
          <a:xfrm>
            <a:off x="931358" y="5293520"/>
            <a:ext cx="7145842" cy="497680"/>
          </a:xfrm>
        </p:spPr>
        <p:txBody>
          <a:bodyPr/>
          <a:lstStyle/>
          <a:p>
            <a:r>
              <a:rPr lang="en-US" dirty="0" smtClean="0"/>
              <a:t>Powerful Development Environment for .NET</a:t>
            </a:r>
            <a:endParaRPr lang="en-US" dirty="0"/>
          </a:p>
        </p:txBody>
      </p:sp>
      <p:pic>
        <p:nvPicPr>
          <p:cNvPr id="14338" name="Picture 2" descr="http://blogs.aspitalia.com/img/m.casati/netframework4.0beta2visualstudio2010_1482c/vs2010-logo_2.gif"/>
          <p:cNvPicPr>
            <a:picLocks noChangeAspect="1" noChangeArrowheads="1"/>
          </p:cNvPicPr>
          <p:nvPr/>
        </p:nvPicPr>
        <p:blipFill>
          <a:blip r:embed="rId3" cstate="print"/>
          <a:srcRect/>
          <a:stretch>
            <a:fillRect/>
          </a:stretch>
        </p:blipFill>
        <p:spPr bwMode="auto">
          <a:xfrm>
            <a:off x="2286000" y="1600200"/>
            <a:ext cx="4456652" cy="1905000"/>
          </a:xfrm>
          <a:prstGeom prst="roundRect">
            <a:avLst>
              <a:gd name="adj" fmla="val 8594"/>
            </a:avLst>
          </a:prstGeom>
          <a:solidFill>
            <a:srgbClr val="FFFFFF"/>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type="body" idx="1"/>
          </p:nvPr>
        </p:nvSpPr>
        <p:spPr/>
        <p:txBody>
          <a:bodyPr/>
          <a:lstStyle/>
          <a:p>
            <a:pPr>
              <a:lnSpc>
                <a:spcPct val="100000"/>
              </a:lnSpc>
            </a:pPr>
            <a:r>
              <a:rPr lang="en-US" dirty="0" smtClean="0"/>
              <a:t>The .NET platform</a:t>
            </a:r>
          </a:p>
          <a:p>
            <a:pPr lvl="1">
              <a:lnSpc>
                <a:spcPct val="100000"/>
              </a:lnSpc>
            </a:pPr>
            <a:r>
              <a:rPr lang="en-US" dirty="0" smtClean="0"/>
              <a:t>Microsoft's platform for software development</a:t>
            </a:r>
            <a:endParaRPr lang="bg-BG" dirty="0" smtClean="0"/>
          </a:p>
          <a:p>
            <a:pPr lvl="1">
              <a:lnSpc>
                <a:spcPct val="100000"/>
              </a:lnSpc>
            </a:pPr>
            <a:r>
              <a:rPr lang="en-US" dirty="0" smtClean="0"/>
              <a:t>Unified technology for development of almost any kind of applications</a:t>
            </a:r>
            <a:endParaRPr lang="bg-BG" dirty="0"/>
          </a:p>
          <a:p>
            <a:pPr lvl="2">
              <a:lnSpc>
                <a:spcPct val="100000"/>
              </a:lnSpc>
            </a:pPr>
            <a:r>
              <a:rPr lang="en-US" dirty="0" smtClean="0"/>
              <a:t>GUI / Web / mobile / server / cloud / etc.</a:t>
            </a:r>
            <a:endParaRPr lang="bg-BG" dirty="0"/>
          </a:p>
          <a:p>
            <a:pPr>
              <a:lnSpc>
                <a:spcPct val="100000"/>
              </a:lnSpc>
            </a:pPr>
            <a:r>
              <a:rPr lang="en-US" dirty="0" smtClean="0"/>
              <a:t>.NET platform versions</a:t>
            </a:r>
          </a:p>
          <a:p>
            <a:pPr lvl="1">
              <a:lnSpc>
                <a:spcPct val="100000"/>
              </a:lnSpc>
            </a:pPr>
            <a:r>
              <a:rPr lang="en-US" dirty="0" smtClean="0"/>
              <a:t>.NET Framework</a:t>
            </a:r>
          </a:p>
          <a:p>
            <a:pPr lvl="1">
              <a:lnSpc>
                <a:spcPct val="100000"/>
              </a:lnSpc>
            </a:pPr>
            <a:r>
              <a:rPr lang="en-US" dirty="0" smtClean="0"/>
              <a:t>Silverlight</a:t>
            </a:r>
          </a:p>
          <a:p>
            <a:pPr lvl="1">
              <a:lnSpc>
                <a:spcPct val="100000"/>
              </a:lnSpc>
            </a:pPr>
            <a:r>
              <a:rPr lang="en-US" dirty="0" smtClean="0"/>
              <a:t>.NET Compact Framework</a:t>
            </a:r>
          </a:p>
        </p:txBody>
      </p:sp>
      <p:pic>
        <p:nvPicPr>
          <p:cNvPr id="100353" name="Picture 1" descr="C:\Trash\dotnet-logo.png"/>
          <p:cNvPicPr>
            <a:picLocks noChangeAspect="1" noChangeArrowheads="1"/>
          </p:cNvPicPr>
          <p:nvPr/>
        </p:nvPicPr>
        <p:blipFill>
          <a:blip r:embed="rId3" cstate="print"/>
          <a:srcRect/>
          <a:stretch>
            <a:fillRect/>
          </a:stretch>
        </p:blipFill>
        <p:spPr bwMode="auto">
          <a:xfrm>
            <a:off x="6705600" y="4495800"/>
            <a:ext cx="1847850" cy="1828800"/>
          </a:xfrm>
          <a:prstGeom prst="roundRect">
            <a:avLst>
              <a:gd name="adj" fmla="val 5129"/>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type="body"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pic>
        <p:nvPicPr>
          <p:cNvPr id="11265" name="Picture 1" descr="C:\Trash\vs2010-logo-small.png"/>
          <p:cNvPicPr>
            <a:picLocks noChangeAspect="1" noChangeArrowheads="1"/>
          </p:cNvPicPr>
          <p:nvPr/>
        </p:nvPicPr>
        <p:blipFill>
          <a:blip r:embed="rId2" cstate="print"/>
          <a:srcRect/>
          <a:stretch>
            <a:fillRect/>
          </a:stretch>
        </p:blipFill>
        <p:spPr bwMode="auto">
          <a:xfrm>
            <a:off x="7162800" y="4191000"/>
            <a:ext cx="1428750" cy="609600"/>
          </a:xfrm>
          <a:prstGeom prst="roundRect">
            <a:avLst>
              <a:gd name="adj" fmla="val 11722"/>
            </a:avLst>
          </a:prstGeom>
          <a:noFill/>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type="body" idx="1"/>
          </p:nvPr>
        </p:nvSpPr>
        <p:spPr/>
        <p:txBody>
          <a:bodyPr/>
          <a:lstStyle/>
          <a:p>
            <a:pPr>
              <a:lnSpc>
                <a:spcPts val="3600"/>
              </a:lnSpc>
            </a:pPr>
            <a:r>
              <a:rPr lang="en-US" dirty="0" smtClean="0"/>
              <a:t>Visual programming</a:t>
            </a:r>
          </a:p>
          <a:p>
            <a:pPr lvl="1">
              <a:lnSpc>
                <a:spcPts val="3600"/>
              </a:lnSpc>
            </a:pPr>
            <a:r>
              <a:rPr lang="en-US" dirty="0" smtClean="0"/>
              <a:t>Component-oriented</a:t>
            </a:r>
            <a:r>
              <a:rPr lang="bg-BG" dirty="0"/>
              <a:t>, </a:t>
            </a:r>
            <a:r>
              <a:rPr lang="en-US" dirty="0"/>
              <a:t>event based</a:t>
            </a:r>
            <a:endParaRPr lang="bg-BG" dirty="0"/>
          </a:p>
          <a:p>
            <a:pPr>
              <a:lnSpc>
                <a:spcPts val="3600"/>
              </a:lnSpc>
            </a:pPr>
            <a:r>
              <a:rPr lang="en-US" dirty="0" smtClean="0"/>
              <a:t>Managed </a:t>
            </a:r>
            <a:r>
              <a:rPr lang="en-US" dirty="0"/>
              <a:t>and unmanaged code</a:t>
            </a:r>
            <a:endParaRPr lang="bg-BG" dirty="0"/>
          </a:p>
          <a:p>
            <a:pPr>
              <a:lnSpc>
                <a:spcPts val="3600"/>
              </a:lnSpc>
            </a:pPr>
            <a:r>
              <a:rPr lang="en-US" dirty="0"/>
              <a:t>Helpful wizards and editors</a:t>
            </a:r>
            <a:endParaRPr lang="bg-BG" dirty="0"/>
          </a:p>
          <a:p>
            <a:pPr lvl="1">
              <a:lnSpc>
                <a:spcPts val="3600"/>
              </a:lnSpc>
            </a:pPr>
            <a:r>
              <a:rPr lang="en-US" dirty="0" smtClean="0"/>
              <a:t>Windows Forms Designer</a:t>
            </a:r>
          </a:p>
          <a:p>
            <a:pPr lvl="1">
              <a:lnSpc>
                <a:spcPts val="3600"/>
              </a:lnSpc>
            </a:pPr>
            <a:r>
              <a:rPr lang="en-US" dirty="0" smtClean="0"/>
              <a:t>WCF / Silverlight Designer</a:t>
            </a:r>
          </a:p>
          <a:p>
            <a:pPr lvl="1">
              <a:lnSpc>
                <a:spcPts val="3600"/>
              </a:lnSpc>
            </a:pPr>
            <a:r>
              <a:rPr lang="en-US" dirty="0" smtClean="0"/>
              <a:t>ASP.NET </a:t>
            </a:r>
            <a:r>
              <a:rPr lang="en-US" dirty="0"/>
              <a:t>Web Forms Designer</a:t>
            </a:r>
            <a:endParaRPr lang="bg-BG" dirty="0"/>
          </a:p>
          <a:p>
            <a:pPr lvl="1">
              <a:lnSpc>
                <a:spcPts val="3600"/>
              </a:lnSpc>
            </a:pPr>
            <a:r>
              <a:rPr lang="en-US" dirty="0" smtClean="0"/>
              <a:t>ADO.NET / LINQ-to-SQL / XML Data Designer</a:t>
            </a:r>
          </a:p>
          <a:p>
            <a:pPr>
              <a:lnSpc>
                <a:spcPts val="3600"/>
              </a:lnSpc>
            </a:pPr>
            <a:r>
              <a:rPr lang="en-US" dirty="0" smtClean="0"/>
              <a:t>Many third party extensions</a:t>
            </a:r>
            <a:endParaRPr lang="bg-BG" dirty="0"/>
          </a:p>
        </p:txBody>
      </p:sp>
      <p:pic>
        <p:nvPicPr>
          <p:cNvPr id="4" name="Picture 1" descr="C:\Trash\vs2010-logo-small.png"/>
          <p:cNvPicPr>
            <a:picLocks noChangeAspect="1" noChangeArrowheads="1"/>
          </p:cNvPicPr>
          <p:nvPr/>
        </p:nvPicPr>
        <p:blipFill>
          <a:blip r:embed="rId3" cstate="print"/>
          <a:srcRect/>
          <a:stretch>
            <a:fillRect/>
          </a:stretch>
        </p:blipFill>
        <p:spPr bwMode="auto">
          <a:xfrm>
            <a:off x="7239000" y="1219200"/>
            <a:ext cx="1428750" cy="609600"/>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type="body"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Common Language Runtime (CLR)? Why it is important part of .NET Framework?</a:t>
            </a:r>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type="body" idx="1"/>
          </p:nvPr>
        </p:nvSpPr>
        <p:spPr>
          <a:xfrm>
            <a:off x="228600" y="990600"/>
            <a:ext cx="8686800" cy="5715000"/>
          </a:xfrm>
        </p:spPr>
        <p:txBody>
          <a:bodyPr/>
          <a:lstStyle/>
          <a:p>
            <a:pPr marL="542925" indent="-542925">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type="body" idx="1"/>
          </p:nvPr>
        </p:nvSpPr>
        <p:spPr/>
        <p:txBody>
          <a:bodyPr/>
          <a:lstStyle/>
          <a:p>
            <a:pPr>
              <a:lnSpc>
                <a:spcPct val="100000"/>
              </a:lnSpc>
            </a:pPr>
            <a:r>
              <a:rPr lang="en-US" dirty="0" smtClean="0"/>
              <a:t>.NET Framework</a:t>
            </a:r>
          </a:p>
          <a:p>
            <a:pPr lvl="1">
              <a:lnSpc>
                <a:spcPct val="1000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ct val="1000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ct val="100000"/>
              </a:lnSpc>
            </a:pPr>
            <a:r>
              <a:rPr lang="en-US" dirty="0" smtClean="0"/>
              <a:t>Environment for controlled </a:t>
            </a:r>
            <a:r>
              <a:rPr lang="en-US" dirty="0"/>
              <a:t>execution of managed </a:t>
            </a:r>
            <a:r>
              <a:rPr lang="en-US" dirty="0" smtClean="0"/>
              <a:t>code</a:t>
            </a:r>
          </a:p>
          <a:p>
            <a:pPr>
              <a:lnSpc>
                <a:spcPct val="100000"/>
              </a:lnSpc>
            </a:pPr>
            <a:r>
              <a:rPr lang="en-US" dirty="0" smtClean="0"/>
              <a:t>It is commonly assumed that</a:t>
            </a:r>
          </a:p>
          <a:p>
            <a:pPr lvl="1">
              <a:lnSpc>
                <a:spcPct val="100000"/>
              </a:lnSpc>
            </a:pPr>
            <a:r>
              <a:rPr lang="en-US" dirty="0" smtClean="0"/>
              <a:t>.NET platform == .NET Framework</a:t>
            </a:r>
            <a:endParaRPr lang="bg-BG" dirty="0"/>
          </a:p>
        </p:txBody>
      </p:sp>
      <p:pic>
        <p:nvPicPr>
          <p:cNvPr id="98306" name="Picture 2" descr="http://gabrielrodriguez.net/wp-content/uploads/2009/01/microsoft-net-logo-white-300x192.png"/>
          <p:cNvPicPr>
            <a:picLocks noChangeAspect="1" noChangeArrowheads="1"/>
          </p:cNvPicPr>
          <p:nvPr/>
        </p:nvPicPr>
        <p:blipFill>
          <a:blip r:embed="rId3" cstate="print"/>
          <a:srcRect/>
          <a:stretch>
            <a:fillRect/>
          </a:stretch>
        </p:blipFill>
        <p:spPr bwMode="auto">
          <a:xfrm>
            <a:off x="6857999" y="5334000"/>
            <a:ext cx="1905001" cy="12192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type="body" idx="1"/>
          </p:nvPr>
        </p:nvSpPr>
        <p:spPr>
          <a:xfrm>
            <a:off x="152400" y="990600"/>
            <a:ext cx="8796338" cy="5678489"/>
          </a:xfrm>
        </p:spPr>
        <p:txBody>
          <a:bodyPr/>
          <a:lstStyle/>
          <a:p>
            <a:pPr>
              <a:lnSpc>
                <a:spcPct val="100000"/>
              </a:lnSpc>
            </a:pPr>
            <a:r>
              <a:rPr lang="en-US" dirty="0">
                <a:solidFill>
                  <a:schemeClr val="accent5">
                    <a:lumMod val="20000"/>
                    <a:lumOff val="80000"/>
                  </a:schemeClr>
                </a:solidFill>
              </a:rPr>
              <a:t>Common Language Runtime</a:t>
            </a:r>
            <a:r>
              <a:rPr lang="en-US" dirty="0"/>
              <a:t> (CLR)</a:t>
            </a:r>
          </a:p>
          <a:p>
            <a:pPr lvl="1">
              <a:lnSpc>
                <a:spcPct val="1000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ct val="100000"/>
              </a:lnSpc>
            </a:pPr>
            <a:r>
              <a:rPr lang="en-US" dirty="0"/>
              <a:t>Executes</a:t>
            </a:r>
            <a:r>
              <a:rPr lang="bg-BG" dirty="0"/>
              <a:t> </a:t>
            </a:r>
            <a:r>
              <a:rPr lang="en-US" dirty="0"/>
              <a:t>.NET</a:t>
            </a:r>
            <a:r>
              <a:rPr lang="bg-BG" dirty="0"/>
              <a:t> </a:t>
            </a:r>
            <a:r>
              <a:rPr lang="en-US" dirty="0"/>
              <a:t>applications</a:t>
            </a:r>
          </a:p>
          <a:p>
            <a:pPr>
              <a:lnSpc>
                <a:spcPct val="100000"/>
              </a:lnSpc>
            </a:pPr>
            <a:r>
              <a:rPr lang="en-US" dirty="0">
                <a:solidFill>
                  <a:schemeClr val="accent5">
                    <a:lumMod val="20000"/>
                    <a:lumOff val="80000"/>
                  </a:schemeClr>
                </a:solidFill>
              </a:rPr>
              <a:t>Framework Class Library</a:t>
            </a:r>
            <a:r>
              <a:rPr lang="en-US" dirty="0"/>
              <a:t> (FCL)</a:t>
            </a:r>
            <a:endParaRPr lang="bg-BG" dirty="0"/>
          </a:p>
          <a:p>
            <a:pPr lvl="1">
              <a:lnSpc>
                <a:spcPct val="100000"/>
              </a:lnSpc>
            </a:pPr>
            <a:r>
              <a:rPr lang="en-US" dirty="0"/>
              <a:t>Standard</a:t>
            </a:r>
            <a:r>
              <a:rPr lang="bg-BG" dirty="0"/>
              <a:t> </a:t>
            </a:r>
            <a:r>
              <a:rPr lang="en-US" dirty="0"/>
              <a:t>class library </a:t>
            </a:r>
            <a:r>
              <a:rPr lang="en-US" dirty="0" smtClean="0"/>
              <a:t>for .NET development</a:t>
            </a:r>
            <a:endParaRPr lang="bg-BG" dirty="0"/>
          </a:p>
          <a:p>
            <a:pPr lvl="1">
              <a:lnSpc>
                <a:spcPct val="1000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ct val="1000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body" idx="1"/>
          </p:nvPr>
        </p:nvSpPr>
        <p:spPr>
          <a:xfrm>
            <a:off x="839788" y="1409700"/>
            <a:ext cx="7618412" cy="4035425"/>
          </a:xfrm>
        </p:spPr>
        <p:txBody>
          <a:bodyPr/>
          <a:lstStyle/>
          <a:p>
            <a:pPr lvl="1"/>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pic>
        <p:nvPicPr>
          <p:cNvPr id="94210" name="Picture 2" descr="http://www.teach-ict.com/ecdl/module_1/workbook7/miniweb/images/opsystem.jpg"/>
          <p:cNvPicPr>
            <a:picLocks noChangeAspect="1" noChangeArrowheads="1"/>
          </p:cNvPicPr>
          <p:nvPr/>
        </p:nvPicPr>
        <p:blipFill>
          <a:blip r:embed="rId3" cstate="print"/>
          <a:srcRect/>
          <a:stretch>
            <a:fillRect/>
          </a:stretch>
        </p:blipFill>
        <p:spPr bwMode="auto">
          <a:xfrm>
            <a:off x="7543800" y="3962400"/>
            <a:ext cx="1219200" cy="1243584"/>
          </a:xfrm>
          <a:prstGeom prst="roundRect">
            <a:avLst>
              <a:gd name="adj" fmla="val 5128"/>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
        <p:nvSpPr>
          <p:cNvPr id="6" name="Cloud 5"/>
          <p:cNvSpPr/>
          <p:nvPr/>
        </p:nvSpPr>
        <p:spPr>
          <a:xfrm>
            <a:off x="6858000" y="3851731"/>
            <a:ext cx="1752600" cy="796469"/>
          </a:xfrm>
          <a:prstGeom prst="cloud">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CLR</a:t>
            </a:r>
            <a:endParaRPr lang="en-US" sz="2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4" descr="BD18212_"/>
          <p:cNvPicPr>
            <a:picLocks noChangeAspect="1" noChangeArrowheads="1"/>
          </p:cNvPicPr>
          <p:nvPr/>
        </p:nvPicPr>
        <p:blipFill>
          <a:blip r:embed="rId3" cstate="print">
            <a:lum bright="10000" contrast="30000"/>
          </a:blip>
          <a:srcRect/>
          <a:stretch>
            <a:fillRect/>
          </a:stretch>
        </p:blipFill>
        <p:spPr bwMode="auto">
          <a:xfrm>
            <a:off x="7924800" y="3581400"/>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2234</TotalTime>
  <Words>3785</Words>
  <Application>Microsoft Office PowerPoint</Application>
  <PresentationFormat>On-screen Show (4:3)</PresentationFormat>
  <Paragraphs>637</Paragraphs>
  <Slides>55</Slides>
  <Notes>48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Telerik Master Template</vt:lpstr>
      <vt:lpstr>.NET Framework Overview</vt:lpstr>
      <vt:lpstr>Table of Contents</vt:lpstr>
      <vt:lpstr>Table of Contents (2)</vt:lpstr>
      <vt:lpstr>.NET Framework</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How CLR Executes MSIL?</vt:lpstr>
      <vt:lpstr>.NET Applications</vt:lpstr>
      <vt:lpstr>.NET Assemblies</vt:lpstr>
      <vt:lpstr>Metadata in the Assemblies</vt:lpstr>
      <vt:lpstr>Metadata in Assemblies</vt:lpstr>
      <vt:lpstr>.NET Applications</vt:lpstr>
      <vt:lpstr>Common Language Infrastructure</vt:lpstr>
      <vt:lpstr>Common Language Infrastructure</vt:lpstr>
      <vt:lpstr>Common Language Infrastructure (2)</vt:lpstr>
      <vt:lpstr>.NET Code Compilation and Execution</vt:lpstr>
      <vt:lpstr>Common Type System (CTS)</vt:lpstr>
      <vt:lpstr>Common Language Specification (CLS)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dminkov</cp:lastModifiedBy>
  <cp:revision>361</cp:revision>
  <dcterms:created xsi:type="dcterms:W3CDTF">2007-12-08T16:03:35Z</dcterms:created>
  <dcterms:modified xsi:type="dcterms:W3CDTF">2010-10-05T14:19:28Z</dcterms:modified>
</cp:coreProperties>
</file>