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45"/>
  </p:notesMasterIdLst>
  <p:handoutMasterIdLst>
    <p:handoutMasterId r:id="rId46"/>
  </p:handoutMasterIdLst>
  <p:sldIdLst>
    <p:sldId id="320" r:id="rId2"/>
    <p:sldId id="321" r:id="rId3"/>
    <p:sldId id="322" r:id="rId4"/>
    <p:sldId id="314" r:id="rId5"/>
    <p:sldId id="380" r:id="rId6"/>
    <p:sldId id="381" r:id="rId7"/>
    <p:sldId id="382" r:id="rId8"/>
    <p:sldId id="383" r:id="rId9"/>
    <p:sldId id="384" r:id="rId10"/>
    <p:sldId id="385" r:id="rId11"/>
    <p:sldId id="386" r:id="rId12"/>
    <p:sldId id="387" r:id="rId13"/>
    <p:sldId id="388" r:id="rId14"/>
    <p:sldId id="389" r:id="rId15"/>
    <p:sldId id="390" r:id="rId16"/>
    <p:sldId id="392" r:id="rId17"/>
    <p:sldId id="394" r:id="rId18"/>
    <p:sldId id="395" r:id="rId19"/>
    <p:sldId id="391" r:id="rId20"/>
    <p:sldId id="396" r:id="rId21"/>
    <p:sldId id="398" r:id="rId22"/>
    <p:sldId id="397" r:id="rId23"/>
    <p:sldId id="399" r:id="rId24"/>
    <p:sldId id="400" r:id="rId25"/>
    <p:sldId id="401" r:id="rId26"/>
    <p:sldId id="402" r:id="rId27"/>
    <p:sldId id="403" r:id="rId28"/>
    <p:sldId id="404" r:id="rId29"/>
    <p:sldId id="405" r:id="rId30"/>
    <p:sldId id="406" r:id="rId31"/>
    <p:sldId id="408" r:id="rId32"/>
    <p:sldId id="410" r:id="rId33"/>
    <p:sldId id="407" r:id="rId34"/>
    <p:sldId id="411" r:id="rId35"/>
    <p:sldId id="412" r:id="rId36"/>
    <p:sldId id="413" r:id="rId37"/>
    <p:sldId id="414" r:id="rId38"/>
    <p:sldId id="335" r:id="rId39"/>
    <p:sldId id="379" r:id="rId40"/>
    <p:sldId id="324" r:id="rId41"/>
    <p:sldId id="367" r:id="rId42"/>
    <p:sldId id="415" r:id="rId43"/>
    <p:sldId id="416" r:id="rId44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CF4F2"/>
    <a:srgbClr val="A4F6F0"/>
    <a:srgbClr val="E8FFC8"/>
    <a:srgbClr val="FAF7C8"/>
    <a:srgbClr val="FAF8C8"/>
    <a:srgbClr val="F5FFC2"/>
    <a:srgbClr val="EBFFD2"/>
    <a:srgbClr val="EBFFDC"/>
    <a:srgbClr val="FAF8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43" autoAdjust="0"/>
    <p:restoredTop sz="94714" autoAdjust="0"/>
  </p:normalViewPr>
  <p:slideViewPr>
    <p:cSldViewPr>
      <p:cViewPr>
        <p:scale>
          <a:sx n="90" d="100"/>
          <a:sy n="90" d="100"/>
        </p:scale>
        <p:origin x="-270" y="-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2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26-Jul-10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0867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26-Jul-10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2646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11" cstate="print">
            <a:lum bright="-20000"/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10" descr="telerik_logo_new-(white).png"/>
          <p:cNvPicPr>
            <a:picLocks noChangeAspect="1"/>
          </p:cNvPicPr>
          <p:nvPr userDrawn="1"/>
        </p:nvPicPr>
        <p:blipFill>
          <a:blip r:embed="rId11" cstate="screen">
            <a:lum bright="-20000"/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01" r:id="rId7"/>
    <p:sldLayoutId id="2147483703" r:id="rId8"/>
    <p:sldLayoutId id="214748370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eg"/><Relationship Id="rId5" Type="http://schemas.openxmlformats.org/officeDocument/2006/relationships/image" Target="../media/image22.gif"/><Relationship Id="rId4" Type="http://schemas.openxmlformats.org/officeDocument/2006/relationships/image" Target="../media/image2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g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eg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jpeg"/><Relationship Id="rId4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4600" y="2133600"/>
            <a:ext cx="6172200" cy="762000"/>
          </a:xfrm>
          <a:effectLst>
            <a:reflection blurRad="6350" stA="52000" endA="300" endPos="35000" dir="5400000" sy="-100000" algn="bl" rotWithShape="0"/>
          </a:effectLst>
        </p:spPr>
        <p:txBody>
          <a:bodyPr/>
          <a:lstStyle/>
          <a:p>
            <a:r>
              <a:rPr lang="en-US" dirty="0" smtClean="0"/>
              <a:t>Database Modeling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42296" y="3004296"/>
            <a:ext cx="6368304" cy="961328"/>
          </a:xfrm>
        </p:spPr>
        <p:txBody>
          <a:bodyPr/>
          <a:lstStyle/>
          <a:p>
            <a:r>
              <a:rPr lang="en-US" dirty="0" smtClean="0"/>
              <a:t>Creating E/R Diagrams with SQL Server Management Studio</a:t>
            </a:r>
            <a:endParaRPr lang="bg-BG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954107"/>
          </a:xfrm>
        </p:spPr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646331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www.telerik.com</a:t>
            </a:r>
            <a:endParaRPr lang="en-US" dirty="0"/>
          </a:p>
        </p:txBody>
      </p:sp>
      <p:pic>
        <p:nvPicPr>
          <p:cNvPr id="46082" name="Picture 2" descr="http://www.filebuzz.com/software_screenshot/full/27769-database_icon_library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791200" y="4559300"/>
            <a:ext cx="2762250" cy="1841500"/>
          </a:xfrm>
          <a:prstGeom prst="roundRect">
            <a:avLst>
              <a:gd name="adj" fmla="val 3536"/>
            </a:avLst>
          </a:prstGeom>
          <a:noFill/>
        </p:spPr>
      </p:pic>
      <p:pic>
        <p:nvPicPr>
          <p:cNvPr id="46084" name="Picture 4" descr="http://zenagile.files.wordpress.com/2009/07/icon-patterns-to-apply.png?w=128&amp;h=128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8558516">
            <a:off x="778248" y="1540248"/>
            <a:ext cx="1219200" cy="1219200"/>
          </a:xfrm>
          <a:prstGeom prst="roundRect">
            <a:avLst>
              <a:gd name="adj" fmla="val 5504"/>
            </a:avLst>
          </a:prstGeom>
          <a:noFill/>
        </p:spPr>
      </p:pic>
      <p:pic>
        <p:nvPicPr>
          <p:cNvPr id="46086" name="Picture 6" descr="http://www.artistsvalley.com/images/icon-packs/data-icons.jp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 rot="21365830">
            <a:off x="7239000" y="533400"/>
            <a:ext cx="1313208" cy="1299260"/>
          </a:xfrm>
          <a:prstGeom prst="roundRect">
            <a:avLst>
              <a:gd name="adj" fmla="val 9694"/>
            </a:avLst>
          </a:prstGeom>
          <a:noFill/>
        </p:spPr>
      </p:pic>
      <p:pic>
        <p:nvPicPr>
          <p:cNvPr id="11" name="Picture 10" descr="http://www.thesug.org/mossasaurus/Wiki%20Documents/PivotTable_Data.JPG"/>
          <p:cNvPicPr>
            <a:picLocks noChangeAspect="1" noChangeArrowheads="1"/>
          </p:cNvPicPr>
          <p:nvPr/>
        </p:nvPicPr>
        <p:blipFill>
          <a:blip r:embed="rId6" cstate="screen"/>
          <a:stretch>
            <a:fillRect/>
          </a:stretch>
        </p:blipFill>
        <p:spPr bwMode="auto">
          <a:xfrm>
            <a:off x="3124200" y="4572000"/>
            <a:ext cx="2362200" cy="1828800"/>
          </a:xfrm>
          <a:prstGeom prst="roundRect">
            <a:avLst>
              <a:gd name="adj" fmla="val 3624"/>
            </a:avLst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</p:pic>
      <p:pic>
        <p:nvPicPr>
          <p:cNvPr id="12" name="Picture 2" descr="http://www.fordesigner.com/pic/zip/20097815454615577801.jpg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 rot="362325">
            <a:off x="3645733" y="525752"/>
            <a:ext cx="1371600" cy="1295400"/>
          </a:xfrm>
          <a:prstGeom prst="roundRect">
            <a:avLst>
              <a:gd name="adj" fmla="val 6693"/>
            </a:avLst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371600"/>
            <a:ext cx="6705600" cy="1600200"/>
          </a:xfrm>
        </p:spPr>
        <p:txBody>
          <a:bodyPr/>
          <a:lstStyle/>
          <a:p>
            <a:r>
              <a:rPr lang="en-US" dirty="0" smtClean="0"/>
              <a:t>Data Types in</a:t>
            </a:r>
            <a:r>
              <a:rPr lang="bg-BG" dirty="0" smtClean="0"/>
              <a:t> </a:t>
            </a:r>
            <a:r>
              <a:rPr lang="en-US" dirty="0" smtClean="0"/>
              <a:t>SQL Server 200</a:t>
            </a:r>
            <a:r>
              <a:rPr lang="bg-BG" dirty="0" smtClean="0"/>
              <a:t>8</a:t>
            </a:r>
            <a:endParaRPr lang="en-US" dirty="0"/>
          </a:p>
        </p:txBody>
      </p:sp>
      <p:pic>
        <p:nvPicPr>
          <p:cNvPr id="3075" name="Picture 3" descr="C:\downloads\Space Art HD Wallpapers\96 Space Art HD Wallpapers 1920x1080\Space.Art.Wallpaper.1920x1080_009.jpg"/>
          <p:cNvPicPr>
            <a:picLocks noChangeAspect="1" noChangeArrowheads="1"/>
          </p:cNvPicPr>
          <p:nvPr/>
        </p:nvPicPr>
        <p:blipFill>
          <a:blip r:embed="rId2" cstate="screen">
            <a:lum contrast="10000"/>
          </a:blip>
          <a:srcRect/>
          <a:stretch>
            <a:fillRect/>
          </a:stretch>
        </p:blipFill>
        <p:spPr bwMode="auto">
          <a:xfrm rot="850003">
            <a:off x="819310" y="3521996"/>
            <a:ext cx="4322656" cy="2431494"/>
          </a:xfrm>
          <a:prstGeom prst="roundRect">
            <a:avLst>
              <a:gd name="adj" fmla="val 13004"/>
            </a:avLst>
          </a:prstGeom>
          <a:noFill/>
          <a:ln w="254000">
            <a:solidFill>
              <a:schemeClr val="tx1"/>
            </a:solidFill>
          </a:ln>
          <a:effectLst>
            <a:softEdge rad="635000"/>
          </a:effectLst>
        </p:spPr>
      </p:pic>
      <p:pic>
        <p:nvPicPr>
          <p:cNvPr id="36867" name="Picture 3" descr="C:\Trash\SQL-data-types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4553127">
            <a:off x="5110746" y="2482358"/>
            <a:ext cx="2466166" cy="4054545"/>
          </a:xfrm>
          <a:prstGeom prst="roundRect">
            <a:avLst>
              <a:gd name="adj" fmla="val 3179"/>
            </a:avLst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in</a:t>
            </a:r>
            <a:r>
              <a:rPr lang="bg-BG" dirty="0" smtClean="0"/>
              <a:t> </a:t>
            </a:r>
            <a:r>
              <a:rPr lang="en-US" dirty="0" smtClean="0"/>
              <a:t>SQL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Numeric</a:t>
            </a:r>
            <a:endParaRPr lang="en-US" noProof="1" smtClean="0"/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bit</a:t>
            </a:r>
            <a:r>
              <a:rPr lang="en-US" noProof="1" smtClean="0"/>
              <a:t> (1-bit),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integer </a:t>
            </a:r>
            <a:r>
              <a:rPr lang="en-US" noProof="1" smtClean="0"/>
              <a:t>(32-bit),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bigint</a:t>
            </a:r>
            <a:r>
              <a:rPr lang="en-US" noProof="1" smtClean="0"/>
              <a:t> (64-bit)</a:t>
            </a:r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noProof="1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real</a:t>
            </a:r>
            <a:r>
              <a:rPr lang="en-US" noProof="1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numeric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(scale,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precision)</a:t>
            </a:r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money</a:t>
            </a:r>
            <a:r>
              <a:rPr lang="en-US" noProof="1" smtClean="0"/>
              <a:t> – </a:t>
            </a:r>
            <a:r>
              <a:rPr lang="en-US" dirty="0" smtClean="0"/>
              <a:t>for money (precise) operations</a:t>
            </a:r>
            <a:endParaRPr lang="en-US" noProof="1" smtClean="0"/>
          </a:p>
          <a:p>
            <a:pPr>
              <a:lnSpc>
                <a:spcPct val="100000"/>
              </a:lnSpc>
            </a:pPr>
            <a:r>
              <a:rPr lang="en-US" dirty="0" smtClean="0"/>
              <a:t>Strings</a:t>
            </a:r>
            <a:endParaRPr lang="en-US" noProof="1" smtClean="0"/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char(size)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 smtClean="0"/>
              <a:t>– </a:t>
            </a:r>
            <a:r>
              <a:rPr lang="en-US" dirty="0" smtClean="0"/>
              <a:t>fixed size string</a:t>
            </a:r>
            <a:endParaRPr lang="en-US" noProof="1" smtClean="0"/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varchar(size)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 smtClean="0"/>
              <a:t>– </a:t>
            </a:r>
            <a:r>
              <a:rPr lang="en-US" dirty="0" smtClean="0"/>
              <a:t>variable size string</a:t>
            </a:r>
            <a:endParaRPr lang="en-US" noProof="1" smtClean="0"/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nvarchar(size)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 smtClean="0"/>
              <a:t>– Unicode </a:t>
            </a:r>
            <a:r>
              <a:rPr lang="en-US" dirty="0" smtClean="0"/>
              <a:t>variable size string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en-US" noProof="1" smtClean="0"/>
              <a:t> /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ntext</a:t>
            </a:r>
            <a:r>
              <a:rPr lang="en-US" noProof="1" smtClean="0"/>
              <a:t> – text data block (unlimited size)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in</a:t>
            </a:r>
            <a:r>
              <a:rPr lang="bg-BG" dirty="0" smtClean="0"/>
              <a:t> </a:t>
            </a:r>
            <a:r>
              <a:rPr lang="en-US" dirty="0" smtClean="0"/>
              <a:t>SQL Server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r>
              <a:rPr lang="en-US" dirty="0" smtClean="0"/>
              <a:t>Binary data</a:t>
            </a:r>
            <a:endParaRPr lang="bg-BG" dirty="0" smtClean="0"/>
          </a:p>
          <a:p>
            <a:pPr lvl="1"/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varbinary(size)</a:t>
            </a:r>
            <a:r>
              <a:rPr lang="bg-BG" dirty="0" smtClean="0"/>
              <a:t> – </a:t>
            </a:r>
            <a:r>
              <a:rPr lang="en-US" dirty="0" smtClean="0"/>
              <a:t>a sequence of bits</a:t>
            </a:r>
          </a:p>
          <a:p>
            <a:pPr lvl="1"/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image</a:t>
            </a:r>
            <a:r>
              <a:rPr lang="en-US" dirty="0" smtClean="0"/>
              <a:t> – a binary block up to</a:t>
            </a:r>
            <a:r>
              <a:rPr lang="bg-BG" dirty="0" smtClean="0"/>
              <a:t> </a:t>
            </a:r>
            <a:r>
              <a:rPr lang="en-US" dirty="0" smtClean="0"/>
              <a:t>1 GB</a:t>
            </a:r>
            <a:endParaRPr lang="bg-BG" dirty="0" smtClean="0"/>
          </a:p>
          <a:p>
            <a:r>
              <a:rPr lang="en-US" dirty="0" smtClean="0"/>
              <a:t>Date and time</a:t>
            </a:r>
          </a:p>
          <a:p>
            <a:pPr lvl="1"/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datetime</a:t>
            </a:r>
            <a:r>
              <a:rPr lang="bg-BG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dirty="0" smtClean="0"/>
              <a:t>– </a:t>
            </a:r>
            <a:r>
              <a:rPr lang="en-US" dirty="0" smtClean="0"/>
              <a:t>date and time starting from</a:t>
            </a:r>
            <a:r>
              <a:rPr lang="bg-BG" dirty="0" smtClean="0"/>
              <a:t> </a:t>
            </a:r>
            <a:r>
              <a:rPr lang="en-US" dirty="0" smtClean="0"/>
              <a:t>1.1.17</a:t>
            </a:r>
            <a:r>
              <a:rPr lang="bg-BG" dirty="0" smtClean="0"/>
              <a:t>5</a:t>
            </a:r>
            <a:r>
              <a:rPr lang="en-US" dirty="0" smtClean="0"/>
              <a:t>3</a:t>
            </a:r>
            <a:r>
              <a:rPr lang="bg-BG" dirty="0" smtClean="0"/>
              <a:t> </a:t>
            </a:r>
            <a:r>
              <a:rPr lang="en-US" dirty="0" smtClean="0"/>
              <a:t>to</a:t>
            </a:r>
            <a:r>
              <a:rPr lang="bg-BG" dirty="0" smtClean="0"/>
              <a:t> 31.12. 9999</a:t>
            </a:r>
            <a:r>
              <a:rPr lang="en-US" dirty="0" smtClean="0"/>
              <a:t>, a precision of</a:t>
            </a:r>
            <a:r>
              <a:rPr lang="bg-BG" dirty="0" smtClean="0"/>
              <a:t> 1/300 </a:t>
            </a:r>
            <a:r>
              <a:rPr lang="en-US" dirty="0" smtClean="0"/>
              <a:t>sec</a:t>
            </a:r>
            <a:r>
              <a:rPr lang="bg-BG" dirty="0" smtClean="0"/>
              <a:t>.</a:t>
            </a:r>
            <a:endParaRPr lang="en-US" dirty="0" smtClean="0"/>
          </a:p>
          <a:p>
            <a:pPr lvl="1"/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smalldatetime</a:t>
            </a:r>
            <a:r>
              <a:rPr lang="en-US" dirty="0" smtClean="0"/>
              <a:t> – date and time (1-minute precision)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in</a:t>
            </a:r>
            <a:r>
              <a:rPr lang="bg-BG" dirty="0" smtClean="0"/>
              <a:t> </a:t>
            </a:r>
            <a:r>
              <a:rPr lang="en-US" dirty="0" smtClean="0"/>
              <a:t>SQL Server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r>
              <a:rPr lang="en-US" dirty="0" smtClean="0"/>
              <a:t>Other types</a:t>
            </a:r>
            <a:endParaRPr lang="bg-BG" dirty="0" smtClean="0"/>
          </a:p>
          <a:p>
            <a:pPr lvl="1"/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timestamp</a:t>
            </a:r>
            <a:r>
              <a:rPr lang="bg-BG" dirty="0" smtClean="0"/>
              <a:t> </a:t>
            </a:r>
            <a:r>
              <a:rPr lang="en-US" dirty="0" smtClean="0"/>
              <a:t>– automatically generated number whenever a change is made to the data row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uniqueidentifier</a:t>
            </a:r>
            <a:r>
              <a:rPr lang="en-US" dirty="0" smtClean="0"/>
              <a:t> – GUID identifier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xml</a:t>
            </a:r>
            <a:r>
              <a:rPr lang="en-US" dirty="0" smtClean="0"/>
              <a:t> – data in XML format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4098" name="Picture 2" descr="C:\downloads\Space Art HD Wallpapers\96 Space Art HD Wallpapers 1920x1080\Space.Art.Wallpaper.1920x1080_094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09600" y="4343400"/>
            <a:ext cx="7924800" cy="2133600"/>
          </a:xfrm>
          <a:prstGeom prst="roundRect">
            <a:avLst>
              <a:gd name="adj" fmla="val 31022"/>
            </a:avLst>
          </a:prstGeom>
          <a:noFill/>
          <a:effectLst>
            <a:softEdge rad="317500"/>
          </a:effectLst>
        </p:spPr>
      </p:pic>
      <p:pic>
        <p:nvPicPr>
          <p:cNvPr id="7" name="Picture 3" descr="C:\Trash\SQL-data-types.png"/>
          <p:cNvPicPr>
            <a:picLocks noChangeAspect="1" noChangeArrowheads="1"/>
          </p:cNvPicPr>
          <p:nvPr/>
        </p:nvPicPr>
        <p:blipFill>
          <a:blip r:embed="rId3" cstate="screen"/>
          <a:stretch>
            <a:fillRect/>
          </a:stretch>
        </p:blipFill>
        <p:spPr bwMode="auto">
          <a:xfrm>
            <a:off x="1219200" y="4495800"/>
            <a:ext cx="2167468" cy="1828800"/>
          </a:xfrm>
          <a:prstGeom prst="roundRect">
            <a:avLst>
              <a:gd name="adj" fmla="val 3624"/>
            </a:avLst>
          </a:prstGeom>
          <a:noFill/>
          <a:ln>
            <a:noFill/>
          </a:ln>
          <a:scene3d>
            <a:camera prst="isometricOffAxis1Right"/>
            <a:lightRig rig="threePt" dir="t"/>
          </a:scene3d>
          <a:sp3d>
            <a:bevelT/>
          </a:sp3d>
        </p:spPr>
      </p:pic>
      <p:pic>
        <p:nvPicPr>
          <p:cNvPr id="8" name="Picture 3" descr="C:\Trash\SQL-data-types.png"/>
          <p:cNvPicPr>
            <a:picLocks noChangeAspect="1" noChangeArrowheads="1"/>
          </p:cNvPicPr>
          <p:nvPr/>
        </p:nvPicPr>
        <p:blipFill>
          <a:blip r:embed="rId3" cstate="screen"/>
          <a:stretch>
            <a:fillRect/>
          </a:stretch>
        </p:blipFill>
        <p:spPr bwMode="auto">
          <a:xfrm>
            <a:off x="5672668" y="4495800"/>
            <a:ext cx="2099732" cy="1828800"/>
          </a:xfrm>
          <a:prstGeom prst="roundRect">
            <a:avLst>
              <a:gd name="adj" fmla="val 3624"/>
            </a:avLst>
          </a:prstGeom>
          <a:noFill/>
          <a:ln>
            <a:noFill/>
          </a:ln>
          <a:scene3d>
            <a:camera prst="isometricOffAxis2Left"/>
            <a:lightRig rig="threePt" dir="t"/>
          </a:scene3d>
          <a:sp3d>
            <a:bevelT/>
          </a:sp3d>
        </p:spPr>
      </p:pic>
      <p:pic>
        <p:nvPicPr>
          <p:cNvPr id="33793" name="Picture 1" descr="C:\Trash\db-diagra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851075">
            <a:off x="3253117" y="4689141"/>
            <a:ext cx="2574728" cy="12132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in</a:t>
            </a:r>
            <a:r>
              <a:rPr lang="bg-BG" dirty="0" smtClean="0"/>
              <a:t> </a:t>
            </a:r>
            <a:r>
              <a:rPr lang="en-US" dirty="0" smtClean="0"/>
              <a:t>SQL Server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Nullable</a:t>
            </a:r>
            <a:r>
              <a:rPr lang="en-US" dirty="0" smtClean="0"/>
              <a:t> and</a:t>
            </a:r>
            <a:r>
              <a:rPr lang="bg-BG" dirty="0" smtClean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NOT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/>
              <a:t>types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All types in</a:t>
            </a:r>
            <a:r>
              <a:rPr lang="bg-BG" dirty="0" smtClean="0"/>
              <a:t> </a:t>
            </a:r>
            <a:r>
              <a:rPr lang="en-US" dirty="0" smtClean="0"/>
              <a:t>SQL Server may or may </a:t>
            </a:r>
            <a:br>
              <a:rPr lang="en-US" dirty="0" smtClean="0"/>
            </a:br>
            <a:r>
              <a:rPr lang="en-US" dirty="0" smtClean="0"/>
              <a:t>not allow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 smtClean="0"/>
              <a:t> values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Primary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/>
              <a:t>columns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Define the primary key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Identity</a:t>
            </a:r>
            <a:r>
              <a:rPr lang="en-US" dirty="0" smtClean="0"/>
              <a:t> columns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Automatically increased values when a new row is inserted </a:t>
            </a:r>
            <a:r>
              <a:rPr lang="bg-BG" dirty="0" smtClean="0"/>
              <a:t>(</a:t>
            </a:r>
            <a:r>
              <a:rPr lang="en-US" dirty="0" smtClean="0"/>
              <a:t>auto-increment values)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Used in combination with</a:t>
            </a:r>
            <a:r>
              <a:rPr lang="bg-BG" dirty="0" smtClean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primary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32770" name="Picture 2" descr="http://www.claritykit.com/web/Portals/0/images/icon_checkbox-1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5700" y="1181100"/>
            <a:ext cx="1181100" cy="1181100"/>
          </a:xfrm>
          <a:prstGeom prst="roundRect">
            <a:avLst>
              <a:gd name="adj" fmla="val 6232"/>
            </a:avLst>
          </a:prstGeom>
          <a:noFill/>
        </p:spPr>
      </p:pic>
      <p:pic>
        <p:nvPicPr>
          <p:cNvPr id="32772" name="Picture 4" descr="http://www.iconshock.com/img_jpg/REALVISTA/database/jpg/128/primary_key_ic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4043" y="2779643"/>
            <a:ext cx="1182757" cy="1182757"/>
          </a:xfrm>
          <a:prstGeom prst="roundRect">
            <a:avLst>
              <a:gd name="adj" fmla="val 6232"/>
            </a:avLst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8229600" cy="1752600"/>
          </a:xfrm>
        </p:spPr>
        <p:txBody>
          <a:bodyPr/>
          <a:lstStyle/>
          <a:p>
            <a:r>
              <a:rPr lang="en-US" dirty="0" smtClean="0"/>
              <a:t>Database Modeling with</a:t>
            </a:r>
            <a:r>
              <a:rPr lang="bg-BG" dirty="0" smtClean="0"/>
              <a:t> </a:t>
            </a:r>
            <a:r>
              <a:rPr lang="en-US" dirty="0" smtClean="0"/>
              <a:t>SQL Server Management Studio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57200" y="3048000"/>
            <a:ext cx="8229600" cy="569120"/>
          </a:xfrm>
        </p:spPr>
        <p:txBody>
          <a:bodyPr/>
          <a:lstStyle/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Creating Database</a:t>
            </a:r>
            <a:endParaRPr lang="bg-BG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noProof="1" smtClean="0"/>
          </a:p>
        </p:txBody>
      </p:sp>
      <p:pic>
        <p:nvPicPr>
          <p:cNvPr id="5122" name="Picture 2" descr="C:\downloads\Space Art HD Wallpapers\96 Space Art HD Wallpapers 1920x1080\Space.Art.Wallpaper.1920x1080_095.jpg"/>
          <p:cNvPicPr>
            <a:picLocks noChangeAspect="1" noChangeArrowheads="1"/>
          </p:cNvPicPr>
          <p:nvPr/>
        </p:nvPicPr>
        <p:blipFill>
          <a:blip r:embed="rId2" cstate="screen">
            <a:lum contrast="10000"/>
          </a:blip>
          <a:srcRect/>
          <a:stretch>
            <a:fillRect/>
          </a:stretch>
        </p:blipFill>
        <p:spPr bwMode="auto">
          <a:xfrm>
            <a:off x="762000" y="4000500"/>
            <a:ext cx="7620000" cy="2400300"/>
          </a:xfrm>
          <a:prstGeom prst="roundRect">
            <a:avLst>
              <a:gd name="adj" fmla="val 28261"/>
            </a:avLst>
          </a:prstGeom>
          <a:noFill/>
          <a:effectLst>
            <a:softEdge rad="317500"/>
          </a:effectLst>
        </p:spPr>
      </p:pic>
      <p:pic>
        <p:nvPicPr>
          <p:cNvPr id="31746" name="Picture 2" descr="http://theappslab.com/wp-content/uploads/2009/12/Free-Database-Add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97723">
            <a:off x="615326" y="3987176"/>
            <a:ext cx="1980130" cy="1980130"/>
          </a:xfrm>
          <a:prstGeom prst="rect">
            <a:avLst/>
          </a:prstGeom>
          <a:noFill/>
        </p:spPr>
      </p:pic>
      <p:pic>
        <p:nvPicPr>
          <p:cNvPr id="31748" name="Picture 4" descr="http://www.artistsvalley.com/images/icons/Database%20Application%20Icons/Table%20Entry%20Sort%20Ascending/256x256/Table%20Entry%20Sort%20Ascendin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1164293">
            <a:off x="6686931" y="4115180"/>
            <a:ext cx="1621674" cy="1621674"/>
          </a:xfrm>
          <a:prstGeom prst="roundRect">
            <a:avLst>
              <a:gd name="adj" fmla="val 6550"/>
            </a:avLst>
          </a:prstGeom>
          <a:noFill/>
        </p:spPr>
      </p:pic>
      <p:pic>
        <p:nvPicPr>
          <p:cNvPr id="31750" name="Picture 6" descr="http://www.coxfarms.com/assets/2007PicnicTableIcon2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91392" y="4762500"/>
            <a:ext cx="2852208" cy="1714500"/>
          </a:xfrm>
          <a:prstGeom prst="rect">
            <a:avLst/>
          </a:prstGeom>
          <a:noFill/>
        </p:spPr>
      </p:pic>
      <p:pic>
        <p:nvPicPr>
          <p:cNvPr id="9" name="Picture 8" descr="http://www.thesug.org/mossasaurus/Wiki%20Documents/PivotTable_Data.JPG"/>
          <p:cNvPicPr>
            <a:picLocks noChangeAspect="1" noChangeArrowheads="1"/>
          </p:cNvPicPr>
          <p:nvPr/>
        </p:nvPicPr>
        <p:blipFill>
          <a:blip r:embed="rId6" cstate="screen"/>
          <a:stretch>
            <a:fillRect/>
          </a:stretch>
        </p:blipFill>
        <p:spPr bwMode="auto">
          <a:xfrm rot="463791">
            <a:off x="4042032" y="3921060"/>
            <a:ext cx="1742557" cy="1349077"/>
          </a:xfrm>
          <a:prstGeom prst="roundRect">
            <a:avLst>
              <a:gd name="adj" fmla="val 3624"/>
            </a:avLst>
          </a:prstGeom>
          <a:noFill/>
          <a:ln>
            <a:noFill/>
          </a:ln>
          <a:effectLst/>
          <a:scene3d>
            <a:camera prst="isometricTopUp"/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</a:t>
            </a:r>
            <a:r>
              <a:rPr lang="bg-BG" dirty="0" smtClean="0"/>
              <a:t> </a:t>
            </a:r>
            <a:r>
              <a:rPr lang="en-US" dirty="0" smtClean="0"/>
              <a:t>SQL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r>
              <a:rPr lang="en-US" dirty="0" smtClean="0"/>
              <a:t>When </a:t>
            </a:r>
            <a:r>
              <a:rPr lang="en-US" smtClean="0"/>
              <a:t>starting</a:t>
            </a:r>
            <a:r>
              <a:rPr lang="bg-BG" dirty="0" smtClean="0"/>
              <a:t> </a:t>
            </a:r>
            <a:r>
              <a:rPr lang="en-US" dirty="0" smtClean="0"/>
              <a:t>SSMS a window pops up</a:t>
            </a:r>
            <a:endParaRPr lang="bg-BG" dirty="0" smtClean="0"/>
          </a:p>
          <a:p>
            <a:r>
              <a:rPr lang="en-US" dirty="0" smtClean="0"/>
              <a:t>Usually it is enough to just click the "Connect" button without changing anything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3072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31994" y="3185422"/>
            <a:ext cx="4097406" cy="3087482"/>
          </a:xfrm>
          <a:prstGeom prst="roundRect">
            <a:avLst>
              <a:gd name="adj" fmla="val 2115"/>
            </a:avLst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</a:t>
            </a:r>
            <a:r>
              <a:rPr lang="bg-BG" dirty="0" smtClean="0"/>
              <a:t> </a:t>
            </a:r>
            <a:r>
              <a:rPr lang="en-US" dirty="0" smtClean="0"/>
              <a:t>Object Explorer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>
              <a:spcBef>
                <a:spcPct val="450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 Explorer </a:t>
            </a:r>
            <a:r>
              <a:rPr lang="en-US" dirty="0" smtClean="0"/>
              <a:t>is the main tool</a:t>
            </a:r>
            <a:r>
              <a:rPr lang="bg-BG" dirty="0" smtClean="0"/>
              <a:t> </a:t>
            </a:r>
            <a:r>
              <a:rPr lang="en-US" dirty="0" smtClean="0"/>
              <a:t>to use when working with the database</a:t>
            </a:r>
            <a:r>
              <a:rPr lang="bg-BG" dirty="0" smtClean="0"/>
              <a:t> </a:t>
            </a:r>
            <a:r>
              <a:rPr lang="en-US" dirty="0" smtClean="0"/>
              <a:t>and its objects</a:t>
            </a:r>
            <a:endParaRPr lang="bg-BG" dirty="0" smtClean="0"/>
          </a:p>
          <a:p>
            <a:pPr>
              <a:spcBef>
                <a:spcPct val="45000"/>
              </a:spcBef>
            </a:pPr>
            <a:r>
              <a:rPr lang="en-US" dirty="0" smtClean="0"/>
              <a:t>Enables us</a:t>
            </a:r>
            <a:r>
              <a:rPr lang="bg-BG" dirty="0" smtClean="0"/>
              <a:t>:</a:t>
            </a:r>
          </a:p>
          <a:p>
            <a:pPr lvl="1"/>
            <a:r>
              <a:rPr lang="en-US" dirty="0" smtClean="0"/>
              <a:t>To create a new database</a:t>
            </a:r>
            <a:endParaRPr lang="bg-BG" dirty="0" smtClean="0"/>
          </a:p>
          <a:p>
            <a:pPr lvl="1"/>
            <a:r>
              <a:rPr lang="en-US" dirty="0" smtClean="0"/>
              <a:t>To create objects in the database</a:t>
            </a:r>
            <a:r>
              <a:rPr lang="bg-BG" dirty="0" smtClean="0"/>
              <a:t> (</a:t>
            </a:r>
            <a:r>
              <a:rPr lang="en-US" dirty="0" smtClean="0"/>
              <a:t>tables</a:t>
            </a:r>
            <a:r>
              <a:rPr lang="bg-BG" dirty="0" smtClean="0"/>
              <a:t>, </a:t>
            </a:r>
            <a:r>
              <a:rPr lang="en-US" dirty="0" smtClean="0"/>
              <a:t>stored procedures</a:t>
            </a:r>
            <a:r>
              <a:rPr lang="bg-BG" dirty="0" smtClean="0"/>
              <a:t>, </a:t>
            </a:r>
            <a:r>
              <a:rPr lang="en-US" dirty="0" smtClean="0"/>
              <a:t>relationships and others</a:t>
            </a:r>
            <a:r>
              <a:rPr lang="bg-BG" dirty="0" smtClean="0"/>
              <a:t>)</a:t>
            </a:r>
          </a:p>
          <a:p>
            <a:pPr lvl="1"/>
            <a:r>
              <a:rPr lang="en-US" dirty="0" smtClean="0"/>
              <a:t>To change the properties of objects</a:t>
            </a:r>
            <a:endParaRPr lang="bg-BG" dirty="0" smtClean="0"/>
          </a:p>
          <a:p>
            <a:pPr lvl="1"/>
            <a:r>
              <a:rPr lang="en-US" dirty="0" smtClean="0"/>
              <a:t>To enter records into the tables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</a:t>
            </a:r>
            <a:r>
              <a:rPr lang="en-US" smtClean="0"/>
              <a:t>New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r>
              <a:rPr lang="en-US" sz="2800" dirty="0" smtClean="0"/>
              <a:t>In</a:t>
            </a:r>
            <a:r>
              <a:rPr lang="bg-BG" sz="2800" dirty="0" smtClean="0"/>
              <a:t> </a:t>
            </a:r>
            <a:r>
              <a:rPr lang="en-US" sz="2800" dirty="0" smtClean="0"/>
              <a:t>Object Explorer we go to the "Databases"</a:t>
            </a:r>
            <a:r>
              <a:rPr lang="bg-BG" sz="2800" dirty="0" smtClean="0"/>
              <a:t> </a:t>
            </a:r>
            <a:r>
              <a:rPr lang="en-US" sz="2800" dirty="0" smtClean="0"/>
              <a:t>and choose</a:t>
            </a:r>
            <a:r>
              <a:rPr lang="bg-BG" sz="2800" dirty="0" smtClean="0"/>
              <a:t> "</a:t>
            </a:r>
            <a:r>
              <a:rPr lang="en-US" sz="2800" dirty="0" smtClean="0"/>
              <a:t>New Database…</a:t>
            </a:r>
            <a:r>
              <a:rPr lang="bg-BG" sz="2800" dirty="0" smtClean="0"/>
              <a:t>"</a:t>
            </a:r>
            <a:r>
              <a:rPr lang="en-US" sz="2800" dirty="0" smtClean="0"/>
              <a:t> from the context menu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2" cstate="print"/>
          <a:srcRect l="272" r="53690" b="66927"/>
          <a:stretch>
            <a:fillRect/>
          </a:stretch>
        </p:blipFill>
        <p:spPr bwMode="auto">
          <a:xfrm>
            <a:off x="1039328" y="2362200"/>
            <a:ext cx="6938818" cy="3987800"/>
          </a:xfrm>
          <a:prstGeom prst="roundRect">
            <a:avLst>
              <a:gd name="adj" fmla="val 1285"/>
            </a:avLst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reeform 9"/>
          <p:cNvSpPr/>
          <p:nvPr/>
        </p:nvSpPr>
        <p:spPr>
          <a:xfrm>
            <a:off x="2412791" y="4114800"/>
            <a:ext cx="1625809" cy="318606"/>
          </a:xfrm>
          <a:custGeom>
            <a:avLst/>
            <a:gdLst>
              <a:gd name="connsiteX0" fmla="*/ 1364079 w 1364079"/>
              <a:gd name="connsiteY0" fmla="*/ 82158 h 380886"/>
              <a:gd name="connsiteX1" fmla="*/ 1354139 w 1364079"/>
              <a:gd name="connsiteY1" fmla="*/ 52341 h 380886"/>
              <a:gd name="connsiteX2" fmla="*/ 1324322 w 1364079"/>
              <a:gd name="connsiteY2" fmla="*/ 32463 h 380886"/>
              <a:gd name="connsiteX3" fmla="*/ 1055966 w 1364079"/>
              <a:gd name="connsiteY3" fmla="*/ 2645 h 380886"/>
              <a:gd name="connsiteX4" fmla="*/ 469557 w 1364079"/>
              <a:gd name="connsiteY4" fmla="*/ 12584 h 380886"/>
              <a:gd name="connsiteX5" fmla="*/ 399983 w 1364079"/>
              <a:gd name="connsiteY5" fmla="*/ 22523 h 380886"/>
              <a:gd name="connsiteX6" fmla="*/ 300592 w 1364079"/>
              <a:gd name="connsiteY6" fmla="*/ 32463 h 380886"/>
              <a:gd name="connsiteX7" fmla="*/ 121687 w 1364079"/>
              <a:gd name="connsiteY7" fmla="*/ 42402 h 380886"/>
              <a:gd name="connsiteX8" fmla="*/ 91870 w 1364079"/>
              <a:gd name="connsiteY8" fmla="*/ 52341 h 380886"/>
              <a:gd name="connsiteX9" fmla="*/ 32235 w 1364079"/>
              <a:gd name="connsiteY9" fmla="*/ 82158 h 380886"/>
              <a:gd name="connsiteX10" fmla="*/ 22296 w 1364079"/>
              <a:gd name="connsiteY10" fmla="*/ 121915 h 380886"/>
              <a:gd name="connsiteX11" fmla="*/ 2418 w 1364079"/>
              <a:gd name="connsiteY11" fmla="*/ 151732 h 380886"/>
              <a:gd name="connsiteX12" fmla="*/ 12357 w 1364079"/>
              <a:gd name="connsiteY12" fmla="*/ 231245 h 380886"/>
              <a:gd name="connsiteX13" fmla="*/ 111748 w 1364079"/>
              <a:gd name="connsiteY13" fmla="*/ 310758 h 380886"/>
              <a:gd name="connsiteX14" fmla="*/ 310531 w 1364079"/>
              <a:gd name="connsiteY14" fmla="*/ 340576 h 380886"/>
              <a:gd name="connsiteX15" fmla="*/ 370166 w 1364079"/>
              <a:gd name="connsiteY15" fmla="*/ 350515 h 380886"/>
              <a:gd name="connsiteX16" fmla="*/ 509313 w 1364079"/>
              <a:gd name="connsiteY16" fmla="*/ 380332 h 380886"/>
              <a:gd name="connsiteX17" fmla="*/ 1055966 w 1364079"/>
              <a:gd name="connsiteY17" fmla="*/ 350515 h 380886"/>
              <a:gd name="connsiteX18" fmla="*/ 1105661 w 1364079"/>
              <a:gd name="connsiteY18" fmla="*/ 320697 h 380886"/>
              <a:gd name="connsiteX19" fmla="*/ 1165296 w 1364079"/>
              <a:gd name="connsiteY19" fmla="*/ 300819 h 380886"/>
              <a:gd name="connsiteX20" fmla="*/ 1195113 w 1364079"/>
              <a:gd name="connsiteY20" fmla="*/ 290880 h 380886"/>
              <a:gd name="connsiteX21" fmla="*/ 1224931 w 1364079"/>
              <a:gd name="connsiteY21" fmla="*/ 280941 h 380886"/>
              <a:gd name="connsiteX22" fmla="*/ 1254748 w 1364079"/>
              <a:gd name="connsiteY22" fmla="*/ 271002 h 380886"/>
              <a:gd name="connsiteX23" fmla="*/ 1274626 w 1364079"/>
              <a:gd name="connsiteY23" fmla="*/ 241184 h 380886"/>
              <a:gd name="connsiteX24" fmla="*/ 1254748 w 1364079"/>
              <a:gd name="connsiteY24" fmla="*/ 131854 h 380886"/>
              <a:gd name="connsiteX25" fmla="*/ 1224931 w 1364079"/>
              <a:gd name="connsiteY25" fmla="*/ 111976 h 380886"/>
              <a:gd name="connsiteX26" fmla="*/ 1185174 w 1364079"/>
              <a:gd name="connsiteY26" fmla="*/ 82158 h 380886"/>
              <a:gd name="connsiteX27" fmla="*/ 1036087 w 1364079"/>
              <a:gd name="connsiteY27" fmla="*/ 62280 h 380886"/>
              <a:gd name="connsiteX28" fmla="*/ 668339 w 1364079"/>
              <a:gd name="connsiteY28" fmla="*/ 72219 h 380886"/>
              <a:gd name="connsiteX29" fmla="*/ 618644 w 1364079"/>
              <a:gd name="connsiteY29" fmla="*/ 82158 h 380886"/>
              <a:gd name="connsiteX30" fmla="*/ 588826 w 1364079"/>
              <a:gd name="connsiteY30" fmla="*/ 92097 h 380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364079" h="380886">
                <a:moveTo>
                  <a:pt x="1364079" y="82158"/>
                </a:moveTo>
                <a:cubicBezTo>
                  <a:pt x="1360766" y="72219"/>
                  <a:pt x="1360684" y="60522"/>
                  <a:pt x="1354139" y="52341"/>
                </a:cubicBezTo>
                <a:cubicBezTo>
                  <a:pt x="1346677" y="43013"/>
                  <a:pt x="1335548" y="36545"/>
                  <a:pt x="1324322" y="32463"/>
                </a:cubicBezTo>
                <a:cubicBezTo>
                  <a:pt x="1235051" y="0"/>
                  <a:pt x="1153511" y="7779"/>
                  <a:pt x="1055966" y="2645"/>
                </a:cubicBezTo>
                <a:lnTo>
                  <a:pt x="469557" y="12584"/>
                </a:lnTo>
                <a:cubicBezTo>
                  <a:pt x="446141" y="13294"/>
                  <a:pt x="423249" y="19786"/>
                  <a:pt x="399983" y="22523"/>
                </a:cubicBezTo>
                <a:cubicBezTo>
                  <a:pt x="366915" y="26413"/>
                  <a:pt x="333803" y="30091"/>
                  <a:pt x="300592" y="32463"/>
                </a:cubicBezTo>
                <a:cubicBezTo>
                  <a:pt x="241017" y="36719"/>
                  <a:pt x="181322" y="39089"/>
                  <a:pt x="121687" y="42402"/>
                </a:cubicBezTo>
                <a:cubicBezTo>
                  <a:pt x="111748" y="45715"/>
                  <a:pt x="101241" y="47656"/>
                  <a:pt x="91870" y="52341"/>
                </a:cubicBezTo>
                <a:cubicBezTo>
                  <a:pt x="14801" y="90875"/>
                  <a:pt x="107180" y="57176"/>
                  <a:pt x="32235" y="82158"/>
                </a:cubicBezTo>
                <a:cubicBezTo>
                  <a:pt x="28922" y="95410"/>
                  <a:pt x="27677" y="109359"/>
                  <a:pt x="22296" y="121915"/>
                </a:cubicBezTo>
                <a:cubicBezTo>
                  <a:pt x="17591" y="132894"/>
                  <a:pt x="3499" y="139836"/>
                  <a:pt x="2418" y="151732"/>
                </a:cubicBezTo>
                <a:cubicBezTo>
                  <a:pt x="0" y="178333"/>
                  <a:pt x="1061" y="207040"/>
                  <a:pt x="12357" y="231245"/>
                </a:cubicBezTo>
                <a:cubicBezTo>
                  <a:pt x="48793" y="309323"/>
                  <a:pt x="56709" y="294246"/>
                  <a:pt x="111748" y="310758"/>
                </a:cubicBezTo>
                <a:cubicBezTo>
                  <a:pt x="230629" y="346423"/>
                  <a:pt x="116903" y="326746"/>
                  <a:pt x="310531" y="340576"/>
                </a:cubicBezTo>
                <a:cubicBezTo>
                  <a:pt x="330409" y="343889"/>
                  <a:pt x="350405" y="346563"/>
                  <a:pt x="370166" y="350515"/>
                </a:cubicBezTo>
                <a:cubicBezTo>
                  <a:pt x="416680" y="359818"/>
                  <a:pt x="509313" y="380332"/>
                  <a:pt x="509313" y="380332"/>
                </a:cubicBezTo>
                <a:cubicBezTo>
                  <a:pt x="587463" y="378275"/>
                  <a:pt x="922333" y="380886"/>
                  <a:pt x="1055966" y="350515"/>
                </a:cubicBezTo>
                <a:cubicBezTo>
                  <a:pt x="1074804" y="346234"/>
                  <a:pt x="1088074" y="328691"/>
                  <a:pt x="1105661" y="320697"/>
                </a:cubicBezTo>
                <a:cubicBezTo>
                  <a:pt x="1124736" y="312026"/>
                  <a:pt x="1145418" y="307445"/>
                  <a:pt x="1165296" y="300819"/>
                </a:cubicBezTo>
                <a:lnTo>
                  <a:pt x="1195113" y="290880"/>
                </a:lnTo>
                <a:lnTo>
                  <a:pt x="1224931" y="280941"/>
                </a:lnTo>
                <a:lnTo>
                  <a:pt x="1254748" y="271002"/>
                </a:lnTo>
                <a:cubicBezTo>
                  <a:pt x="1261374" y="261063"/>
                  <a:pt x="1274626" y="253129"/>
                  <a:pt x="1274626" y="241184"/>
                </a:cubicBezTo>
                <a:cubicBezTo>
                  <a:pt x="1274626" y="204143"/>
                  <a:pt x="1268045" y="166426"/>
                  <a:pt x="1254748" y="131854"/>
                </a:cubicBezTo>
                <a:cubicBezTo>
                  <a:pt x="1250460" y="120705"/>
                  <a:pt x="1234651" y="118919"/>
                  <a:pt x="1224931" y="111976"/>
                </a:cubicBezTo>
                <a:cubicBezTo>
                  <a:pt x="1211451" y="102347"/>
                  <a:pt x="1200742" y="87819"/>
                  <a:pt x="1185174" y="82158"/>
                </a:cubicBezTo>
                <a:cubicBezTo>
                  <a:pt x="1177989" y="79545"/>
                  <a:pt x="1037562" y="62464"/>
                  <a:pt x="1036087" y="62280"/>
                </a:cubicBezTo>
                <a:cubicBezTo>
                  <a:pt x="913504" y="65593"/>
                  <a:pt x="790828" y="66386"/>
                  <a:pt x="668339" y="72219"/>
                </a:cubicBezTo>
                <a:cubicBezTo>
                  <a:pt x="651465" y="73023"/>
                  <a:pt x="635033" y="78061"/>
                  <a:pt x="618644" y="82158"/>
                </a:cubicBezTo>
                <a:cubicBezTo>
                  <a:pt x="608480" y="84699"/>
                  <a:pt x="588826" y="92097"/>
                  <a:pt x="588826" y="92097"/>
                </a:cubicBezTo>
              </a:path>
            </a:pathLst>
          </a:custGeom>
          <a:ln w="317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New Database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10600" cy="5486400"/>
          </a:xfrm>
        </p:spPr>
        <p:txBody>
          <a:bodyPr/>
          <a:lstStyle/>
          <a:p>
            <a:r>
              <a:rPr lang="en-US" sz="2800" dirty="0" smtClean="0"/>
              <a:t>In the</a:t>
            </a:r>
            <a:r>
              <a:rPr lang="bg-BG" sz="2800" dirty="0" smtClean="0"/>
              <a:t> </a:t>
            </a:r>
            <a:r>
              <a:rPr lang="en-US" sz="2800" dirty="0" smtClean="0"/>
              <a:t>"New Database" window enter the name of the new database and click [OK]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26628" name="Picture 4" descr="C:\Trash\new-d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4328" y="2263551"/>
            <a:ext cx="5717072" cy="4140648"/>
          </a:xfrm>
          <a:prstGeom prst="roundRect">
            <a:avLst>
              <a:gd name="adj" fmla="val 1785"/>
            </a:avLst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2925" indent="-542925">
              <a:buFontTx/>
              <a:buAutoNum type="arabicPeriod"/>
            </a:pPr>
            <a:r>
              <a:rPr lang="en-US" dirty="0" smtClean="0"/>
              <a:t>Data Modeling </a:t>
            </a:r>
            <a:r>
              <a:rPr lang="bg-BG" dirty="0" smtClean="0"/>
              <a:t>– </a:t>
            </a:r>
            <a:r>
              <a:rPr lang="en-US" dirty="0" smtClean="0"/>
              <a:t>Principles</a:t>
            </a:r>
          </a:p>
          <a:p>
            <a:pPr marL="542925" indent="-542925">
              <a:buFontTx/>
              <a:buAutoNum type="arabicPeriod"/>
            </a:pPr>
            <a:r>
              <a:rPr lang="en-US" dirty="0" smtClean="0"/>
              <a:t>Data Types in</a:t>
            </a:r>
            <a:r>
              <a:rPr lang="bg-BG" dirty="0" smtClean="0"/>
              <a:t> </a:t>
            </a:r>
            <a:r>
              <a:rPr lang="en-US" dirty="0" smtClean="0"/>
              <a:t>SQL Server</a:t>
            </a:r>
          </a:p>
          <a:p>
            <a:pPr marL="542925" indent="-542925">
              <a:buFontTx/>
              <a:buAutoNum type="arabicPeriod"/>
            </a:pPr>
            <a:r>
              <a:rPr lang="en-US" dirty="0" smtClean="0"/>
              <a:t>Creating Databases in</a:t>
            </a:r>
            <a:r>
              <a:rPr lang="bg-BG" dirty="0" smtClean="0"/>
              <a:t> </a:t>
            </a:r>
            <a:r>
              <a:rPr lang="en-US" dirty="0" smtClean="0"/>
              <a:t>SQL Server</a:t>
            </a:r>
          </a:p>
          <a:p>
            <a:pPr marL="542925" indent="-542925">
              <a:buFontTx/>
              <a:buAutoNum type="arabicPeriod"/>
            </a:pPr>
            <a:r>
              <a:rPr lang="en-US" dirty="0" smtClean="0"/>
              <a:t>Creating Tables</a:t>
            </a:r>
            <a:endParaRPr lang="bg-BG" dirty="0" smtClean="0"/>
          </a:p>
          <a:p>
            <a:pPr marL="542925" indent="-542925">
              <a:buFontTx/>
              <a:buAutoNum type="arabicPeriod"/>
            </a:pPr>
            <a:r>
              <a:rPr lang="en-US" dirty="0" smtClean="0"/>
              <a:t>Defining a</a:t>
            </a:r>
            <a:r>
              <a:rPr lang="bg-BG" dirty="0" smtClean="0"/>
              <a:t> </a:t>
            </a:r>
            <a:r>
              <a:rPr lang="en-US" dirty="0" smtClean="0"/>
              <a:t>Primary Key and Identity Columns</a:t>
            </a:r>
          </a:p>
          <a:p>
            <a:pPr marL="542925" indent="-542925">
              <a:buFontTx/>
              <a:buAutoNum type="arabicPeriod"/>
            </a:pPr>
            <a:r>
              <a:rPr lang="en-US" dirty="0" smtClean="0"/>
              <a:t>Creating Relationships between the Tables</a:t>
            </a:r>
          </a:p>
          <a:p>
            <a:pPr marL="890588" lvl="1" indent="-542925"/>
            <a:r>
              <a:rPr lang="en-US" dirty="0" smtClean="0"/>
              <a:t>One-to-many, Many-to-many, One-to-one</a:t>
            </a:r>
            <a:endParaRPr lang="bg-BG" dirty="0" smtClean="0"/>
          </a:p>
          <a:p>
            <a:pPr marL="542925" indent="-542925">
              <a:buFontTx/>
              <a:buAutoNum type="arabicPeriod"/>
            </a:pPr>
            <a:r>
              <a:rPr lang="en-US" dirty="0" smtClean="0"/>
              <a:t>Naming conventions</a:t>
            </a:r>
            <a:endParaRPr lang="bg-BG" dirty="0" smtClean="0"/>
          </a:p>
          <a:p>
            <a:pPr marL="447675" indent="-447675">
              <a:lnSpc>
                <a:spcPct val="100000"/>
              </a:lnSpc>
              <a:buNone/>
            </a:pP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9220" name="Picture 4" descr="http://www.isaveyoubargains.com/books-stacked2.png"/>
          <p:cNvPicPr>
            <a:picLocks noChangeAspect="1" noChangeArrowheads="1"/>
          </p:cNvPicPr>
          <p:nvPr/>
        </p:nvPicPr>
        <p:blipFill>
          <a:blip r:embed="rId2" cstate="screen">
            <a:lum contrast="30000"/>
          </a:blip>
          <a:srcRect/>
          <a:stretch>
            <a:fillRect/>
          </a:stretch>
        </p:blipFill>
        <p:spPr bwMode="auto">
          <a:xfrm>
            <a:off x="7010400" y="1219200"/>
            <a:ext cx="1676400" cy="1905000"/>
          </a:xfrm>
          <a:prstGeom prst="roundRect">
            <a:avLst>
              <a:gd name="adj" fmla="val 31058"/>
            </a:avLst>
          </a:prstGeom>
          <a:noFill/>
          <a:effectLst/>
        </p:spPr>
      </p:pic>
      <p:pic>
        <p:nvPicPr>
          <p:cNvPr id="45058" name="Picture 2" descr="http://www.iconspedia.com/uploads/1160917852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696200" y="5486400"/>
            <a:ext cx="1066800" cy="1066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3" descr="C:\Trash\stored-db-proced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644091">
            <a:off x="5373687" y="5132192"/>
            <a:ext cx="1233671" cy="1360247"/>
          </a:xfrm>
          <a:prstGeom prst="rect">
            <a:avLst/>
          </a:prstGeom>
          <a:noFill/>
        </p:spPr>
      </p:pic>
      <p:pic>
        <p:nvPicPr>
          <p:cNvPr id="25604" name="Picture 4" descr="C:\Trash\db-diagram-sql-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5442296">
            <a:off x="2272238" y="1790251"/>
            <a:ext cx="3509496" cy="5124674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perspectiveContrastingRightFacing"/>
            <a:lightRig rig="threePt" dir="t"/>
          </a:scene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8229600" cy="1752600"/>
          </a:xfrm>
        </p:spPr>
        <p:txBody>
          <a:bodyPr/>
          <a:lstStyle/>
          <a:p>
            <a:r>
              <a:rPr lang="en-US" dirty="0" smtClean="0"/>
              <a:t>Database Modeling with</a:t>
            </a:r>
            <a:r>
              <a:rPr lang="bg-BG" dirty="0" smtClean="0"/>
              <a:t> </a:t>
            </a:r>
            <a:r>
              <a:rPr lang="en-US" dirty="0" smtClean="0"/>
              <a:t>SQL Server Management Studio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09600" y="2971800"/>
            <a:ext cx="7772400" cy="569120"/>
          </a:xfrm>
        </p:spPr>
        <p:txBody>
          <a:bodyPr/>
          <a:lstStyle/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Creating E/R Diagrams</a:t>
            </a:r>
            <a:endParaRPr lang="bg-BG" dirty="0" smtClean="0"/>
          </a:p>
          <a:p>
            <a:pPr>
              <a:lnSpc>
                <a:spcPct val="110000"/>
              </a:lnSpc>
            </a:pPr>
            <a:endParaRPr lang="bg-BG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noProof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E/R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r>
              <a:rPr lang="en-US" sz="3000" dirty="0" smtClean="0"/>
              <a:t>In the</a:t>
            </a:r>
            <a:r>
              <a:rPr lang="bg-BG" sz="3000" dirty="0" smtClean="0"/>
              <a:t> "</a:t>
            </a:r>
            <a:r>
              <a:rPr lang="en-US" sz="3000" dirty="0" smtClean="0"/>
              <a:t>Database Diagrams</a:t>
            </a:r>
            <a:r>
              <a:rPr lang="bg-BG" sz="3000" dirty="0" smtClean="0"/>
              <a:t>"</a:t>
            </a:r>
            <a:r>
              <a:rPr lang="en-US" sz="3000" dirty="0" smtClean="0"/>
              <a:t> menu choose the</a:t>
            </a:r>
            <a:r>
              <a:rPr lang="bg-BG" sz="3000" dirty="0" smtClean="0"/>
              <a:t> "</a:t>
            </a:r>
            <a:r>
              <a:rPr lang="en-US" sz="3000" dirty="0" smtClean="0"/>
              <a:t>New Database Diagram</a:t>
            </a:r>
            <a:r>
              <a:rPr lang="bg-BG" sz="3000" dirty="0" smtClean="0"/>
              <a:t>"</a:t>
            </a:r>
            <a:r>
              <a:rPr lang="en-US" sz="3000" dirty="0" smtClean="0"/>
              <a:t> </a:t>
            </a:r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bg-BG" sz="3000" dirty="0" smtClean="0"/>
          </a:p>
          <a:p>
            <a:r>
              <a:rPr lang="en-US" sz="3000" dirty="0" smtClean="0"/>
              <a:t>We can choose from the existing tables</a:t>
            </a:r>
            <a:r>
              <a:rPr lang="bg-BG" sz="3000" dirty="0" smtClean="0"/>
              <a:t>, </a:t>
            </a:r>
            <a:r>
              <a:rPr lang="en-US" sz="3000" dirty="0" smtClean="0"/>
              <a:t>which we want to add to the diagram</a:t>
            </a:r>
            <a:endParaRPr lang="bg-BG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6" name="Picture 4" descr="New-diagram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46770" y="2517913"/>
            <a:ext cx="4503229" cy="250659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315104" y="2514600"/>
            <a:ext cx="3219296" cy="2514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42924">
            <a:off x="838200" y="4369706"/>
            <a:ext cx="4848225" cy="1466850"/>
          </a:xfrm>
          <a:prstGeom prst="roundRect">
            <a:avLst>
              <a:gd name="adj" fmla="val 3116"/>
            </a:avLst>
          </a:prstGeom>
          <a:noFill/>
          <a:ln w="9525">
            <a:noFill/>
            <a:miter lim="800000"/>
            <a:headEnd/>
            <a:tailEnd/>
          </a:ln>
          <a:scene3d>
            <a:camera prst="perspectiveHeroicExtremeRightFacing"/>
            <a:lightRig rig="threePt" dir="t"/>
          </a:scene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47800"/>
            <a:ext cx="8229600" cy="1600200"/>
          </a:xfrm>
        </p:spPr>
        <p:txBody>
          <a:bodyPr/>
          <a:lstStyle/>
          <a:p>
            <a:r>
              <a:rPr lang="en-US" dirty="0" smtClean="0"/>
              <a:t>Database Modeling with</a:t>
            </a:r>
            <a:r>
              <a:rPr lang="bg-BG" dirty="0" smtClean="0"/>
              <a:t> </a:t>
            </a:r>
            <a:r>
              <a:rPr lang="en-US" dirty="0" smtClean="0"/>
              <a:t>SQL Server Management Studio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57200" y="3200400"/>
            <a:ext cx="8229600" cy="569120"/>
          </a:xfrm>
        </p:spPr>
        <p:txBody>
          <a:bodyPr/>
          <a:lstStyle/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Creating Tables</a:t>
            </a:r>
            <a:endParaRPr lang="bg-BG" dirty="0" smtClean="0"/>
          </a:p>
          <a:p>
            <a:pPr>
              <a:lnSpc>
                <a:spcPct val="110000"/>
              </a:lnSpc>
            </a:pPr>
            <a:endParaRPr lang="bg-BG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noProof="1" smtClean="0"/>
          </a:p>
        </p:txBody>
      </p:sp>
      <p:pic>
        <p:nvPicPr>
          <p:cNvPr id="23554" name="Picture 2" descr="http://www.artistsvalley.com/images/icons/Database%20Application%20Icons/Table%20Entry%20Insert/256x256/Table%20Entry%20Inser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68421">
            <a:off x="6083671" y="3533468"/>
            <a:ext cx="2362200" cy="2362200"/>
          </a:xfrm>
          <a:prstGeom prst="roundRect">
            <a:avLst>
              <a:gd name="adj" fmla="val 6406"/>
            </a:avLst>
          </a:prstGeom>
          <a:noFill/>
          <a:scene3d>
            <a:camera prst="perspectiveHeroicExtremeLeftFacing"/>
            <a:lightRig rig="threePt" dir="t"/>
          </a:scene3d>
        </p:spPr>
      </p:pic>
      <p:pic>
        <p:nvPicPr>
          <p:cNvPr id="23555" name="Picture 3" descr="C:\Trash\DB-barre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1300609" flipH="1">
            <a:off x="4575703" y="4659180"/>
            <a:ext cx="1938907" cy="1584099"/>
          </a:xfrm>
          <a:prstGeom prst="rect">
            <a:avLst/>
          </a:prstGeom>
          <a:noFill/>
          <a:effectLst>
            <a:softEdge rad="3175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r>
              <a:rPr lang="en-US" dirty="0" smtClean="0"/>
              <a:t>If the database doesn't show immediately in</a:t>
            </a:r>
            <a:r>
              <a:rPr lang="bg-BG" dirty="0" smtClean="0"/>
              <a:t> </a:t>
            </a:r>
            <a:r>
              <a:rPr lang="en-US" dirty="0" smtClean="0"/>
              <a:t>Object Explorer perform</a:t>
            </a:r>
            <a:r>
              <a:rPr lang="bg-BG" dirty="0" smtClean="0"/>
              <a:t> </a:t>
            </a:r>
            <a:r>
              <a:rPr lang="en-US" dirty="0" smtClean="0"/>
              <a:t>"Refresh" [F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]</a:t>
            </a:r>
            <a:endParaRPr lang="bg-BG" dirty="0" smtClean="0"/>
          </a:p>
          <a:p>
            <a:r>
              <a:rPr lang="en-US" dirty="0" smtClean="0"/>
              <a:t>Creating new table: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09600" y="3124200"/>
            <a:ext cx="4164586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14950" y="3124200"/>
            <a:ext cx="3219450" cy="3238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Tables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r>
              <a:rPr lang="en-US" dirty="0" smtClean="0"/>
              <a:t>Enter table name  and define the table columns (name </a:t>
            </a:r>
            <a:r>
              <a:rPr lang="en-US" smtClean="0"/>
              <a:t>and type):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 cstate="print">
            <a:lum bright="-10000" contrast="10000"/>
          </a:blip>
          <a:srcRect/>
          <a:stretch>
            <a:fillRect/>
          </a:stretch>
        </p:blipFill>
        <p:spPr bwMode="auto">
          <a:xfrm>
            <a:off x="628502" y="3981450"/>
            <a:ext cx="7829698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71488" y="2362200"/>
            <a:ext cx="2195512" cy="1379101"/>
          </a:xfrm>
          <a:prstGeom prst="wedgeRoundRectCallout">
            <a:avLst>
              <a:gd name="adj1" fmla="val -188"/>
              <a:gd name="adj2" fmla="val 14686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Enter the name of the column here</a:t>
            </a:r>
            <a:endParaRPr lang="bg-BG" sz="26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3048000" y="2362200"/>
            <a:ext cx="2651125" cy="1379101"/>
          </a:xfrm>
          <a:prstGeom prst="wedgeRoundRectCallout">
            <a:avLst>
              <a:gd name="adj1" fmla="val 8794"/>
              <a:gd name="adj2" fmla="val 14687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Choose the </a:t>
            </a:r>
            <a:r>
              <a:rPr lang="en-US" sz="26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data type of the column here</a:t>
            </a:r>
            <a:endParaRPr lang="bg-BG" sz="26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6096000" y="2362200"/>
            <a:ext cx="2593975" cy="1379101"/>
          </a:xfrm>
          <a:prstGeom prst="wedgeRoundRectCallout">
            <a:avLst>
              <a:gd name="adj1" fmla="val 4771"/>
              <a:gd name="adj2" fmla="val 14377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Choose whether NULLs are allowed</a:t>
            </a:r>
            <a:endParaRPr lang="bg-BG" sz="26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Tables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>
              <a:spcBef>
                <a:spcPct val="45000"/>
              </a:spcBef>
            </a:pPr>
            <a:r>
              <a:rPr lang="en-US" dirty="0" smtClean="0"/>
              <a:t>Defining a primary key</a:t>
            </a:r>
            <a:r>
              <a:rPr lang="bg-BG" dirty="0" smtClean="0"/>
              <a:t> </a:t>
            </a:r>
          </a:p>
          <a:p>
            <a:pPr>
              <a:spcBef>
                <a:spcPct val="45000"/>
              </a:spcBef>
            </a:pP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32554" y="2819400"/>
            <a:ext cx="5001846" cy="3483428"/>
          </a:xfrm>
          <a:prstGeom prst="roundRect">
            <a:avLst>
              <a:gd name="adj" fmla="val 689"/>
            </a:avLst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57200" y="1828800"/>
            <a:ext cx="3733800" cy="1379101"/>
          </a:xfrm>
          <a:prstGeom prst="wedgeRoundRectCallout">
            <a:avLst>
              <a:gd name="adj1" fmla="val 34824"/>
              <a:gd name="adj2" fmla="val 7010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Right click </a:t>
            </a: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on the column start and select "Set Primary Key"</a:t>
            </a:r>
            <a:endParaRPr lang="bg-BG" sz="26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Tables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r>
              <a:rPr lang="en-US" dirty="0" smtClean="0"/>
              <a:t>Defining an</a:t>
            </a:r>
            <a:r>
              <a:rPr lang="bg-BG" dirty="0" smtClean="0"/>
              <a:t> </a:t>
            </a:r>
            <a:r>
              <a:rPr lang="en-US" dirty="0" smtClean="0"/>
              <a:t>identity columns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Identity</a:t>
            </a:r>
            <a:r>
              <a:rPr lang="en-US" dirty="0" smtClean="0"/>
              <a:t> means that the values in a certain column</a:t>
            </a:r>
            <a:r>
              <a:rPr lang="bg-BG" dirty="0" smtClean="0"/>
              <a:t> </a:t>
            </a:r>
            <a:r>
              <a:rPr lang="en-US" dirty="0" smtClean="0"/>
              <a:t>are auto generated</a:t>
            </a:r>
            <a:r>
              <a:rPr lang="bg-BG" dirty="0" smtClean="0"/>
              <a:t> </a:t>
            </a:r>
            <a:r>
              <a:rPr lang="en-US" dirty="0" smtClean="0"/>
              <a:t>(for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bg-BG" dirty="0" smtClean="0"/>
              <a:t> </a:t>
            </a:r>
            <a:r>
              <a:rPr lang="en-US" dirty="0" smtClean="0"/>
              <a:t>columns</a:t>
            </a:r>
            <a:r>
              <a:rPr lang="bg-BG" dirty="0" smtClean="0"/>
              <a:t>)</a:t>
            </a:r>
          </a:p>
          <a:p>
            <a:pPr lvl="1"/>
            <a:r>
              <a:rPr lang="en-US" dirty="0" smtClean="0"/>
              <a:t>These values cannot be assigned manually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Identity Seed </a:t>
            </a:r>
            <a:r>
              <a:rPr lang="en-US" dirty="0" smtClean="0"/>
              <a:t>– the starting number from which the values in the column begin to increase</a:t>
            </a:r>
            <a:r>
              <a:rPr lang="bg-BG" dirty="0" smtClean="0"/>
              <a:t>.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Identity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Increment </a:t>
            </a:r>
            <a:r>
              <a:rPr lang="en-US" dirty="0" smtClean="0"/>
              <a:t>– by how much each consecutive value is increased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Tables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r>
              <a:rPr lang="en-US" dirty="0" smtClean="0"/>
              <a:t>Setting an</a:t>
            </a:r>
            <a:r>
              <a:rPr lang="bg-BG" dirty="0" smtClean="0"/>
              <a:t> </a:t>
            </a:r>
            <a:r>
              <a:rPr lang="en-US" dirty="0" smtClean="0"/>
              <a:t>identity</a:t>
            </a:r>
            <a:r>
              <a:rPr lang="bg-BG" dirty="0" smtClean="0"/>
              <a:t> </a:t>
            </a:r>
            <a:r>
              <a:rPr lang="en-US" dirty="0" smtClean="0"/>
              <a:t>through the</a:t>
            </a:r>
            <a:r>
              <a:rPr lang="bg-BG" dirty="0" smtClean="0"/>
              <a:t> </a:t>
            </a:r>
            <a:r>
              <a:rPr lang="en-US" dirty="0" smtClean="0"/>
              <a:t>"Column Properties" window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764886" y="2428875"/>
            <a:ext cx="5616575" cy="3895725"/>
          </a:xfrm>
          <a:prstGeom prst="roundRect">
            <a:avLst>
              <a:gd name="adj" fmla="val 1359"/>
            </a:avLst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Tables (6)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5029200" cy="5486400"/>
          </a:xfrm>
        </p:spPr>
        <p:txBody>
          <a:bodyPr/>
          <a:lstStyle/>
          <a:p>
            <a:r>
              <a:rPr lang="en-US" sz="3000" dirty="0" smtClean="0"/>
              <a:t>It is a good practice to</a:t>
            </a:r>
            <a:r>
              <a:rPr lang="bg-BG" sz="3000" dirty="0" smtClean="0"/>
              <a:t> </a:t>
            </a:r>
            <a:r>
              <a:rPr lang="en-US" sz="3000" dirty="0" smtClean="0"/>
              <a:t>set the name of the table at the time it is created</a:t>
            </a:r>
          </a:p>
          <a:p>
            <a:pPr lvl="1"/>
            <a:r>
              <a:rPr lang="en-US" sz="2600" dirty="0" smtClean="0"/>
              <a:t>Use the</a:t>
            </a:r>
            <a:r>
              <a:rPr lang="bg-BG" sz="2600" dirty="0" smtClean="0"/>
              <a:t> </a:t>
            </a:r>
            <a:r>
              <a:rPr lang="en-US" sz="2600" dirty="0" smtClean="0"/>
              <a:t>"Properties" window</a:t>
            </a:r>
          </a:p>
          <a:p>
            <a:pPr lvl="1"/>
            <a:r>
              <a:rPr lang="en-US" sz="2800" dirty="0" smtClean="0"/>
              <a:t>If it's not visible use</a:t>
            </a:r>
            <a:r>
              <a:rPr lang="bg-BG" sz="2800" dirty="0" smtClean="0"/>
              <a:t> </a:t>
            </a:r>
            <a:r>
              <a:rPr lang="en-US" sz="2800" dirty="0" smtClean="0"/>
              <a:t>"View"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smtClean="0"/>
              <a:t>"Properties Window" or press [F4]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410200" y="1295400"/>
            <a:ext cx="3200400" cy="4298789"/>
          </a:xfrm>
          <a:prstGeom prst="rect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</p:pic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7315200" y="990600"/>
            <a:ext cx="1219200" cy="953453"/>
          </a:xfrm>
          <a:prstGeom prst="wedgeRoundRectCallout">
            <a:avLst>
              <a:gd name="adj1" fmla="val -9800"/>
              <a:gd name="adj2" fmla="val 11500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Tablename</a:t>
            </a:r>
            <a:endParaRPr lang="en-US" sz="26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7261653" y="2362200"/>
            <a:ext cx="891748" cy="351183"/>
          </a:xfrm>
          <a:custGeom>
            <a:avLst/>
            <a:gdLst>
              <a:gd name="connsiteX0" fmla="*/ 765851 w 765851"/>
              <a:gd name="connsiteY0" fmla="*/ 104669 h 313391"/>
              <a:gd name="connsiteX1" fmla="*/ 736034 w 765851"/>
              <a:gd name="connsiteY1" fmla="*/ 84791 h 313391"/>
              <a:gd name="connsiteX2" fmla="*/ 70112 w 765851"/>
              <a:gd name="connsiteY2" fmla="*/ 74851 h 313391"/>
              <a:gd name="connsiteX3" fmla="*/ 40295 w 765851"/>
              <a:gd name="connsiteY3" fmla="*/ 84791 h 313391"/>
              <a:gd name="connsiteX4" fmla="*/ 10477 w 765851"/>
              <a:gd name="connsiteY4" fmla="*/ 144425 h 313391"/>
              <a:gd name="connsiteX5" fmla="*/ 538 w 765851"/>
              <a:gd name="connsiteY5" fmla="*/ 174243 h 313391"/>
              <a:gd name="connsiteX6" fmla="*/ 10477 w 765851"/>
              <a:gd name="connsiteY6" fmla="*/ 243817 h 313391"/>
              <a:gd name="connsiteX7" fmla="*/ 40295 w 765851"/>
              <a:gd name="connsiteY7" fmla="*/ 253756 h 313391"/>
              <a:gd name="connsiteX8" fmla="*/ 109869 w 765851"/>
              <a:gd name="connsiteY8" fmla="*/ 293512 h 313391"/>
              <a:gd name="connsiteX9" fmla="*/ 209260 w 765851"/>
              <a:gd name="connsiteY9" fmla="*/ 313391 h 313391"/>
              <a:gd name="connsiteX10" fmla="*/ 686338 w 765851"/>
              <a:gd name="connsiteY10" fmla="*/ 303451 h 313391"/>
              <a:gd name="connsiteX11" fmla="*/ 716156 w 765851"/>
              <a:gd name="connsiteY11" fmla="*/ 293512 h 313391"/>
              <a:gd name="connsiteX12" fmla="*/ 736034 w 765851"/>
              <a:gd name="connsiteY12" fmla="*/ 233878 h 313391"/>
              <a:gd name="connsiteX13" fmla="*/ 726095 w 765851"/>
              <a:gd name="connsiteY13" fmla="*/ 164304 h 313391"/>
              <a:gd name="connsiteX14" fmla="*/ 696277 w 765851"/>
              <a:gd name="connsiteY14" fmla="*/ 144425 h 313391"/>
              <a:gd name="connsiteX15" fmla="*/ 537251 w 765851"/>
              <a:gd name="connsiteY15" fmla="*/ 134486 h 313391"/>
              <a:gd name="connsiteX16" fmla="*/ 229138 w 765851"/>
              <a:gd name="connsiteY16" fmla="*/ 104669 h 313391"/>
              <a:gd name="connsiteX17" fmla="*/ 139686 w 765851"/>
              <a:gd name="connsiteY17" fmla="*/ 74851 h 313391"/>
              <a:gd name="connsiteX18" fmla="*/ 109869 w 765851"/>
              <a:gd name="connsiteY18" fmla="*/ 64912 h 313391"/>
              <a:gd name="connsiteX19" fmla="*/ 50234 w 765851"/>
              <a:gd name="connsiteY19" fmla="*/ 45034 h 313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65851" h="313391">
                <a:moveTo>
                  <a:pt x="765851" y="104669"/>
                </a:moveTo>
                <a:cubicBezTo>
                  <a:pt x="755912" y="98043"/>
                  <a:pt x="746950" y="89642"/>
                  <a:pt x="736034" y="84791"/>
                </a:cubicBezTo>
                <a:cubicBezTo>
                  <a:pt x="545256" y="0"/>
                  <a:pt x="112723" y="74152"/>
                  <a:pt x="70112" y="74851"/>
                </a:cubicBezTo>
                <a:cubicBezTo>
                  <a:pt x="60173" y="78164"/>
                  <a:pt x="49279" y="79401"/>
                  <a:pt x="40295" y="84791"/>
                </a:cubicBezTo>
                <a:cubicBezTo>
                  <a:pt x="13386" y="100937"/>
                  <a:pt x="18856" y="115098"/>
                  <a:pt x="10477" y="144425"/>
                </a:cubicBezTo>
                <a:cubicBezTo>
                  <a:pt x="7599" y="154499"/>
                  <a:pt x="3851" y="164304"/>
                  <a:pt x="538" y="174243"/>
                </a:cubicBezTo>
                <a:cubicBezTo>
                  <a:pt x="3851" y="197434"/>
                  <a:pt x="0" y="222864"/>
                  <a:pt x="10477" y="243817"/>
                </a:cubicBezTo>
                <a:cubicBezTo>
                  <a:pt x="15162" y="253188"/>
                  <a:pt x="30924" y="249071"/>
                  <a:pt x="40295" y="253756"/>
                </a:cubicBezTo>
                <a:cubicBezTo>
                  <a:pt x="97973" y="282595"/>
                  <a:pt x="40161" y="267372"/>
                  <a:pt x="109869" y="293512"/>
                </a:cubicBezTo>
                <a:cubicBezTo>
                  <a:pt x="133590" y="302407"/>
                  <a:pt x="188652" y="309956"/>
                  <a:pt x="209260" y="313391"/>
                </a:cubicBezTo>
                <a:lnTo>
                  <a:pt x="686338" y="303451"/>
                </a:lnTo>
                <a:cubicBezTo>
                  <a:pt x="696807" y="303040"/>
                  <a:pt x="710066" y="302037"/>
                  <a:pt x="716156" y="293512"/>
                </a:cubicBezTo>
                <a:cubicBezTo>
                  <a:pt x="728335" y="276462"/>
                  <a:pt x="736034" y="233878"/>
                  <a:pt x="736034" y="233878"/>
                </a:cubicBezTo>
                <a:cubicBezTo>
                  <a:pt x="732721" y="210687"/>
                  <a:pt x="735610" y="185712"/>
                  <a:pt x="726095" y="164304"/>
                </a:cubicBezTo>
                <a:cubicBezTo>
                  <a:pt x="721243" y="153388"/>
                  <a:pt x="708076" y="146288"/>
                  <a:pt x="696277" y="144425"/>
                </a:cubicBezTo>
                <a:cubicBezTo>
                  <a:pt x="643815" y="136141"/>
                  <a:pt x="590260" y="137799"/>
                  <a:pt x="537251" y="134486"/>
                </a:cubicBezTo>
                <a:cubicBezTo>
                  <a:pt x="355805" y="104245"/>
                  <a:pt x="458231" y="116726"/>
                  <a:pt x="229138" y="104669"/>
                </a:cubicBezTo>
                <a:lnTo>
                  <a:pt x="139686" y="74851"/>
                </a:lnTo>
                <a:cubicBezTo>
                  <a:pt x="129747" y="71538"/>
                  <a:pt x="118586" y="70723"/>
                  <a:pt x="109869" y="64912"/>
                </a:cubicBezTo>
                <a:cubicBezTo>
                  <a:pt x="71781" y="39521"/>
                  <a:pt x="91996" y="45034"/>
                  <a:pt x="50234" y="45034"/>
                </a:cubicBezTo>
              </a:path>
            </a:pathLst>
          </a:custGeom>
          <a:ln w="317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Tables (7)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r>
              <a:rPr lang="en-US" sz="3000" dirty="0" smtClean="0"/>
              <a:t>When closing the window for the table</a:t>
            </a:r>
            <a:r>
              <a:rPr lang="bg-BG" sz="3000" dirty="0" smtClean="0"/>
              <a:t>, </a:t>
            </a:r>
            <a:r>
              <a:rPr lang="en-US" sz="3000" dirty="0" smtClean="0"/>
              <a:t>SSMS asks whether to save the table</a:t>
            </a:r>
            <a:endParaRPr lang="bg-BG" sz="3000" dirty="0" smtClean="0"/>
          </a:p>
          <a:p>
            <a:pPr lvl="1"/>
            <a:r>
              <a:rPr lang="en-US" sz="2800" dirty="0" smtClean="0"/>
              <a:t>You can do it manually by choosing</a:t>
            </a:r>
            <a:r>
              <a:rPr lang="bg-BG" sz="2800" dirty="0" smtClean="0"/>
              <a:t> </a:t>
            </a:r>
            <a:r>
              <a:rPr lang="en-US" sz="2800" dirty="0" smtClean="0"/>
              <a:t>“Save Table” from the</a:t>
            </a:r>
            <a:r>
              <a:rPr lang="bg-BG" sz="2800" dirty="0" smtClean="0"/>
              <a:t> </a:t>
            </a:r>
            <a:r>
              <a:rPr lang="en-US" sz="2800" dirty="0" smtClean="0"/>
              <a:t>“File” menu or by pressing</a:t>
            </a:r>
            <a:r>
              <a:rPr lang="bg-BG" sz="2800" dirty="0" smtClean="0"/>
              <a:t> </a:t>
            </a:r>
            <a:r>
              <a:rPr lang="en-US" sz="2800" dirty="0" smtClean="0"/>
              <a:t>Ctrl + S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554356" y="3429000"/>
            <a:ext cx="4038600" cy="289816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219200"/>
            <a:ext cx="7620000" cy="990600"/>
          </a:xfrm>
        </p:spPr>
        <p:txBody>
          <a:bodyPr/>
          <a:lstStyle/>
          <a:p>
            <a:r>
              <a:rPr lang="en-US" dirty="0" smtClean="0"/>
              <a:t>Relational Data</a:t>
            </a:r>
            <a:r>
              <a:rPr lang="bg-BG" dirty="0" smtClean="0"/>
              <a:t> </a:t>
            </a:r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2600" y="2209800"/>
            <a:ext cx="5638800" cy="569120"/>
          </a:xfrm>
        </p:spPr>
        <p:txBody>
          <a:bodyPr/>
          <a:lstStyle/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Fundamental</a:t>
            </a:r>
            <a:r>
              <a:rPr lang="bg-BG" dirty="0" smtClean="0"/>
              <a:t> </a:t>
            </a:r>
            <a:r>
              <a:rPr lang="en-US" dirty="0" smtClean="0"/>
              <a:t>Concepts</a:t>
            </a:r>
          </a:p>
          <a:p>
            <a:pPr>
              <a:lnSpc>
                <a:spcPct val="110000"/>
              </a:lnSpc>
            </a:pPr>
            <a:endParaRPr lang="en-US" noProof="1" smtClean="0"/>
          </a:p>
        </p:txBody>
      </p:sp>
      <p:pic>
        <p:nvPicPr>
          <p:cNvPr id="44038" name="Picture 6" descr="http://www.artistsvalley.com/vector/images/vector-database-icons-ai-preview-002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702616" y="3116194"/>
            <a:ext cx="4764984" cy="3176654"/>
          </a:xfrm>
          <a:prstGeom prst="roundRect">
            <a:avLst>
              <a:gd name="adj" fmla="val 2250"/>
            </a:avLst>
          </a:prstGeom>
          <a:noFill/>
        </p:spPr>
      </p:pic>
      <p:pic>
        <p:nvPicPr>
          <p:cNvPr id="44039" name="Picture 7" descr="C:\Trash\zeroes-ones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791325" y="5105400"/>
            <a:ext cx="1362075" cy="1362075"/>
          </a:xfrm>
          <a:prstGeom prst="rect">
            <a:avLst/>
          </a:prstGeom>
          <a:noFill/>
        </p:spPr>
      </p:pic>
      <p:pic>
        <p:nvPicPr>
          <p:cNvPr id="44040" name="Picture 8" descr="C:\Trash\data-diagram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3852790">
            <a:off x="1109748" y="3037252"/>
            <a:ext cx="2681298" cy="29625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7760"/>
            <a:ext cx="8229600" cy="1671640"/>
          </a:xfrm>
        </p:spPr>
        <p:txBody>
          <a:bodyPr/>
          <a:lstStyle/>
          <a:p>
            <a:r>
              <a:rPr lang="en-US" dirty="0" smtClean="0"/>
              <a:t>Database Modeling with</a:t>
            </a:r>
            <a:r>
              <a:rPr lang="bg-BG" dirty="0" smtClean="0"/>
              <a:t> </a:t>
            </a:r>
            <a:r>
              <a:rPr lang="en-US" dirty="0" smtClean="0"/>
              <a:t>SQL Server Management Studio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533400" y="2936080"/>
            <a:ext cx="8077200" cy="56912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Creating Relationships between Tables</a:t>
            </a:r>
            <a:endParaRPr lang="en-US" noProof="1" smtClean="0"/>
          </a:p>
        </p:txBody>
      </p:sp>
      <p:pic>
        <p:nvPicPr>
          <p:cNvPr id="15362" name="Picture 2" descr="http://www.allfacebook.com/images/pro-relationship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3962400"/>
            <a:ext cx="3848100" cy="2295525"/>
          </a:xfrm>
          <a:prstGeom prst="roundRect">
            <a:avLst>
              <a:gd name="adj" fmla="val 8783"/>
            </a:avLst>
          </a:prstGeom>
          <a:noFill/>
        </p:spPr>
      </p:pic>
      <p:pic>
        <p:nvPicPr>
          <p:cNvPr id="15364" name="Picture 4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4648200"/>
            <a:ext cx="2057400" cy="1752600"/>
          </a:xfrm>
          <a:prstGeom prst="rect">
            <a:avLst/>
          </a:prstGeom>
          <a:noFill/>
        </p:spPr>
      </p:pic>
      <p:pic>
        <p:nvPicPr>
          <p:cNvPr id="7" name="Picture 6" descr="http://www.thesug.org/mossasaurus/Wiki%20Documents/PivotTable_Data.JPG"/>
          <p:cNvPicPr>
            <a:picLocks noChangeAspect="1" noChangeArrowheads="1"/>
          </p:cNvPicPr>
          <p:nvPr/>
        </p:nvPicPr>
        <p:blipFill>
          <a:blip r:embed="rId4" cstate="screen"/>
          <a:stretch>
            <a:fillRect/>
          </a:stretch>
        </p:blipFill>
        <p:spPr bwMode="auto">
          <a:xfrm>
            <a:off x="5146675" y="3733800"/>
            <a:ext cx="2854325" cy="2209800"/>
          </a:xfrm>
          <a:prstGeom prst="roundRect">
            <a:avLst>
              <a:gd name="adj" fmla="val 3624"/>
            </a:avLst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dirty="0" smtClean="0"/>
              <a:t>To create one-to-many</a:t>
            </a:r>
            <a:r>
              <a:rPr lang="bg-BG" dirty="0" smtClean="0"/>
              <a:t> </a:t>
            </a:r>
            <a:r>
              <a:rPr lang="en-US" dirty="0" smtClean="0"/>
              <a:t>relationship drag the foreign key column onto the other table</a:t>
            </a:r>
          </a:p>
          <a:p>
            <a:pPr lvl="1"/>
            <a:r>
              <a:rPr lang="en-US" dirty="0" smtClean="0"/>
              <a:t>Drag from the child table to the</a:t>
            </a:r>
            <a:r>
              <a:rPr lang="bg-BG" dirty="0" smtClean="0"/>
              <a:t> </a:t>
            </a:r>
            <a:r>
              <a:rPr lang="en-US" dirty="0" smtClean="0"/>
              <a:t>parent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4206" y="2786501"/>
            <a:ext cx="7308914" cy="1675524"/>
          </a:xfrm>
          <a:prstGeom prst="roundRect">
            <a:avLst>
              <a:gd name="adj" fmla="val 3676"/>
            </a:avLst>
          </a:prstGeom>
          <a:solidFill>
            <a:schemeClr val="tx2">
              <a:lumMod val="20000"/>
              <a:lumOff val="80000"/>
            </a:schemeClr>
          </a:solidFill>
        </p:spPr>
      </p:pic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11238" y="4322672"/>
            <a:ext cx="4822962" cy="2146482"/>
          </a:xfrm>
          <a:prstGeom prst="roundRect">
            <a:avLst>
              <a:gd name="adj" fmla="val 2926"/>
            </a:avLst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r>
              <a:rPr lang="en-US" dirty="0" smtClean="0"/>
              <a:t>Self-relationship can be created by dragging a foreign key onto the same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6" name="Picture 4" descr="Self-relationship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11188" y="2362200"/>
            <a:ext cx="7896225" cy="4019550"/>
          </a:xfrm>
          <a:prstGeom prst="roundRect">
            <a:avLst>
              <a:gd name="adj" fmla="val 1178"/>
            </a:avLst>
          </a:prstGeom>
          <a:solidFill>
            <a:schemeClr val="tx2">
              <a:lumMod val="20000"/>
              <a:lumOff val="80000"/>
            </a:schemeClr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8229600" cy="1752600"/>
          </a:xfrm>
        </p:spPr>
        <p:txBody>
          <a:bodyPr/>
          <a:lstStyle/>
          <a:p>
            <a:r>
              <a:rPr lang="en-US" dirty="0" smtClean="0"/>
              <a:t>Database Modeling with</a:t>
            </a:r>
            <a:r>
              <a:rPr lang="bg-BG" dirty="0" smtClean="0"/>
              <a:t> </a:t>
            </a:r>
            <a:r>
              <a:rPr lang="en-US" dirty="0" smtClean="0"/>
              <a:t>SQL Server Management Studio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81000" y="2971800"/>
            <a:ext cx="8229600" cy="56912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Naming Conventions</a:t>
            </a:r>
            <a:endParaRPr lang="en-US" noProof="1" smtClean="0"/>
          </a:p>
        </p:txBody>
      </p:sp>
      <p:pic>
        <p:nvPicPr>
          <p:cNvPr id="36866" name="Picture 2" descr="C:\downloads\Space Art HD Wallpapers\96 Space Art HD Wallpapers 1920x1080\HUBBLE\Nebulae\hs-2007-16-h-large_web[1]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300846">
            <a:off x="3187034" y="4307462"/>
            <a:ext cx="3127406" cy="2113112"/>
          </a:xfrm>
          <a:prstGeom prst="roundRect">
            <a:avLst>
              <a:gd name="adj" fmla="val 29593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</a:ln>
          <a:effectLst>
            <a:softEdge rad="127000"/>
          </a:effectLst>
        </p:spPr>
      </p:pic>
      <p:pic>
        <p:nvPicPr>
          <p:cNvPr id="11268" name="Picture 4" descr="http://www.iconarchive.com/icons/deleket/sleek-xp-basic/256/Document-Write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885811">
            <a:off x="5598118" y="3346734"/>
            <a:ext cx="2408948" cy="2408948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  <p:pic>
        <p:nvPicPr>
          <p:cNvPr id="11269" name="Picture 5" descr="C:\Trash\db-diagra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246702">
            <a:off x="3576085" y="4687065"/>
            <a:ext cx="2590916" cy="1220851"/>
          </a:xfrm>
          <a:prstGeom prst="rect">
            <a:avLst/>
          </a:prstGeom>
          <a:noFill/>
        </p:spPr>
      </p:pic>
      <p:pic>
        <p:nvPicPr>
          <p:cNvPr id="6" name="Picture 5" descr="http://www.thesug.org/mossasaurus/Wiki%20Documents/PivotTable_Data.JPG"/>
          <p:cNvPicPr>
            <a:picLocks noChangeAspect="1" noChangeArrowheads="1"/>
          </p:cNvPicPr>
          <p:nvPr/>
        </p:nvPicPr>
        <p:blipFill>
          <a:blip r:embed="rId5" cstate="screen"/>
          <a:stretch>
            <a:fillRect/>
          </a:stretch>
        </p:blipFill>
        <p:spPr bwMode="auto">
          <a:xfrm rot="314823">
            <a:off x="1079895" y="3478258"/>
            <a:ext cx="2854325" cy="2413539"/>
          </a:xfrm>
          <a:prstGeom prst="roundRect">
            <a:avLst>
              <a:gd name="adj" fmla="val 3624"/>
            </a:avLst>
          </a:prstGeom>
          <a:noFill/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Tables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Each word is capitalized </a:t>
            </a:r>
            <a:r>
              <a:rPr lang="bg-BG" dirty="0" smtClean="0"/>
              <a:t>(</a:t>
            </a:r>
            <a:r>
              <a:rPr lang="en-US" dirty="0" smtClean="0"/>
              <a:t>Pascal Case)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In English</a:t>
            </a:r>
            <a:r>
              <a:rPr lang="bg-BG" dirty="0" smtClean="0"/>
              <a:t>, </a:t>
            </a:r>
            <a:r>
              <a:rPr lang="en-US" dirty="0" smtClean="0"/>
              <a:t>plural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Examples</a:t>
            </a:r>
            <a:r>
              <a:rPr lang="bg-BG" dirty="0" smtClean="0"/>
              <a:t>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Users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PhotoAlbums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Countries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Columns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In English</a:t>
            </a:r>
            <a:r>
              <a:rPr lang="bg-BG" dirty="0" smtClean="0"/>
              <a:t>, singular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Each word is capitalized </a:t>
            </a:r>
            <a:r>
              <a:rPr lang="bg-BG" dirty="0" smtClean="0"/>
              <a:t>(</a:t>
            </a:r>
            <a:r>
              <a:rPr lang="en-US" dirty="0" smtClean="0"/>
              <a:t>Pascal Case)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Avoid reserved words</a:t>
            </a:r>
            <a:r>
              <a:rPr lang="bg-BG" dirty="0" smtClean="0"/>
              <a:t> (</a:t>
            </a:r>
            <a:r>
              <a:rPr lang="en-US" dirty="0" smtClean="0"/>
              <a:t>e.g</a:t>
            </a:r>
            <a:r>
              <a:rPr lang="bg-BG" dirty="0" smtClean="0"/>
              <a:t>.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date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Examples</a:t>
            </a:r>
            <a:r>
              <a:rPr lang="bg-BG" dirty="0" smtClean="0"/>
              <a:t>: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OrderDate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Price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r>
              <a:rPr lang="en-US" noProof="1" smtClean="0"/>
              <a:t>Primary key</a:t>
            </a:r>
          </a:p>
          <a:p>
            <a:pPr lvl="1"/>
            <a:r>
              <a:rPr lang="en-US" noProof="1" smtClean="0"/>
              <a:t>Use "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noProof="1" smtClean="0"/>
              <a:t>" or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name_of_the_table</a:t>
            </a:r>
            <a:r>
              <a:rPr lang="en-US" noProof="1" smtClean="0"/>
              <a:t> + "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noProof="1" smtClean="0"/>
              <a:t>"</a:t>
            </a:r>
          </a:p>
          <a:p>
            <a:pPr lvl="1"/>
            <a:r>
              <a:rPr lang="en-US" noProof="1" smtClean="0"/>
              <a:t>Example: in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Users</a:t>
            </a:r>
            <a:r>
              <a:rPr lang="en-US" noProof="1" smtClean="0"/>
              <a:t> table the PK column should be be called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noProof="1" smtClean="0"/>
              <a:t> or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UserId</a:t>
            </a:r>
          </a:p>
          <a:p>
            <a:r>
              <a:rPr lang="en-US" noProof="1" smtClean="0"/>
              <a:t>Foreign key</a:t>
            </a:r>
          </a:p>
          <a:p>
            <a:pPr lvl="1"/>
            <a:r>
              <a:rPr lang="en-US" noProof="1" smtClean="0"/>
              <a:t>Use the name of the referenced table + "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noProof="1" smtClean="0"/>
              <a:t>"</a:t>
            </a:r>
          </a:p>
          <a:p>
            <a:pPr lvl="1"/>
            <a:r>
              <a:rPr lang="en-US" noProof="1" smtClean="0"/>
              <a:t>Example: in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Users</a:t>
            </a:r>
            <a:r>
              <a:rPr lang="en-US" noProof="1" smtClean="0"/>
              <a:t> table the foreign key column that references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Groups</a:t>
            </a:r>
            <a:r>
              <a:rPr lang="en-US" noProof="1" smtClean="0"/>
              <a:t> table should be named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GroupId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45000"/>
              </a:spcBef>
            </a:pPr>
            <a:r>
              <a:rPr lang="en-US" dirty="0" smtClean="0"/>
              <a:t>Relationship names (constraints)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en-US" dirty="0" smtClean="0"/>
              <a:t>In English, Pascal Case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en-US" dirty="0" smtClean="0"/>
              <a:t>"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FK_</a:t>
            </a:r>
            <a:r>
              <a:rPr lang="en-US" dirty="0" smtClean="0"/>
              <a:t>" +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table1</a:t>
            </a:r>
            <a:r>
              <a:rPr lang="bg-BG" dirty="0" smtClean="0"/>
              <a:t> + </a:t>
            </a:r>
            <a:r>
              <a:rPr lang="en-US" dirty="0" smtClean="0"/>
              <a:t>"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dirty="0" smtClean="0"/>
              <a:t>" +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table2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en-US" dirty="0" smtClean="0"/>
              <a:t>For example</a:t>
            </a:r>
            <a:r>
              <a:rPr lang="bg-BG" dirty="0" smtClean="0"/>
              <a:t>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FK_Users_Groups</a:t>
            </a:r>
          </a:p>
          <a:p>
            <a:pPr>
              <a:lnSpc>
                <a:spcPct val="100000"/>
              </a:lnSpc>
              <a:spcBef>
                <a:spcPct val="45000"/>
              </a:spcBef>
            </a:pPr>
            <a:r>
              <a:rPr lang="en-US" dirty="0" smtClean="0"/>
              <a:t>Index names</a:t>
            </a:r>
            <a:endParaRPr lang="bg-BG" dirty="0" smtClean="0"/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en-US" dirty="0" smtClean="0"/>
              <a:t>"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IX_</a:t>
            </a:r>
            <a:r>
              <a:rPr lang="en-US" dirty="0" smtClean="0">
                <a:latin typeface="Courier New" pitchFamily="49" charset="0"/>
              </a:rPr>
              <a:t>"</a:t>
            </a:r>
            <a:r>
              <a:rPr lang="en-US" dirty="0" smtClean="0"/>
              <a:t> +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bg-BG" dirty="0" smtClean="0"/>
              <a:t> +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column</a:t>
            </a:r>
            <a:endParaRPr lang="bg-BG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en-US" dirty="0" smtClean="0"/>
              <a:t>For example</a:t>
            </a:r>
            <a:r>
              <a:rPr lang="bg-BG" dirty="0" smtClean="0"/>
              <a:t>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IX_Users_UserName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noProof="1" smtClean="0"/>
              <a:t>Unique key constraints names</a:t>
            </a:r>
          </a:p>
          <a:p>
            <a:pPr lvl="1">
              <a:lnSpc>
                <a:spcPct val="90000"/>
              </a:lnSpc>
            </a:pPr>
            <a:r>
              <a:rPr lang="en-US" noProof="1" smtClean="0"/>
              <a:t>"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UK_</a:t>
            </a:r>
            <a:r>
              <a:rPr lang="en-US" noProof="1" smtClean="0"/>
              <a:t>" +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en-US" noProof="1" smtClean="0"/>
              <a:t> +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column</a:t>
            </a:r>
          </a:p>
          <a:p>
            <a:pPr lvl="1">
              <a:lnSpc>
                <a:spcPct val="90000"/>
              </a:lnSpc>
            </a:pPr>
            <a:r>
              <a:rPr lang="en-US" noProof="1" smtClean="0"/>
              <a:t>For instance: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UK_Users_UserName</a:t>
            </a:r>
          </a:p>
          <a:p>
            <a:pPr>
              <a:lnSpc>
                <a:spcPct val="90000"/>
              </a:lnSpc>
              <a:spcBef>
                <a:spcPct val="35000"/>
              </a:spcBef>
            </a:pPr>
            <a:r>
              <a:rPr lang="en-US" noProof="1" smtClean="0"/>
              <a:t>Views names</a:t>
            </a:r>
          </a:p>
          <a:p>
            <a:pPr lvl="1">
              <a:lnSpc>
                <a:spcPct val="9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V_ </a:t>
            </a:r>
            <a:r>
              <a:rPr lang="en-US" noProof="1" smtClean="0"/>
              <a:t>+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name</a:t>
            </a:r>
          </a:p>
          <a:p>
            <a:pPr lvl="1">
              <a:lnSpc>
                <a:spcPct val="90000"/>
              </a:lnSpc>
            </a:pPr>
            <a:r>
              <a:rPr lang="en-US" noProof="1" smtClean="0"/>
              <a:t>Example: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V_BGCompanies</a:t>
            </a:r>
          </a:p>
          <a:p>
            <a:pPr>
              <a:lnSpc>
                <a:spcPct val="90000"/>
              </a:lnSpc>
              <a:spcBef>
                <a:spcPct val="35000"/>
              </a:spcBef>
            </a:pPr>
            <a:r>
              <a:rPr lang="en-US" noProof="1" smtClean="0"/>
              <a:t>Stored procedures names</a:t>
            </a:r>
          </a:p>
          <a:p>
            <a:pPr lvl="1">
              <a:lnSpc>
                <a:spcPct val="9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usp_ </a:t>
            </a:r>
            <a:r>
              <a:rPr lang="en-US" noProof="1" smtClean="0"/>
              <a:t>+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name</a:t>
            </a:r>
          </a:p>
          <a:p>
            <a:pPr lvl="1">
              <a:lnSpc>
                <a:spcPct val="90000"/>
              </a:lnSpc>
            </a:pPr>
            <a:r>
              <a:rPr lang="en-US" noProof="1" smtClean="0"/>
              <a:t>Example: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usp_InsertCustomer(@name)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419600"/>
            <a:ext cx="7696200" cy="1219200"/>
          </a:xfrm>
        </p:spPr>
        <p:txBody>
          <a:bodyPr/>
          <a:lstStyle/>
          <a:p>
            <a:pPr algn="ctr">
              <a:lnSpc>
                <a:spcPts val="4800"/>
              </a:lnSpc>
            </a:pPr>
            <a:r>
              <a:rPr lang="en-US" dirty="0" smtClean="0"/>
              <a:t>Database Modeling with</a:t>
            </a:r>
            <a:r>
              <a:rPr lang="bg-BG" dirty="0" smtClean="0"/>
              <a:t> </a:t>
            </a:r>
            <a:r>
              <a:rPr lang="en-US" dirty="0" smtClean="0"/>
              <a:t>SQL Server Management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791200"/>
            <a:ext cx="3276600" cy="609600"/>
          </a:xfrm>
        </p:spPr>
        <p:txBody>
          <a:bodyPr/>
          <a:lstStyle/>
          <a:p>
            <a:pPr marL="0" lvl="1" indent="0" algn="ctr"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" name="Picture 6" descr="http://www.artistsvalley.com/vector/images/vector-database-icons-ai-preview-002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956254" y="1222672"/>
            <a:ext cx="3911406" cy="2607602"/>
          </a:xfrm>
          <a:prstGeom prst="roundRect">
            <a:avLst>
              <a:gd name="adj" fmla="val 2250"/>
            </a:avLst>
          </a:prstGeom>
          <a:noFill/>
        </p:spPr>
      </p:pic>
      <p:pic>
        <p:nvPicPr>
          <p:cNvPr id="6" name="Picture 4" descr="C:\Trash\db-diagram-sql-server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228860" y="855758"/>
            <a:ext cx="3855786" cy="28018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1000963">
            <a:off x="983183" y="2885181"/>
            <a:ext cx="7308914" cy="1675524"/>
          </a:xfrm>
          <a:prstGeom prst="roundRect">
            <a:avLst>
              <a:gd name="adj" fmla="val 3676"/>
            </a:avLst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  <a:scene3d>
            <a:camera prst="isometricOffAxis2Top"/>
            <a:lightRig rig="threePt" dir="t"/>
          </a:scene3d>
        </p:spPr>
      </p:pic>
      <p:pic>
        <p:nvPicPr>
          <p:cNvPr id="6146" name="Picture 2" descr="http://dryicons.com/files/previews/simplistica_preview.jpg"/>
          <p:cNvPicPr>
            <a:picLocks noChangeAspect="1" noChangeArrowheads="1"/>
          </p:cNvPicPr>
          <p:nvPr/>
        </p:nvPicPr>
        <p:blipFill>
          <a:blip r:embed="rId5" cstate="print"/>
          <a:srcRect l="83560" t="20003" b="62468"/>
          <a:stretch>
            <a:fillRect/>
          </a:stretch>
        </p:blipFill>
        <p:spPr bwMode="auto">
          <a:xfrm rot="260946">
            <a:off x="6472786" y="897105"/>
            <a:ext cx="1618287" cy="1705219"/>
          </a:xfrm>
          <a:prstGeom prst="roundRect">
            <a:avLst>
              <a:gd name="adj" fmla="val 8165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  <a:effectLst>
            <a:outerShdw blurRad="114300" dist="63500" sx="110000" sy="110000" algn="tl" rotWithShape="0">
              <a:prstClr val="black">
                <a:alpha val="3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sz="3600" dirty="0" smtClean="0"/>
              <a:t>Database Modeling</a:t>
            </a:r>
            <a:endParaRPr lang="bg-BG" sz="36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48416" y="2971799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76807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74331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74335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1007426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104110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202946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604327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222010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186146" flipH="1">
            <a:off x="6185957" y="4166602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9460650" flipH="1">
            <a:off x="3142397" y="2204058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 rot="18277140" flipH="1">
            <a:off x="438513" y="3116670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</a:t>
            </a:r>
            <a:r>
              <a:rPr lang="bg-BG" dirty="0" smtClean="0"/>
              <a:t> </a:t>
            </a:r>
            <a:r>
              <a:rPr lang="en-US" dirty="0" smtClean="0"/>
              <a:t>Database</a:t>
            </a:r>
            <a:r>
              <a:rPr lang="bg-BG" dirty="0" smtClean="0"/>
              <a:t> </a:t>
            </a: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Steps in the database design process: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Identification of the entities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Identification of the columns in the</a:t>
            </a:r>
            <a:r>
              <a:rPr lang="bg-BG" dirty="0" smtClean="0"/>
              <a:t> </a:t>
            </a:r>
            <a:r>
              <a:rPr lang="en-US" dirty="0" smtClean="0"/>
              <a:t>tables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Defining a</a:t>
            </a:r>
            <a:r>
              <a:rPr lang="bg-BG" dirty="0" smtClean="0"/>
              <a:t> </a:t>
            </a:r>
            <a:r>
              <a:rPr lang="en-US" dirty="0" smtClean="0"/>
              <a:t>primary key for each</a:t>
            </a:r>
            <a:r>
              <a:rPr lang="bg-BG" dirty="0" smtClean="0"/>
              <a:t> </a:t>
            </a:r>
            <a:r>
              <a:rPr lang="en-US" dirty="0" smtClean="0"/>
              <a:t>entity table</a:t>
            </a:r>
            <a:endParaRPr lang="bg-BG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Identification and modeling of relationships</a:t>
            </a:r>
            <a:endParaRPr lang="bg-BG" dirty="0" smtClean="0"/>
          </a:p>
          <a:p>
            <a:pPr marL="1163638" lvl="2" indent="-514350">
              <a:lnSpc>
                <a:spcPct val="100000"/>
              </a:lnSpc>
            </a:pPr>
            <a:r>
              <a:rPr lang="en-US" dirty="0" smtClean="0"/>
              <a:t>Multiplicity of relationships</a:t>
            </a:r>
            <a:endParaRPr lang="bg-BG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Defining other constraints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Filling test data in the tables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65553"/>
          </a:xfrm>
        </p:spPr>
        <p:txBody>
          <a:bodyPr/>
          <a:lstStyle/>
          <a:p>
            <a:pPr marL="447675" lvl="1" indent="-447675">
              <a:lnSpc>
                <a:spcPts val="3600"/>
              </a:lnSpc>
              <a:buFont typeface="+mj-lt"/>
              <a:buAutoNum type="arabicPeriod"/>
            </a:pPr>
            <a:r>
              <a:rPr lang="en-US" sz="2800" dirty="0" smtClean="0"/>
              <a:t>Create the following database diagram in SQL Server:</a:t>
            </a:r>
          </a:p>
          <a:p>
            <a:pPr marL="447675" lvl="1" indent="-447675">
              <a:lnSpc>
                <a:spcPts val="3600"/>
              </a:lnSpc>
              <a:buFont typeface="+mj-lt"/>
              <a:buAutoNum type="arabicPeriod"/>
            </a:pPr>
            <a:endParaRPr lang="en-US" sz="2800" dirty="0" smtClean="0"/>
          </a:p>
          <a:p>
            <a:pPr marL="447675" lvl="1" indent="-447675">
              <a:lnSpc>
                <a:spcPts val="3600"/>
              </a:lnSpc>
              <a:buFont typeface="+mj-lt"/>
              <a:buAutoNum type="arabicPeriod"/>
            </a:pPr>
            <a:endParaRPr lang="en-US" sz="2800" dirty="0" smtClean="0"/>
          </a:p>
          <a:p>
            <a:pPr marL="447675" lvl="1" indent="-447675">
              <a:lnSpc>
                <a:spcPts val="3600"/>
              </a:lnSpc>
              <a:buFont typeface="+mj-lt"/>
              <a:buAutoNum type="arabicPeriod"/>
            </a:pPr>
            <a:endParaRPr lang="en-US" sz="2800" dirty="0" smtClean="0"/>
          </a:p>
          <a:p>
            <a:pPr marL="447675" lvl="1" indent="-447675">
              <a:lnSpc>
                <a:spcPts val="3600"/>
              </a:lnSpc>
              <a:buFont typeface="+mj-lt"/>
              <a:buAutoNum type="arabicPeriod"/>
            </a:pPr>
            <a:endParaRPr lang="en-US" sz="2800" dirty="0" smtClean="0"/>
          </a:p>
          <a:p>
            <a:pPr marL="447675" lvl="1" indent="-447675">
              <a:lnSpc>
                <a:spcPts val="3600"/>
              </a:lnSpc>
              <a:buFont typeface="+mj-lt"/>
              <a:buAutoNum type="arabicPeriod"/>
            </a:pPr>
            <a:endParaRPr lang="en-US" sz="2800" dirty="0" smtClean="0"/>
          </a:p>
          <a:p>
            <a:pPr marL="447675" lvl="1" indent="-447675">
              <a:lnSpc>
                <a:spcPts val="3600"/>
              </a:lnSpc>
              <a:buFont typeface="+mj-lt"/>
              <a:buAutoNum type="arabicPeriod"/>
            </a:pPr>
            <a:endParaRPr lang="en-US" sz="2800" dirty="0" smtClean="0"/>
          </a:p>
          <a:p>
            <a:pPr marL="447675" lvl="1" indent="-447675">
              <a:lnSpc>
                <a:spcPts val="3600"/>
              </a:lnSpc>
              <a:buFont typeface="+mj-lt"/>
              <a:buAutoNum type="arabicPeriod"/>
            </a:pPr>
            <a:r>
              <a:rPr lang="en-US" sz="2800" dirty="0" smtClean="0"/>
              <a:t>Fill some sample data in the tables with SQL Server Management Studio.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pic>
        <p:nvPicPr>
          <p:cNvPr id="7" name="Picture 4" descr="SQL-Server-ER-Diagram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41024" y="1676400"/>
            <a:ext cx="4012176" cy="3789362"/>
          </a:xfrm>
          <a:prstGeom prst="roundRect">
            <a:avLst>
              <a:gd name="adj" fmla="val 972"/>
            </a:avLst>
          </a:prstGeom>
          <a:solidFill>
            <a:schemeClr val="tx2">
              <a:lumMod val="20000"/>
              <a:lumOff val="80000"/>
            </a:schemeClr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7675" lvl="1" indent="-447675">
              <a:buFont typeface="+mj-lt"/>
              <a:buAutoNum type="arabicPeriod" startAt="3"/>
            </a:pPr>
            <a:r>
              <a:rPr lang="en-US" sz="2800" dirty="0" smtClean="0"/>
              <a:t>Typical universities have: faculties, departments, professors, students, courses, etc. Faculties have name and could have several departments. Each department has name, professors and courses. Each professor has name, a set of titles (Ph. D, academician, senior assistant, etc.) and a set of courses. Each course consists of several students. Each student belongs to some faculty and to several of the courses. Your task is to create a data model (E/R diagram) for the typical university using SQL Server Management Studio.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47675" lvl="1" indent="-447675">
              <a:spcBef>
                <a:spcPts val="0"/>
              </a:spcBef>
              <a:buFont typeface="+mj-lt"/>
              <a:buAutoNum type="arabicPeriod" startAt="4"/>
            </a:pPr>
            <a:r>
              <a:rPr lang="en-US" sz="2800" dirty="0" smtClean="0"/>
              <a:t>We should design a multilingual dictionary. We have a set of words in the dictionary.</a:t>
            </a:r>
          </a:p>
          <a:p>
            <a:pPr marL="447675" lvl="1" indent="-447675">
              <a:spcBef>
                <a:spcPts val="0"/>
              </a:spcBef>
              <a:buNone/>
            </a:pPr>
            <a:r>
              <a:rPr lang="en-US" sz="2800" dirty="0" smtClean="0"/>
              <a:t>	Each word can be in some language and can have synonyms and explanations in the same language and translation words and explanations in several other languages.</a:t>
            </a:r>
          </a:p>
          <a:p>
            <a:pPr marL="447675" lvl="1" indent="-447675">
              <a:spcBef>
                <a:spcPts val="0"/>
              </a:spcBef>
              <a:buNone/>
            </a:pPr>
            <a:r>
              <a:rPr lang="en-US" sz="2800" dirty="0" smtClean="0"/>
              <a:t>	The synonyms and translation words are sets of words from the dictionary. The explanations are textual descriptions.</a:t>
            </a:r>
          </a:p>
          <a:p>
            <a:pPr marL="447675" lvl="1" indent="-447675">
              <a:spcBef>
                <a:spcPts val="0"/>
              </a:spcBef>
              <a:buNone/>
            </a:pPr>
            <a:r>
              <a:rPr lang="en-US" sz="2800" dirty="0" smtClean="0"/>
              <a:t>	Design a database schema (a set of tables and relationships) to store the dictionary.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1" indent="-514350">
              <a:spcBef>
                <a:spcPts val="0"/>
              </a:spcBef>
              <a:buFont typeface="+mj-lt"/>
              <a:buAutoNum type="arabicPeriod" startAt="5"/>
            </a:pPr>
            <a:r>
              <a:rPr lang="en-US" sz="2800" dirty="0" smtClean="0"/>
              <a:t>Add support in the previous database for storing antonym pairs.</a:t>
            </a:r>
          </a:p>
          <a:p>
            <a:pPr marL="514350" lvl="1" indent="-514350">
              <a:spcBef>
                <a:spcPts val="0"/>
              </a:spcBef>
              <a:buNone/>
            </a:pPr>
            <a:r>
              <a:rPr lang="en-US" sz="2800" dirty="0" smtClean="0"/>
              <a:t>	Add support for storing part-of-speech information (e.g. verb, noun, adjective, …).</a:t>
            </a:r>
          </a:p>
          <a:p>
            <a:pPr marL="514350" lvl="1" indent="-514350">
              <a:spcBef>
                <a:spcPts val="0"/>
              </a:spcBef>
              <a:buNone/>
            </a:pPr>
            <a:r>
              <a:rPr lang="en-US" sz="2800" dirty="0" smtClean="0"/>
              <a:t>	Add support for storing hypernym / hyponym chains (e.g. tree </a:t>
            </a:r>
            <a:r>
              <a:rPr lang="en-US" sz="2800" dirty="0" smtClean="0">
                <a:sym typeface="Wingdings" pitchFamily="2" charset="2"/>
              </a:rPr>
              <a:t> oak, pine, </a:t>
            </a:r>
            <a:r>
              <a:rPr lang="en-US" sz="2800" dirty="0" smtClean="0"/>
              <a:t>walnut-tree, …).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Identification of</a:t>
            </a:r>
            <a:r>
              <a:rPr lang="bg-BG" dirty="0" smtClean="0"/>
              <a:t> </a:t>
            </a:r>
            <a:r>
              <a:rPr lang="en-US" dirty="0" smtClean="0"/>
              <a:t>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Entity tables represent objects from the real world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Most often they are nouns in the specification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For example</a:t>
            </a:r>
            <a:r>
              <a:rPr lang="bg-BG" dirty="0" smtClean="0"/>
              <a:t>:</a:t>
            </a:r>
          </a:p>
          <a:p>
            <a:pPr lvl="1">
              <a:lnSpc>
                <a:spcPct val="100000"/>
              </a:lnSpc>
            </a:pPr>
            <a:endParaRPr lang="bg-BG" dirty="0" smtClean="0"/>
          </a:p>
          <a:p>
            <a:pPr lvl="1">
              <a:lnSpc>
                <a:spcPct val="100000"/>
              </a:lnSpc>
              <a:buFontTx/>
              <a:buNone/>
            </a:pPr>
            <a:endParaRPr lang="bg-BG" dirty="0" smtClean="0"/>
          </a:p>
          <a:p>
            <a:pPr lvl="1">
              <a:lnSpc>
                <a:spcPct val="100000"/>
              </a:lnSpc>
            </a:pPr>
            <a:endParaRPr lang="bg-BG" dirty="0" smtClean="0"/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Entities</a:t>
            </a:r>
            <a:r>
              <a:rPr lang="bg-BG" dirty="0" smtClean="0"/>
              <a:t>: </a:t>
            </a:r>
            <a:r>
              <a:rPr lang="en-US" dirty="0" smtClean="0"/>
              <a:t>Student</a:t>
            </a:r>
            <a:r>
              <a:rPr lang="bg-BG" dirty="0" smtClean="0"/>
              <a:t>, </a:t>
            </a:r>
            <a:r>
              <a:rPr lang="en-US" dirty="0" smtClean="0"/>
              <a:t>Course</a:t>
            </a:r>
            <a:r>
              <a:rPr lang="bg-BG" dirty="0" smtClean="0"/>
              <a:t>, </a:t>
            </a:r>
            <a:r>
              <a:rPr lang="en-US" dirty="0" smtClean="0"/>
              <a:t>Town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3515139"/>
            <a:ext cx="7848600" cy="18639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We need to develop a system that stores information about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students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which are trained in various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courses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The courses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are held in different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towns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When registering a new student the following information is entered: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name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faculty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number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photo and date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67678" y="3925188"/>
            <a:ext cx="1275522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 smtClean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34200" y="3928646"/>
            <a:ext cx="1086678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 smtClean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90322" y="4273202"/>
            <a:ext cx="811695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 smtClean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 descr="http://www.iconspedia.com/uploads/1160917852.png"/>
          <p:cNvPicPr>
            <a:picLocks noChangeAspect="1" noChangeArrowheads="1"/>
          </p:cNvPicPr>
          <p:nvPr/>
        </p:nvPicPr>
        <p:blipFill>
          <a:blip r:embed="rId2" cstate="screen">
            <a:lum bright="-20000"/>
          </a:blip>
          <a:srcRect/>
          <a:stretch>
            <a:fillRect/>
          </a:stretch>
        </p:blipFill>
        <p:spPr bwMode="auto">
          <a:xfrm rot="16890928">
            <a:off x="7223382" y="4480182"/>
            <a:ext cx="1524000" cy="1524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Identification of 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r>
              <a:rPr lang="en-US" dirty="0" smtClean="0"/>
              <a:t>Columns in the tables are characteristics of the entities</a:t>
            </a:r>
            <a:endParaRPr lang="bg-BG" dirty="0" smtClean="0"/>
          </a:p>
          <a:p>
            <a:pPr lvl="1"/>
            <a:r>
              <a:rPr lang="en-US" dirty="0" smtClean="0"/>
              <a:t>They have name and type</a:t>
            </a:r>
            <a:endParaRPr lang="bg-BG" dirty="0" smtClean="0"/>
          </a:p>
          <a:p>
            <a:r>
              <a:rPr lang="en-US" dirty="0" smtClean="0"/>
              <a:t>For example students have</a:t>
            </a:r>
            <a:r>
              <a:rPr lang="bg-BG" dirty="0" smtClean="0"/>
              <a:t>:</a:t>
            </a:r>
          </a:p>
          <a:p>
            <a:pPr lvl="1"/>
            <a:r>
              <a:rPr lang="en-US" dirty="0" smtClean="0"/>
              <a:t>Name</a:t>
            </a:r>
            <a:r>
              <a:rPr lang="bg-BG" dirty="0" smtClean="0"/>
              <a:t> (</a:t>
            </a:r>
            <a:r>
              <a:rPr lang="en-US" dirty="0" smtClean="0"/>
              <a:t>text</a:t>
            </a:r>
            <a:r>
              <a:rPr lang="bg-BG" dirty="0" smtClean="0"/>
              <a:t>)</a:t>
            </a:r>
          </a:p>
          <a:p>
            <a:pPr lvl="1"/>
            <a:r>
              <a:rPr lang="en-US" dirty="0" smtClean="0"/>
              <a:t>Faculty number</a:t>
            </a:r>
            <a:r>
              <a:rPr lang="bg-BG" dirty="0" smtClean="0"/>
              <a:t> (</a:t>
            </a:r>
            <a:r>
              <a:rPr lang="en-US" dirty="0" smtClean="0"/>
              <a:t>number</a:t>
            </a:r>
            <a:r>
              <a:rPr lang="bg-BG" dirty="0" smtClean="0"/>
              <a:t>)</a:t>
            </a:r>
          </a:p>
          <a:p>
            <a:pPr lvl="1"/>
            <a:r>
              <a:rPr lang="en-US" dirty="0" smtClean="0"/>
              <a:t>Photo</a:t>
            </a:r>
            <a:r>
              <a:rPr lang="bg-BG" dirty="0" smtClean="0"/>
              <a:t> (</a:t>
            </a:r>
            <a:r>
              <a:rPr lang="en-US" dirty="0" smtClean="0"/>
              <a:t>binary block</a:t>
            </a:r>
            <a:r>
              <a:rPr lang="bg-BG" dirty="0" smtClean="0"/>
              <a:t>)</a:t>
            </a:r>
          </a:p>
          <a:p>
            <a:pPr lvl="1"/>
            <a:r>
              <a:rPr lang="en-US" dirty="0" smtClean="0"/>
              <a:t>Date of enlistment</a:t>
            </a:r>
            <a:r>
              <a:rPr lang="bg-BG" dirty="0" smtClean="0"/>
              <a:t> (</a:t>
            </a:r>
            <a:r>
              <a:rPr lang="en-US" dirty="0" smtClean="0"/>
              <a:t>date</a:t>
            </a:r>
            <a:r>
              <a:rPr lang="bg-BG" dirty="0" smtClean="0"/>
              <a:t>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40963" name="Picture 3" descr="C:\Trash\db-diagram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6845902">
            <a:off x="4759702" y="2863727"/>
            <a:ext cx="4706594" cy="2571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Identification of the 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Columns are clarifications for the entities in the text of the specification</a:t>
            </a:r>
            <a:r>
              <a:rPr lang="bg-BG" dirty="0" smtClean="0"/>
              <a:t>, </a:t>
            </a:r>
            <a:r>
              <a:rPr lang="en-US" dirty="0" smtClean="0"/>
              <a:t>for example</a:t>
            </a:r>
            <a:r>
              <a:rPr lang="bg-BG" dirty="0" smtClean="0"/>
              <a:t>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bg-BG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bg-BG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bg-BG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Students have the following characteristics</a:t>
            </a:r>
            <a:r>
              <a:rPr lang="bg-BG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Name</a:t>
            </a:r>
            <a:r>
              <a:rPr lang="bg-BG" dirty="0" smtClean="0"/>
              <a:t>, </a:t>
            </a:r>
            <a:r>
              <a:rPr lang="en-US" dirty="0" smtClean="0"/>
              <a:t>faculty number</a:t>
            </a:r>
            <a:r>
              <a:rPr lang="bg-BG" dirty="0" smtClean="0"/>
              <a:t>, </a:t>
            </a:r>
            <a:r>
              <a:rPr lang="en-US" dirty="0" smtClean="0"/>
              <a:t>photo</a:t>
            </a:r>
            <a:r>
              <a:rPr lang="bg-BG" dirty="0" smtClean="0"/>
              <a:t>, </a:t>
            </a:r>
            <a:r>
              <a:rPr lang="en-US" dirty="0" smtClean="0"/>
              <a:t>date of enlistment and a list of courses they visit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2286000"/>
            <a:ext cx="7848600" cy="18876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We need to develop a system that stores information about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students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which are trained in various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courses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The courses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are held in different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towns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When registering a new student the following information is entered: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name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faculty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number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photo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and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date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878495" y="3773556"/>
            <a:ext cx="712305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 smtClean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723322" y="3773556"/>
            <a:ext cx="2097156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 smtClean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972878" y="3770244"/>
            <a:ext cx="818322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 smtClean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344478" y="3766307"/>
            <a:ext cx="712305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 smtClean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Choose a Primary Key</a:t>
            </a:r>
            <a:r>
              <a:rPr lang="bg-BG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dirty="0" smtClean="0"/>
              <a:t>Always define an additional column for the primary key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Don't use an existing column</a:t>
            </a:r>
            <a:r>
              <a:rPr lang="bg-BG" dirty="0" smtClean="0"/>
              <a:t> (</a:t>
            </a:r>
            <a:r>
              <a:rPr lang="en-US" dirty="0" smtClean="0"/>
              <a:t>for example</a:t>
            </a:r>
            <a:r>
              <a:rPr lang="bg-BG" dirty="0" smtClean="0"/>
              <a:t> </a:t>
            </a:r>
            <a:r>
              <a:rPr lang="en-US" dirty="0" smtClean="0"/>
              <a:t>SSN</a:t>
            </a:r>
            <a:r>
              <a:rPr lang="bg-BG" dirty="0" smtClean="0"/>
              <a:t>)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Must be an integer number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Must be declared as a</a:t>
            </a:r>
            <a:r>
              <a:rPr lang="bg-BG" dirty="0" smtClean="0"/>
              <a:t> </a:t>
            </a:r>
            <a:r>
              <a:rPr lang="en-US" dirty="0" smtClean="0"/>
              <a:t>primary key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Use</a:t>
            </a:r>
            <a:r>
              <a:rPr lang="bg-BG" dirty="0" smtClean="0"/>
              <a:t> </a:t>
            </a:r>
            <a:r>
              <a:rPr lang="en-US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identity</a:t>
            </a:r>
            <a:r>
              <a:rPr lang="en-US" dirty="0" smtClean="0"/>
              <a:t> to implement auto-increment</a:t>
            </a:r>
            <a:endParaRPr lang="bg-BG" dirty="0" smtClean="0"/>
          </a:p>
          <a:p>
            <a:pPr lvl="1">
              <a:spcBef>
                <a:spcPts val="300"/>
              </a:spcBef>
            </a:pPr>
            <a:r>
              <a:rPr lang="en-US" dirty="0" smtClean="0"/>
              <a:t>Put the primary key as a first column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Exceptions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Entities that have well known ID, e.g. countries (BG, DE, US) and currencies (USD, EUR, BGN)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Identification of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r>
              <a:rPr lang="en-US" dirty="0" smtClean="0"/>
              <a:t>Relationships are dependencies between the entities</a:t>
            </a:r>
            <a:r>
              <a:rPr lang="bg-BG" dirty="0" smtClean="0"/>
              <a:t>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bg-BG" dirty="0" smtClean="0"/>
          </a:p>
          <a:p>
            <a:pPr lvl="1">
              <a:spcBef>
                <a:spcPts val="3000"/>
              </a:spcBef>
            </a:pPr>
            <a:r>
              <a:rPr lang="bg-BG" dirty="0" smtClean="0"/>
              <a:t>"</a:t>
            </a:r>
            <a:r>
              <a:rPr lang="en-US" dirty="0" smtClean="0"/>
              <a:t>Students are trained in courses</a:t>
            </a:r>
            <a:r>
              <a:rPr lang="bg-BG" dirty="0" smtClean="0"/>
              <a:t>"</a:t>
            </a:r>
            <a:r>
              <a:rPr lang="en-US" dirty="0" smtClean="0"/>
              <a:t> – many-to-many relationship</a:t>
            </a:r>
          </a:p>
          <a:p>
            <a:pPr lvl="1"/>
            <a:r>
              <a:rPr lang="bg-BG" dirty="0" smtClean="0"/>
              <a:t>"</a:t>
            </a:r>
            <a:r>
              <a:rPr lang="en-US" dirty="0" smtClean="0"/>
              <a:t>Courses are held in towns</a:t>
            </a:r>
            <a:r>
              <a:rPr lang="bg-BG" dirty="0" smtClean="0"/>
              <a:t>" – </a:t>
            </a:r>
            <a:r>
              <a:rPr lang="en-US" dirty="0" smtClean="0"/>
              <a:t>many-to-one (or many-to-many) relationship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2286000"/>
            <a:ext cx="7848600" cy="18876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We need to develop a system that stores information about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students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which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are trained in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various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courses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The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courses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are held in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different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towns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When registering a new student the following information is entered: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name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faculty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number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photo and date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7678" y="2713383"/>
            <a:ext cx="1225826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 smtClean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703983" y="2713383"/>
            <a:ext cx="2103783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 smtClean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927574" y="2713383"/>
            <a:ext cx="1113183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 smtClean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189384" y="3067878"/>
            <a:ext cx="1086677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 smtClean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332383" y="3067878"/>
            <a:ext cx="1630017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 smtClean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380384" y="3067878"/>
            <a:ext cx="851452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 smtClean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-PowerPoint-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Telerik-PowerPoint-Theme</Template>
  <TotalTime>2137</TotalTime>
  <Words>1584</Words>
  <Application>Microsoft Office PowerPoint</Application>
  <PresentationFormat>On-screen Show (4:3)</PresentationFormat>
  <Paragraphs>277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Telerik-PowerPoint-Theme</vt:lpstr>
      <vt:lpstr>Database Modeling</vt:lpstr>
      <vt:lpstr>Table of Contents</vt:lpstr>
      <vt:lpstr>Relational Data Modeling</vt:lpstr>
      <vt:lpstr>Steps in Database Design</vt:lpstr>
      <vt:lpstr>Identification of Entities</vt:lpstr>
      <vt:lpstr>Identification of Columns</vt:lpstr>
      <vt:lpstr>Identification of the Columns</vt:lpstr>
      <vt:lpstr>How to Choose a Primary Key?</vt:lpstr>
      <vt:lpstr>Identification of Relationships</vt:lpstr>
      <vt:lpstr>Data Types in SQL Server 2008</vt:lpstr>
      <vt:lpstr>Data Types in SQL Server</vt:lpstr>
      <vt:lpstr>Data Types in SQL Server (2)</vt:lpstr>
      <vt:lpstr>Data Types in SQL Server (3)</vt:lpstr>
      <vt:lpstr>Data Types in SQL Server (4)</vt:lpstr>
      <vt:lpstr>Database Modeling with SQL Server Management Studio</vt:lpstr>
      <vt:lpstr>Connecting to SQL Server</vt:lpstr>
      <vt:lpstr>Working with Object Explorer</vt:lpstr>
      <vt:lpstr>Creating a New Database</vt:lpstr>
      <vt:lpstr>Creating a New Database (2)</vt:lpstr>
      <vt:lpstr>Database Modeling with SQL Server Management Studio</vt:lpstr>
      <vt:lpstr>Creating an E/R diagram</vt:lpstr>
      <vt:lpstr>Database Modeling with SQL Server Management Studio</vt:lpstr>
      <vt:lpstr>Creating Tables</vt:lpstr>
      <vt:lpstr>Creating Tables (2)</vt:lpstr>
      <vt:lpstr>Creating Tables (3)</vt:lpstr>
      <vt:lpstr>Creating Tables (4)</vt:lpstr>
      <vt:lpstr>Creating Tables (5)</vt:lpstr>
      <vt:lpstr>Creating Tables (6)</vt:lpstr>
      <vt:lpstr>Creating Tables (7)</vt:lpstr>
      <vt:lpstr>Database Modeling with SQL Server Management Studio</vt:lpstr>
      <vt:lpstr>Creating Relationships</vt:lpstr>
      <vt:lpstr>Self-Relationships</vt:lpstr>
      <vt:lpstr>Database Modeling with SQL Server Management Studio</vt:lpstr>
      <vt:lpstr>Naming Conventions</vt:lpstr>
      <vt:lpstr>Naming Conventions (2)</vt:lpstr>
      <vt:lpstr>Naming Conventions (3)</vt:lpstr>
      <vt:lpstr>Naming Conventions (4)</vt:lpstr>
      <vt:lpstr>Database Modeling with SQL Server Management Studio</vt:lpstr>
      <vt:lpstr>Database Modeling</vt:lpstr>
      <vt:lpstr>Exercises</vt:lpstr>
      <vt:lpstr>Exercises (2)</vt:lpstr>
      <vt:lpstr>Exercises (3)</vt:lpstr>
      <vt:lpstr>Exercises (4)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Svetlin Nakov</dc:creator>
  <cp:lastModifiedBy>Svetlin Nakov</cp:lastModifiedBy>
  <cp:revision>447</cp:revision>
  <dcterms:created xsi:type="dcterms:W3CDTF">2007-12-08T16:03:35Z</dcterms:created>
  <dcterms:modified xsi:type="dcterms:W3CDTF">2010-07-26T14:41:01Z</dcterms:modified>
</cp:coreProperties>
</file>