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1"/>
  </p:notesMasterIdLst>
  <p:handoutMasterIdLst>
    <p:handoutMasterId r:id="rId92"/>
  </p:handoutMasterIdLst>
  <p:sldIdLst>
    <p:sldId id="320" r:id="rId2"/>
    <p:sldId id="327" r:id="rId3"/>
    <p:sldId id="373" r:id="rId4"/>
    <p:sldId id="328" r:id="rId5"/>
    <p:sldId id="329" r:id="rId6"/>
    <p:sldId id="330" r:id="rId7"/>
    <p:sldId id="331" r:id="rId8"/>
    <p:sldId id="332" r:id="rId9"/>
    <p:sldId id="374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1" r:id="rId18"/>
    <p:sldId id="342" r:id="rId19"/>
    <p:sldId id="343" r:id="rId20"/>
    <p:sldId id="344" r:id="rId21"/>
    <p:sldId id="345" r:id="rId22"/>
    <p:sldId id="347" r:id="rId23"/>
    <p:sldId id="348" r:id="rId24"/>
    <p:sldId id="349" r:id="rId25"/>
    <p:sldId id="350" r:id="rId26"/>
    <p:sldId id="351" r:id="rId27"/>
    <p:sldId id="352" r:id="rId28"/>
    <p:sldId id="354" r:id="rId29"/>
    <p:sldId id="386" r:id="rId30"/>
    <p:sldId id="387" r:id="rId31"/>
    <p:sldId id="388" r:id="rId32"/>
    <p:sldId id="355" r:id="rId33"/>
    <p:sldId id="356" r:id="rId34"/>
    <p:sldId id="357" r:id="rId35"/>
    <p:sldId id="358" r:id="rId36"/>
    <p:sldId id="359" r:id="rId37"/>
    <p:sldId id="361" r:id="rId38"/>
    <p:sldId id="362" r:id="rId39"/>
    <p:sldId id="363" r:id="rId40"/>
    <p:sldId id="364" r:id="rId41"/>
    <p:sldId id="365" r:id="rId42"/>
    <p:sldId id="379" r:id="rId43"/>
    <p:sldId id="380" r:id="rId44"/>
    <p:sldId id="382" r:id="rId45"/>
    <p:sldId id="385" r:id="rId46"/>
    <p:sldId id="397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00" r:id="rId60"/>
    <p:sldId id="391" r:id="rId61"/>
    <p:sldId id="393" r:id="rId62"/>
    <p:sldId id="394" r:id="rId63"/>
    <p:sldId id="395" r:id="rId64"/>
    <p:sldId id="396" r:id="rId65"/>
    <p:sldId id="398" r:id="rId66"/>
    <p:sldId id="399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33" r:id="rId81"/>
    <p:sldId id="434" r:id="rId82"/>
    <p:sldId id="435" r:id="rId83"/>
    <p:sldId id="436" r:id="rId84"/>
    <p:sldId id="427" r:id="rId85"/>
    <p:sldId id="428" r:id="rId86"/>
    <p:sldId id="429" r:id="rId87"/>
    <p:sldId id="430" r:id="rId88"/>
    <p:sldId id="431" r:id="rId89"/>
    <p:sldId id="372" r:id="rId9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90" d="100"/>
          <a:sy n="90" d="100"/>
        </p:scale>
        <p:origin x="-420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3/8/2010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3/8/2010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BAF42A-7495-4755-A8EC-61C8D8292648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D84B1-FB18-4A9F-9733-77075D6A0C65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7FE7A-43FA-4767-B6DC-EB8250913BC6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F1965-5E13-4C75-B143-3367DDC5DE1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ED57A-C10E-4185-8CAF-2CCFBB896B9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65C32-E871-4ECA-BF59-5BC372BBE3B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EE891-80EA-45EA-837D-F5C5430727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F707A-3AAE-489F-80C7-76755F18ED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04AFF-E404-4F0D-9931-CBDD0CDA50D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C8944-6399-4AD2-90E5-DBEA93284A1D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7677B-6C89-450C-B4EF-2E63866EFBFC}" type="slidenum">
              <a:rPr lang="en-US"/>
              <a:pPr/>
              <a:t>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98A71-A667-41D6-B75B-8587DF51869E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2C2EF0-5730-497B-A4F1-6FAFE899E8A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D01B-CCB1-46BB-8F02-72B179FA128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5DC47F-C35E-4357-AA41-377C96F5E9D3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78BF5-7FFB-48CE-93A4-ED5B96AC9AEC}" type="slidenum">
              <a:rPr lang="en-US"/>
              <a:pPr/>
              <a:t>29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FCA7D-E040-4EE9-AA0A-2F91604B6161}" type="slidenum">
              <a:rPr lang="en-US"/>
              <a:pPr/>
              <a:t>30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693988-C130-465E-9CD7-FD8009C2EA9B}" type="slidenum">
              <a:rPr lang="en-US"/>
              <a:pPr/>
              <a:t>31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AD8F0-7A01-4E70-9A09-2EFF316EC88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0AE5-9FCE-41F7-BDB9-D6439817E110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1B4EA-601B-429D-95A9-7F588C2BE426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E7106-A1CD-4780-B722-72359B16573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8A304-500D-4357-9C1D-9E52C4ECCC95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601EC-2A09-4465-B516-C03B15CF53B6}" type="slidenum">
              <a:rPr lang="en-US"/>
              <a:pPr/>
              <a:t>43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9B46D-C11B-406D-90EE-4D6B115EEAFB}" type="slidenum">
              <a:rPr lang="en-US"/>
              <a:pPr/>
              <a:t>44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2007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9B09A-26AC-4831-9471-6E1970811E06}" type="slidenum">
              <a:rPr lang="en-US"/>
              <a:pPr/>
              <a:t>45</a:t>
            </a:fld>
            <a:endParaRPr lang="en-US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6613" cy="3484563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30147-2EDD-4B91-A9CA-82CF052ED5A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978592-74DE-458D-A823-70C0A535C6FF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A666D-B5B5-41E4-A4E9-4F0FC51060D3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BDE7B-68DC-4F8A-B5FD-1AAE14F5AA90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5879-5602-4B46-AD10-96732B705BD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5621A-0108-48B9-BDC9-2B2732DE9DFA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CCA04-6CB2-4C36-8321-C7F1D92F179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E8E36-47C2-421D-AF0F-DCDEBF1A9EA1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C42C73-E299-4988-A2BD-E224C5A51024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19E6C-B741-4E25-B031-F8B12857BBA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E80F5-D754-4843-8930-0ED2FA897442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C62DD-9E81-4566-B8AA-1300A787C48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FCC68-7D8E-4961-AF04-78EF34DB3E19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2B456-CFC1-45F2-8E7A-15EAF80A4553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B7D8F-F388-421E-9CB2-1E9377FE71C7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11EE4-EE30-4373-BFD0-B12E921C63C7}" type="slidenum">
              <a:rPr lang="en-US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74F85-2C32-4A6F-B3F4-7BC95A432323}" type="slidenum">
              <a:rPr lang="en-US"/>
              <a:pPr/>
              <a:t>77</a:t>
            </a:fld>
            <a:r>
              <a:rPr lang="en-US" dirty="0"/>
              <a:t>##</a:t>
            </a:r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78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6F28C-F1AF-4244-8A4F-4564B734E326}" type="slidenum">
              <a:rPr lang="en-US"/>
              <a:pPr/>
              <a:t>79</a:t>
            </a:fld>
            <a:r>
              <a:rPr lang="en-US" dirty="0"/>
              <a:t>##</a:t>
            </a:r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42569-7603-4645-B640-808D85CB0ED9}" type="slidenum">
              <a:rPr lang="en-US"/>
              <a:pPr/>
              <a:t>84</a:t>
            </a:fld>
            <a:r>
              <a:rPr lang="en-US" dirty="0"/>
              <a:t>##</a:t>
            </a:r>
          </a:p>
        </p:txBody>
      </p:sp>
      <p:sp>
        <p:nvSpPr>
          <p:cNvPr id="128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8B3EE-9A16-4694-BDB9-86184039D0E3}" type="slidenum">
              <a:rPr lang="en-US"/>
              <a:pPr/>
              <a:t>85</a:t>
            </a:fld>
            <a:r>
              <a:rPr lang="en-US" dirty="0"/>
              <a:t>##</a:t>
            </a:r>
          </a:p>
        </p:txBody>
      </p:sp>
      <p:sp>
        <p:nvSpPr>
          <p:cNvPr id="125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A50A8-D103-415A-8BE3-97EE5EE19394}" type="slidenum">
              <a:rPr lang="en-US"/>
              <a:pPr/>
              <a:t>87</a:t>
            </a:fld>
            <a:r>
              <a:rPr lang="en-US" dirty="0"/>
              <a:t>##</a:t>
            </a:r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6903F-55AE-4AC6-91DB-3725A73743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AFF2C-E0E1-493E-9DBC-3C85686A8D30}" type="slidenum">
              <a:rPr lang="en-US"/>
              <a:pPr/>
              <a:t>88</a:t>
            </a:fld>
            <a:r>
              <a:rPr lang="en-US" dirty="0"/>
              <a:t>##</a:t>
            </a:r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968F3-B71C-4C74-BE34-57A72877DFA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14DFA-57D9-4A1D-8957-B6C8B0F4AE1C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6FE29C-65AE-4B6B-BBBA-FA47CF92BC9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Mew = </a:t>
            </a:r>
            <a:r>
              <a:rPr lang="bg-BG"/>
              <a:t>мяукам!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40880"/>
            <a:ext cx="7696200" cy="569120"/>
          </a:xfrm>
        </p:spPr>
        <p:txBody>
          <a:bodyPr/>
          <a:lstStyle/>
          <a:p>
            <a:r>
              <a:rPr lang="en-US" dirty="0" smtClean="0"/>
              <a:t>Classes, Constructors, Properties, Events, Static Members, Interfaces, Inheritance, Polymorphism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9133" t="6656" r="2955" b="16688"/>
          <a:stretch>
            <a:fillRect/>
          </a:stretch>
        </p:blipFill>
        <p:spPr bwMode="auto">
          <a:xfrm rot="10800000">
            <a:off x="7004424" y="-10047"/>
            <a:ext cx="2149623" cy="1457847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4" cstate="print">
            <a:lum bright="10000" contrast="20000"/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9479"/>
            </a:avLst>
          </a:prstGeom>
          <a:noFill/>
        </p:spPr>
      </p:pic>
      <p:pic>
        <p:nvPicPr>
          <p:cNvPr id="9" name="Picture 7" descr="C:\Trash\blue-eart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212111">
            <a:off x="104388" y="6361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5240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Definition and Members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Class definition consists of:</a:t>
            </a:r>
          </a:p>
          <a:p>
            <a:pPr marL="709613" lvl="1" indent="-361950"/>
            <a:r>
              <a:rPr lang="en-US" dirty="0" smtClean="0"/>
              <a:t>Class </a:t>
            </a:r>
            <a:r>
              <a:rPr lang="en-US" dirty="0"/>
              <a:t>declaration</a:t>
            </a:r>
          </a:p>
          <a:p>
            <a:pPr marL="709613" lvl="1" indent="-361950"/>
            <a:r>
              <a:rPr lang="en-US" dirty="0"/>
              <a:t>Inherited class or implemented interfaces</a:t>
            </a:r>
          </a:p>
          <a:p>
            <a:pPr marL="709613" lvl="1" indent="-361950"/>
            <a:r>
              <a:rPr lang="en-US" dirty="0"/>
              <a:t>Fields (static or not)</a:t>
            </a:r>
          </a:p>
          <a:p>
            <a:pPr marL="709613" lvl="1" indent="-361950"/>
            <a:r>
              <a:rPr lang="en-US" dirty="0"/>
              <a:t>Constructors (static or not)</a:t>
            </a:r>
          </a:p>
          <a:p>
            <a:pPr marL="709613" lvl="1" indent="-361950"/>
            <a:r>
              <a:rPr lang="en-US" dirty="0"/>
              <a:t>Properties (static or not)</a:t>
            </a:r>
          </a:p>
          <a:p>
            <a:pPr marL="709613" lvl="1" indent="-361950"/>
            <a:r>
              <a:rPr lang="en-US" dirty="0"/>
              <a:t>Methods (static or not)</a:t>
            </a:r>
          </a:p>
          <a:p>
            <a:pPr marL="709613" lvl="1" indent="-361950"/>
            <a:r>
              <a:rPr lang="en-US" dirty="0"/>
              <a:t>Events, inner types, etc.</a:t>
            </a:r>
          </a:p>
        </p:txBody>
      </p:sp>
      <p:pic>
        <p:nvPicPr>
          <p:cNvPr id="82945" name="Picture 1" descr="C:\Trash\abstract-sh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810000"/>
            <a:ext cx="2857500" cy="264795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Public, Private, Protected, Internal</a:t>
            </a:r>
            <a:endParaRPr lang="en-US" dirty="0"/>
          </a:p>
        </p:txBody>
      </p:sp>
      <p:pic>
        <p:nvPicPr>
          <p:cNvPr id="80897" name="Picture 1" descr="C:\Trash\access-control-devi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276599"/>
            <a:ext cx="2447925" cy="3146494"/>
          </a:xfrm>
          <a:prstGeom prst="rect">
            <a:avLst/>
          </a:prstGeom>
          <a:noFill/>
          <a:effectLst>
            <a:softEdge rad="63500"/>
          </a:effectLst>
        </p:spPr>
      </p:pic>
      <p:pic>
        <p:nvPicPr>
          <p:cNvPr id="80899" name="Picture 3" descr="http://kitso.co.za/img/gallery/fullsize/ac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428999"/>
            <a:ext cx="4648200" cy="2590800"/>
          </a:xfrm>
          <a:prstGeom prst="roundRect">
            <a:avLst>
              <a:gd name="adj" fmla="val 6195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 smtClean="0"/>
              <a:t>Class members can have access modifiers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Used to restrict the classes able to access them</a:t>
            </a:r>
          </a:p>
          <a:p>
            <a:pPr lvl="1">
              <a:lnSpc>
                <a:spcPts val="3500"/>
              </a:lnSpc>
            </a:pPr>
            <a:r>
              <a:rPr lang="en-US" dirty="0" smtClean="0"/>
              <a:t>Supports the OOP principle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  <a:r>
              <a:rPr lang="en-US" dirty="0" smtClean="0"/>
              <a:t>"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n-US" dirty="0" smtClean="0"/>
              <a:t>Class members can be: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 – accessible from any class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 – accessible from the class itself and all its descendent classes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 – accessible from the class itself only</a:t>
            </a:r>
          </a:p>
          <a:p>
            <a:pPr lvl="1">
              <a:lnSpc>
                <a:spcPts val="35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 – accessible from the current assembly (used by default)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http://www.thedailygreen.com/cm/thedailygreen/images/qN/sweet-peas-clean-l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036145"/>
            <a:ext cx="4265108" cy="333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7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50" y="4838700"/>
            <a:ext cx="72009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1331913" y="57219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Define </a:t>
            </a:r>
            <a:r>
              <a:rPr lang="en-US" dirty="0" smtClean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task is to </a:t>
            </a:r>
            <a:r>
              <a:rPr lang="en-US" dirty="0"/>
              <a:t>define a simple class that represents </a:t>
            </a:r>
            <a:r>
              <a:rPr lang="en-US" dirty="0" smtClean="0"/>
              <a:t>information about a </a:t>
            </a:r>
            <a:r>
              <a:rPr lang="en-US" dirty="0"/>
              <a:t>dog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dog should have name and breed</a:t>
            </a:r>
          </a:p>
          <a:p>
            <a:pPr lvl="1"/>
            <a:r>
              <a:rPr lang="en-US" dirty="0"/>
              <a:t>If there is no name or breed assigned </a:t>
            </a:r>
            <a:br>
              <a:rPr lang="en-US" dirty="0"/>
            </a:br>
            <a:r>
              <a:rPr lang="en-US" dirty="0"/>
              <a:t>to the dog, it should be named "Balkan"</a:t>
            </a:r>
            <a:br>
              <a:rPr lang="en-US" dirty="0"/>
            </a:br>
            <a:r>
              <a:rPr lang="en-US" dirty="0"/>
              <a:t>and its breed should be "Street excellent" </a:t>
            </a:r>
          </a:p>
          <a:p>
            <a:pPr lvl="1"/>
            <a:r>
              <a:rPr lang="en-US" dirty="0" smtClean="0"/>
              <a:t>It should </a:t>
            </a:r>
            <a:r>
              <a:rPr lang="en-US" dirty="0"/>
              <a:t>be able to view and change the name and the breed of the dog</a:t>
            </a:r>
          </a:p>
          <a:p>
            <a:pPr lvl="1"/>
            <a:r>
              <a:rPr lang="en-US" dirty="0"/>
              <a:t>The dog should be able to bark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Class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 smtClean="0">
                <a:cs typeface="Consolas" pitchFamily="49" charset="0"/>
              </a:rPr>
              <a:t> – Example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675845" name="Rectangle 5"/>
          <p:cNvSpPr>
            <a:spLocks noChangeArrowheads="1"/>
          </p:cNvSpPr>
          <p:nvPr/>
        </p:nvSpPr>
        <p:spPr bwMode="auto">
          <a:xfrm>
            <a:off x="609601" y="1268413"/>
            <a:ext cx="79248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breed;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"Balkan";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"Street excellent";	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string breed)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this.breed = breed;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4754" name="Picture 2" descr="http://www.ohlaladog.com/images/crea/smalldo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933450"/>
            <a:ext cx="1638300" cy="20383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Defining Class </a:t>
            </a:r>
            <a:r>
              <a:rPr lang="en-US" sz="3800" dirty="0" smtClean="0">
                <a:latin typeface="Consolas" pitchFamily="49" charset="0"/>
                <a:cs typeface="Consolas" pitchFamily="49" charset="0"/>
              </a:rPr>
              <a:t>Dog</a:t>
            </a:r>
            <a:r>
              <a:rPr lang="en-US" sz="3800" dirty="0" smtClean="0">
                <a:cs typeface="Consolas" pitchFamily="49" charset="0"/>
              </a:rPr>
              <a:t> – Example</a:t>
            </a:r>
            <a:r>
              <a:rPr lang="en-US" sz="3800" dirty="0" smtClean="0"/>
              <a:t> </a:t>
            </a:r>
            <a:r>
              <a:rPr lang="en-US" sz="3800" dirty="0"/>
              <a:t>(2)</a:t>
            </a:r>
            <a:endParaRPr lang="bg-BG" sz="3800" dirty="0"/>
          </a:p>
        </p:txBody>
      </p:sp>
      <p:sp>
        <p:nvSpPr>
          <p:cNvPr id="819203" name="Rectangle 3"/>
          <p:cNvSpPr>
            <a:spLocks noChangeArrowheads="1"/>
          </p:cNvSpPr>
          <p:nvPr/>
        </p:nvSpPr>
        <p:spPr bwMode="auto">
          <a:xfrm>
            <a:off x="612776" y="1268413"/>
            <a:ext cx="792162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Breed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breed;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breed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SayBau()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Console.WriteLine("{0} said: Bauuuuuu!", 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2706" name="Picture 2" descr="http://www.vetcares.com/images/dog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962025"/>
            <a:ext cx="1571625" cy="2543175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2" y="1219200"/>
            <a:ext cx="7308848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/>
              <a:t>Using Classes and Objects</a:t>
            </a:r>
            <a:endParaRPr lang="en-US" noProof="1"/>
          </a:p>
        </p:txBody>
      </p:sp>
      <p:pic>
        <p:nvPicPr>
          <p:cNvPr id="55297" name="Picture 1" descr="C:\Trash\object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216" y="2895600"/>
            <a:ext cx="4271384" cy="3235574"/>
          </a:xfrm>
          <a:prstGeom prst="roundRect">
            <a:avLst>
              <a:gd name="adj" fmla="val 610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bg-BG" dirty="0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How to use classes?</a:t>
            </a:r>
          </a:p>
          <a:p>
            <a:pPr marL="709613" lvl="1" indent="-361950"/>
            <a:r>
              <a:rPr lang="en-US" dirty="0" smtClean="0"/>
              <a:t>Create </a:t>
            </a:r>
            <a:r>
              <a:rPr lang="en-US" dirty="0"/>
              <a:t>a new instance</a:t>
            </a:r>
          </a:p>
          <a:p>
            <a:pPr marL="709613" lvl="1" indent="-361950"/>
            <a:r>
              <a:rPr lang="en-US" dirty="0" smtClean="0"/>
              <a:t>Access the properties </a:t>
            </a:r>
            <a:r>
              <a:rPr lang="en-US" dirty="0"/>
              <a:t>of the class</a:t>
            </a:r>
          </a:p>
          <a:p>
            <a:pPr marL="709613" lvl="1" indent="-361950"/>
            <a:r>
              <a:rPr lang="en-US" dirty="0" smtClean="0"/>
              <a:t>Invoke methods</a:t>
            </a:r>
            <a:endParaRPr lang="en-US" dirty="0"/>
          </a:p>
          <a:p>
            <a:pPr marL="709613" lvl="1" indent="-361950"/>
            <a:r>
              <a:rPr lang="en-US" dirty="0"/>
              <a:t>Handle events</a:t>
            </a:r>
          </a:p>
          <a:p>
            <a:pPr marL="361950" indent="-361950"/>
            <a:r>
              <a:rPr lang="en-US" dirty="0" smtClean="0"/>
              <a:t>How to define classes?</a:t>
            </a:r>
          </a:p>
          <a:p>
            <a:pPr marL="709613" lvl="1" indent="-361950"/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class and define its members</a:t>
            </a:r>
          </a:p>
          <a:p>
            <a:pPr marL="709613" lvl="1" indent="-361950"/>
            <a:r>
              <a:rPr lang="en-US" dirty="0" smtClean="0"/>
              <a:t>Create new class using some other </a:t>
            </a:r>
            <a:r>
              <a:rPr lang="en-US" dirty="0"/>
              <a:t>as base class</a:t>
            </a:r>
          </a:p>
        </p:txBody>
      </p:sp>
      <p:pic>
        <p:nvPicPr>
          <p:cNvPr id="53250" name="Picture 2" descr="http://www.irrlicht3d.org/images/uml3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048000"/>
            <a:ext cx="2286000" cy="1571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How to Use Classes (Non-static)?</a:t>
            </a:r>
            <a:endParaRPr lang="bg-BG" sz="3800" dirty="0"/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2438" indent="-452438">
              <a:buFontTx/>
              <a:buAutoNum type="arabicPeriod"/>
              <a:tabLst/>
            </a:pPr>
            <a:r>
              <a:rPr lang="en-US" dirty="0"/>
              <a:t>Create </a:t>
            </a:r>
            <a:r>
              <a:rPr lang="en-US" dirty="0" smtClean="0"/>
              <a:t>an instance</a:t>
            </a:r>
            <a:endParaRPr lang="en-US" dirty="0"/>
          </a:p>
          <a:p>
            <a:pPr marL="803275" lvl="1" indent="-350838"/>
            <a:r>
              <a:rPr lang="en-US" dirty="0"/>
              <a:t>Initialize fields</a:t>
            </a:r>
          </a:p>
          <a:p>
            <a:pPr marL="452438" indent="-452438">
              <a:buFontTx/>
              <a:buAutoNum type="arabicPeriod"/>
              <a:tabLst/>
            </a:pPr>
            <a:r>
              <a:rPr lang="en-US" dirty="0"/>
              <a:t>Manipulate instance</a:t>
            </a:r>
          </a:p>
          <a:p>
            <a:pPr marL="803275" lvl="1" indent="-350838"/>
            <a:r>
              <a:rPr lang="en-US" dirty="0" smtClean="0"/>
              <a:t>Read / change properties</a:t>
            </a:r>
            <a:endParaRPr lang="en-US" dirty="0"/>
          </a:p>
          <a:p>
            <a:pPr marL="803275" lvl="1" indent="-350838"/>
            <a:r>
              <a:rPr lang="en-US" dirty="0" smtClean="0"/>
              <a:t>Invoke methods</a:t>
            </a:r>
            <a:endParaRPr lang="en-US" dirty="0"/>
          </a:p>
          <a:p>
            <a:pPr marL="803275" lvl="1" indent="-350838"/>
            <a:r>
              <a:rPr lang="en-US" dirty="0"/>
              <a:t>Handle events</a:t>
            </a:r>
          </a:p>
          <a:p>
            <a:pPr marL="452438" indent="-452438">
              <a:buFontTx/>
              <a:buAutoNum type="arabicPeriod"/>
              <a:tabLst/>
            </a:pPr>
            <a:r>
              <a:rPr lang="en-US" dirty="0"/>
              <a:t>Release occupied </a:t>
            </a:r>
            <a:r>
              <a:rPr lang="en-US" dirty="0" smtClean="0"/>
              <a:t>resources</a:t>
            </a:r>
          </a:p>
          <a:p>
            <a:pPr marL="803275" lvl="1" indent="-350838">
              <a:buSzPct val="70000"/>
            </a:pPr>
            <a:r>
              <a:rPr lang="en-US" dirty="0" smtClean="0"/>
              <a:t>Done automatically in most cases</a:t>
            </a:r>
            <a:endParaRPr lang="en-US" dirty="0"/>
          </a:p>
        </p:txBody>
      </p:sp>
      <p:pic>
        <p:nvPicPr>
          <p:cNvPr id="51202" name="Picture 2" descr="http://gvsr.polytech.univ-nantes.fr/GVSR/illustration?key=wilmascop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362200"/>
            <a:ext cx="3063875" cy="3048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Defining </a:t>
            </a:r>
            <a:r>
              <a:rPr lang="en-US" sz="3000" dirty="0" smtClean="0"/>
              <a:t>Classes</a:t>
            </a:r>
            <a:endParaRPr lang="en-US" sz="30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Access Modifiers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Constructors</a:t>
            </a:r>
            <a:endParaRPr lang="en-US" sz="3000" dirty="0"/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Fields, Constants and Properties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Static Members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Structures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Delegates and Events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Interfaces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Inheritance</a:t>
            </a:r>
          </a:p>
          <a:p>
            <a:pPr marL="442913" indent="-442913">
              <a:lnSpc>
                <a:spcPts val="3200"/>
              </a:lnSpc>
              <a:buFontTx/>
              <a:buAutoNum type="arabicPeriod"/>
            </a:pPr>
            <a:r>
              <a:rPr lang="en-US" sz="3000" dirty="0" smtClean="0"/>
              <a:t>Polymorphism</a:t>
            </a:r>
            <a:endParaRPr lang="bg-BG" sz="3000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200400"/>
            <a:ext cx="3429000" cy="34290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en-US" dirty="0" smtClean="0"/>
              <a:t>Dog </a:t>
            </a:r>
            <a:r>
              <a:rPr lang="en-US" dirty="0"/>
              <a:t>Meeting</a:t>
            </a:r>
            <a:endParaRPr lang="bg-BG" dirty="0"/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Our task is as follows:</a:t>
            </a:r>
          </a:p>
          <a:p>
            <a:pPr marL="712788" lvl="1" indent="-365125"/>
            <a:r>
              <a:rPr lang="en-US" dirty="0" smtClean="0"/>
              <a:t>Create </a:t>
            </a:r>
            <a:r>
              <a:rPr lang="en-US" dirty="0"/>
              <a:t>3 dogs</a:t>
            </a:r>
          </a:p>
          <a:p>
            <a:pPr marL="984250" lvl="2" indent="-344488"/>
            <a:r>
              <a:rPr lang="en-US" dirty="0"/>
              <a:t>First should be named </a:t>
            </a:r>
            <a:r>
              <a:rPr lang="en-US" dirty="0" smtClean="0"/>
              <a:t>“Sharo”,</a:t>
            </a:r>
            <a:r>
              <a:rPr lang="bg-BG" dirty="0" smtClean="0"/>
              <a:t> </a:t>
            </a:r>
            <a:r>
              <a:rPr lang="en-US" dirty="0" smtClean="0"/>
              <a:t>second </a:t>
            </a:r>
            <a:r>
              <a:rPr lang="en-US" dirty="0"/>
              <a:t>– “Rex” and the last – </a:t>
            </a:r>
            <a:r>
              <a:rPr lang="en-US" dirty="0" smtClean="0"/>
              <a:t>left without name</a:t>
            </a:r>
            <a:endParaRPr lang="en-US" dirty="0"/>
          </a:p>
          <a:p>
            <a:pPr marL="712788" lvl="1" indent="-365125"/>
            <a:r>
              <a:rPr lang="en-US" dirty="0"/>
              <a:t>Add all dogs in an array</a:t>
            </a:r>
          </a:p>
          <a:p>
            <a:pPr marL="712788" lvl="1" indent="-365125"/>
            <a:r>
              <a:rPr lang="en-US" dirty="0"/>
              <a:t>Iterate through the array </a:t>
            </a:r>
            <a:r>
              <a:rPr lang="en-US" dirty="0" smtClean="0"/>
              <a:t>elements and ask each </a:t>
            </a:r>
            <a:r>
              <a:rPr lang="en-US" dirty="0"/>
              <a:t>dog to bark</a:t>
            </a:r>
          </a:p>
          <a:p>
            <a:pPr marL="712788" lvl="1" indent="-365125"/>
            <a:r>
              <a:rPr lang="en-US" dirty="0"/>
              <a:t>Note</a:t>
            </a:r>
            <a:r>
              <a:rPr lang="en-US" dirty="0" smtClean="0"/>
              <a:t>:</a:t>
            </a:r>
            <a:endParaRPr lang="bg-BG" dirty="0" smtClean="0"/>
          </a:p>
          <a:p>
            <a:pPr marL="984250" lvl="2" indent="-344488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Dog</a:t>
            </a:r>
            <a:r>
              <a:rPr lang="en-US" dirty="0"/>
              <a:t> class from the previous example!</a:t>
            </a:r>
          </a:p>
          <a:p>
            <a:pPr algn="r"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Meeting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96294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first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the Dog constructor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firstDog = new Dog(dogName, dogBreed);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 secondDog = new Dog();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name: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dogName = Console.ReadLine(); 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Console.WriteLine("Enter second dog's breed: ");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dogBreed = Console.ReadLine(); </a:t>
            </a:r>
          </a:p>
          <a:p>
            <a:pPr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// Using properties to set name and breed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secondDog.Name = dogName;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secondDog.Breed = dogBreed;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ct val="0"/>
              </a:spcAft>
              <a:buFontTx/>
              <a:buNone/>
            </a:pPr>
            <a:r>
              <a:rPr lang="en-US" altLang="ko-KR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49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Constructors</a:t>
            </a:r>
            <a:endParaRPr lang="en-US" noProof="1"/>
          </a:p>
        </p:txBody>
      </p:sp>
      <p:sp>
        <p:nvSpPr>
          <p:cNvPr id="709635" name="Rectangle 3"/>
          <p:cNvSpPr>
            <a:spLocks noChangeArrowheads="1"/>
          </p:cNvSpPr>
          <p:nvPr/>
        </p:nvSpPr>
        <p:spPr bwMode="auto">
          <a:xfrm>
            <a:off x="762000" y="5497512"/>
            <a:ext cx="7637462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and Using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Constructors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3010" name="Picture 2" descr="http://bp0.blogger.com/_rR2wkKtWGQM/R0OWlnpZKJI/AAAAAAAAAAc/eeoVbiOwVPU/s400/bob-el-constru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6302" y="981076"/>
            <a:ext cx="3872538" cy="3286124"/>
          </a:xfrm>
          <a:prstGeom prst="roundRect">
            <a:avLst>
              <a:gd name="adj" fmla="val 50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Constructor?</a:t>
            </a:r>
            <a:endParaRPr lang="bg-BG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Constructors are special methods</a:t>
            </a:r>
          </a:p>
          <a:p>
            <a:pPr marL="712788" lvl="1" indent="-355600"/>
            <a:r>
              <a:rPr lang="en-US" dirty="0" smtClean="0"/>
              <a:t>Invoked when creating a </a:t>
            </a:r>
            <a:r>
              <a:rPr lang="en-US" dirty="0"/>
              <a:t>new instance of an object</a:t>
            </a:r>
          </a:p>
          <a:p>
            <a:pPr marL="712788" lvl="1" indent="-355600"/>
            <a:r>
              <a:rPr lang="en-US" dirty="0" smtClean="0"/>
              <a:t>Used to initialize the fields </a:t>
            </a:r>
            <a:r>
              <a:rPr lang="en-US" dirty="0"/>
              <a:t>of the </a:t>
            </a:r>
            <a:r>
              <a:rPr lang="en-US" dirty="0" smtClean="0"/>
              <a:t>instance</a:t>
            </a:r>
          </a:p>
          <a:p>
            <a:pPr marL="361950" indent="-361950"/>
            <a:r>
              <a:rPr lang="en-US" dirty="0" smtClean="0"/>
              <a:t>Constructors has the same name as the class</a:t>
            </a:r>
          </a:p>
          <a:p>
            <a:pPr marL="712788" lvl="1" indent="-355600"/>
            <a:r>
              <a:rPr lang="en-US" dirty="0" smtClean="0"/>
              <a:t>Have no return type</a:t>
            </a:r>
          </a:p>
          <a:p>
            <a:pPr marL="712788" lvl="1" indent="-355600"/>
            <a:r>
              <a:rPr lang="en-US" dirty="0" smtClean="0"/>
              <a:t>Can have parameters</a:t>
            </a:r>
          </a:p>
          <a:p>
            <a:pPr marL="712788" lvl="1" indent="-355600"/>
            <a:r>
              <a:rPr lang="en-US" dirty="0" smtClean="0"/>
              <a:t>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</a:t>
            </a:r>
            <a:endParaRPr lang="bg-BG" dirty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08013" y="1864764"/>
            <a:ext cx="7850188" cy="4383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Simple default constructor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xCoord = 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yCoord = 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Point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with parameterless constructor: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914" name="Picture 2" descr="http://www.aspiredefence.co.uk/assets/Image/aspire-defence/measuring-success/considerate-constructors/considerateA.jpg"/>
          <p:cNvPicPr>
            <a:picLocks noChangeAspect="1" noChangeArrowheads="1"/>
          </p:cNvPicPr>
          <p:nvPr/>
        </p:nvPicPr>
        <p:blipFill>
          <a:blip r:embed="rId3" cstate="print"/>
          <a:srcRect r="22277"/>
          <a:stretch>
            <a:fillRect/>
          </a:stretch>
        </p:blipFill>
        <p:spPr bwMode="auto">
          <a:xfrm>
            <a:off x="6663934" y="1752600"/>
            <a:ext cx="1891862" cy="1600200"/>
          </a:xfrm>
          <a:prstGeom prst="roundRect">
            <a:avLst>
              <a:gd name="adj" fmla="val 1300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Constructors (2)</a:t>
            </a:r>
            <a:endParaRPr lang="bg-BG" dirty="0"/>
          </a:p>
        </p:txBody>
      </p:sp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615950" y="1143000"/>
            <a:ext cx="7918450" cy="52906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Default constructor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= "[no name]";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age = 0;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 with parameters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Person(string name, int age)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800600" y="1828800"/>
            <a:ext cx="3429000" cy="1379101"/>
          </a:xfrm>
          <a:prstGeom prst="wedgeRoundRectCallout">
            <a:avLst>
              <a:gd name="adj1" fmla="val -99584"/>
              <a:gd name="adj2" fmla="val 1965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As rule constructors should initialize all own class fields.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Constructors and Initialization</a:t>
            </a:r>
            <a:endParaRPr lang="bg-BG" dirty="0"/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609601" y="1691819"/>
            <a:ext cx="7848599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ClockAlarm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hours = 9; // Inline initialization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minutes = 0; // Inline initialization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Default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Constructor with parameters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ClockAlarm(int hours, int minutes)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this.hours = hours;      // Invoked after the inline 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this.minutes = minutes;  // initialization!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68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6238" y="990600"/>
            <a:ext cx="8462962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Pay attention when using inline initialization!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 Constructors Calls</a:t>
            </a:r>
            <a:endParaRPr lang="bg-BG" dirty="0"/>
          </a:p>
        </p:txBody>
      </p:sp>
      <p:sp>
        <p:nvSpPr>
          <p:cNvPr id="800772" name="Rectangle 4"/>
          <p:cNvSpPr>
            <a:spLocks noChangeArrowheads="1"/>
          </p:cNvSpPr>
          <p:nvPr/>
        </p:nvSpPr>
        <p:spPr bwMode="auto">
          <a:xfrm>
            <a:off x="609600" y="1640392"/>
            <a:ext cx="78486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Point() : this(0,0) // Reuse constructor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Point(int xCoord, int yCoord)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this.xCoord = xCoord;</a:t>
            </a:r>
          </a:p>
          <a:p>
            <a:pPr marL="282575" lvl="2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this.yCoord = yCoord;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4675"/>
          </a:xfrm>
          <a:noFill/>
          <a:ln/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Reusing constructors</a:t>
            </a:r>
          </a:p>
        </p:txBody>
      </p:sp>
      <p:pic>
        <p:nvPicPr>
          <p:cNvPr id="32770" name="Picture 2" descr="http://www.lks.ac.th/teacher_jonggonee/jongdw/picfromcd/occupations/constructor_worker.jpg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7315200" y="1447800"/>
            <a:ext cx="1295400" cy="2181225"/>
          </a:xfrm>
          <a:prstGeom prst="roundRect">
            <a:avLst>
              <a:gd name="adj" fmla="val 8134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08099"/>
            <a:ext cx="6480175" cy="1701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Fields, Constants and  and Properties</a:t>
            </a:r>
            <a:endParaRPr lang="en-US" noProof="1"/>
          </a:p>
        </p:txBody>
      </p:sp>
      <p:pic>
        <p:nvPicPr>
          <p:cNvPr id="28674" name="Picture 2" descr="http://www.educationalmodels.com/product/category/Material-Properties/Material-Properties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2655817" y="3400424"/>
            <a:ext cx="3679966" cy="2695576"/>
          </a:xfrm>
          <a:prstGeom prst="roundRect">
            <a:avLst>
              <a:gd name="adj" fmla="val 7721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  <a:endParaRPr lang="bg-BG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1"/>
            <a:ext cx="8496300" cy="2438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2800" dirty="0"/>
              <a:t>Fields</a:t>
            </a:r>
            <a:r>
              <a:rPr lang="bg-BG" sz="2800" dirty="0"/>
              <a:t> </a:t>
            </a:r>
            <a:r>
              <a:rPr lang="en-US" sz="2800" dirty="0"/>
              <a:t>contain data for the class instance</a:t>
            </a:r>
            <a:endParaRPr lang="bg-BG" sz="2800" dirty="0"/>
          </a:p>
          <a:p>
            <a:pPr>
              <a:lnSpc>
                <a:spcPts val="3600"/>
              </a:lnSpc>
            </a:pPr>
            <a:r>
              <a:rPr lang="en-US" sz="2800" dirty="0"/>
              <a:t>Can be arbitrary type</a:t>
            </a:r>
            <a:endParaRPr lang="bg-BG" sz="2800" dirty="0"/>
          </a:p>
          <a:p>
            <a:pPr>
              <a:lnSpc>
                <a:spcPts val="3600"/>
              </a:lnSpc>
            </a:pPr>
            <a:r>
              <a:rPr lang="en-US" sz="2800" dirty="0"/>
              <a:t>Have given scope</a:t>
            </a:r>
          </a:p>
          <a:p>
            <a:pPr>
              <a:lnSpc>
                <a:spcPts val="3600"/>
              </a:lnSpc>
            </a:pPr>
            <a:r>
              <a:rPr lang="en-US" sz="2800" dirty="0"/>
              <a:t>Can be declared with a specific value</a:t>
            </a:r>
            <a:endParaRPr lang="bg-BG" sz="2800" dirty="0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08013" y="3581400"/>
            <a:ext cx="79295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irstName;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astName;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 = 1;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peciality;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protected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ourse[]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oursesTaken;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emarks = "(no remarks)";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and</a:t>
            </a:r>
            <a:r>
              <a:rPr lang="bg-BG" dirty="0"/>
              <a:t> </a:t>
            </a:r>
            <a:r>
              <a:rPr lang="en-US" dirty="0"/>
              <a:t>.NET</a:t>
            </a:r>
            <a:endParaRPr lang="bg-BG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/>
              <a:t>In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Framework the object-oriented approach has roots in the deepest architectural level </a:t>
            </a:r>
            <a:endParaRPr lang="bg-BG" sz="3000" dirty="0"/>
          </a:p>
          <a:p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 applications are object-oriented</a:t>
            </a:r>
            <a:endParaRPr lang="bg-BG" sz="3000" dirty="0"/>
          </a:p>
          <a:p>
            <a:r>
              <a:rPr lang="en-US" sz="3000" dirty="0"/>
              <a:t>All</a:t>
            </a:r>
            <a:r>
              <a:rPr lang="bg-BG" sz="3000" dirty="0"/>
              <a:t> </a:t>
            </a:r>
            <a:r>
              <a:rPr lang="en-US" sz="3000" dirty="0"/>
              <a:t>.NET</a:t>
            </a:r>
            <a:r>
              <a:rPr lang="bg-BG" sz="3000" dirty="0"/>
              <a:t> </a:t>
            </a:r>
            <a:r>
              <a:rPr lang="en-US" sz="3000" dirty="0"/>
              <a:t>languages are object-oriented</a:t>
            </a:r>
            <a:endParaRPr lang="bg-BG" sz="3000" dirty="0"/>
          </a:p>
          <a:p>
            <a:r>
              <a:rPr lang="en-US" sz="3000" dirty="0"/>
              <a:t>The class concept from OOP has</a:t>
            </a:r>
            <a:r>
              <a:rPr lang="bg-BG" sz="3000" dirty="0"/>
              <a:t> </a:t>
            </a:r>
            <a:r>
              <a:rPr lang="en-US" sz="3000" dirty="0"/>
              <a:t>two </a:t>
            </a:r>
            <a:r>
              <a:rPr lang="en-US" sz="3000" dirty="0" smtClean="0"/>
              <a:t>realizations:</a:t>
            </a:r>
          </a:p>
          <a:p>
            <a:pPr lvl="1"/>
            <a:r>
              <a:rPr lang="en-US" sz="2800" dirty="0" smtClean="0"/>
              <a:t>Classes </a:t>
            </a:r>
            <a:r>
              <a:rPr lang="en-US" sz="2800" dirty="0"/>
              <a:t>and structures</a:t>
            </a:r>
            <a:endParaRPr lang="bg-BG" sz="2800" dirty="0"/>
          </a:p>
          <a:p>
            <a:r>
              <a:rPr lang="en-US" sz="3000" dirty="0"/>
              <a:t>There is no multiple </a:t>
            </a:r>
            <a:r>
              <a:rPr lang="en-US" sz="3000" dirty="0" smtClean="0"/>
              <a:t>inheritance in .NET</a:t>
            </a:r>
            <a:endParaRPr lang="bg-BG" sz="3000" dirty="0"/>
          </a:p>
          <a:p>
            <a:r>
              <a:rPr lang="en-US" sz="3000" dirty="0"/>
              <a:t>Classes can implement several interfaces at </a:t>
            </a:r>
            <a:r>
              <a:rPr lang="en-US" sz="3000" dirty="0" smtClean="0"/>
              <a:t>the same </a:t>
            </a:r>
            <a:r>
              <a:rPr lang="en-US" sz="3000" dirty="0"/>
              <a:t>time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bg-BG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2590800"/>
          </a:xfrm>
        </p:spPr>
        <p:txBody>
          <a:bodyPr/>
          <a:lstStyle/>
          <a:p>
            <a:r>
              <a:rPr lang="en-US" dirty="0"/>
              <a:t>Constant fields are </a:t>
            </a:r>
            <a:r>
              <a:rPr lang="en-US" dirty="0" smtClean="0"/>
              <a:t>defined like fields, but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dirty="0"/>
              <a:t>Defined with</a:t>
            </a:r>
            <a:r>
              <a:rPr lang="bg-BG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const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Must be initialized </a:t>
            </a:r>
            <a:r>
              <a:rPr lang="en-US" dirty="0" smtClean="0"/>
              <a:t>at their </a:t>
            </a:r>
            <a:r>
              <a:rPr lang="en-US" dirty="0"/>
              <a:t>definition</a:t>
            </a:r>
            <a:endParaRPr lang="bg-BG" dirty="0"/>
          </a:p>
          <a:p>
            <a:pPr lvl="1"/>
            <a:r>
              <a:rPr lang="en-US" dirty="0"/>
              <a:t>Their value can not be changed at runtime</a:t>
            </a:r>
            <a:endParaRPr lang="bg-BG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09601" y="3846255"/>
            <a:ext cx="792479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MathConstants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PI_SYMBOL = "π";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3.1415926535897932385;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double E = 2.7182818284590452354;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double LN10 = 2.30258509299405;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LN2 = 0.693147180559945;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</a:t>
            </a:r>
            <a:r>
              <a:rPr lang="en-US" dirty="0"/>
              <a:t>Fields</a:t>
            </a:r>
            <a:endParaRPr lang="bg-BG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2533650"/>
          </a:xfrm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sz="3000" dirty="0"/>
              <a:t>Initialized at the definition or in the constructor </a:t>
            </a:r>
          </a:p>
          <a:p>
            <a:pPr lvl="1"/>
            <a:r>
              <a:rPr lang="en-US" sz="2800" dirty="0"/>
              <a:t>Can not be modified further</a:t>
            </a:r>
            <a:endParaRPr lang="bg-BG" sz="2800" dirty="0"/>
          </a:p>
          <a:p>
            <a:r>
              <a:rPr lang="en-US" sz="3000" dirty="0"/>
              <a:t>Defined with the keyword</a:t>
            </a:r>
            <a:r>
              <a:rPr lang="bg-BG" sz="3000" dirty="0"/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readonly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dirty="0"/>
              <a:t>Represent</a:t>
            </a:r>
            <a:r>
              <a:rPr lang="bg-BG" sz="3000" dirty="0"/>
              <a:t> </a:t>
            </a:r>
            <a:r>
              <a:rPr lang="en-US" sz="3000" dirty="0"/>
              <a:t>runtime constants</a:t>
            </a:r>
            <a:endParaRPr lang="bg-BG" sz="3000" dirty="0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582613" y="3844925"/>
            <a:ext cx="7993062" cy="2431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ReadOnlyDemo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readonly int size;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ReadOnlyDemo(int Size)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size = Size; // can not be further modified!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Properties</a:t>
            </a:r>
            <a:endParaRPr lang="bg-BG"/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143001"/>
            <a:ext cx="8831262" cy="545465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Expose object's data to the outside world</a:t>
            </a:r>
          </a:p>
          <a:p>
            <a:pPr marL="361950" indent="-361950">
              <a:tabLst/>
            </a:pPr>
            <a:r>
              <a:rPr lang="en-US" dirty="0"/>
              <a:t>Control how the data is manipulated</a:t>
            </a:r>
          </a:p>
          <a:p>
            <a:pPr marL="361950" indent="-361950">
              <a:tabLst/>
            </a:pPr>
            <a:r>
              <a:rPr lang="en-US" dirty="0" smtClean="0"/>
              <a:t>Properties can be:</a:t>
            </a:r>
            <a:endParaRPr lang="en-US" dirty="0"/>
          </a:p>
          <a:p>
            <a:pPr marL="712788" lvl="1" indent="-355600"/>
            <a:r>
              <a:rPr lang="en-US" dirty="0" smtClean="0"/>
              <a:t>Read-only</a:t>
            </a:r>
            <a:endParaRPr lang="en-US" dirty="0"/>
          </a:p>
          <a:p>
            <a:pPr marL="712788" lvl="1" indent="-355600"/>
            <a:r>
              <a:rPr lang="en-US" dirty="0" smtClean="0"/>
              <a:t>Write-only</a:t>
            </a:r>
            <a:endParaRPr lang="en-US" dirty="0"/>
          </a:p>
          <a:p>
            <a:pPr marL="712788" lvl="1" indent="-355600"/>
            <a:r>
              <a:rPr lang="en-US" dirty="0"/>
              <a:t>Read and </a:t>
            </a:r>
            <a:r>
              <a:rPr lang="en-US" dirty="0" smtClean="0"/>
              <a:t>write</a:t>
            </a:r>
            <a:endParaRPr lang="en-US" dirty="0"/>
          </a:p>
          <a:p>
            <a:pPr marL="361950" indent="-361950">
              <a:tabLst/>
            </a:pPr>
            <a:r>
              <a:rPr lang="en-US" dirty="0" smtClean="0"/>
              <a:t>Give </a:t>
            </a:r>
            <a:r>
              <a:rPr lang="en-US" dirty="0"/>
              <a:t>good level of abstraction</a:t>
            </a:r>
          </a:p>
          <a:p>
            <a:pPr marL="361950" indent="-361950">
              <a:tabLst/>
            </a:pPr>
            <a:r>
              <a:rPr lang="en-US" dirty="0" smtClean="0"/>
              <a:t>Make </a:t>
            </a:r>
            <a:r>
              <a:rPr lang="en-US" dirty="0"/>
              <a:t>writing code easier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Properties in C#</a:t>
            </a:r>
            <a:endParaRPr lang="bg-BG" dirty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3950"/>
            <a:ext cx="8686800" cy="5505450"/>
          </a:xfrm>
        </p:spPr>
        <p:txBody>
          <a:bodyPr/>
          <a:lstStyle/>
          <a:p>
            <a:pPr marL="361950" indent="-361950">
              <a:tabLst/>
            </a:pPr>
            <a:r>
              <a:rPr lang="en-US" dirty="0"/>
              <a:t>Properties should have:</a:t>
            </a:r>
          </a:p>
          <a:p>
            <a:pPr marL="712788" lvl="1" indent="-355600"/>
            <a:r>
              <a:rPr lang="en-US" dirty="0"/>
              <a:t>Access modifier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etc.)</a:t>
            </a:r>
          </a:p>
          <a:p>
            <a:pPr marL="712788" lvl="1" indent="-355600"/>
            <a:r>
              <a:rPr lang="en-US" dirty="0"/>
              <a:t>Return type</a:t>
            </a:r>
          </a:p>
          <a:p>
            <a:pPr marL="712788" lvl="1" indent="-355600"/>
            <a:r>
              <a:rPr lang="en-US" dirty="0"/>
              <a:t>Unique name</a:t>
            </a:r>
          </a:p>
          <a:p>
            <a:pPr marL="712788" lvl="1" indent="-355600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</a:t>
            </a:r>
            <a:r>
              <a:rPr lang="en-US" dirty="0"/>
              <a:t> </a:t>
            </a:r>
            <a:r>
              <a:rPr lang="en-US" dirty="0" smtClean="0"/>
              <a:t>and /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</a:t>
            </a:r>
            <a:r>
              <a:rPr lang="en-US" dirty="0"/>
              <a:t> part</a:t>
            </a:r>
          </a:p>
          <a:p>
            <a:pPr marL="712788" lvl="1" indent="-355600"/>
            <a:r>
              <a:rPr lang="en-US" dirty="0"/>
              <a:t>Can contain code </a:t>
            </a:r>
            <a:r>
              <a:rPr lang="en-US" dirty="0" smtClean="0"/>
              <a:t>processing </a:t>
            </a:r>
            <a:r>
              <a:rPr lang="en-US" dirty="0"/>
              <a:t>data in </a:t>
            </a:r>
            <a:r>
              <a:rPr lang="en-US" dirty="0" smtClean="0"/>
              <a:t>specific </a:t>
            </a:r>
            <a:r>
              <a:rPr lang="en-US" dirty="0"/>
              <a:t>way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Properties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732164" name="Rectangle 4"/>
          <p:cNvSpPr>
            <a:spLocks noChangeArrowheads="1"/>
          </p:cNvSpPr>
          <p:nvPr/>
        </p:nvSpPr>
        <p:spPr bwMode="auto">
          <a:xfrm>
            <a:off x="609600" y="1268413"/>
            <a:ext cx="7923213" cy="5092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yCoord;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XCoord 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xCoord;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xCoord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YCoord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{ return yCoord; }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 { yCoord = value;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2530" name="Picture 2" descr="http://www.watereducation.utah.gov/WaterScience/propertie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23950"/>
            <a:ext cx="2505075" cy="1466850"/>
          </a:xfrm>
          <a:prstGeom prst="roundRect">
            <a:avLst>
              <a:gd name="adj" fmla="val 58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Properties</a:t>
            </a:r>
            <a:endParaRPr lang="bg-BG"/>
          </a:p>
        </p:txBody>
      </p:sp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690562" y="2325225"/>
            <a:ext cx="7767638" cy="40395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width;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float height;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More code ...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float Area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	      get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width * height;</a:t>
            </a:r>
          </a:p>
          <a:p>
            <a:pPr marL="282575" lvl="2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31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054100"/>
            <a:ext cx="8496300" cy="1079500"/>
          </a:xfrm>
          <a:noFill/>
          <a:ln/>
        </p:spPr>
        <p:txBody>
          <a:bodyPr/>
          <a:lstStyle/>
          <a:p>
            <a:r>
              <a:rPr lang="en-US" dirty="0" smtClean="0"/>
              <a:t>Properties are </a:t>
            </a:r>
            <a:r>
              <a:rPr lang="en-US" dirty="0"/>
              <a:t>not </a:t>
            </a:r>
            <a:r>
              <a:rPr lang="en-US" dirty="0" smtClean="0"/>
              <a:t>obligatory bound </a:t>
            </a:r>
            <a:r>
              <a:rPr lang="en-US" dirty="0"/>
              <a:t>to a class </a:t>
            </a:r>
            <a:r>
              <a:rPr lang="en-US" dirty="0" smtClean="0"/>
              <a:t>field – can be calculated </a:t>
            </a:r>
            <a:r>
              <a:rPr lang="en-US" dirty="0" smtClean="0"/>
              <a:t>dynamically:</a:t>
            </a: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could be defined without an underlying field behind them</a:t>
            </a:r>
          </a:p>
          <a:p>
            <a:pPr lvl="1"/>
            <a:r>
              <a:rPr lang="en-US" dirty="0" smtClean="0"/>
              <a:t>It is automatically created by the </a:t>
            </a:r>
            <a:r>
              <a:rPr lang="en-US" dirty="0" smtClean="0"/>
              <a:t>C#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178" y="2922925"/>
            <a:ext cx="792422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UserProfile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UserId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UserProfile profile = new UserProfile()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FirstName = "Steve",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LastName = "Balmer",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UserId = 91112 };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3538" indent="-363538"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/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/>
            <a:r>
              <a:rPr lang="en-US" dirty="0" smtClean="0"/>
              <a:t>Fields</a:t>
            </a:r>
            <a:endParaRPr lang="en-US" dirty="0"/>
          </a:p>
          <a:p>
            <a:pPr marL="712788" lvl="1" indent="-355600"/>
            <a:r>
              <a:rPr lang="en-US" dirty="0" smtClean="0"/>
              <a:t>Properties</a:t>
            </a:r>
            <a:endParaRPr lang="en-US" dirty="0"/>
          </a:p>
          <a:p>
            <a:pPr marL="712788" lvl="1" indent="-355600"/>
            <a:r>
              <a:rPr lang="en-US" dirty="0" smtClean="0"/>
              <a:t>Methods</a:t>
            </a:r>
            <a:endParaRPr lang="en-US" dirty="0"/>
          </a:p>
          <a:p>
            <a:pPr marL="712788" lvl="1" indent="-355600"/>
            <a:r>
              <a:rPr lang="en-US" dirty="0" smtClean="0"/>
              <a:t>Events</a:t>
            </a:r>
            <a:endParaRPr lang="en-US" dirty="0"/>
          </a:p>
          <a:p>
            <a:pPr marL="712788" lvl="1" indent="-355600"/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print"/>
          <a:srcRect l="1575" t="1802" r="1119" b="1650"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/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/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http://lgo.mit.edu/blog/drewhill/files/red_kidney_bea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219200"/>
            <a:ext cx="42672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4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2188" y="5054600"/>
            <a:ext cx="71612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Defining Classes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093834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SqrtPrecalculated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SqrtPrecalculated()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lnSpc>
                <a:spcPts val="24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8808" y="1143000"/>
            <a:ext cx="1843192" cy="1585913"/>
          </a:xfrm>
          <a:prstGeom prst="ellipse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219201"/>
            <a:ext cx="7848600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The Main() method is always static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Console.WriteLine(GetSqrt(254));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 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3689" y="4038600"/>
            <a:ext cx="2286911" cy="2296058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://ischoolsaubrey.files.wordpress.com/2009/11/a152120-atomic_structure-spl1.jpg"/>
          <p:cNvPicPr>
            <a:picLocks noChangeAspect="1" noChangeArrowheads="1"/>
          </p:cNvPicPr>
          <p:nvPr/>
        </p:nvPicPr>
        <p:blipFill>
          <a:blip r:embed="rId2" cstate="print"/>
          <a:srcRect b="7538"/>
          <a:stretch>
            <a:fillRect/>
          </a:stretch>
        </p:blipFill>
        <p:spPr bwMode="auto">
          <a:xfrm>
            <a:off x="2625246" y="1219200"/>
            <a:ext cx="3912558" cy="3090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2200" y="4724400"/>
            <a:ext cx="4419600" cy="685800"/>
          </a:xfrm>
        </p:spPr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Structures represent a combination of fields with data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like the classes, but are value types</a:t>
            </a:r>
            <a:endParaRPr lang="bg-BG" dirty="0"/>
          </a:p>
          <a:p>
            <a:pPr lvl="1"/>
            <a:r>
              <a:rPr lang="en-US" dirty="0" smtClean="0"/>
              <a:t>Their content is stored in </a:t>
            </a:r>
            <a:r>
              <a:rPr lang="en-US" dirty="0"/>
              <a:t>the stack</a:t>
            </a:r>
            <a:endParaRPr lang="bg-BG" dirty="0"/>
          </a:p>
          <a:p>
            <a:pPr lvl="1"/>
            <a:r>
              <a:rPr lang="en-US" dirty="0" smtClean="0"/>
              <a:t>Transmitted </a:t>
            </a:r>
            <a:r>
              <a:rPr lang="en-US" dirty="0"/>
              <a:t>by value</a:t>
            </a:r>
            <a:endParaRPr lang="bg-BG" dirty="0"/>
          </a:p>
          <a:p>
            <a:pPr lvl="1"/>
            <a:r>
              <a:rPr lang="en-US" dirty="0" smtClean="0"/>
              <a:t>Destroyed </a:t>
            </a:r>
            <a:r>
              <a:rPr lang="en-US" dirty="0"/>
              <a:t>when </a:t>
            </a:r>
            <a:r>
              <a:rPr lang="en-US" dirty="0" smtClean="0"/>
              <a:t>go out of scope</a:t>
            </a:r>
          </a:p>
          <a:p>
            <a:r>
              <a:rPr lang="en-US" dirty="0" smtClean="0"/>
              <a:t>However classes are reference type and are placed in the dynamic memory (heap)</a:t>
            </a:r>
            <a:endParaRPr lang="bg-BG" dirty="0" smtClean="0"/>
          </a:p>
          <a:p>
            <a:pPr lvl="1"/>
            <a:r>
              <a:rPr lang="en-US" dirty="0" smtClean="0"/>
              <a:t>Their creation and destruction is </a:t>
            </a:r>
            <a:r>
              <a:rPr lang="en-US" dirty="0" smtClean="0"/>
              <a:t>slower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r>
              <a:rPr lang="bg-BG" dirty="0"/>
              <a:t> – </a:t>
            </a:r>
            <a:r>
              <a:rPr lang="en-US" dirty="0"/>
              <a:t>Example</a:t>
            </a:r>
            <a:r>
              <a:rPr lang="bg-BG" dirty="0"/>
              <a:t> 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549276" y="1030099"/>
            <a:ext cx="8061324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X, Y;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redValue;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greenValue;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byte blueValue;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Point location;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borderColor;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surfaceColor;</a:t>
            </a:r>
          </a:p>
          <a:p>
            <a:pPr marL="282575" indent="-282575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1682" name="Picture 2" descr="http://www.ruthborgenicht.com/images/lg/StructureII.jpg"/>
          <p:cNvPicPr>
            <a:picLocks noChangeAspect="1" noChangeArrowheads="1"/>
          </p:cNvPicPr>
          <p:nvPr/>
        </p:nvPicPr>
        <p:blipFill>
          <a:blip r:embed="rId3" cstate="print"/>
          <a:srcRect l="6571" t="10959" r="8008" b="3562"/>
          <a:stretch>
            <a:fillRect/>
          </a:stretch>
        </p:blipFill>
        <p:spPr bwMode="auto">
          <a:xfrm>
            <a:off x="5562600" y="1295400"/>
            <a:ext cx="2743200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400" y="228600"/>
            <a:ext cx="6684963" cy="717550"/>
          </a:xfrm>
        </p:spPr>
        <p:txBody>
          <a:bodyPr/>
          <a:lstStyle/>
          <a:p>
            <a:r>
              <a:rPr lang="en-US" sz="3800"/>
              <a:t>When to Use Structures?</a:t>
            </a:r>
            <a:endParaRPr lang="bg-BG" sz="3400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structures</a:t>
            </a:r>
            <a:endParaRPr lang="bg-BG" dirty="0"/>
          </a:p>
          <a:p>
            <a:pPr lvl="1"/>
            <a:r>
              <a:rPr lang="en-US" dirty="0" smtClean="0"/>
              <a:t>To make your </a:t>
            </a:r>
            <a:r>
              <a:rPr lang="en-US" dirty="0"/>
              <a:t>type </a:t>
            </a:r>
            <a:r>
              <a:rPr lang="en-US" dirty="0" smtClean="0"/>
              <a:t>behave </a:t>
            </a:r>
            <a:r>
              <a:rPr lang="en-US" dirty="0"/>
              <a:t>as a primitive type</a:t>
            </a:r>
            <a:r>
              <a:rPr lang="bg-BG" dirty="0"/>
              <a:t> </a:t>
            </a:r>
          </a:p>
          <a:p>
            <a:pPr lvl="1"/>
            <a:r>
              <a:rPr lang="en-US" dirty="0"/>
              <a:t>If you create many instances and after that you free them</a:t>
            </a:r>
            <a:r>
              <a:rPr lang="bg-BG" dirty="0"/>
              <a:t> – </a:t>
            </a:r>
            <a:r>
              <a:rPr lang="en-US" dirty="0"/>
              <a:t>e.g. in a cycle</a:t>
            </a:r>
            <a:endParaRPr lang="bg-BG" dirty="0"/>
          </a:p>
          <a:p>
            <a:r>
              <a:rPr lang="en-US" dirty="0"/>
              <a:t>Do not use structures</a:t>
            </a:r>
            <a:endParaRPr lang="bg-BG" dirty="0"/>
          </a:p>
          <a:p>
            <a:pPr lvl="1"/>
            <a:r>
              <a:rPr lang="en-US" dirty="0"/>
              <a:t>When you often transmit your instances as method parameters</a:t>
            </a:r>
            <a:endParaRPr lang="bg-BG" dirty="0"/>
          </a:p>
          <a:p>
            <a:pPr lvl="1"/>
            <a:r>
              <a:rPr lang="en-US" dirty="0"/>
              <a:t>If you use collections without generics</a:t>
            </a:r>
            <a:r>
              <a:rPr lang="bg-BG" dirty="0"/>
              <a:t> (</a:t>
            </a:r>
            <a:r>
              <a:rPr lang="en-US" dirty="0"/>
              <a:t>too much boxing</a:t>
            </a:r>
            <a:r>
              <a:rPr lang="bg-BG" dirty="0"/>
              <a:t> / </a:t>
            </a:r>
            <a:r>
              <a:rPr lang="en-US" dirty="0" err="1"/>
              <a:t>unboxing</a:t>
            </a:r>
            <a:r>
              <a:rPr lang="en-US" dirty="0"/>
              <a:t>!)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724400"/>
            <a:ext cx="6365910" cy="9303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Delegates and Events</a:t>
            </a:r>
            <a:endParaRPr lang="bg-BG" dirty="0"/>
          </a:p>
        </p:txBody>
      </p:sp>
      <p:pic>
        <p:nvPicPr>
          <p:cNvPr id="67586" name="Picture 2" descr="http://www.rockcity-neustadt.de/img/content/event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3466" y="990600"/>
            <a:ext cx="4343400" cy="3535326"/>
          </a:xfrm>
          <a:prstGeom prst="roundRect">
            <a:avLst>
              <a:gd name="adj" fmla="val 223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Delegates?</a:t>
            </a:r>
            <a:endParaRPr lang="bg-BG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399"/>
          </a:xfrm>
        </p:spPr>
        <p:txBody>
          <a:bodyPr/>
          <a:lstStyle/>
          <a:p>
            <a:r>
              <a:rPr lang="en-US" dirty="0"/>
              <a:t>Delegates are reference types</a:t>
            </a:r>
          </a:p>
          <a:p>
            <a:r>
              <a:rPr lang="en-US" dirty="0"/>
              <a:t>Describe the signature of a given method</a:t>
            </a:r>
          </a:p>
          <a:p>
            <a:pPr lvl="1"/>
            <a:r>
              <a:rPr lang="en-US" dirty="0"/>
              <a:t>Number and types of the parameters</a:t>
            </a:r>
          </a:p>
          <a:p>
            <a:pPr lvl="1"/>
            <a:r>
              <a:rPr lang="en-US" dirty="0"/>
              <a:t>The return type</a:t>
            </a:r>
            <a:endParaRPr lang="bg-BG" dirty="0"/>
          </a:p>
          <a:p>
            <a:r>
              <a:rPr lang="en-US" dirty="0"/>
              <a:t>Their "values" are methods</a:t>
            </a:r>
          </a:p>
          <a:p>
            <a:pPr lvl="1"/>
            <a:r>
              <a:rPr lang="en-US" dirty="0"/>
              <a:t>These methods correspond to the signature of the delegate</a:t>
            </a:r>
          </a:p>
          <a:p>
            <a:endParaRPr lang="en-US" dirty="0"/>
          </a:p>
        </p:txBody>
      </p:sp>
      <p:pic>
        <p:nvPicPr>
          <p:cNvPr id="65538" name="Picture 2" descr="http://www.libqglviewer.com/images/call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5181600"/>
            <a:ext cx="1709487" cy="1181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</a:t>
            </a:r>
            <a:r>
              <a:rPr lang="en-US" dirty="0" smtClean="0"/>
              <a:t>?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2999"/>
            <a:ext cx="8496300" cy="5486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Delegates are roughly similar to function</a:t>
            </a:r>
            <a:r>
              <a:rPr lang="bg-BG" dirty="0"/>
              <a:t> </a:t>
            </a:r>
            <a:r>
              <a:rPr lang="en-US" dirty="0"/>
              <a:t>pointers in</a:t>
            </a:r>
            <a:r>
              <a:rPr lang="bg-BG" dirty="0"/>
              <a:t> </a:t>
            </a:r>
            <a:r>
              <a:rPr lang="en-US" dirty="0"/>
              <a:t>C</a:t>
            </a:r>
            <a:r>
              <a:rPr lang="bg-BG" dirty="0"/>
              <a:t> </a:t>
            </a:r>
            <a:r>
              <a:rPr lang="en-US" dirty="0"/>
              <a:t>and</a:t>
            </a:r>
            <a:r>
              <a:rPr lang="bg-BG" dirty="0"/>
              <a:t> </a:t>
            </a:r>
            <a:r>
              <a:rPr lang="en-US" dirty="0"/>
              <a:t>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 a strongly-typed pointer (reference) to a method</a:t>
            </a:r>
            <a:r>
              <a:rPr lang="bg-BG" dirty="0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They can point to both static </a:t>
            </a:r>
            <a:r>
              <a:rPr lang="en-US" dirty="0" smtClean="0"/>
              <a:t>or instance </a:t>
            </a:r>
            <a:r>
              <a:rPr lang="en-US" dirty="0"/>
              <a:t>methods</a:t>
            </a:r>
          </a:p>
          <a:p>
            <a:pPr>
              <a:lnSpc>
                <a:spcPct val="100000"/>
              </a:lnSpc>
            </a:pPr>
            <a:r>
              <a:rPr lang="en-US" dirty="0"/>
              <a:t>Used to perform callbacks</a:t>
            </a:r>
            <a:endParaRPr lang="bg-BG" dirty="0"/>
          </a:p>
        </p:txBody>
      </p:sp>
      <p:pic>
        <p:nvPicPr>
          <p:cNvPr id="63490" name="Picture 2" descr="http://www.gasanmamo.com/images/CallB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744" y="4648200"/>
            <a:ext cx="2340428" cy="1638300"/>
          </a:xfrm>
          <a:prstGeom prst="roundRect">
            <a:avLst>
              <a:gd name="adj" fmla="val 781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461964" y="967800"/>
            <a:ext cx="81486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Declaration of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delegate void SimpleDelegate(string param);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TestDelegate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TestFunction(string param)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was called by a delegate.");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got parameter {0}.", param);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Instantiation of </a:t>
            </a:r>
            <a:r>
              <a:rPr lang="bg-BG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SimpleDelegate simpleDelegate =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new SimpleDelegate(TestFunction);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Invocation of the method, pointed by a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simpleDelegate("test");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OOP</a:t>
            </a:r>
            <a:endParaRPr lang="bg-BG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en-US" dirty="0" smtClean="0"/>
              <a:t>Classes model real-world objects and define</a:t>
            </a:r>
            <a:endParaRPr lang="bg-BG" dirty="0" smtClean="0"/>
          </a:p>
          <a:p>
            <a:pPr marL="709613" lvl="1" indent="-361950"/>
            <a:r>
              <a:rPr lang="en-US" dirty="0" smtClean="0"/>
              <a:t>Attributes (state, properties, fields)</a:t>
            </a:r>
          </a:p>
          <a:p>
            <a:pPr marL="709613" lvl="1" indent="-361950"/>
            <a:r>
              <a:rPr lang="en-US" dirty="0" smtClean="0"/>
              <a:t>Behavior (methods, operations)</a:t>
            </a:r>
          </a:p>
          <a:p>
            <a:pPr marL="361950" indent="-361950"/>
            <a:r>
              <a:rPr lang="en-US" dirty="0" smtClean="0"/>
              <a:t>Classes describe structure of objects</a:t>
            </a:r>
          </a:p>
          <a:p>
            <a:pPr marL="709613" lvl="1" indent="-361950"/>
            <a:r>
              <a:rPr lang="en-US" dirty="0" smtClean="0"/>
              <a:t>Objects describe particular instance of a class</a:t>
            </a:r>
          </a:p>
          <a:p>
            <a:pPr marL="361950" indent="-361950">
              <a:tabLst/>
            </a:pPr>
            <a:r>
              <a:rPr lang="en-US" dirty="0" smtClean="0"/>
              <a:t>Properties hold information about the modeled object relevant to the problem</a:t>
            </a:r>
          </a:p>
          <a:p>
            <a:pPr marL="361950" indent="-361950">
              <a:tabLst/>
            </a:pPr>
            <a:r>
              <a:rPr lang="en-US" dirty="0" smtClean="0"/>
              <a:t>Operations implement object behavior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</a:t>
            </a:r>
            <a:endParaRPr lang="bg-BG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329238"/>
          </a:xfrm>
        </p:spPr>
        <p:txBody>
          <a:bodyPr/>
          <a:lstStyle/>
          <a:p>
            <a:r>
              <a:rPr lang="en-US" dirty="0"/>
              <a:t>We are sometimes forced to create a class or a method just for the sake of using a </a:t>
            </a:r>
            <a:r>
              <a:rPr lang="en-US" dirty="0" smtClean="0"/>
              <a:t>delegate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code involved is often relatively </a:t>
            </a:r>
            <a:br>
              <a:rPr lang="en-US" dirty="0"/>
            </a:br>
            <a:r>
              <a:rPr lang="en-US" dirty="0"/>
              <a:t>short and simple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 methods</a:t>
            </a:r>
            <a:r>
              <a:rPr lang="en-US" dirty="0"/>
              <a:t> </a:t>
            </a:r>
            <a:r>
              <a:rPr lang="en-US" dirty="0" smtClean="0"/>
              <a:t>let </a:t>
            </a:r>
            <a:r>
              <a:rPr lang="en-US" dirty="0"/>
              <a:t>you define an nameless method called by a </a:t>
            </a:r>
            <a:r>
              <a:rPr lang="en-US" dirty="0" smtClean="0"/>
              <a:t>delegate</a:t>
            </a:r>
          </a:p>
          <a:p>
            <a:pPr lvl="1"/>
            <a:r>
              <a:rPr lang="en-US" dirty="0" smtClean="0"/>
              <a:t>Less coding</a:t>
            </a:r>
          </a:p>
          <a:p>
            <a:pPr lvl="1"/>
            <a:r>
              <a:rPr lang="en-US" dirty="0" smtClean="0"/>
              <a:t>Improved code readability</a:t>
            </a:r>
            <a:endParaRPr lang="bg-BG" dirty="0"/>
          </a:p>
        </p:txBody>
      </p:sp>
      <p:pic>
        <p:nvPicPr>
          <p:cNvPr id="59394" name="Picture 2" descr="http://www.usask.ca/gmcte/mentoring/Images/annonymous.jpg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6248400" y="4800600"/>
            <a:ext cx="2390775" cy="1571625"/>
          </a:xfrm>
          <a:prstGeom prst="roundRect">
            <a:avLst>
              <a:gd name="adj" fmla="val 584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Using Delegates: Standard </a:t>
            </a:r>
            <a:r>
              <a:rPr lang="en-US" sz="3800" dirty="0"/>
              <a:t>Way</a:t>
            </a:r>
            <a:endParaRPr lang="bg-BG" sz="3800" dirty="0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44514" y="1310819"/>
            <a:ext cx="806608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SomeClass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delegate void SomeDelegate(string str);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InvokeMethod()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SomeDelegate dlg = new SomeDelegate(SomeMethod);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dlg("Hello");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SomeMethod(string str)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Console.WriteLine(str);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Anonymous Methods</a:t>
            </a:r>
            <a:endParaRPr lang="bg-BG" dirty="0"/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623888" y="2290763"/>
            <a:ext cx="7834312" cy="4167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SomeClass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delegate void SomeDelegate(string str);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InvokeMethod()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SomeDelegate dlg = delegate(string str)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Console.WriteLine(str);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dlg("Hello");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		</a:t>
            </a:r>
          </a:p>
        </p:txBody>
      </p:sp>
      <p:sp>
        <p:nvSpPr>
          <p:cNvPr id="542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081088"/>
          </a:xfrm>
          <a:noFill/>
          <a:ln/>
        </p:spPr>
        <p:txBody>
          <a:bodyPr/>
          <a:lstStyle/>
          <a:p>
            <a:r>
              <a:rPr lang="en-US"/>
              <a:t>The same thing can be accomplished by using an anonymous method:</a:t>
            </a:r>
            <a:endParaRPr lang="bg-BG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 component-oriented </a:t>
            </a:r>
            <a:r>
              <a:rPr lang="en-US" sz="3000" dirty="0" smtClean="0"/>
              <a:t>programming the </a:t>
            </a:r>
            <a:r>
              <a:rPr lang="en-US" sz="3000" dirty="0"/>
              <a:t>components send events to their owner to notify them when </a:t>
            </a:r>
            <a:r>
              <a:rPr lang="en-US" sz="3000" dirty="0" smtClean="0"/>
              <a:t>something happens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E.g. when a button is pressed an event is raised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3000" dirty="0"/>
              <a:t>The object which causes an event is called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 sender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The object which receives an event is called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 receiver</a:t>
            </a:r>
            <a:endParaRPr lang="bg-BG" sz="30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3000" dirty="0"/>
              <a:t>In order to be able to receive </a:t>
            </a:r>
            <a:r>
              <a:rPr lang="en-US" sz="3000" dirty="0" smtClean="0"/>
              <a:t>an event </a:t>
            </a:r>
            <a:r>
              <a:rPr lang="en-US" sz="3000" dirty="0"/>
              <a:t>the event receivers must first</a:t>
            </a:r>
            <a:r>
              <a:rPr lang="bg-BG" sz="3000" dirty="0"/>
              <a:t> </a:t>
            </a:r>
            <a:r>
              <a:rPr lang="en-US" sz="3000" dirty="0" smtClean="0"/>
              <a:t>"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subscribe for the event</a:t>
            </a:r>
            <a:r>
              <a:rPr lang="en-US" sz="3000" dirty="0"/>
              <a:t>"</a:t>
            </a:r>
            <a:endParaRPr lang="bg-BG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</a:t>
            </a:r>
            <a:r>
              <a:rPr lang="bg-BG"/>
              <a:t> </a:t>
            </a:r>
            <a:r>
              <a:rPr lang="en-US"/>
              <a:t>.NET</a:t>
            </a:r>
            <a:endParaRPr lang="bg-BG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component model of</a:t>
            </a:r>
            <a:r>
              <a:rPr lang="bg-BG" dirty="0"/>
              <a:t> </a:t>
            </a:r>
            <a:r>
              <a:rPr lang="en-US" dirty="0"/>
              <a:t>.</a:t>
            </a:r>
            <a:r>
              <a:rPr lang="en-US" dirty="0" smtClean="0"/>
              <a:t>NET Framework  delegates and events provide mechanism for:</a:t>
            </a:r>
            <a:endParaRPr lang="en-US" dirty="0"/>
          </a:p>
          <a:p>
            <a:pPr lvl="1"/>
            <a:r>
              <a:rPr lang="en-US" dirty="0" smtClean="0"/>
              <a:t>Subscription</a:t>
            </a:r>
            <a:r>
              <a:rPr lang="bg-BG" dirty="0" smtClean="0"/>
              <a:t> </a:t>
            </a:r>
            <a:r>
              <a:rPr lang="en-US" dirty="0" smtClean="0"/>
              <a:t>to an event</a:t>
            </a:r>
            <a:endParaRPr lang="en-US" dirty="0"/>
          </a:p>
          <a:p>
            <a:pPr lvl="1"/>
            <a:r>
              <a:rPr lang="en-US" dirty="0" smtClean="0"/>
              <a:t>Sending an event</a:t>
            </a:r>
            <a:endParaRPr lang="en-US" dirty="0"/>
          </a:p>
          <a:p>
            <a:pPr lvl="1"/>
            <a:r>
              <a:rPr lang="en-US" dirty="0" smtClean="0"/>
              <a:t>Receiving an event</a:t>
            </a:r>
            <a:endParaRPr lang="en-US" dirty="0"/>
          </a:p>
          <a:p>
            <a:r>
              <a:rPr lang="en-US" dirty="0" smtClean="0"/>
              <a:t>Events </a:t>
            </a:r>
            <a:r>
              <a:rPr lang="en-US" dirty="0"/>
              <a:t>in C#</a:t>
            </a:r>
            <a:r>
              <a:rPr lang="bg-BG" dirty="0"/>
              <a:t> </a:t>
            </a:r>
            <a:r>
              <a:rPr lang="en-US" dirty="0"/>
              <a:t>are special instances </a:t>
            </a:r>
            <a:r>
              <a:rPr lang="en-US" dirty="0" smtClean="0"/>
              <a:t>of </a:t>
            </a:r>
            <a:r>
              <a:rPr lang="en-US" dirty="0"/>
              <a:t>delegates declared by the </a:t>
            </a:r>
            <a:r>
              <a:rPr lang="en-US" dirty="0" smtClean="0"/>
              <a:t>C# keyword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Example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Button.Click</a:t>
            </a:r>
            <a:r>
              <a:rPr lang="en-US" dirty="0" smtClean="0"/>
              <a:t>):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888" y="5924490"/>
            <a:ext cx="783431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Click;</a:t>
            </a:r>
          </a:p>
        </p:txBody>
      </p:sp>
      <p:pic>
        <p:nvPicPr>
          <p:cNvPr id="51204" name="Picture 4" descr="http://fusesource.com/docs/broker/5.3/getting_started/images/top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8315" y="2286000"/>
            <a:ext cx="3370385" cy="1752600"/>
          </a:xfrm>
          <a:prstGeom prst="roundRect">
            <a:avLst>
              <a:gd name="adj" fmla="val 404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 in</a:t>
            </a:r>
            <a:r>
              <a:rPr lang="bg-BG"/>
              <a:t> </a:t>
            </a:r>
            <a:r>
              <a:rPr lang="en-US"/>
              <a:t>.NET (2)</a:t>
            </a:r>
            <a:endParaRPr lang="bg-BG"/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The C# compiler automatically defines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operators for 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 subscribe for an event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-=</a:t>
            </a:r>
            <a:r>
              <a:rPr lang="bg-BG" dirty="0"/>
              <a:t> </a:t>
            </a:r>
            <a:r>
              <a:rPr lang="en-US" dirty="0"/>
              <a:t>unsubscribe for an event</a:t>
            </a:r>
            <a:r>
              <a:rPr lang="bg-BG" dirty="0"/>
              <a:t> </a:t>
            </a:r>
            <a:endParaRPr lang="en-US" dirty="0"/>
          </a:p>
          <a:p>
            <a:r>
              <a:rPr lang="en-US" dirty="0"/>
              <a:t>There are no other allowed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888" y="4769584"/>
            <a:ext cx="7834312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 = new Button("OK");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 += delegate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Console.WriteLine("Button clicked.");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vs. Delegates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Events are not the same as</a:t>
            </a:r>
            <a:r>
              <a:rPr lang="bg-BG" dirty="0"/>
              <a:t> </a:t>
            </a:r>
            <a:r>
              <a:rPr lang="en-US" dirty="0"/>
              <a:t>member fields of type delegate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event is processed by a delegate</a:t>
            </a:r>
          </a:p>
          <a:p>
            <a:pPr>
              <a:lnSpc>
                <a:spcPct val="90000"/>
              </a:lnSpc>
            </a:pPr>
            <a:r>
              <a:rPr lang="en-US" dirty="0"/>
              <a:t>Events can be members of an interface unlike delegates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/>
              <a:t>Calling of an event can only be done</a:t>
            </a:r>
            <a:r>
              <a:rPr lang="bg-BG" dirty="0"/>
              <a:t> </a:t>
            </a:r>
            <a:r>
              <a:rPr lang="en-US" dirty="0"/>
              <a:t>in the class it is defined in</a:t>
            </a:r>
            <a:endParaRPr lang="bg-BG" dirty="0"/>
          </a:p>
          <a:p>
            <a:pPr>
              <a:lnSpc>
                <a:spcPct val="90000"/>
              </a:lnSpc>
            </a:pPr>
            <a:r>
              <a:rPr lang="en-US" dirty="0"/>
              <a:t>By default the access to the events is </a:t>
            </a:r>
            <a:r>
              <a:rPr lang="en-US" dirty="0" smtClean="0"/>
              <a:t>synchronized (thread-safe)</a:t>
            </a:r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650510" y="2234215"/>
            <a:ext cx="323569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MyDelegate m;</a:t>
            </a:r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4495800" y="2243740"/>
            <a:ext cx="3994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MyDelegate m;</a:t>
            </a:r>
          </a:p>
        </p:txBody>
      </p:sp>
      <p:sp>
        <p:nvSpPr>
          <p:cNvPr id="486406" name="Text Box 6"/>
          <p:cNvSpPr txBox="1">
            <a:spLocks noChangeArrowheads="1"/>
          </p:cNvSpPr>
          <p:nvPr/>
        </p:nvSpPr>
        <p:spPr bwMode="auto">
          <a:xfrm>
            <a:off x="3981450" y="2128838"/>
            <a:ext cx="4079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kumimoji="0" lang="bg-BG" sz="32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</a:rPr>
              <a:t>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nsolas" pitchFamily="49" charset="0"/>
                <a:cs typeface="Consolas" pitchFamily="49" charset="0"/>
              </a:rPr>
              <a:t>System.EventHandler</a:t>
            </a:r>
            <a:r>
              <a:rPr lang="en-US" sz="3600" dirty="0" smtClean="0"/>
              <a:t> </a:t>
            </a:r>
            <a:r>
              <a:rPr lang="en-US" sz="3600" dirty="0"/>
              <a:t>Delegate</a:t>
            </a:r>
            <a:endParaRPr lang="bg-BG" sz="3600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a reference</a:t>
            </a:r>
            <a:r>
              <a:rPr lang="bg-BG" dirty="0"/>
              <a:t> </a:t>
            </a:r>
            <a:r>
              <a:rPr lang="en-US" dirty="0"/>
              <a:t>to a</a:t>
            </a:r>
            <a:r>
              <a:rPr lang="bg-BG" dirty="0"/>
              <a:t> </a:t>
            </a:r>
            <a:r>
              <a:rPr lang="en-US" dirty="0"/>
              <a:t>callback</a:t>
            </a:r>
            <a:r>
              <a:rPr lang="bg-BG" dirty="0"/>
              <a:t> </a:t>
            </a:r>
            <a:r>
              <a:rPr lang="en-US" dirty="0"/>
              <a:t>method</a:t>
            </a:r>
            <a:r>
              <a:rPr lang="bg-BG" dirty="0"/>
              <a:t>, </a:t>
            </a:r>
            <a:r>
              <a:rPr lang="en-US" dirty="0"/>
              <a:t>which</a:t>
            </a:r>
            <a:r>
              <a:rPr lang="bg-BG" dirty="0"/>
              <a:t> </a:t>
            </a:r>
            <a:r>
              <a:rPr lang="en-US" dirty="0"/>
              <a:t>handles events</a:t>
            </a:r>
          </a:p>
          <a:p>
            <a:pPr lvl="1"/>
            <a:r>
              <a:rPr lang="en-US" dirty="0"/>
              <a:t>No additional information is </a:t>
            </a:r>
            <a:r>
              <a:rPr lang="en-US" dirty="0" smtClean="0"/>
              <a:t>sent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Aft>
                <a:spcPts val="0"/>
              </a:spcAft>
            </a:pPr>
            <a:endParaRPr lang="bg-BG" dirty="0"/>
          </a:p>
          <a:p>
            <a:pPr>
              <a:lnSpc>
                <a:spcPct val="75000"/>
              </a:lnSpc>
            </a:pPr>
            <a:r>
              <a:rPr lang="en-US" dirty="0"/>
              <a:t>Used in many occasions internally in</a:t>
            </a:r>
            <a:r>
              <a:rPr lang="bg-BG" dirty="0"/>
              <a:t> .</a:t>
            </a:r>
            <a:r>
              <a:rPr lang="bg-BG" dirty="0" smtClean="0"/>
              <a:t>NET</a:t>
            </a:r>
            <a:endParaRPr lang="en-US" dirty="0" smtClean="0"/>
          </a:p>
          <a:p>
            <a:pPr lvl="1">
              <a:lnSpc>
                <a:spcPct val="75000"/>
              </a:lnSpc>
            </a:pPr>
            <a:r>
              <a:rPr lang="en-US" dirty="0" smtClean="0"/>
              <a:t>E.g. in ASP.NET and Windows Forms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bg-BG" dirty="0"/>
              <a:t> </a:t>
            </a:r>
            <a:r>
              <a:rPr lang="en-US" dirty="0"/>
              <a:t>class is </a:t>
            </a:r>
            <a:r>
              <a:rPr lang="en-US" dirty="0" smtClean="0"/>
              <a:t>base class </a:t>
            </a:r>
            <a:r>
              <a:rPr lang="en-US" dirty="0"/>
              <a:t>with no information </a:t>
            </a:r>
            <a:r>
              <a:rPr lang="en-US" dirty="0" smtClean="0"/>
              <a:t>about the event</a:t>
            </a:r>
          </a:p>
          <a:p>
            <a:pPr lvl="1"/>
            <a:r>
              <a:rPr lang="en-US" dirty="0" smtClean="0"/>
              <a:t>Sometimes delegates derive from it</a:t>
            </a:r>
            <a:endParaRPr lang="bg-BG" dirty="0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612776" y="2895600"/>
            <a:ext cx="79216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delegate void EventHandler(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sender,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 smtClean="0"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sz="3600" dirty="0" smtClean="0"/>
              <a:t> – Example</a:t>
            </a:r>
            <a:endParaRPr lang="bg-BG" sz="3600" dirty="0"/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528638" y="1060132"/>
            <a:ext cx="8158162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Button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GotFocus;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TextChanged;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ButtonTest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Button_Click(object sender,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EventArgs eventArgs)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Console.WriteLine("Button_Click() event was called.");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 button = new Button();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button.Click += Button_Click;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9890" y="4359333"/>
            <a:ext cx="5146710" cy="1431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Interfaces and Abstract Classes</a:t>
            </a:r>
            <a:endParaRPr lang="bg-BG" dirty="0"/>
          </a:p>
        </p:txBody>
      </p:sp>
      <p:pic>
        <p:nvPicPr>
          <p:cNvPr id="40962" name="Picture 2" descr="http://www.knmi.nl/onderzk/oceano/lzww/golfvolger/interfa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067" y="914400"/>
            <a:ext cx="4063998" cy="3048000"/>
          </a:xfrm>
          <a:prstGeom prst="roundRect">
            <a:avLst>
              <a:gd name="adj" fmla="val 4042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Classes in C# could have following members: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Fields</a:t>
            </a:r>
            <a:r>
              <a:rPr lang="bg-BG" dirty="0" smtClean="0"/>
              <a:t>, </a:t>
            </a:r>
            <a:r>
              <a:rPr lang="en-US" dirty="0" smtClean="0"/>
              <a:t>constants</a:t>
            </a:r>
            <a:r>
              <a:rPr lang="bg-BG" dirty="0" smtClean="0"/>
              <a:t>, </a:t>
            </a:r>
            <a:r>
              <a:rPr lang="en-US" dirty="0" smtClean="0"/>
              <a:t>methods</a:t>
            </a:r>
            <a:r>
              <a:rPr lang="bg-BG" dirty="0" smtClean="0"/>
              <a:t>, </a:t>
            </a:r>
            <a:r>
              <a:rPr lang="en-US" dirty="0" smtClean="0"/>
              <a:t>properties</a:t>
            </a:r>
            <a:r>
              <a:rPr lang="bg-BG" dirty="0" smtClean="0"/>
              <a:t>, </a:t>
            </a:r>
            <a:r>
              <a:rPr lang="en-US" dirty="0" smtClean="0"/>
              <a:t>indexers</a:t>
            </a:r>
            <a:r>
              <a:rPr lang="bg-BG" dirty="0" smtClean="0"/>
              <a:t>, </a:t>
            </a:r>
            <a:r>
              <a:rPr lang="en-US" dirty="0" smtClean="0"/>
              <a:t>events</a:t>
            </a:r>
            <a:r>
              <a:rPr lang="bg-BG" dirty="0" smtClean="0"/>
              <a:t>, </a:t>
            </a:r>
            <a:r>
              <a:rPr lang="en-US" dirty="0" smtClean="0"/>
              <a:t>operators</a:t>
            </a:r>
            <a:r>
              <a:rPr lang="bg-BG" dirty="0" smtClean="0"/>
              <a:t>, </a:t>
            </a:r>
            <a:r>
              <a:rPr lang="en-US" dirty="0" smtClean="0"/>
              <a:t>constructors</a:t>
            </a:r>
            <a:r>
              <a:rPr lang="bg-BG" dirty="0" smtClean="0"/>
              <a:t>, </a:t>
            </a:r>
            <a:r>
              <a:rPr lang="en-US" dirty="0" smtClean="0"/>
              <a:t>destructors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/>
              <a:t>Inner types</a:t>
            </a:r>
            <a:r>
              <a:rPr lang="bg-BG" dirty="0" smtClean="0"/>
              <a:t> (</a:t>
            </a:r>
            <a:r>
              <a:rPr lang="en-US" dirty="0" smtClean="0"/>
              <a:t>inner classes</a:t>
            </a:r>
            <a:r>
              <a:rPr lang="bg-BG" dirty="0" smtClean="0"/>
              <a:t>, </a:t>
            </a:r>
            <a:r>
              <a:rPr lang="en-US" dirty="0" smtClean="0"/>
              <a:t>structures</a:t>
            </a:r>
            <a:r>
              <a:rPr lang="bg-BG" dirty="0" smtClean="0"/>
              <a:t>, </a:t>
            </a:r>
            <a:r>
              <a:rPr lang="en-US" dirty="0" smtClean="0"/>
              <a:t>interfaces</a:t>
            </a:r>
            <a:r>
              <a:rPr lang="bg-BG" dirty="0" smtClean="0"/>
              <a:t>, </a:t>
            </a:r>
            <a:r>
              <a:rPr lang="en-US" dirty="0" smtClean="0"/>
              <a:t>delegates</a:t>
            </a:r>
            <a:r>
              <a:rPr lang="bg-BG" dirty="0" smtClean="0"/>
              <a:t>, ...)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Members can have access modifiers (scope)</a:t>
            </a:r>
            <a:endParaRPr lang="bg-BG" dirty="0" smtClean="0"/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</a:pPr>
            <a:r>
              <a:rPr lang="en-US" dirty="0" smtClean="0"/>
              <a:t>Members can be</a:t>
            </a:r>
          </a:p>
          <a:p>
            <a:pPr lvl="1">
              <a:lnSpc>
                <a:spcPts val="36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bg-BG" dirty="0" smtClean="0"/>
              <a:t> (</a:t>
            </a:r>
            <a:r>
              <a:rPr lang="en-US" dirty="0" smtClean="0"/>
              <a:t>common</a:t>
            </a:r>
            <a:r>
              <a:rPr lang="bg-BG" dirty="0" smtClean="0"/>
              <a:t>) </a:t>
            </a:r>
            <a:r>
              <a:rPr lang="en-US" dirty="0" smtClean="0"/>
              <a:t>or specific for a given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</a:t>
            </a:r>
            <a:endParaRPr lang="bg-BG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a group of methods (operations), properties and events</a:t>
            </a:r>
          </a:p>
          <a:p>
            <a:pPr lvl="1"/>
            <a:r>
              <a:rPr lang="en-US" dirty="0"/>
              <a:t>Can be implemented by </a:t>
            </a:r>
            <a:r>
              <a:rPr lang="en-US" dirty="0" smtClean="0"/>
              <a:t>given class or </a:t>
            </a:r>
            <a:r>
              <a:rPr lang="en-US" dirty="0"/>
              <a:t>structure</a:t>
            </a:r>
          </a:p>
          <a:p>
            <a:r>
              <a:rPr lang="en-US" dirty="0"/>
              <a:t>Define only the methods’ prototypes</a:t>
            </a:r>
          </a:p>
          <a:p>
            <a:r>
              <a:rPr lang="en-US" dirty="0"/>
              <a:t>No concrete implementation</a:t>
            </a:r>
            <a:endParaRPr lang="ru-RU" dirty="0"/>
          </a:p>
          <a:p>
            <a:r>
              <a:rPr lang="en-US" dirty="0"/>
              <a:t>Can be used to define abstract data types</a:t>
            </a:r>
          </a:p>
          <a:p>
            <a:r>
              <a:rPr lang="en-US" dirty="0"/>
              <a:t>Can not be </a:t>
            </a:r>
            <a:r>
              <a:rPr lang="en-US" dirty="0" smtClean="0"/>
              <a:t>instantiated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Members do not have scope modifier </a:t>
            </a:r>
            <a:br>
              <a:rPr lang="en-US" sz="3200" dirty="0" smtClean="0"/>
            </a:br>
            <a:r>
              <a:rPr lang="en-US" sz="3200" dirty="0" smtClean="0"/>
              <a:t>and by default the scope is public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Example</a:t>
            </a:r>
            <a:endParaRPr lang="bg-BG" dirty="0"/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interface IPerson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Name  // property Name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DateTime DateOfBirth  // property DateOfBirth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Age  // property Age (read-only)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usemac.ru/uploads/avatars/7982/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850" y="838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– Example (2)</a:t>
            </a:r>
            <a:endParaRPr lang="bg-BG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609600" y="11430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SetPosition(int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Move(int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interface IResizable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eightX, 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ResizeByX(int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eightX);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void ResizeByY(int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</a:t>
            </a: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eightY);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6866" name="Picture 2" descr="http://www.linksoft.com.tw/Images/SHAPE1.gif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705600" y="1066800"/>
            <a:ext cx="1924050" cy="1924050"/>
          </a:xfrm>
          <a:prstGeom prst="roundRect">
            <a:avLst>
              <a:gd name="adj" fmla="val 395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Implementation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and structures can </a:t>
            </a:r>
            <a:r>
              <a:rPr lang="en-US" dirty="0" smtClean="0"/>
              <a:t>implement (support</a:t>
            </a:r>
            <a:r>
              <a:rPr lang="en-US" dirty="0"/>
              <a:t>) one or many interfaces</a:t>
            </a:r>
          </a:p>
          <a:p>
            <a:r>
              <a:rPr lang="en-US" dirty="0"/>
              <a:t>Interface realization must </a:t>
            </a:r>
            <a:r>
              <a:rPr lang="en-US" dirty="0" smtClean="0"/>
              <a:t>implement all </a:t>
            </a:r>
            <a:r>
              <a:rPr lang="en-US" dirty="0"/>
              <a:t>its methods</a:t>
            </a:r>
            <a:endParaRPr lang="ru-RU" dirty="0"/>
          </a:p>
          <a:p>
            <a:r>
              <a:rPr lang="en-US" dirty="0"/>
              <a:t>If some methods do not have implementation the class or structure have to be declared as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</a:t>
            </a:r>
            <a:endParaRPr lang="ru-RU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5845" name="Picture 5" descr="http://omsconsultingpartners.com/Implementation.jpg"/>
          <p:cNvPicPr>
            <a:picLocks noChangeAspect="1" noChangeArrowheads="1"/>
          </p:cNvPicPr>
          <p:nvPr/>
        </p:nvPicPr>
        <p:blipFill>
          <a:blip r:embed="rId2" cstate="print"/>
          <a:srcRect l="7370" t="11060" r="7692" b="11521"/>
          <a:stretch>
            <a:fillRect/>
          </a:stretch>
        </p:blipFill>
        <p:spPr bwMode="auto">
          <a:xfrm>
            <a:off x="5257800" y="4644927"/>
            <a:ext cx="3276600" cy="1733784"/>
          </a:xfrm>
          <a:prstGeom prst="roundRect">
            <a:avLst>
              <a:gd name="adj" fmla="val 4480"/>
            </a:avLst>
          </a:prstGeom>
          <a:noFill/>
          <a:ln>
            <a:solidFill>
              <a:schemeClr val="tx2">
                <a:lumMod val="75000"/>
                <a:alpha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Interface Implementation</a:t>
            </a:r>
            <a:r>
              <a:rPr lang="bg-BG" sz="3600" dirty="0"/>
              <a:t> –</a:t>
            </a:r>
            <a:r>
              <a:rPr lang="en-US" sz="3000" dirty="0"/>
              <a:t>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506412" y="1125539"/>
            <a:ext cx="810418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Rectangle : IShape, IMovable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x, y, width, height;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SetPosition(int x, int y) // IShape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= x;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= y;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CalculateSurface() // IShape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this.width * this.height;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Move(int deltaX, int deltaY) // IMovable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+= deltaX;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+= deltaY;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Classes</a:t>
            </a:r>
            <a:endParaRPr lang="bg-BG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method</a:t>
            </a:r>
            <a:r>
              <a:rPr lang="en-US" sz="3000" dirty="0"/>
              <a:t> is a method </a:t>
            </a:r>
            <a:r>
              <a:rPr lang="en-US" sz="3000" dirty="0" smtClean="0"/>
              <a:t>without implementation</a:t>
            </a:r>
          </a:p>
          <a:p>
            <a:pPr lvl="1"/>
            <a:r>
              <a:rPr lang="en-US" sz="2800" dirty="0" smtClean="0"/>
              <a:t>Left empty to be implemented by descendant classes</a:t>
            </a:r>
            <a:endParaRPr lang="en-US" sz="2800" dirty="0"/>
          </a:p>
          <a:p>
            <a:r>
              <a:rPr lang="en-US" sz="3000" dirty="0"/>
              <a:t>When a class contains at </a:t>
            </a:r>
            <a:r>
              <a:rPr lang="en-US" sz="3000" dirty="0" smtClean="0"/>
              <a:t>least one </a:t>
            </a:r>
            <a:r>
              <a:rPr lang="en-US" sz="3000" dirty="0"/>
              <a:t>abstract method, it is </a:t>
            </a:r>
            <a:r>
              <a:rPr lang="en-US" sz="3000" dirty="0" smtClean="0"/>
              <a:t>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class</a:t>
            </a:r>
          </a:p>
          <a:p>
            <a:pPr lvl="1"/>
            <a:r>
              <a:rPr lang="en-US" sz="2800" dirty="0" smtClean="0"/>
              <a:t>Mix between class and interface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800" dirty="0" smtClean="0"/>
              <a:t>Inheritors are obligated </a:t>
            </a:r>
            <a:r>
              <a:rPr lang="en-US" sz="2800" dirty="0" smtClean="0"/>
              <a:t>to			 </a:t>
            </a:r>
            <a:r>
              <a:rPr lang="en-US" sz="2800" dirty="0"/>
              <a:t>implement their abstract methods</a:t>
            </a:r>
            <a:endParaRPr lang="ru-RU" sz="2800" dirty="0"/>
          </a:p>
          <a:p>
            <a:pPr lvl="1"/>
            <a:r>
              <a:rPr lang="en-US" sz="2800" dirty="0"/>
              <a:t>Can not be directly </a:t>
            </a:r>
            <a:r>
              <a:rPr lang="en-US" sz="2800" dirty="0" smtClean="0"/>
              <a:t>instantiated</a:t>
            </a:r>
          </a:p>
        </p:txBody>
      </p:sp>
      <p:pic>
        <p:nvPicPr>
          <p:cNvPr id="33796" name="Picture 4" descr="http://www.glospro.com/class/Tutorial_Projects/Abstra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092957">
            <a:off x="6483609" y="4260539"/>
            <a:ext cx="2457416" cy="1843062"/>
          </a:xfrm>
          <a:prstGeom prst="roundRect">
            <a:avLst>
              <a:gd name="adj" fmla="val 7969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</a:t>
            </a:r>
            <a:r>
              <a:rPr lang="bg-BG"/>
              <a:t>–</a:t>
            </a:r>
            <a:r>
              <a:rPr lang="en-US" sz="3400"/>
              <a:t> </a:t>
            </a:r>
            <a:r>
              <a:rPr lang="en-US"/>
              <a:t>Example</a:t>
            </a:r>
            <a:endParaRPr lang="bg-BG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619125" y="1230154"/>
            <a:ext cx="791527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abstract class MovableShape : IShape, IMovable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x, 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Move(int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eltaX;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+=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eltaY;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SetPosition(int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this.x 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this.y = </a:t>
            </a: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</a:t>
            </a: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abstract int CalculateSurface();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9164" y="1524000"/>
            <a:ext cx="7234236" cy="10033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Cohesion and Coupling</a:t>
            </a:r>
            <a:endParaRPr lang="en-US" noProof="1"/>
          </a:p>
        </p:txBody>
      </p:sp>
      <p:pic>
        <p:nvPicPr>
          <p:cNvPr id="31748" name="Picture 4" descr="http://www.atlanticbearings.co.uk/images/L_SERIES_COUPL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8216" y="2914650"/>
            <a:ext cx="4514850" cy="3028950"/>
          </a:xfrm>
          <a:prstGeom prst="roundRect">
            <a:avLst>
              <a:gd name="adj" fmla="val 403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bg-BG"/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/>
              <a:t> describes how closely all the routines in a class or all the code in a routine support a central 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</a:t>
            </a:r>
            <a:r>
              <a:rPr lang="en-US" dirty="0"/>
              <a:t>must be strong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Classes must contain strongly related functionality and aim for single 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Cohesion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</a:t>
            </a:r>
            <a:r>
              <a:rPr lang="bg-BG" dirty="0"/>
              <a:t>ell-defined abstractions</a:t>
            </a:r>
            <a:r>
              <a:rPr lang="en-US" dirty="0"/>
              <a:t> keep cohesion strong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Cohesion</a:t>
            </a:r>
            <a:endParaRPr lang="bg-BG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35000"/>
              </a:spcBef>
            </a:pPr>
            <a:r>
              <a:rPr lang="en-US" dirty="0" smtClean="0"/>
              <a:t>Good cohesion: </a:t>
            </a:r>
            <a:r>
              <a:rPr lang="en-US" dirty="0"/>
              <a:t>hard disk, </a:t>
            </a:r>
            <a:r>
              <a:rPr lang="en-US" dirty="0" smtClean="0"/>
              <a:t>CD-ROM, </a:t>
            </a:r>
            <a:r>
              <a:rPr lang="en-US" dirty="0"/>
              <a:t>floppy</a:t>
            </a:r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endParaRPr lang="en-US" dirty="0"/>
          </a:p>
          <a:p>
            <a:pPr lvl="1">
              <a:spcBef>
                <a:spcPct val="35000"/>
              </a:spcBef>
            </a:pPr>
            <a:r>
              <a:rPr lang="en-US" dirty="0" smtClean="0"/>
              <a:t>BAD</a:t>
            </a:r>
            <a:r>
              <a:rPr lang="en-US" dirty="0"/>
              <a:t>: spaghetti code</a:t>
            </a:r>
            <a:endParaRPr lang="bg-BG" dirty="0"/>
          </a:p>
        </p:txBody>
      </p:sp>
      <p:pic>
        <p:nvPicPr>
          <p:cNvPr id="1303556" name="Picture 4" descr="maxh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4724400"/>
            <a:ext cx="2170112" cy="1784350"/>
          </a:xfrm>
          <a:prstGeom prst="rect">
            <a:avLst/>
          </a:prstGeom>
          <a:noFill/>
        </p:spPr>
      </p:pic>
      <p:pic>
        <p:nvPicPr>
          <p:cNvPr id="1303557" name="Picture 5" descr="spaghetti-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800600"/>
            <a:ext cx="1314450" cy="1651000"/>
          </a:xfrm>
          <a:prstGeom prst="rect">
            <a:avLst/>
          </a:prstGeom>
          <a:noFill/>
        </p:spPr>
      </p:pic>
      <p:pic>
        <p:nvPicPr>
          <p:cNvPr id="1303558" name="Picture 6" descr="180px-Spaghett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9788" y="4727574"/>
            <a:ext cx="1744751" cy="1783957"/>
          </a:xfrm>
          <a:prstGeom prst="roundRect">
            <a:avLst>
              <a:gd name="adj" fmla="val 11053"/>
            </a:avLst>
          </a:prstGeom>
          <a:noFill/>
        </p:spPr>
      </p:pic>
      <p:pic>
        <p:nvPicPr>
          <p:cNvPr id="1303559" name="Picture 7" descr="hd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828800"/>
            <a:ext cx="2444794" cy="1950174"/>
          </a:xfrm>
          <a:prstGeom prst="roundRect">
            <a:avLst>
              <a:gd name="adj" fmla="val 9545"/>
            </a:avLst>
          </a:prstGeom>
          <a:noFill/>
        </p:spPr>
      </p:pic>
      <p:pic>
        <p:nvPicPr>
          <p:cNvPr id="1303560" name="Picture 8" descr="cddriv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828800"/>
            <a:ext cx="2540001" cy="1905000"/>
          </a:xfrm>
          <a:prstGeom prst="roundRect">
            <a:avLst>
              <a:gd name="adj" fmla="val 9376"/>
            </a:avLst>
          </a:prstGeom>
          <a:noFill/>
        </p:spPr>
      </p:pic>
      <p:pic>
        <p:nvPicPr>
          <p:cNvPr id="1303561" name="Picture 9" descr="network-woodenmodel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9166" y="4156524"/>
            <a:ext cx="2649034" cy="2396676"/>
          </a:xfrm>
          <a:prstGeom prst="roundRect">
            <a:avLst>
              <a:gd name="adj" fmla="val 9376"/>
            </a:avLst>
          </a:prstGeom>
          <a:noFill/>
        </p:spPr>
      </p:pic>
      <p:pic>
        <p:nvPicPr>
          <p:cNvPr id="1303562" name="Picture 10" descr="qfdtu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72200" y="1828800"/>
            <a:ext cx="2286000" cy="1905000"/>
          </a:xfrm>
          <a:prstGeom prst="roundRect">
            <a:avLst>
              <a:gd name="adj" fmla="val 876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539750" y="1773238"/>
            <a:ext cx="8070850" cy="4635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Cat : Animal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string owner;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Cat(string name, string owner)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this.name = name;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this.owner = owner;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name;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name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6279" name="AutoShape 7"/>
          <p:cNvSpPr>
            <a:spLocks noChangeArrowheads="1"/>
          </p:cNvSpPr>
          <p:nvPr/>
        </p:nvSpPr>
        <p:spPr bwMode="auto">
          <a:xfrm>
            <a:off x="4735512" y="2590800"/>
            <a:ext cx="1512888" cy="527804"/>
          </a:xfrm>
          <a:prstGeom prst="wedgeRoundRectCallout">
            <a:avLst>
              <a:gd name="adj1" fmla="val -116413"/>
              <a:gd name="adj2" fmla="val -379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Fields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0" name="AutoShape 8"/>
          <p:cNvSpPr>
            <a:spLocks noChangeArrowheads="1"/>
          </p:cNvSpPr>
          <p:nvPr/>
        </p:nvSpPr>
        <p:spPr bwMode="auto">
          <a:xfrm>
            <a:off x="4495800" y="3733800"/>
            <a:ext cx="2160587" cy="527804"/>
          </a:xfrm>
          <a:prstGeom prst="wedgeRoundRectCallout">
            <a:avLst>
              <a:gd name="adj1" fmla="val -55509"/>
              <a:gd name="adj2" fmla="val -951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Constructor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1" name="AutoShape 9"/>
          <p:cNvSpPr>
            <a:spLocks noChangeArrowheads="1"/>
          </p:cNvSpPr>
          <p:nvPr/>
        </p:nvSpPr>
        <p:spPr bwMode="auto">
          <a:xfrm>
            <a:off x="4572000" y="4994604"/>
            <a:ext cx="1655763" cy="527804"/>
          </a:xfrm>
          <a:prstGeom prst="wedgeRoundRectCallout">
            <a:avLst>
              <a:gd name="adj1" fmla="val -119319"/>
              <a:gd name="adj2" fmla="val -512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Property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2" name="AutoShape 10"/>
          <p:cNvSpPr>
            <a:spLocks noChangeArrowheads="1"/>
          </p:cNvSpPr>
          <p:nvPr/>
        </p:nvSpPr>
        <p:spPr bwMode="auto">
          <a:xfrm>
            <a:off x="1447800" y="990600"/>
            <a:ext cx="4419600" cy="527804"/>
          </a:xfrm>
          <a:prstGeom prst="wedgeRoundRectCallout">
            <a:avLst>
              <a:gd name="adj1" fmla="val -38369"/>
              <a:gd name="adj2" fmla="val 11036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Begin of class definition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66284" name="AutoShape 12"/>
          <p:cNvSpPr>
            <a:spLocks noChangeArrowheads="1"/>
          </p:cNvSpPr>
          <p:nvPr/>
        </p:nvSpPr>
        <p:spPr bwMode="auto">
          <a:xfrm>
            <a:off x="4953000" y="1828800"/>
            <a:ext cx="3505200" cy="527804"/>
          </a:xfrm>
          <a:prstGeom prst="wedgeRoundRectCallout">
            <a:avLst>
              <a:gd name="adj1" fmla="val -90834"/>
              <a:gd name="adj2" fmla="val -24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 (base) class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Cohesion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69325" cy="2590800"/>
          </a:xfrm>
        </p:spPr>
        <p:txBody>
          <a:bodyPr/>
          <a:lstStyle/>
          <a:p>
            <a:r>
              <a:rPr lang="en-US" dirty="0"/>
              <a:t>Strong cohesion example</a:t>
            </a:r>
          </a:p>
          <a:p>
            <a:pPr lvl="1"/>
            <a:r>
              <a:rPr lang="en-US" dirty="0"/>
              <a:t>Class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en-US" dirty="0"/>
              <a:t> that has methods: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609600" y="3657600"/>
            <a:ext cx="7924800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Math.Pow(sideA, 2) + Math.Pow(sideB, 2)          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- 2 * sideA * sideB * Math.Cos(angleAB);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Math.Sqrt(sideB) + Math.Sqrt(sideC);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Cohesion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Example of bad cohesion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Magic</a:t>
            </a:r>
            <a:r>
              <a:rPr lang="en-US" dirty="0" smtClean="0"/>
              <a:t> that has all these methods: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dirty="0"/>
              <a:t>Another example:</a:t>
            </a:r>
          </a:p>
        </p:txBody>
      </p:sp>
      <p:sp>
        <p:nvSpPr>
          <p:cNvPr id="1305604" name="Rectangle 4"/>
          <p:cNvSpPr>
            <a:spLocks noChangeArrowheads="1"/>
          </p:cNvSpPr>
          <p:nvPr/>
        </p:nvSpPr>
        <p:spPr bwMode="auto">
          <a:xfrm>
            <a:off x="611188" y="5105400"/>
            <a:ext cx="7921625" cy="12772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MagicClass.MakePizza("Fat Pepperoni");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MagicClass.WithdrawMoney("999e6");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MagicClass.OpenDBConnection();</a:t>
            </a:r>
          </a:p>
        </p:txBody>
      </p:sp>
      <p:sp>
        <p:nvSpPr>
          <p:cNvPr id="1305605" name="Rectangle 5"/>
          <p:cNvSpPr>
            <a:spLocks noChangeArrowheads="1"/>
          </p:cNvSpPr>
          <p:nvPr/>
        </p:nvSpPr>
        <p:spPr bwMode="auto">
          <a:xfrm>
            <a:off x="612775" y="2456730"/>
            <a:ext cx="7920038" cy="18866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PrintDocument(Document d);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SendEmail(string recipient, string subject, string text);</a:t>
            </a:r>
          </a:p>
          <a:p>
            <a:pPr marL="282575" indent="-282575" eaLnBrk="0" hangingPunct="0">
              <a:lnSpc>
                <a:spcPct val="90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CalculateDistanceBetweenPoints(int x1, int y1, int x2, int y2)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  <a:endParaRPr lang="bg-BG"/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/>
              <a:t> describes how tightly a class or routine is related to other classes or </a:t>
            </a:r>
            <a:r>
              <a:rPr lang="bg-BG" dirty="0"/>
              <a:t>routines</a:t>
            </a:r>
            <a:endParaRPr lang="en-US" dirty="0"/>
          </a:p>
          <a:p>
            <a:r>
              <a:rPr lang="en-US" dirty="0"/>
              <a:t>Coupling must be kept loose</a:t>
            </a:r>
          </a:p>
          <a:p>
            <a:pPr lvl="1"/>
            <a:r>
              <a:rPr lang="en-US" dirty="0"/>
              <a:t>Modules must depend little on each other </a:t>
            </a:r>
          </a:p>
          <a:p>
            <a:pPr lvl="1"/>
            <a:r>
              <a:rPr lang="en-US" dirty="0"/>
              <a:t>All classes and routines must have small, direct, visible, and flexible relations to other classes and routines</a:t>
            </a:r>
          </a:p>
          <a:p>
            <a:pPr lvl="1"/>
            <a:r>
              <a:rPr lang="en-US" dirty="0"/>
              <a:t>One module must be easily used by other modules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and Tight Coupling</a:t>
            </a:r>
            <a:endParaRPr lang="bg-BG"/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4679950" cy="5329237"/>
          </a:xfrm>
        </p:spPr>
        <p:txBody>
          <a:bodyPr/>
          <a:lstStyle/>
          <a:p>
            <a:pPr>
              <a:tabLst>
                <a:tab pos="5200650" algn="l"/>
              </a:tabLst>
            </a:pPr>
            <a:r>
              <a:rPr lang="en-US" sz="2800" dirty="0"/>
              <a:t>Loose Coupling: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Easily replace old HDD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Easily place this HDD to another motherboard</a:t>
            </a:r>
          </a:p>
          <a:p>
            <a:pPr>
              <a:spcBef>
                <a:spcPts val="1800"/>
              </a:spcBef>
              <a:tabLst>
                <a:tab pos="5200650" algn="l"/>
              </a:tabLst>
            </a:pPr>
            <a:r>
              <a:rPr lang="en-US" sz="2800" dirty="0" smtClean="0"/>
              <a:t>Tight </a:t>
            </a:r>
            <a:r>
              <a:rPr lang="en-US" sz="2800" dirty="0"/>
              <a:t>Coupling: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Where is the video adapter?</a:t>
            </a:r>
          </a:p>
          <a:p>
            <a:pPr lvl="1">
              <a:tabLst>
                <a:tab pos="5200650" algn="l"/>
              </a:tabLst>
            </a:pPr>
            <a:r>
              <a:rPr lang="en-US" sz="2600" dirty="0"/>
              <a:t>Can you change the video controller?</a:t>
            </a:r>
            <a:endParaRPr lang="bg-BG" sz="2600" dirty="0"/>
          </a:p>
        </p:txBody>
      </p:sp>
      <p:pic>
        <p:nvPicPr>
          <p:cNvPr id="1307652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363" y="4007766"/>
            <a:ext cx="2763838" cy="2328828"/>
          </a:xfrm>
          <a:prstGeom prst="roundRect">
            <a:avLst>
              <a:gd name="adj" fmla="val 4221"/>
            </a:avLst>
          </a:prstGeom>
          <a:noFill/>
        </p:spPr>
      </p:pic>
      <p:pic>
        <p:nvPicPr>
          <p:cNvPr id="1307653" name="Picture 5" descr="SATA-h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1772" y="1208705"/>
            <a:ext cx="2745922" cy="2383190"/>
          </a:xfrm>
          <a:prstGeom prst="roundRect">
            <a:avLst>
              <a:gd name="adj" fmla="val 4221"/>
            </a:avLst>
          </a:prstGeom>
          <a:noFill/>
        </p:spPr>
      </p:pic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Loose Coupling </a:t>
            </a:r>
            <a:r>
              <a:rPr lang="en-US" sz="3600" dirty="0" smtClean="0"/>
              <a:t>– Example</a:t>
            </a:r>
            <a:endParaRPr lang="en-US" sz="3600" dirty="0"/>
          </a:p>
        </p:txBody>
      </p:sp>
      <p:sp>
        <p:nvSpPr>
          <p:cNvPr id="1308675" name="Rectangle 3"/>
          <p:cNvSpPr>
            <a:spLocks noChangeArrowheads="1"/>
          </p:cNvSpPr>
          <p:nvPr/>
        </p:nvSpPr>
        <p:spPr bwMode="auto">
          <a:xfrm>
            <a:off x="528638" y="1052513"/>
            <a:ext cx="8158162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 </a:t>
            </a:r>
            <a:r>
              <a:rPr lang="en-US" dirty="0" smtClean="0"/>
              <a:t>– Example</a:t>
            </a:r>
            <a:endParaRPr lang="en-US" dirty="0"/>
          </a:p>
        </p:txBody>
      </p:sp>
      <p:sp>
        <p:nvSpPr>
          <p:cNvPr id="1309699" name="Rectangle 3"/>
          <p:cNvSpPr>
            <a:spLocks noChangeArrowheads="1"/>
          </p:cNvSpPr>
          <p:nvPr/>
        </p:nvSpPr>
        <p:spPr bwMode="auto">
          <a:xfrm>
            <a:off x="604838" y="1073188"/>
            <a:ext cx="7929562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void Sqrt()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MathParams.result = CalcSqrt(MathParams.operand);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Example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MathParams.operand = 64;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MathUtil.Sqrt();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Console.WriteLine(MathParams.result);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Spaghetti Code</a:t>
            </a:r>
            <a:endParaRPr lang="bg-BG"/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z="3000" dirty="0"/>
              <a:t>Combination of bad cohesion and tight coupling</a:t>
            </a:r>
            <a:endParaRPr lang="bg-BG" sz="3000" dirty="0"/>
          </a:p>
        </p:txBody>
      </p:sp>
      <p:sp>
        <p:nvSpPr>
          <p:cNvPr id="1310724" name="Rectangle 4"/>
          <p:cNvSpPr>
            <a:spLocks noChangeArrowheads="1"/>
          </p:cNvSpPr>
          <p:nvPr/>
        </p:nvSpPr>
        <p:spPr bwMode="auto">
          <a:xfrm>
            <a:off x="604838" y="1845707"/>
            <a:ext cx="8005762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InitPrinter()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LoadPrinterDriver(string fileName)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bool SaveReport(string fileName)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SetPrinter(string printer)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Printer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SetFileName()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bool LoadReport()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static bool CheckReport() {…}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13326" y="1371600"/>
            <a:ext cx="367347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Inheritance</a:t>
            </a:r>
            <a:endParaRPr lang="bg-BG" dirty="0"/>
          </a:p>
        </p:txBody>
      </p:sp>
      <p:sp>
        <p:nvSpPr>
          <p:cNvPr id="1298435" name="Rectangle 3"/>
          <p:cNvSpPr>
            <a:spLocks noChangeArrowheads="1"/>
          </p:cNvSpPr>
          <p:nvPr/>
        </p:nvSpPr>
        <p:spPr bwMode="auto">
          <a:xfrm>
            <a:off x="1187450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20482" name="Picture 2" descr="http://www.in.gov/isdh/files/Autosomal_dominant_inheritance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 rot="21395653">
            <a:off x="1044713" y="1400044"/>
            <a:ext cx="3656584" cy="4495800"/>
          </a:xfrm>
          <a:prstGeom prst="roundRect">
            <a:avLst>
              <a:gd name="adj" fmla="val 3873"/>
            </a:avLst>
          </a:prstGeom>
          <a:noFill/>
        </p:spPr>
      </p:pic>
      <p:pic>
        <p:nvPicPr>
          <p:cNvPr id="20484" name="Picture 4" descr="http://www.objectsbydesign.com/projects/umltest/bparanj/TangledInheritanc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49841">
            <a:off x="5742011" y="2839601"/>
            <a:ext cx="2762250" cy="2943225"/>
          </a:xfrm>
          <a:prstGeom prst="roundRect">
            <a:avLst>
              <a:gd name="adj" fmla="val 3873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bg-BG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</a:t>
            </a:r>
            <a:r>
              <a:rPr lang="en-US" dirty="0"/>
              <a:t>ability of a class to implicitly gain all members from another class</a:t>
            </a:r>
          </a:p>
          <a:p>
            <a:pPr lvl="1"/>
            <a:r>
              <a:rPr lang="en-US" dirty="0"/>
              <a:t>Inheritance is </a:t>
            </a:r>
            <a:r>
              <a:rPr lang="en-US" dirty="0" smtClean="0"/>
              <a:t>fundamental </a:t>
            </a:r>
            <a:r>
              <a:rPr lang="en-US" dirty="0"/>
              <a:t>concept in OOP</a:t>
            </a:r>
            <a:endParaRPr lang="bg-BG" sz="2600" dirty="0"/>
          </a:p>
          <a:p>
            <a:r>
              <a:rPr lang="en-US" dirty="0"/>
              <a:t>The class whose methods are inherited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en-US" dirty="0"/>
              <a:t> (parent) class</a:t>
            </a:r>
            <a:endParaRPr lang="bg-BG" dirty="0"/>
          </a:p>
          <a:p>
            <a:r>
              <a:rPr lang="en-US" dirty="0"/>
              <a:t>The class that gains new </a:t>
            </a:r>
            <a:r>
              <a:rPr lang="bg-BG" dirty="0"/>
              <a:t>functionality</a:t>
            </a:r>
            <a:r>
              <a:rPr lang="en-US" dirty="0"/>
              <a:t> is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derived</a:t>
            </a:r>
            <a:r>
              <a:rPr lang="en-US" dirty="0"/>
              <a:t> (child)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Inheritance </a:t>
            </a:r>
            <a:r>
              <a:rPr lang="bg-BG" dirty="0" smtClean="0"/>
              <a:t>establishes an 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is-a</a:t>
            </a:r>
            <a:r>
              <a:rPr lang="bg-BG" dirty="0" smtClean="0"/>
              <a:t> relationship </a:t>
            </a:r>
            <a:r>
              <a:rPr lang="en-US" dirty="0" smtClean="0"/>
              <a:t>between classes: A is B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(2)</a:t>
            </a:r>
            <a:endParaRPr lang="bg-BG"/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class members are </a:t>
            </a:r>
            <a:r>
              <a:rPr lang="en-US" dirty="0" smtClean="0"/>
              <a:t>inherited</a:t>
            </a:r>
          </a:p>
          <a:p>
            <a:pPr lvl="1"/>
            <a:r>
              <a:rPr lang="en-US" dirty="0" smtClean="0"/>
              <a:t>Fields</a:t>
            </a:r>
            <a:r>
              <a:rPr lang="en-US" dirty="0"/>
              <a:t>, methods, properties, …</a:t>
            </a:r>
          </a:p>
          <a:p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 smtClean="0"/>
              <a:t>classes </a:t>
            </a:r>
            <a:r>
              <a:rPr lang="en-US" dirty="0"/>
              <a:t>could be inherited</a:t>
            </a:r>
          </a:p>
          <a:p>
            <a:pPr lvl="1"/>
            <a:r>
              <a:rPr lang="en-US" dirty="0"/>
              <a:t>The structures in C#</a:t>
            </a:r>
            <a:r>
              <a:rPr lang="bg-BG" dirty="0"/>
              <a:t> </a:t>
            </a:r>
            <a:r>
              <a:rPr lang="en-US" dirty="0"/>
              <a:t>could not be inherited</a:t>
            </a:r>
            <a:endParaRPr lang="bg-BG" dirty="0"/>
          </a:p>
          <a:p>
            <a:r>
              <a:rPr lang="en-US" dirty="0" smtClean="0"/>
              <a:t>Inheritance allows creating deep inheritance </a:t>
            </a:r>
            <a:r>
              <a:rPr lang="en-US" dirty="0"/>
              <a:t>hierarchies</a:t>
            </a:r>
            <a:endParaRPr lang="bg-BG" dirty="0"/>
          </a:p>
          <a:p>
            <a:r>
              <a:rPr lang="en-US" dirty="0"/>
              <a:t>In </a:t>
            </a:r>
            <a:r>
              <a:rPr lang="bg-BG" dirty="0"/>
              <a:t>.</a:t>
            </a:r>
            <a:r>
              <a:rPr lang="en-US" dirty="0"/>
              <a:t>NET there is no multiple inheritance, except </a:t>
            </a:r>
            <a:r>
              <a:rPr lang="en-US" dirty="0" smtClean="0"/>
              <a:t>when implementing interfaces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Definition (2)</a:t>
            </a:r>
            <a:endParaRPr lang="bg-BG" dirty="0"/>
          </a:p>
        </p:txBody>
      </p:sp>
      <p:sp>
        <p:nvSpPr>
          <p:cNvPr id="817155" name="Rectangle 3"/>
          <p:cNvSpPr>
            <a:spLocks noChangeArrowheads="1"/>
          </p:cNvSpPr>
          <p:nvPr/>
        </p:nvSpPr>
        <p:spPr bwMode="auto">
          <a:xfrm>
            <a:off x="539750" y="1268413"/>
            <a:ext cx="807085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string Owner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owner;}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owner = value;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SayMiau()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Console.WriteLine("Miauuuuuuu!");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17157" name="AutoShape 5"/>
          <p:cNvSpPr>
            <a:spLocks noChangeArrowheads="1"/>
          </p:cNvSpPr>
          <p:nvPr/>
        </p:nvSpPr>
        <p:spPr bwMode="auto">
          <a:xfrm>
            <a:off x="5562600" y="2362200"/>
            <a:ext cx="1666875" cy="527804"/>
          </a:xfrm>
          <a:prstGeom prst="wedgeRoundRectCallout">
            <a:avLst>
              <a:gd name="adj1" fmla="val -157606"/>
              <a:gd name="adj2" fmla="val 823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17158" name="AutoShape 6"/>
          <p:cNvSpPr>
            <a:spLocks noChangeArrowheads="1"/>
          </p:cNvSpPr>
          <p:nvPr/>
        </p:nvSpPr>
        <p:spPr bwMode="auto">
          <a:xfrm>
            <a:off x="1066800" y="4648200"/>
            <a:ext cx="2087562" cy="953453"/>
          </a:xfrm>
          <a:prstGeom prst="wedgeRoundRectCallout">
            <a:avLst>
              <a:gd name="adj1" fmla="val -61881"/>
              <a:gd name="adj2" fmla="val -9435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End of class definition</a:t>
            </a:r>
            <a:endParaRPr lang="bg-BG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4994" name="Picture 2" descr="http://compoundthinking.com/blog/wp-content/uploads/2006/05/si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876800"/>
            <a:ext cx="3219450" cy="1467810"/>
          </a:xfrm>
          <a:prstGeom prst="roundRect">
            <a:avLst>
              <a:gd name="adj" fmla="val 118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7163"/>
            <a:ext cx="6875462" cy="909637"/>
          </a:xfrm>
        </p:spPr>
        <p:txBody>
          <a:bodyPr/>
          <a:lstStyle/>
          <a:p>
            <a:r>
              <a:rPr lang="en-US" dirty="0"/>
              <a:t>How to Define </a:t>
            </a:r>
            <a:r>
              <a:rPr lang="bg-BG" dirty="0"/>
              <a:t>Inheritance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We must specify the name of the base class after the name of the derived 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dirty="0"/>
              <a:t>In the constructor of the derived class we use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base</a:t>
            </a:r>
            <a:r>
              <a:rPr lang="en-US" dirty="0"/>
              <a:t> to invoke the constructor of the base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792163" y="2257961"/>
            <a:ext cx="759618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Circle : Shape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755650" y="5661025"/>
            <a:ext cx="75961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Circle (int x, int y) : base(x)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{...}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endParaRPr lang="bg-BG" dirty="0"/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576262" y="1137821"/>
            <a:ext cx="795813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Mammal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int age;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Mammal(int age)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this.age = age;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int Age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get { return age;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set { age = value;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void Sleep()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Console.WriteLine("Shhh! I'm sleeping!");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3314" name="Picture 2" descr="http://image.absoluteastronomy.com/images/topicimages/m/ma/mara_(mammal).gif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6827004" y="990600"/>
            <a:ext cx="1859796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1066800"/>
            <a:ext cx="8034338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Dog : Mammal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private string breed;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Dog(int age, string breed)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: base(age)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this.breed = breed;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string Breed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get { return breed;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set { breed = value;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public void WagTail()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Console.WriteLine("Tail wagging...");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12290" name="Picture 2" descr="http://www.jewelinfo4u.com/images/Gallery/Dog-Necklac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6951" y="914400"/>
            <a:ext cx="1925574" cy="213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9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71438"/>
            <a:ext cx="6948487" cy="909637"/>
          </a:xfrm>
          <a:noFill/>
          <a:ln/>
        </p:spPr>
        <p:txBody>
          <a:bodyPr/>
          <a:lstStyle/>
          <a:p>
            <a:r>
              <a:rPr lang="bg-BG" dirty="0" smtClean="0"/>
              <a:t>Inheritance </a:t>
            </a:r>
            <a:r>
              <a:rPr lang="en-US" dirty="0" smtClean="0"/>
              <a:t>– </a:t>
            </a:r>
            <a:r>
              <a:rPr lang="bg-BG" dirty="0" smtClean="0"/>
              <a:t>Example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bg-BG" dirty="0"/>
          </a:p>
        </p:txBody>
      </p:sp>
      <p:sp>
        <p:nvSpPr>
          <p:cNvPr id="781320" name="Rectangle 8"/>
          <p:cNvSpPr>
            <a:spLocks noChangeArrowheads="1"/>
          </p:cNvSpPr>
          <p:nvPr/>
        </p:nvSpPr>
        <p:spPr bwMode="auto">
          <a:xfrm>
            <a:off x="576262" y="1463219"/>
            <a:ext cx="80343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static 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5 years old mamal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Mamal mamal = new Mamal(5);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Console.WriteLine(mamal.Age);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mamal.Sleep();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// Create a bulldog, 3 years old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Dog dog = new Dog("Bulldog", 3);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dog.Sleep();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dog.Age = 4;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Console.WriteLine("Age: {0}", dog.Age);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Console.WriteLine("Breed: {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0}",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dog.Breed);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dog.WagTail();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161794" name="Picture 2" descr="http://www.joe-ks.com/archives_mar2002/HotDogs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 l="11940" t="4267" r="2985"/>
          <a:stretch>
            <a:fillRect/>
          </a:stretch>
        </p:blipFill>
        <p:spPr bwMode="auto">
          <a:xfrm>
            <a:off x="5638800" y="1121778"/>
            <a:ext cx="3124199" cy="2459622"/>
          </a:xfrm>
          <a:prstGeom prst="roundRect">
            <a:avLst>
              <a:gd name="adj" fmla="val 542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7626" y="1447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Polymorphism</a:t>
            </a:r>
            <a:endParaRPr lang="bg-BG" dirty="0"/>
          </a:p>
        </p:txBody>
      </p:sp>
      <p:pic>
        <p:nvPicPr>
          <p:cNvPr id="11266" name="Picture 2" descr="http://www.ipresepidivelardita.it/soldatin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4576" y="2743200"/>
            <a:ext cx="7032624" cy="3229448"/>
          </a:xfrm>
          <a:prstGeom prst="roundRect">
            <a:avLst>
              <a:gd name="adj" fmla="val 349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bg-BG" dirty="0"/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/>
              <a:t> is </a:t>
            </a:r>
            <a:r>
              <a:rPr lang="en-US" dirty="0" smtClean="0"/>
              <a:t>fundamental concept </a:t>
            </a: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OOP</a:t>
            </a:r>
          </a:p>
          <a:p>
            <a:pPr lvl="1"/>
            <a:r>
              <a:rPr lang="en-US" dirty="0"/>
              <a:t>The ability to handle the objects of a specific class as instances of its parent class and to call abstract functionality</a:t>
            </a:r>
            <a:endParaRPr lang="bg-BG" dirty="0"/>
          </a:p>
          <a:p>
            <a:r>
              <a:rPr lang="en-US" dirty="0"/>
              <a:t>Polymorphism allows </a:t>
            </a:r>
            <a:r>
              <a:rPr lang="en-US" dirty="0" smtClean="0"/>
              <a:t>creating hierarchies </a:t>
            </a:r>
            <a:r>
              <a:rPr lang="en-US" dirty="0"/>
              <a:t>with more </a:t>
            </a:r>
            <a:r>
              <a:rPr lang="en-US" dirty="0" smtClean="0"/>
              <a:t>valuable logical structure</a:t>
            </a:r>
          </a:p>
          <a:p>
            <a:pPr lvl="1"/>
            <a:r>
              <a:rPr lang="en-US" dirty="0" smtClean="0"/>
              <a:t>Allows invoking abstract functionality without caring how and where it is implemented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(2)</a:t>
            </a:r>
            <a:endParaRPr lang="bg-BG" dirty="0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8000"/>
              </a:spcBef>
            </a:pPr>
            <a:r>
              <a:rPr lang="bg-BG" dirty="0"/>
              <a:t>Polymorphism </a:t>
            </a:r>
            <a:r>
              <a:rPr lang="en-US" dirty="0"/>
              <a:t>is usually </a:t>
            </a:r>
            <a:r>
              <a:rPr lang="bg-BG" dirty="0"/>
              <a:t>implemented</a:t>
            </a:r>
            <a:r>
              <a:rPr lang="en-US" dirty="0"/>
              <a:t> </a:t>
            </a:r>
            <a:r>
              <a:rPr lang="bg-BG" dirty="0" smtClean="0"/>
              <a:t>through:</a:t>
            </a:r>
            <a:endParaRPr lang="bg-BG" dirty="0"/>
          </a:p>
          <a:p>
            <a:pPr lvl="1">
              <a:spcBef>
                <a:spcPct val="28000"/>
              </a:spcBef>
            </a:pPr>
            <a:r>
              <a:rPr lang="en-US" dirty="0" smtClean="0"/>
              <a:t>Virtual </a:t>
            </a:r>
            <a:r>
              <a:rPr lang="en-US" dirty="0"/>
              <a:t>methods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/>
              <a:t>)</a:t>
            </a:r>
            <a:r>
              <a:rPr lang="bg-BG" dirty="0"/>
              <a:t> 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Abstract </a:t>
            </a:r>
            <a:r>
              <a:rPr lang="en-US" dirty="0"/>
              <a:t>methods</a:t>
            </a:r>
            <a:r>
              <a:rPr lang="bg-BG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abstract</a:t>
            </a:r>
            <a:r>
              <a:rPr lang="bg-BG" dirty="0"/>
              <a:t>)</a:t>
            </a:r>
          </a:p>
          <a:p>
            <a:pPr lvl="1">
              <a:spcBef>
                <a:spcPct val="28000"/>
              </a:spcBef>
            </a:pPr>
            <a:r>
              <a:rPr lang="en-US" dirty="0" smtClean="0"/>
              <a:t>Methods </a:t>
            </a:r>
            <a:r>
              <a:rPr lang="en-US" dirty="0" smtClean="0"/>
              <a:t>from an interface </a:t>
            </a:r>
            <a:r>
              <a:rPr lang="bg-BG" dirty="0" smtClean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interface</a:t>
            </a:r>
            <a:r>
              <a:rPr lang="bg-BG" dirty="0"/>
              <a:t>)</a:t>
            </a:r>
          </a:p>
          <a:p>
            <a:pPr>
              <a:spcBef>
                <a:spcPct val="28000"/>
              </a:spcBef>
            </a:pPr>
            <a:r>
              <a:rPr lang="en-US" dirty="0"/>
              <a:t>In</a:t>
            </a:r>
            <a:r>
              <a:rPr lang="bg-BG" dirty="0"/>
              <a:t> </a:t>
            </a:r>
            <a:r>
              <a:rPr lang="en-US" dirty="0"/>
              <a:t>C# to override virtual method the keyword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/>
              <a:t> is used</a:t>
            </a:r>
          </a:p>
          <a:p>
            <a:pPr>
              <a:spcBef>
                <a:spcPct val="28000"/>
              </a:spcBef>
            </a:pPr>
            <a:r>
              <a:rPr lang="en-US" dirty="0"/>
              <a:t>C#</a:t>
            </a:r>
            <a:r>
              <a:rPr lang="bg-BG" dirty="0"/>
              <a:t> </a:t>
            </a:r>
            <a:r>
              <a:rPr lang="en-US" dirty="0"/>
              <a:t>allows </a:t>
            </a:r>
            <a:r>
              <a:rPr lang="en-US" dirty="0" smtClean="0"/>
              <a:t>hiding virtual </a:t>
            </a:r>
            <a:r>
              <a:rPr lang="en-US" dirty="0"/>
              <a:t>methods in derived </a:t>
            </a:r>
            <a:r>
              <a:rPr lang="en-US" dirty="0" smtClean="0"/>
              <a:t>classes by the </a:t>
            </a:r>
            <a:r>
              <a:rPr lang="en-US" dirty="0"/>
              <a:t>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new</a:t>
            </a:r>
            <a:endParaRPr lang="bg-BG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1438"/>
            <a:ext cx="7059613" cy="909637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bg-BG" dirty="0"/>
              <a:t>– </a:t>
            </a:r>
            <a:r>
              <a:rPr lang="en-US" dirty="0"/>
              <a:t>Example</a:t>
            </a:r>
            <a:r>
              <a:rPr lang="bg-BG" dirty="0"/>
              <a:t> </a:t>
            </a:r>
          </a:p>
        </p:txBody>
      </p:sp>
      <p:sp>
        <p:nvSpPr>
          <p:cNvPr id="1252355" name="Rectangle 3"/>
          <p:cNvSpPr>
            <a:spLocks noChangeArrowheads="1"/>
          </p:cNvSpPr>
          <p:nvPr/>
        </p:nvSpPr>
        <p:spPr bwMode="auto">
          <a:xfrm>
            <a:off x="581026" y="1088577"/>
            <a:ext cx="7953374" cy="53122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virtual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person.");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Trainer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trainer.");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8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override void PrintName() 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 am a student.");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50" name="Picture 6" descr="http://psalmtrees.files.wordpress.com/2009/08/d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990600"/>
            <a:ext cx="198120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1438"/>
            <a:ext cx="7059613" cy="909637"/>
          </a:xfrm>
        </p:spPr>
        <p:txBody>
          <a:bodyPr/>
          <a:lstStyle/>
          <a:p>
            <a:r>
              <a:rPr lang="en-US" dirty="0"/>
              <a:t>Polymorphism </a:t>
            </a:r>
            <a:r>
              <a:rPr lang="bg-BG" dirty="0"/>
              <a:t>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1254403" name="Rectangle 3"/>
          <p:cNvSpPr>
            <a:spLocks noChangeArrowheads="1"/>
          </p:cNvSpPr>
          <p:nvPr/>
        </p:nvSpPr>
        <p:spPr bwMode="auto">
          <a:xfrm>
            <a:off x="692150" y="1219200"/>
            <a:ext cx="776605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Person[] persons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new Trainer(),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new Student()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(Person p in persons)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Console.WriteLine(p); 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person.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trainer.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student.</a:t>
            </a:r>
          </a:p>
          <a:p>
            <a:pPr marL="282575" indent="-282575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2" descr="http://technofriends.files.wordpress.com/2008/02/polymorphism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0408" y="1066800"/>
            <a:ext cx="3031236" cy="2971800"/>
          </a:xfrm>
          <a:prstGeom prst="roundRect">
            <a:avLst>
              <a:gd name="adj" fmla="val 5218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8600" y="2657853"/>
            <a:ext cx="44713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6600" b="1" dirty="0" smtClean="0"/>
              <a:t>Questions?</a:t>
            </a:r>
            <a:endParaRPr lang="bg-BG" sz="6600" b="1" dirty="0"/>
          </a:p>
        </p:txBody>
      </p:sp>
      <p:pic>
        <p:nvPicPr>
          <p:cNvPr id="58370" name="Picture 2" descr="http://bp2.blogger.com/_Khl4_roRjxE/R-u4vrznNZI/AAAAAAAAAww/2TzrbPzcSF4/s320/questionmarks.jpg"/>
          <p:cNvPicPr>
            <a:picLocks noChangeAspect="1" noChangeArrowheads="1"/>
          </p:cNvPicPr>
          <p:nvPr/>
        </p:nvPicPr>
        <p:blipFill>
          <a:blip r:embed="rId2" cstate="print"/>
          <a:srcRect t="3721"/>
          <a:stretch>
            <a:fillRect/>
          </a:stretch>
        </p:blipFill>
        <p:spPr bwMode="auto">
          <a:xfrm rot="21204060">
            <a:off x="887688" y="1972053"/>
            <a:ext cx="2720424" cy="3943350"/>
          </a:xfrm>
          <a:prstGeom prst="roundRect">
            <a:avLst>
              <a:gd name="adj" fmla="val 5217"/>
            </a:avLst>
          </a:prstGeom>
          <a:noFill/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438400" y="152400"/>
            <a:ext cx="6477000" cy="1066800"/>
          </a:xfrm>
        </p:spPr>
        <p:txBody>
          <a:bodyPr/>
          <a:lstStyle/>
          <a:p>
            <a:r>
              <a:rPr lang="en-US" dirty="0" smtClean="0"/>
              <a:t>Object-Oriented Programming with C#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9535351" flipH="1">
            <a:off x="4341655" y="4049274"/>
            <a:ext cx="949687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1186146" flipH="1">
            <a:off x="6109757" y="5233401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7269785" flipH="1">
            <a:off x="6974975" y="3604033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2627025" flipH="1">
            <a:off x="5528586" y="3914824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Their Members</a:t>
            </a:r>
            <a:endParaRPr lang="bg-BG" dirty="0"/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Classes </a:t>
            </a:r>
            <a:r>
              <a:rPr lang="en-US" dirty="0" smtClean="0"/>
              <a:t>have </a:t>
            </a:r>
            <a:r>
              <a:rPr lang="en-US" dirty="0"/>
              <a:t>members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Fields</a:t>
            </a:r>
            <a:r>
              <a:rPr lang="bg-BG" dirty="0"/>
              <a:t>, </a:t>
            </a:r>
            <a:r>
              <a:rPr lang="en-US" dirty="0"/>
              <a:t>constants</a:t>
            </a:r>
            <a:r>
              <a:rPr lang="bg-BG" dirty="0"/>
              <a:t>, </a:t>
            </a:r>
            <a:r>
              <a:rPr lang="en-US" dirty="0"/>
              <a:t>methods</a:t>
            </a:r>
            <a:r>
              <a:rPr lang="bg-BG" dirty="0"/>
              <a:t>, </a:t>
            </a:r>
            <a:r>
              <a:rPr lang="en-US" dirty="0"/>
              <a:t>properties</a:t>
            </a:r>
            <a:r>
              <a:rPr lang="bg-BG" dirty="0" smtClean="0"/>
              <a:t>,</a:t>
            </a:r>
            <a:r>
              <a:rPr lang="en-US" dirty="0" smtClean="0"/>
              <a:t> indexers</a:t>
            </a:r>
            <a:r>
              <a:rPr lang="bg-BG" dirty="0"/>
              <a:t>, </a:t>
            </a:r>
            <a:r>
              <a:rPr lang="en-US" dirty="0"/>
              <a:t>events</a:t>
            </a:r>
            <a:r>
              <a:rPr lang="bg-BG" dirty="0"/>
              <a:t>, </a:t>
            </a:r>
            <a:r>
              <a:rPr lang="en-US" dirty="0"/>
              <a:t>operators</a:t>
            </a:r>
            <a:r>
              <a:rPr lang="bg-BG" dirty="0"/>
              <a:t>, </a:t>
            </a:r>
            <a:r>
              <a:rPr lang="en-US" dirty="0"/>
              <a:t>constructors</a:t>
            </a:r>
            <a:r>
              <a:rPr lang="bg-BG" dirty="0"/>
              <a:t>, </a:t>
            </a:r>
            <a:r>
              <a:rPr lang="en-US" dirty="0"/>
              <a:t>destructors</a:t>
            </a:r>
            <a:endParaRPr lang="bg-BG" dirty="0"/>
          </a:p>
          <a:p>
            <a:pPr lvl="1">
              <a:lnSpc>
                <a:spcPts val="3600"/>
              </a:lnSpc>
            </a:pPr>
            <a:r>
              <a:rPr lang="en-US" dirty="0"/>
              <a:t>Inner types</a:t>
            </a:r>
            <a:r>
              <a:rPr lang="bg-BG" dirty="0"/>
              <a:t> (</a:t>
            </a:r>
            <a:r>
              <a:rPr lang="en-US" dirty="0"/>
              <a:t>inner classes</a:t>
            </a:r>
            <a:r>
              <a:rPr lang="bg-BG" dirty="0"/>
              <a:t>, </a:t>
            </a:r>
            <a:r>
              <a:rPr lang="en-US" dirty="0"/>
              <a:t>structures</a:t>
            </a:r>
            <a:r>
              <a:rPr lang="bg-BG" dirty="0" smtClean="0"/>
              <a:t>,</a:t>
            </a:r>
            <a:r>
              <a:rPr lang="en-US" dirty="0" smtClean="0"/>
              <a:t> interfaces</a:t>
            </a:r>
            <a:r>
              <a:rPr lang="bg-BG" dirty="0"/>
              <a:t>, </a:t>
            </a:r>
            <a:r>
              <a:rPr lang="en-US" dirty="0"/>
              <a:t>delegates</a:t>
            </a:r>
            <a:r>
              <a:rPr lang="bg-BG" dirty="0"/>
              <a:t>, ...)</a:t>
            </a:r>
          </a:p>
          <a:p>
            <a:pPr>
              <a:lnSpc>
                <a:spcPts val="3600"/>
              </a:lnSpc>
            </a:pPr>
            <a:r>
              <a:rPr lang="en-US" dirty="0"/>
              <a:t>Members have modifiers (scope)</a:t>
            </a:r>
            <a:endParaRPr lang="bg-BG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private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protected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internal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Members can be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bg-BG" dirty="0"/>
              <a:t> (</a:t>
            </a:r>
            <a:r>
              <a:rPr lang="en-US" dirty="0"/>
              <a:t>common</a:t>
            </a:r>
            <a:r>
              <a:rPr lang="bg-BG" dirty="0"/>
              <a:t>) </a:t>
            </a:r>
            <a:r>
              <a:rPr lang="en-US" dirty="0"/>
              <a:t>or for a given type</a:t>
            </a:r>
            <a:endParaRPr lang="bg-BG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5934</Words>
  <Application>Microsoft Office PowerPoint</Application>
  <PresentationFormat>On-screen Show (4:3)</PresentationFormat>
  <Paragraphs>1105</Paragraphs>
  <Slides>89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Telerik Master Template</vt:lpstr>
      <vt:lpstr>Object-Oriented Programming with C#</vt:lpstr>
      <vt:lpstr>Table of Contents</vt:lpstr>
      <vt:lpstr>OOP and .NET</vt:lpstr>
      <vt:lpstr>Defining Classes </vt:lpstr>
      <vt:lpstr>Classes in OOP</vt:lpstr>
      <vt:lpstr>Classes in C#</vt:lpstr>
      <vt:lpstr>Simple Class Definition</vt:lpstr>
      <vt:lpstr>Simple Class Definition (2)</vt:lpstr>
      <vt:lpstr>Classes and Their Members</vt:lpstr>
      <vt:lpstr>Class Definition and Members</vt:lpstr>
      <vt:lpstr>Access Modifiers</vt:lpstr>
      <vt:lpstr>Access Modifiers</vt:lpstr>
      <vt:lpstr>Defining Classes</vt:lpstr>
      <vt:lpstr>Task: Define Class Dog</vt:lpstr>
      <vt:lpstr>Defining Class Dog – Example</vt:lpstr>
      <vt:lpstr>Defining Class Dog – Example (2)</vt:lpstr>
      <vt:lpstr>Using Classes and Objects</vt:lpstr>
      <vt:lpstr>Using Classes</vt:lpstr>
      <vt:lpstr>How to Use Classes (Non-static)?</vt:lpstr>
      <vt:lpstr>Task: Dog Meeting</vt:lpstr>
      <vt:lpstr>Dog Meeting – Example</vt:lpstr>
      <vt:lpstr>Constructors</vt:lpstr>
      <vt:lpstr>What is Constructor?</vt:lpstr>
      <vt:lpstr>Defining Constructors</vt:lpstr>
      <vt:lpstr>Defining Constructors (2)</vt:lpstr>
      <vt:lpstr>Constructors and Initialization</vt:lpstr>
      <vt:lpstr>Chaining Constructors Calls</vt:lpstr>
      <vt:lpstr>Fields, Constants and  and Properties</vt:lpstr>
      <vt:lpstr>Fields</vt:lpstr>
      <vt:lpstr>Constants</vt:lpstr>
      <vt:lpstr>Read-Only Fields</vt:lpstr>
      <vt:lpstr>The Role of Properties</vt:lpstr>
      <vt:lpstr>Defining Properties in C#</vt:lpstr>
      <vt:lpstr>Defining Properties – Example</vt:lpstr>
      <vt:lpstr>Dynamic Properties</vt:lpstr>
      <vt:lpstr>Automatic Properties</vt:lpstr>
      <vt:lpstr>Static Members</vt:lpstr>
      <vt:lpstr>Static Members</vt:lpstr>
      <vt:lpstr>Static vs. Non-Static</vt:lpstr>
      <vt:lpstr>Static Members – Example</vt:lpstr>
      <vt:lpstr>Static Members – Example (2)</vt:lpstr>
      <vt:lpstr>Structures</vt:lpstr>
      <vt:lpstr>Structures</vt:lpstr>
      <vt:lpstr>Structures – Example </vt:lpstr>
      <vt:lpstr>When to Use Structures?</vt:lpstr>
      <vt:lpstr>Delegates and Events</vt:lpstr>
      <vt:lpstr>What are Delegates?</vt:lpstr>
      <vt:lpstr>What are Delegates? (2)</vt:lpstr>
      <vt:lpstr>Delegates – Example</vt:lpstr>
      <vt:lpstr>Anonymous Methods</vt:lpstr>
      <vt:lpstr>Using Delegates: Standard Way</vt:lpstr>
      <vt:lpstr>Using Anonymous Methods</vt:lpstr>
      <vt:lpstr>Events</vt:lpstr>
      <vt:lpstr>Events in .NET</vt:lpstr>
      <vt:lpstr>Events in .NET (2)</vt:lpstr>
      <vt:lpstr>Events vs. Delegates</vt:lpstr>
      <vt:lpstr>System.EventHandler Delegate</vt:lpstr>
      <vt:lpstr>EventHandler – Example</vt:lpstr>
      <vt:lpstr>Interfaces and Abstract Classes</vt:lpstr>
      <vt:lpstr>Interfaces</vt:lpstr>
      <vt:lpstr>Interfaces – Example</vt:lpstr>
      <vt:lpstr>Interfaces – Example (2)</vt:lpstr>
      <vt:lpstr>Interface Implementation</vt:lpstr>
      <vt:lpstr>Interface Implementation – Example</vt:lpstr>
      <vt:lpstr>Abstract Classes</vt:lpstr>
      <vt:lpstr>Abstract Class – Example</vt:lpstr>
      <vt:lpstr>Cohesion and Coupling</vt:lpstr>
      <vt:lpstr>Cohesion</vt:lpstr>
      <vt:lpstr>Good and Bad Cohesion</vt:lpstr>
      <vt:lpstr>Strong Cohesion</vt:lpstr>
      <vt:lpstr>Bad Cohesion</vt:lpstr>
      <vt:lpstr>Coupling</vt:lpstr>
      <vt:lpstr>Loose and Tight Coupling</vt:lpstr>
      <vt:lpstr>Loose Coupling – Example</vt:lpstr>
      <vt:lpstr>Tight Coupling – Example</vt:lpstr>
      <vt:lpstr>Spaghetti Code</vt:lpstr>
      <vt:lpstr>Inheritance</vt:lpstr>
      <vt:lpstr>Inheritance</vt:lpstr>
      <vt:lpstr>Inheritance (2)</vt:lpstr>
      <vt:lpstr>How to Define Inheritance?</vt:lpstr>
      <vt:lpstr>Inheritance – Example</vt:lpstr>
      <vt:lpstr>Inheritance – Example (2)</vt:lpstr>
      <vt:lpstr>Inheritance – Example (3)</vt:lpstr>
      <vt:lpstr>Polymorphism</vt:lpstr>
      <vt:lpstr>Polymorphism</vt:lpstr>
      <vt:lpstr>Polymorphism (2)</vt:lpstr>
      <vt:lpstr>Polymorphism – Example </vt:lpstr>
      <vt:lpstr>Polymorphism – Example (2)</vt:lpstr>
      <vt:lpstr>Object-Oriented Programming with C#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with C#</dc:title>
  <dc:creator>Svetlin Nakov</dc:creator>
  <cp:lastModifiedBy>Svetlin Nakov</cp:lastModifiedBy>
  <cp:revision>323</cp:revision>
  <dcterms:created xsi:type="dcterms:W3CDTF">2007-12-08T16:03:35Z</dcterms:created>
  <dcterms:modified xsi:type="dcterms:W3CDTF">2010-03-08T16:00:06Z</dcterms:modified>
</cp:coreProperties>
</file>