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slides/slide169.xml" ContentType="application/vnd.openxmlformats-officedocument.presentationml.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108.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notesSlides/notesSlide23.xml" ContentType="application/vnd.openxmlformats-officedocument.presentationml.notes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slides/slide159.xml" ContentType="application/vnd.openxmlformats-officedocument.presentationml.slide+xml"/>
  <Override PartName="/ppt/notesSlides/notesSlide42.xml" ContentType="application/vnd.openxmlformats-officedocument.presentationml.notesSlide+xml"/>
  <Override PartName="/ppt/slides/slide148.xml" ContentType="application/vnd.openxmlformats-officedocument.presentationml.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6"/>
  </p:notesMasterIdLst>
  <p:handoutMasterIdLst>
    <p:handoutMasterId r:id="rId197"/>
  </p:handoutMasterIdLst>
  <p:sldIdLst>
    <p:sldId id="320" r:id="rId2"/>
    <p:sldId id="321" r:id="rId3"/>
    <p:sldId id="454" r:id="rId4"/>
    <p:sldId id="424" r:id="rId5"/>
    <p:sldId id="457" r:id="rId6"/>
    <p:sldId id="507" r:id="rId7"/>
    <p:sldId id="425" r:id="rId8"/>
    <p:sldId id="426" r:id="rId9"/>
    <p:sldId id="427" r:id="rId10"/>
    <p:sldId id="428" r:id="rId11"/>
    <p:sldId id="429" r:id="rId12"/>
    <p:sldId id="430" r:id="rId13"/>
    <p:sldId id="431" r:id="rId14"/>
    <p:sldId id="433" r:id="rId15"/>
    <p:sldId id="434" r:id="rId16"/>
    <p:sldId id="435" r:id="rId17"/>
    <p:sldId id="436" r:id="rId18"/>
    <p:sldId id="438" r:id="rId19"/>
    <p:sldId id="439" r:id="rId20"/>
    <p:sldId id="440" r:id="rId21"/>
    <p:sldId id="441" r:id="rId22"/>
    <p:sldId id="442" r:id="rId23"/>
    <p:sldId id="443" r:id="rId24"/>
    <p:sldId id="445" r:id="rId25"/>
    <p:sldId id="447" r:id="rId26"/>
    <p:sldId id="448" r:id="rId27"/>
    <p:sldId id="449" r:id="rId28"/>
    <p:sldId id="450" r:id="rId29"/>
    <p:sldId id="451" r:id="rId30"/>
    <p:sldId id="452" r:id="rId31"/>
    <p:sldId id="328" r:id="rId32"/>
    <p:sldId id="331" r:id="rId33"/>
    <p:sldId id="332" r:id="rId34"/>
    <p:sldId id="333" r:id="rId35"/>
    <p:sldId id="334" r:id="rId36"/>
    <p:sldId id="335" r:id="rId37"/>
    <p:sldId id="336" r:id="rId38"/>
    <p:sldId id="337" r:id="rId39"/>
    <p:sldId id="338" r:id="rId40"/>
    <p:sldId id="339" r:id="rId41"/>
    <p:sldId id="340" r:id="rId42"/>
    <p:sldId id="341" r:id="rId43"/>
    <p:sldId id="342" r:id="rId44"/>
    <p:sldId id="343" r:id="rId45"/>
    <p:sldId id="344" r:id="rId46"/>
    <p:sldId id="345" r:id="rId47"/>
    <p:sldId id="346" r:id="rId48"/>
    <p:sldId id="347" r:id="rId49"/>
    <p:sldId id="348" r:id="rId50"/>
    <p:sldId id="349" r:id="rId51"/>
    <p:sldId id="350" r:id="rId52"/>
    <p:sldId id="351" r:id="rId53"/>
    <p:sldId id="352" r:id="rId54"/>
    <p:sldId id="353" r:id="rId55"/>
    <p:sldId id="354" r:id="rId56"/>
    <p:sldId id="355" r:id="rId57"/>
    <p:sldId id="356" r:id="rId58"/>
    <p:sldId id="357" r:id="rId59"/>
    <p:sldId id="358" r:id="rId60"/>
    <p:sldId id="359" r:id="rId61"/>
    <p:sldId id="360" r:id="rId62"/>
    <p:sldId id="361" r:id="rId63"/>
    <p:sldId id="362" r:id="rId64"/>
    <p:sldId id="363" r:id="rId65"/>
    <p:sldId id="364" r:id="rId66"/>
    <p:sldId id="365" r:id="rId67"/>
    <p:sldId id="366" r:id="rId68"/>
    <p:sldId id="367" r:id="rId69"/>
    <p:sldId id="368" r:id="rId70"/>
    <p:sldId id="369" r:id="rId71"/>
    <p:sldId id="370" r:id="rId72"/>
    <p:sldId id="371" r:id="rId73"/>
    <p:sldId id="372" r:id="rId74"/>
    <p:sldId id="373" r:id="rId75"/>
    <p:sldId id="374" r:id="rId76"/>
    <p:sldId id="375" r:id="rId77"/>
    <p:sldId id="376" r:id="rId78"/>
    <p:sldId id="377" r:id="rId79"/>
    <p:sldId id="379" r:id="rId80"/>
    <p:sldId id="380" r:id="rId81"/>
    <p:sldId id="381" r:id="rId82"/>
    <p:sldId id="382" r:id="rId83"/>
    <p:sldId id="383" r:id="rId84"/>
    <p:sldId id="384" r:id="rId85"/>
    <p:sldId id="385" r:id="rId86"/>
    <p:sldId id="386" r:id="rId87"/>
    <p:sldId id="387" r:id="rId88"/>
    <p:sldId id="388" r:id="rId89"/>
    <p:sldId id="389" r:id="rId90"/>
    <p:sldId id="390" r:id="rId91"/>
    <p:sldId id="391" r:id="rId92"/>
    <p:sldId id="392" r:id="rId93"/>
    <p:sldId id="393" r:id="rId94"/>
    <p:sldId id="394" r:id="rId95"/>
    <p:sldId id="395" r:id="rId96"/>
    <p:sldId id="396" r:id="rId97"/>
    <p:sldId id="397" r:id="rId98"/>
    <p:sldId id="398" r:id="rId99"/>
    <p:sldId id="399" r:id="rId100"/>
    <p:sldId id="400" r:id="rId101"/>
    <p:sldId id="401" r:id="rId102"/>
    <p:sldId id="402" r:id="rId103"/>
    <p:sldId id="403" r:id="rId104"/>
    <p:sldId id="404" r:id="rId105"/>
    <p:sldId id="405" r:id="rId106"/>
    <p:sldId id="406" r:id="rId107"/>
    <p:sldId id="407" r:id="rId108"/>
    <p:sldId id="408" r:id="rId109"/>
    <p:sldId id="409" r:id="rId110"/>
    <p:sldId id="410" r:id="rId111"/>
    <p:sldId id="411" r:id="rId112"/>
    <p:sldId id="412" r:id="rId113"/>
    <p:sldId id="413" r:id="rId114"/>
    <p:sldId id="414" r:id="rId115"/>
    <p:sldId id="415" r:id="rId116"/>
    <p:sldId id="416" r:id="rId117"/>
    <p:sldId id="417" r:id="rId118"/>
    <p:sldId id="418" r:id="rId119"/>
    <p:sldId id="419" r:id="rId120"/>
    <p:sldId id="546" r:id="rId121"/>
    <p:sldId id="459" r:id="rId122"/>
    <p:sldId id="460" r:id="rId123"/>
    <p:sldId id="461" r:id="rId124"/>
    <p:sldId id="462" r:id="rId125"/>
    <p:sldId id="463" r:id="rId126"/>
    <p:sldId id="464" r:id="rId127"/>
    <p:sldId id="465" r:id="rId128"/>
    <p:sldId id="466" r:id="rId129"/>
    <p:sldId id="467" r:id="rId130"/>
    <p:sldId id="468" r:id="rId131"/>
    <p:sldId id="469" r:id="rId132"/>
    <p:sldId id="470" r:id="rId133"/>
    <p:sldId id="471" r:id="rId134"/>
    <p:sldId id="472" r:id="rId135"/>
    <p:sldId id="473" r:id="rId136"/>
    <p:sldId id="474" r:id="rId137"/>
    <p:sldId id="475" r:id="rId138"/>
    <p:sldId id="476" r:id="rId139"/>
    <p:sldId id="477" r:id="rId140"/>
    <p:sldId id="478" r:id="rId141"/>
    <p:sldId id="479" r:id="rId142"/>
    <p:sldId id="480" r:id="rId143"/>
    <p:sldId id="481" r:id="rId144"/>
    <p:sldId id="482" r:id="rId145"/>
    <p:sldId id="483" r:id="rId146"/>
    <p:sldId id="484" r:id="rId147"/>
    <p:sldId id="485" r:id="rId148"/>
    <p:sldId id="486" r:id="rId149"/>
    <p:sldId id="487" r:id="rId150"/>
    <p:sldId id="488" r:id="rId151"/>
    <p:sldId id="489" r:id="rId152"/>
    <p:sldId id="490" r:id="rId153"/>
    <p:sldId id="491" r:id="rId154"/>
    <p:sldId id="493" r:id="rId155"/>
    <p:sldId id="494" r:id="rId156"/>
    <p:sldId id="495" r:id="rId157"/>
    <p:sldId id="496" r:id="rId158"/>
    <p:sldId id="497" r:id="rId159"/>
    <p:sldId id="498" r:id="rId160"/>
    <p:sldId id="499" r:id="rId161"/>
    <p:sldId id="500" r:id="rId162"/>
    <p:sldId id="501" r:id="rId163"/>
    <p:sldId id="502" r:id="rId164"/>
    <p:sldId id="503" r:id="rId165"/>
    <p:sldId id="504" r:id="rId166"/>
    <p:sldId id="508" r:id="rId167"/>
    <p:sldId id="509" r:id="rId168"/>
    <p:sldId id="510" r:id="rId169"/>
    <p:sldId id="511" r:id="rId170"/>
    <p:sldId id="512" r:id="rId171"/>
    <p:sldId id="513" r:id="rId172"/>
    <p:sldId id="514" r:id="rId173"/>
    <p:sldId id="519" r:id="rId174"/>
    <p:sldId id="520" r:id="rId175"/>
    <p:sldId id="521" r:id="rId176"/>
    <p:sldId id="522" r:id="rId177"/>
    <p:sldId id="523" r:id="rId178"/>
    <p:sldId id="524" r:id="rId179"/>
    <p:sldId id="525" r:id="rId180"/>
    <p:sldId id="526" r:id="rId181"/>
    <p:sldId id="527" r:id="rId182"/>
    <p:sldId id="528" r:id="rId183"/>
    <p:sldId id="529" r:id="rId184"/>
    <p:sldId id="530" r:id="rId185"/>
    <p:sldId id="532" r:id="rId186"/>
    <p:sldId id="534" r:id="rId187"/>
    <p:sldId id="535" r:id="rId188"/>
    <p:sldId id="536" r:id="rId189"/>
    <p:sldId id="540" r:id="rId190"/>
    <p:sldId id="541" r:id="rId191"/>
    <p:sldId id="542" r:id="rId192"/>
    <p:sldId id="543" r:id="rId193"/>
    <p:sldId id="544" r:id="rId194"/>
    <p:sldId id="547" r:id="rId195"/>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FFC8"/>
    <a:srgbClr val="FAF7C8"/>
    <a:srgbClr val="FAF8C8"/>
    <a:srgbClr val="F5FFC2"/>
    <a:srgbClr val="EBFFD2"/>
    <a:srgbClr val="EBFFDC"/>
    <a:srgbClr val="FAF8BE"/>
    <a:srgbClr val="FAF8D2"/>
    <a:srgbClr val="8CF4F2"/>
    <a:srgbClr val="A4F6F0"/>
  </p:clrMru>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39" autoAdjust="0"/>
    <p:restoredTop sz="94706" autoAdjust="0"/>
  </p:normalViewPr>
  <p:slideViewPr>
    <p:cSldViewPr>
      <p:cViewPr varScale="1">
        <p:scale>
          <a:sx n="65" d="100"/>
          <a:sy n="65" d="100"/>
        </p:scale>
        <p:origin x="-1212" y="-96"/>
      </p:cViewPr>
      <p:guideLst>
        <p:guide orient="horz" pos="2160"/>
        <p:guide pos="2880"/>
      </p:guideLst>
    </p:cSldViewPr>
  </p:slideViewPr>
  <p:outlineViewPr>
    <p:cViewPr>
      <p:scale>
        <a:sx n="33" d="100"/>
        <a:sy n="33" d="100"/>
      </p:scale>
      <p:origin x="48" y="1638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notesMaster" Target="notesMasters/notesMaster1.xml"/><Relationship Id="rId200"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handoutMaster" Target="handoutMasters/handoutMaster1.xml"/><Relationship Id="rId201"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presProps" Target="presProps.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s>
</file>

<file path=ppt/_rels/viewProps.xml.rels><?xml version="1.0" encoding="UTF-8" standalone="yes"?>
<Relationships xmlns="http://schemas.openxmlformats.org/package/2006/relationships"><Relationship Id="rId3" Type="http://schemas.openxmlformats.org/officeDocument/2006/relationships/slide" Target="slides/slide45.xml"/><Relationship Id="rId7" Type="http://schemas.openxmlformats.org/officeDocument/2006/relationships/slide" Target="slides/slide160.xml"/><Relationship Id="rId2" Type="http://schemas.openxmlformats.org/officeDocument/2006/relationships/slide" Target="slides/slide43.xml"/><Relationship Id="rId1" Type="http://schemas.openxmlformats.org/officeDocument/2006/relationships/slide" Target="slides/slide34.xml"/><Relationship Id="rId6" Type="http://schemas.openxmlformats.org/officeDocument/2006/relationships/slide" Target="slides/slide82.xml"/><Relationship Id="rId5" Type="http://schemas.openxmlformats.org/officeDocument/2006/relationships/slide" Target="slides/slide54.xml"/><Relationship Id="rId4"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3/15/2010</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3/15/2010</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1E2C607-87BF-40A6-BAD2-793DD50E9DD8}" type="slidenum">
              <a:rPr lang="en-US"/>
              <a:pPr/>
              <a:t>7</a:t>
            </a:fld>
            <a:r>
              <a:rPr lang="en-US" dirty="0"/>
              <a:t>##</a:t>
            </a:r>
          </a:p>
        </p:txBody>
      </p:sp>
      <p:sp>
        <p:nvSpPr>
          <p:cNvPr id="485378" name="Rectangle 2"/>
          <p:cNvSpPr>
            <a:spLocks noGrp="1" noRot="1" noChangeAspect="1" noChangeArrowheads="1" noTextEdit="1"/>
          </p:cNvSpPr>
          <p:nvPr>
            <p:ph type="sldImg"/>
          </p:nvPr>
        </p:nvSpPr>
        <p:spPr>
          <a:ln/>
        </p:spPr>
      </p:sp>
      <p:sp>
        <p:nvSpPr>
          <p:cNvPr id="48537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6DA9DAAF-0E42-460B-9592-B49C629A0640}" type="slidenum">
              <a:rPr lang="en-US"/>
              <a:pPr/>
              <a:t>35</a:t>
            </a:fld>
            <a:r>
              <a:rPr lang="en-US" dirty="0"/>
              <a:t>##</a:t>
            </a:r>
            <a:endParaRPr lang="en-US" sz="1100" dirty="0"/>
          </a:p>
        </p:txBody>
      </p:sp>
      <p:sp>
        <p:nvSpPr>
          <p:cNvPr id="482306" name="Rectangle 2"/>
          <p:cNvSpPr>
            <a:spLocks noGrp="1" noRot="1" noChangeAspect="1" noChangeArrowheads="1" noTextEdit="1"/>
          </p:cNvSpPr>
          <p:nvPr>
            <p:ph type="sldImg"/>
          </p:nvPr>
        </p:nvSpPr>
        <p:spPr>
          <a:ln/>
        </p:spPr>
      </p:sp>
      <p:sp>
        <p:nvSpPr>
          <p:cNvPr id="482307" name="Rectangle 3"/>
          <p:cNvSpPr>
            <a:spLocks noGrp="1" noChangeArrowheads="1"/>
          </p:cNvSpPr>
          <p:nvPr>
            <p:ph type="body" idx="1"/>
          </p:nvPr>
        </p:nvSpPr>
        <p:spPr>
          <a:xfrm>
            <a:off x="688481" y="4416099"/>
            <a:ext cx="5504853" cy="4182457"/>
          </a:xfrm>
        </p:spPr>
        <p:txBody>
          <a:bodyPr/>
          <a:lstStyle/>
          <a:p>
            <a:endParaRPr lang="bg-BG"/>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4229A17A-8A30-43A2-B559-6D25FEC1AA30}" type="slidenum">
              <a:rPr lang="en-US"/>
              <a:pPr/>
              <a:t>40</a:t>
            </a:fld>
            <a:r>
              <a:rPr lang="en-US" dirty="0"/>
              <a:t>##</a:t>
            </a:r>
            <a:endParaRPr lang="en-US" sz="1100" dirty="0"/>
          </a:p>
        </p:txBody>
      </p:sp>
      <p:sp>
        <p:nvSpPr>
          <p:cNvPr id="488450" name="Rectangle 2"/>
          <p:cNvSpPr>
            <a:spLocks noGrp="1" noRot="1" noChangeAspect="1" noChangeArrowheads="1" noTextEdit="1"/>
          </p:cNvSpPr>
          <p:nvPr>
            <p:ph type="sldImg"/>
          </p:nvPr>
        </p:nvSpPr>
        <p:spPr>
          <a:ln/>
        </p:spPr>
      </p:sp>
      <p:sp>
        <p:nvSpPr>
          <p:cNvPr id="488451" name="Rectangle 3"/>
          <p:cNvSpPr>
            <a:spLocks noGrp="1" noChangeArrowheads="1"/>
          </p:cNvSpPr>
          <p:nvPr>
            <p:ph type="body" idx="1"/>
          </p:nvPr>
        </p:nvSpPr>
        <p:spPr>
          <a:xfrm>
            <a:off x="688481" y="4416099"/>
            <a:ext cx="5504853" cy="4182457"/>
          </a:xfrm>
        </p:spPr>
        <p:txBody>
          <a:bodyPr/>
          <a:lstStyle/>
          <a:p>
            <a:endParaRPr lang="bg-BG"/>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52AE2F76-E93D-4BC8-96EA-C36B70C253D9}" type="slidenum">
              <a:rPr lang="en-US"/>
              <a:pPr/>
              <a:t>42</a:t>
            </a:fld>
            <a:r>
              <a:rPr lang="en-US" dirty="0"/>
              <a:t>##</a:t>
            </a:r>
            <a:endParaRPr lang="en-US" sz="1100" dirty="0"/>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a:xfrm>
            <a:off x="688481" y="4416099"/>
            <a:ext cx="5504853" cy="4182457"/>
          </a:xfrm>
        </p:spPr>
        <p:txBody>
          <a:bodyPr/>
          <a:lstStyle/>
          <a:p>
            <a:endParaRPr lang="bg-BG"/>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28C66276-BCA6-4B9D-83B6-125695AC4321}" type="slidenum">
              <a:rPr lang="en-US"/>
              <a:pPr/>
              <a:t>43</a:t>
            </a:fld>
            <a:r>
              <a:rPr lang="en-US" dirty="0"/>
              <a:t>##</a:t>
            </a:r>
            <a:endParaRPr lang="en-US" sz="1100" dirty="0"/>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xfrm>
            <a:off x="688481" y="4416099"/>
            <a:ext cx="5504853" cy="4182457"/>
          </a:xfrm>
        </p:spPr>
        <p:txBody>
          <a:bodyPr/>
          <a:lstStyle/>
          <a:p>
            <a:r>
              <a:rPr lang="en-US" b="1"/>
              <a:t>Capabilities of SQL </a:t>
            </a:r>
            <a:r>
              <a:rPr lang="en-US" b="1">
                <a:latin typeface="Courier New" pitchFamily="49" charset="0"/>
              </a:rPr>
              <a:t>SELECT</a:t>
            </a:r>
            <a:r>
              <a:rPr lang="en-US" b="1"/>
              <a:t> Statements</a:t>
            </a:r>
          </a:p>
          <a:p>
            <a:pPr lvl="1"/>
            <a:r>
              <a:rPr lang="en-US"/>
              <a:t>A </a:t>
            </a:r>
            <a:r>
              <a:rPr lang="en-US">
                <a:latin typeface="Courier New" pitchFamily="49" charset="0"/>
              </a:rPr>
              <a:t>SELECT</a:t>
            </a:r>
            <a:r>
              <a:rPr lang="en-US"/>
              <a:t> statement retrieves information from the database. Using a </a:t>
            </a:r>
            <a:r>
              <a:rPr lang="en-US">
                <a:solidFill>
                  <a:srgbClr val="FC0128"/>
                </a:solidFill>
                <a:latin typeface="Courier New" pitchFamily="49" charset="0"/>
              </a:rPr>
              <a:t>SELECT</a:t>
            </a:r>
            <a:r>
              <a:rPr lang="en-US">
                <a:solidFill>
                  <a:srgbClr val="FC0128"/>
                </a:solidFill>
              </a:rPr>
              <a:t> </a:t>
            </a:r>
            <a:r>
              <a:rPr lang="en-US"/>
              <a:t>statement, you can do the following:</a:t>
            </a:r>
          </a:p>
          <a:p>
            <a:pPr lvl="2"/>
            <a:r>
              <a:rPr lang="en-US" b="1">
                <a:solidFill>
                  <a:srgbClr val="FC0128"/>
                </a:solidFill>
              </a:rPr>
              <a:t>Projection</a:t>
            </a:r>
            <a:r>
              <a:rPr lang="en-US">
                <a:solidFill>
                  <a:srgbClr val="FC0128"/>
                </a:solidFill>
              </a:rPr>
              <a:t>:</a:t>
            </a:r>
            <a:r>
              <a:rPr lang="en-US"/>
              <a:t> You can use the projection capability in SQL to choose the columns in a table that you want returned by your query. You can choose as few or as many columns of the table as you require. </a:t>
            </a:r>
          </a:p>
          <a:p>
            <a:pPr lvl="2"/>
            <a:r>
              <a:rPr lang="en-US" b="1">
                <a:solidFill>
                  <a:srgbClr val="FC0128"/>
                </a:solidFill>
              </a:rPr>
              <a:t>Selection</a:t>
            </a:r>
            <a:r>
              <a:rPr lang="en-US">
                <a:solidFill>
                  <a:srgbClr val="FC0128"/>
                </a:solidFill>
              </a:rPr>
              <a:t>:</a:t>
            </a:r>
            <a:r>
              <a:rPr lang="en-US"/>
              <a:t> You can use the selection capability in SQL to choose the rows in a table that you want returned by a query. You can use various criteria to restrict the rows that you see.</a:t>
            </a:r>
          </a:p>
          <a:p>
            <a:pPr lvl="2"/>
            <a:r>
              <a:rPr lang="en-US" b="1">
                <a:solidFill>
                  <a:srgbClr val="FC0128"/>
                </a:solidFill>
              </a:rPr>
              <a:t>Joining</a:t>
            </a:r>
            <a:r>
              <a:rPr lang="en-US">
                <a:solidFill>
                  <a:srgbClr val="FC0128"/>
                </a:solidFill>
              </a:rPr>
              <a:t>:</a:t>
            </a:r>
            <a:r>
              <a:rPr lang="en-US"/>
              <a:t> You can use the join capability in SQL to bring together data that is stored in different tables by creating a link between them. You learn more about joins in a later lesson.</a:t>
            </a:r>
            <a:r>
              <a:rPr lang="en-US" b="1"/>
              <a:t> </a:t>
            </a:r>
            <a:endParaRPr lang="en-US" b="1">
              <a:solidFill>
                <a:schemeClr val="accent2"/>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2E353550-216C-4B4B-83D4-B08681207EE1}" type="slidenum">
              <a:rPr lang="en-US"/>
              <a:pPr/>
              <a:t>44</a:t>
            </a:fld>
            <a:r>
              <a:rPr lang="en-US" dirty="0"/>
              <a:t>##</a:t>
            </a:r>
            <a:endParaRPr lang="en-US" sz="1100" dirty="0"/>
          </a:p>
        </p:txBody>
      </p:sp>
      <p:sp>
        <p:nvSpPr>
          <p:cNvPr id="495618" name="Rectangle 2"/>
          <p:cNvSpPr>
            <a:spLocks noGrp="1" noRot="1" noChangeAspect="1" noChangeArrowheads="1" noTextEdit="1"/>
          </p:cNvSpPr>
          <p:nvPr>
            <p:ph type="sldImg"/>
          </p:nvPr>
        </p:nvSpPr>
        <p:spPr>
          <a:ln/>
        </p:spPr>
      </p:sp>
      <p:sp>
        <p:nvSpPr>
          <p:cNvPr id="495619" name="Rectangle 3"/>
          <p:cNvSpPr>
            <a:spLocks noGrp="1" noChangeArrowheads="1"/>
          </p:cNvSpPr>
          <p:nvPr>
            <p:ph type="body" idx="1"/>
          </p:nvPr>
        </p:nvSpPr>
        <p:spPr>
          <a:xfrm>
            <a:off x="688481" y="4416099"/>
            <a:ext cx="5504853" cy="4182457"/>
          </a:xfrm>
        </p:spPr>
        <p:txBody>
          <a:bodyPr/>
          <a:lstStyle/>
          <a:p>
            <a:r>
              <a:rPr lang="en-US" b="1"/>
              <a:t>Basic </a:t>
            </a:r>
            <a:r>
              <a:rPr lang="en-US" b="1">
                <a:latin typeface="Courier New" pitchFamily="49" charset="0"/>
              </a:rPr>
              <a:t>SELECT </a:t>
            </a:r>
            <a:r>
              <a:rPr lang="en-US" b="1"/>
              <a:t>Statement</a:t>
            </a:r>
          </a:p>
          <a:p>
            <a:pPr lvl="1"/>
            <a:r>
              <a:rPr lang="en-US"/>
              <a:t>In its simplest form, a </a:t>
            </a:r>
            <a:r>
              <a:rPr lang="en-US">
                <a:latin typeface="Courier New" pitchFamily="49" charset="0"/>
              </a:rPr>
              <a:t>SELECT</a:t>
            </a:r>
            <a:r>
              <a:rPr lang="en-US"/>
              <a:t> statement must include the following:</a:t>
            </a:r>
          </a:p>
          <a:p>
            <a:pPr lvl="2"/>
            <a:r>
              <a:rPr lang="en-US"/>
              <a:t>A </a:t>
            </a:r>
            <a:r>
              <a:rPr lang="en-US">
                <a:solidFill>
                  <a:srgbClr val="FC0128"/>
                </a:solidFill>
                <a:latin typeface="Courier New" pitchFamily="49" charset="0"/>
              </a:rPr>
              <a:t>SELECT</a:t>
            </a:r>
            <a:r>
              <a:rPr lang="en-US">
                <a:solidFill>
                  <a:srgbClr val="FC0128"/>
                </a:solidFill>
              </a:rPr>
              <a:t> clause</a:t>
            </a:r>
            <a:r>
              <a:rPr lang="en-US"/>
              <a:t>, which specifies the columns to be displayed</a:t>
            </a:r>
          </a:p>
          <a:p>
            <a:pPr lvl="2"/>
            <a:r>
              <a:rPr lang="en-US"/>
              <a:t>A </a:t>
            </a:r>
            <a:r>
              <a:rPr lang="en-US">
                <a:solidFill>
                  <a:srgbClr val="FC0128"/>
                </a:solidFill>
                <a:latin typeface="Courier New" pitchFamily="49" charset="0"/>
              </a:rPr>
              <a:t>FROM</a:t>
            </a:r>
            <a:r>
              <a:rPr lang="en-US">
                <a:solidFill>
                  <a:srgbClr val="FC0128"/>
                </a:solidFill>
              </a:rPr>
              <a:t> </a:t>
            </a:r>
            <a:r>
              <a:rPr lang="en-US"/>
              <a:t>clause, which specifies the table containing the columns listed in the </a:t>
            </a:r>
            <a:r>
              <a:rPr lang="en-US">
                <a:latin typeface="Courier New" pitchFamily="49" charset="0"/>
              </a:rPr>
              <a:t>SELECT</a:t>
            </a:r>
            <a:r>
              <a:rPr lang="en-US"/>
              <a:t> clause</a:t>
            </a:r>
            <a:endParaRPr lang="en-US" b="1"/>
          </a:p>
          <a:p>
            <a:pPr lvl="1"/>
            <a:r>
              <a:rPr lang="en-US"/>
              <a:t>In the syntax:</a:t>
            </a:r>
          </a:p>
          <a:p>
            <a:pPr lvl="1"/>
            <a:r>
              <a:rPr lang="en-US">
                <a:solidFill>
                  <a:srgbClr val="000000"/>
                </a:solidFill>
              </a:rPr>
              <a:t>	</a:t>
            </a:r>
            <a:r>
              <a:rPr lang="en-US">
                <a:solidFill>
                  <a:srgbClr val="000000"/>
                </a:solidFill>
                <a:latin typeface="Courier New" pitchFamily="49" charset="0"/>
              </a:rPr>
              <a:t>SELECT</a:t>
            </a:r>
            <a:r>
              <a:rPr lang="en-US">
                <a:solidFill>
                  <a:srgbClr val="000000"/>
                </a:solidFill>
              </a:rPr>
              <a:t>			is a list of one or more columns</a:t>
            </a:r>
            <a:endParaRPr lang="en-US" i="1">
              <a:solidFill>
                <a:srgbClr val="000000"/>
              </a:solidFill>
            </a:endParaRPr>
          </a:p>
          <a:p>
            <a:pPr lvl="2"/>
            <a:r>
              <a:rPr lang="en-US">
                <a:solidFill>
                  <a:srgbClr val="000000"/>
                </a:solidFill>
              </a:rPr>
              <a:t>	</a:t>
            </a:r>
            <a:r>
              <a:rPr lang="en-US">
                <a:solidFill>
                  <a:srgbClr val="000000"/>
                </a:solidFill>
                <a:latin typeface="Courier New" pitchFamily="49" charset="0"/>
              </a:rPr>
              <a:t>*</a:t>
            </a:r>
            <a:r>
              <a:rPr lang="en-US" i="1">
                <a:solidFill>
                  <a:srgbClr val="000000"/>
                </a:solidFill>
                <a:latin typeface="Courier New" pitchFamily="49" charset="0"/>
              </a:rPr>
              <a:t> </a:t>
            </a:r>
            <a:r>
              <a:rPr lang="en-US" i="1">
                <a:solidFill>
                  <a:srgbClr val="000000"/>
                </a:solidFill>
              </a:rPr>
              <a:t> 				</a:t>
            </a:r>
            <a:r>
              <a:rPr lang="en-US">
                <a:solidFill>
                  <a:srgbClr val="000000"/>
                </a:solidFill>
              </a:rPr>
              <a:t>selects all columns</a:t>
            </a:r>
          </a:p>
          <a:p>
            <a:pPr lvl="2"/>
            <a:r>
              <a:rPr lang="en-US">
                <a:solidFill>
                  <a:srgbClr val="000000"/>
                </a:solidFill>
              </a:rPr>
              <a:t>	</a:t>
            </a:r>
            <a:r>
              <a:rPr lang="en-US">
                <a:solidFill>
                  <a:srgbClr val="FC0128"/>
                </a:solidFill>
                <a:latin typeface="Courier New" pitchFamily="49" charset="0"/>
              </a:rPr>
              <a:t>DISTINCT</a:t>
            </a:r>
            <a:r>
              <a:rPr lang="en-US">
                <a:solidFill>
                  <a:srgbClr val="000000"/>
                </a:solidFill>
              </a:rPr>
              <a:t>			suppresses duplicates</a:t>
            </a:r>
          </a:p>
          <a:p>
            <a:pPr lvl="2"/>
            <a:r>
              <a:rPr lang="en-US" i="1">
                <a:solidFill>
                  <a:srgbClr val="000000"/>
                </a:solidFill>
              </a:rPr>
              <a:t>	</a:t>
            </a:r>
            <a:r>
              <a:rPr lang="en-US" i="1">
                <a:solidFill>
                  <a:srgbClr val="000000"/>
                </a:solidFill>
                <a:latin typeface="Courier New" pitchFamily="49" charset="0"/>
              </a:rPr>
              <a:t>column|expression</a:t>
            </a:r>
            <a:r>
              <a:rPr lang="en-US">
                <a:solidFill>
                  <a:srgbClr val="000000"/>
                </a:solidFill>
              </a:rPr>
              <a:t>	selects the named column or the expression</a:t>
            </a:r>
          </a:p>
          <a:p>
            <a:pPr lvl="2"/>
            <a:r>
              <a:rPr lang="en-US" i="1">
                <a:solidFill>
                  <a:srgbClr val="000000"/>
                </a:solidFill>
              </a:rPr>
              <a:t>	</a:t>
            </a:r>
            <a:r>
              <a:rPr lang="en-US" i="1">
                <a:solidFill>
                  <a:srgbClr val="FC0128"/>
                </a:solidFill>
                <a:latin typeface="Courier New" pitchFamily="49" charset="0"/>
              </a:rPr>
              <a:t>alias</a:t>
            </a:r>
            <a:r>
              <a:rPr lang="en-US" i="1">
                <a:solidFill>
                  <a:srgbClr val="000000"/>
                </a:solidFill>
                <a:latin typeface="Courier New" pitchFamily="49" charset="0"/>
              </a:rPr>
              <a:t>			</a:t>
            </a:r>
            <a:r>
              <a:rPr lang="en-US">
                <a:solidFill>
                  <a:srgbClr val="000000"/>
                </a:solidFill>
              </a:rPr>
              <a:t>gives selected columns different headings</a:t>
            </a:r>
          </a:p>
          <a:p>
            <a:pPr lvl="2"/>
            <a:r>
              <a:rPr lang="en-US">
                <a:solidFill>
                  <a:srgbClr val="000000"/>
                </a:solidFill>
              </a:rPr>
              <a:t>	</a:t>
            </a:r>
            <a:r>
              <a:rPr lang="en-US">
                <a:solidFill>
                  <a:srgbClr val="000000"/>
                </a:solidFill>
                <a:latin typeface="Courier New" pitchFamily="49" charset="0"/>
              </a:rPr>
              <a:t>FROM</a:t>
            </a:r>
            <a:r>
              <a:rPr lang="en-US" i="1">
                <a:solidFill>
                  <a:srgbClr val="000000"/>
                </a:solidFill>
                <a:latin typeface="Courier New" pitchFamily="49" charset="0"/>
              </a:rPr>
              <a:t> table</a:t>
            </a:r>
            <a:r>
              <a:rPr lang="en-US" i="1">
                <a:solidFill>
                  <a:srgbClr val="000000"/>
                </a:solidFill>
              </a:rPr>
              <a:t> 		</a:t>
            </a:r>
            <a:r>
              <a:rPr lang="en-US">
                <a:solidFill>
                  <a:srgbClr val="000000"/>
                </a:solidFill>
              </a:rPr>
              <a:t>specifies the table containing the columns</a:t>
            </a:r>
          </a:p>
          <a:p>
            <a:pPr lvl="1"/>
            <a:r>
              <a:rPr lang="en-US" b="1"/>
              <a:t>Note: </a:t>
            </a:r>
            <a:r>
              <a:rPr lang="en-US"/>
              <a:t>Throughout this course, the words </a:t>
            </a:r>
            <a:r>
              <a:rPr lang="en-US" i="1"/>
              <a:t>keyword</a:t>
            </a:r>
            <a:r>
              <a:rPr lang="en-US"/>
              <a:t>, </a:t>
            </a:r>
            <a:r>
              <a:rPr lang="en-US" i="1"/>
              <a:t>clause</a:t>
            </a:r>
            <a:r>
              <a:rPr lang="en-US"/>
              <a:t>, and </a:t>
            </a:r>
            <a:r>
              <a:rPr lang="en-US" i="1"/>
              <a:t>statement</a:t>
            </a:r>
            <a:r>
              <a:rPr lang="en-US"/>
              <a:t> are used as follows:</a:t>
            </a:r>
          </a:p>
          <a:p>
            <a:pPr lvl="2"/>
            <a:r>
              <a:rPr lang="en-US"/>
              <a:t>A </a:t>
            </a:r>
            <a:r>
              <a:rPr lang="en-US" i="1">
                <a:solidFill>
                  <a:srgbClr val="FC0128"/>
                </a:solidFill>
              </a:rPr>
              <a:t>keyword</a:t>
            </a:r>
            <a:r>
              <a:rPr lang="en-US"/>
              <a:t> refers to an individual SQL element.</a:t>
            </a:r>
            <a:br>
              <a:rPr lang="en-US"/>
            </a:br>
            <a:r>
              <a:rPr lang="en-US"/>
              <a:t>For example, </a:t>
            </a:r>
            <a:r>
              <a:rPr lang="en-US">
                <a:latin typeface="Courier New" pitchFamily="49" charset="0"/>
              </a:rPr>
              <a:t>SELECT</a:t>
            </a:r>
            <a:r>
              <a:rPr lang="en-US"/>
              <a:t> and </a:t>
            </a:r>
            <a:r>
              <a:rPr lang="en-US">
                <a:latin typeface="Courier New" pitchFamily="49" charset="0"/>
              </a:rPr>
              <a:t>FROM</a:t>
            </a:r>
            <a:r>
              <a:rPr lang="en-US"/>
              <a:t> are keywords.</a:t>
            </a:r>
          </a:p>
          <a:p>
            <a:pPr lvl="2"/>
            <a:r>
              <a:rPr lang="en-US"/>
              <a:t>A </a:t>
            </a:r>
            <a:r>
              <a:rPr lang="en-US" i="1">
                <a:solidFill>
                  <a:srgbClr val="FC0128"/>
                </a:solidFill>
              </a:rPr>
              <a:t>clause</a:t>
            </a:r>
            <a:r>
              <a:rPr lang="en-US"/>
              <a:t> is a part of a SQL statement.</a:t>
            </a:r>
            <a:br>
              <a:rPr lang="en-US"/>
            </a:br>
            <a:r>
              <a:rPr lang="en-US"/>
              <a:t>For example, </a:t>
            </a:r>
            <a:r>
              <a:rPr lang="en-US">
                <a:latin typeface="Courier New" pitchFamily="49" charset="0"/>
              </a:rPr>
              <a:t>SELECT EmployeeId, LastName, ...</a:t>
            </a:r>
            <a:r>
              <a:rPr lang="en-US"/>
              <a:t> is a clause.</a:t>
            </a:r>
          </a:p>
          <a:p>
            <a:pPr lvl="2"/>
            <a:r>
              <a:rPr lang="en-US"/>
              <a:t>A </a:t>
            </a:r>
            <a:r>
              <a:rPr lang="en-US" i="1">
                <a:solidFill>
                  <a:srgbClr val="FC0128"/>
                </a:solidFill>
              </a:rPr>
              <a:t>statement</a:t>
            </a:r>
            <a:r>
              <a:rPr lang="en-US" b="1" i="1"/>
              <a:t> </a:t>
            </a:r>
            <a:r>
              <a:rPr lang="en-US"/>
              <a:t>is a combination of two or more clauses.</a:t>
            </a:r>
            <a:br>
              <a:rPr lang="en-US"/>
            </a:br>
            <a:r>
              <a:rPr lang="en-US"/>
              <a:t>For example, </a:t>
            </a:r>
            <a:r>
              <a:rPr lang="en-US">
                <a:latin typeface="Courier New" pitchFamily="49" charset="0"/>
              </a:rPr>
              <a:t>SELECT * FROM employee</a:t>
            </a:r>
            <a:r>
              <a:rPr lang="en-US"/>
              <a:t> is a SQL statement.</a:t>
            </a:r>
          </a:p>
          <a:p>
            <a:endParaRPr lang="bg-BG"/>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771F62CF-56F8-4145-A5AB-C176BC5A507D}" type="slidenum">
              <a:rPr lang="en-US"/>
              <a:pPr/>
              <a:t>45</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a:t>
            </a:r>
          </a:p>
          <a:p>
            <a:endParaRPr lang="bg-BG"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33E7E40E-0186-4646-8CD4-91F68C12D16F}" type="slidenum">
              <a:rPr lang="en-US"/>
              <a:pPr/>
              <a:t>46</a:t>
            </a:fld>
            <a:r>
              <a:rPr lang="en-US" dirty="0"/>
              <a:t>##</a:t>
            </a:r>
            <a:endParaRPr lang="en-US" sz="1100" dirty="0"/>
          </a:p>
        </p:txBody>
      </p:sp>
      <p:sp>
        <p:nvSpPr>
          <p:cNvPr id="499714" name="Rectangle 2"/>
          <p:cNvSpPr>
            <a:spLocks noGrp="1" noRot="1" noChangeAspect="1" noChangeArrowheads="1" noTextEdit="1"/>
          </p:cNvSpPr>
          <p:nvPr>
            <p:ph type="sldImg"/>
          </p:nvPr>
        </p:nvSpPr>
        <p:spPr>
          <a:ln/>
        </p:spPr>
      </p:sp>
      <p:sp>
        <p:nvSpPr>
          <p:cNvPr id="499715" name="Rectangle 3"/>
          <p:cNvSpPr>
            <a:spLocks noGrp="1" noChangeArrowheads="1"/>
          </p:cNvSpPr>
          <p:nvPr>
            <p:ph type="body" idx="1"/>
          </p:nvPr>
        </p:nvSpPr>
        <p:spPr>
          <a:xfrm>
            <a:off x="688481" y="4416099"/>
            <a:ext cx="5504853" cy="4182457"/>
          </a:xfrm>
        </p:spPr>
        <p:txBody>
          <a:bodyPr/>
          <a:lstStyle/>
          <a:p>
            <a:r>
              <a:rPr lang="en-US" b="1"/>
              <a:t>Using Arithmetic Operators</a:t>
            </a:r>
          </a:p>
          <a:p>
            <a:pPr lvl="1"/>
            <a:r>
              <a:rPr lang="en-US">
                <a:solidFill>
                  <a:srgbClr val="000000"/>
                </a:solidFill>
              </a:rPr>
              <a:t>The example in the slide uses the addition operator to increase the salary for all employees by 300 and displays a new column in the output. </a:t>
            </a:r>
          </a:p>
          <a:p>
            <a:pPr lvl="1"/>
            <a:r>
              <a:rPr lang="en-US">
                <a:solidFill>
                  <a:srgbClr val="000000"/>
                </a:solidFill>
              </a:rPr>
              <a:t>Note that the resultant calculated column for </a:t>
            </a:r>
            <a:r>
              <a:rPr lang="en-US">
                <a:solidFill>
                  <a:srgbClr val="000000"/>
                </a:solidFill>
                <a:latin typeface="Courier New" pitchFamily="49" charset="0"/>
              </a:rPr>
              <a:t>Salary+300</a:t>
            </a:r>
            <a:r>
              <a:rPr lang="en-US">
                <a:solidFill>
                  <a:srgbClr val="000000"/>
                </a:solidFill>
              </a:rPr>
              <a:t> is not a new column in the </a:t>
            </a:r>
            <a:r>
              <a:rPr lang="en-US">
                <a:solidFill>
                  <a:srgbClr val="000000"/>
                </a:solidFill>
                <a:latin typeface="Courier New" pitchFamily="49" charset="0"/>
              </a:rPr>
              <a:t>Employee</a:t>
            </a:r>
            <a:r>
              <a:rPr lang="en-US">
                <a:solidFill>
                  <a:srgbClr val="000000"/>
                </a:solidFill>
              </a:rPr>
              <a:t> table; it is for display only.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3D372968-19B9-45E4-BA3A-3FCDE76F7DAC}" type="slidenum">
              <a:rPr lang="en-US"/>
              <a:pPr/>
              <a:t>47</a:t>
            </a:fld>
            <a:r>
              <a:rPr lang="en-US" dirty="0"/>
              <a:t>##</a:t>
            </a:r>
            <a:endParaRPr lang="en-US" sz="1100" dirty="0"/>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xfrm>
            <a:off x="688481" y="4416099"/>
            <a:ext cx="5504853" cy="4182457"/>
          </a:xfrm>
        </p:spPr>
        <p:txBody>
          <a:bodyPr/>
          <a:lstStyle/>
          <a:p>
            <a:r>
              <a:rPr lang="en-US" b="1"/>
              <a:t>Null Values</a:t>
            </a:r>
          </a:p>
          <a:p>
            <a:pPr lvl="1"/>
            <a:r>
              <a:rPr lang="en-US"/>
              <a:t>If a row lacks the data value for a particular column, that value is said to be </a:t>
            </a:r>
            <a:r>
              <a:rPr lang="en-US" i="1"/>
              <a:t>null</a:t>
            </a:r>
            <a:r>
              <a:rPr lang="en-US"/>
              <a:t>, or to contain a </a:t>
            </a:r>
            <a:r>
              <a:rPr lang="en-US">
                <a:solidFill>
                  <a:srgbClr val="FC0128"/>
                </a:solidFill>
              </a:rPr>
              <a:t>null.</a:t>
            </a:r>
            <a:r>
              <a:rPr lang="en-US"/>
              <a:t> </a:t>
            </a:r>
          </a:p>
          <a:p>
            <a:pPr lvl="1"/>
            <a:r>
              <a:rPr lang="en-US"/>
              <a:t>A null is a value that is unavailable, unassigned, unknown, or inapplicable. A null is not the same as zero or a space. Zero is a number, and a space is a character. </a:t>
            </a:r>
          </a:p>
          <a:p>
            <a:pPr lvl="1"/>
            <a:r>
              <a:rPr lang="en-US"/>
              <a:t>Columns of any data type can contain nulls. However, some constraints, </a:t>
            </a:r>
            <a:r>
              <a:rPr lang="en-US">
                <a:latin typeface="Courier New" pitchFamily="49" charset="0"/>
              </a:rPr>
              <a:t>NOT NULL</a:t>
            </a:r>
            <a:r>
              <a:rPr lang="en-US"/>
              <a:t> and </a:t>
            </a:r>
            <a:r>
              <a:rPr lang="en-US">
                <a:latin typeface="Courier New" pitchFamily="49" charset="0"/>
              </a:rPr>
              <a:t>PRIMARY KEY</a:t>
            </a:r>
            <a:r>
              <a:rPr lang="en-US"/>
              <a:t>, prevent nulls from being used in the column. </a:t>
            </a:r>
          </a:p>
          <a:p>
            <a:pPr lvl="1"/>
            <a:r>
              <a:rPr lang="en-US"/>
              <a:t>In the </a:t>
            </a:r>
            <a:r>
              <a:rPr lang="en-US">
                <a:latin typeface="Courier New" pitchFamily="49" charset="0"/>
              </a:rPr>
              <a:t>ManagerID</a:t>
            </a:r>
            <a:r>
              <a:rPr lang="en-US"/>
              <a:t> column in the </a:t>
            </a:r>
            <a:r>
              <a:rPr lang="en-US">
                <a:latin typeface="Courier New" pitchFamily="49" charset="0"/>
              </a:rPr>
              <a:t>Employee</a:t>
            </a:r>
            <a:r>
              <a:rPr lang="en-US"/>
              <a:t> table, notice that managers (like Sanchez) have no ManagerID. </a:t>
            </a:r>
          </a:p>
          <a:p>
            <a:pPr lvl="1"/>
            <a:r>
              <a:rPr lang="en-US"/>
              <a:t>If any column value in an arithmetic expression is null, the result is </a:t>
            </a:r>
            <a:r>
              <a:rPr lang="en-US">
                <a:solidFill>
                  <a:srgbClr val="FC0128"/>
                </a:solidFill>
              </a:rPr>
              <a:t>null.</a:t>
            </a:r>
            <a:r>
              <a:rPr lang="en-US"/>
              <a:t> For example, if you attempt to perform division with zero, you get an error. However, if you divide a number by null, the result is a null or unknown. </a:t>
            </a:r>
          </a:p>
          <a:p>
            <a:pPr lvl="1"/>
            <a:endParaRPr lang="en-US"/>
          </a:p>
          <a:p>
            <a:pPr lvl="1"/>
            <a:endParaRPr lang="en-US">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2F5AB7CA-4961-4C33-BB78-6E4DF669F16C}" type="slidenum">
              <a:rPr lang="en-US"/>
              <a:pPr/>
              <a:t>48</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a:t>Column Aliases</a:t>
            </a:r>
            <a:endParaRPr lang="en-US" b="1">
              <a:latin typeface="Times" pitchFamily="18" charset="0"/>
            </a:endParaRPr>
          </a:p>
          <a:p>
            <a:pPr lvl="1"/>
            <a:r>
              <a:rPr lang="en-US"/>
              <a:t>When displaying the result of a query, </a:t>
            </a:r>
            <a:r>
              <a:rPr lang="en-US" i="1"/>
              <a:t>SQL Query Analyzer </a:t>
            </a:r>
            <a:r>
              <a:rPr lang="en-US"/>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a:t>Specify the alias after the column in the </a:t>
            </a:r>
            <a:r>
              <a:rPr lang="en-US">
                <a:latin typeface="Courier New" pitchFamily="49" charset="0"/>
              </a:rPr>
              <a:t>SELECT</a:t>
            </a:r>
            <a:r>
              <a:rPr lang="en-US"/>
              <a:t> list using a space as a separator. If the alias contains spaces or special characters (such as # or $), enclose the alias in double quotation marks ("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0A17F14B-D19F-4F29-9A9C-633E37624286}" type="slidenum">
              <a:rPr lang="en-US"/>
              <a:pPr/>
              <a:t>49</a:t>
            </a:fld>
            <a:r>
              <a:rPr lang="en-US" dirty="0"/>
              <a:t>##</a:t>
            </a:r>
            <a:endParaRPr lang="en-US" sz="1100" dirty="0"/>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8481" y="4416099"/>
            <a:ext cx="5504853" cy="4182457"/>
          </a:xfrm>
        </p:spPr>
        <p:txBody>
          <a:bodyPr/>
          <a:lstStyle/>
          <a:p>
            <a:r>
              <a:rPr lang="en-US" b="1"/>
              <a:t>Concatenation Operator</a:t>
            </a:r>
          </a:p>
          <a:p>
            <a:pPr lvl="1"/>
            <a:r>
              <a:rPr lang="en-US"/>
              <a:t>You can link columns to other columns, arithmetic expressions, or constant values to create a character expression by using the </a:t>
            </a:r>
            <a:r>
              <a:rPr lang="en-US">
                <a:solidFill>
                  <a:srgbClr val="FC0128"/>
                </a:solidFill>
              </a:rPr>
              <a:t>concatenation operator</a:t>
            </a:r>
            <a:r>
              <a:rPr lang="en-US"/>
              <a:t> (+). Columns on either side of the operator are combined to make a single output column.</a:t>
            </a:r>
          </a:p>
          <a:p>
            <a:pPr lvl="1"/>
            <a:r>
              <a:rPr lang="en-US"/>
              <a:t>In the example, </a:t>
            </a:r>
            <a:r>
              <a:rPr lang="en-US">
                <a:latin typeface="Courier New" pitchFamily="49" charset="0"/>
              </a:rPr>
              <a:t>FirstName</a:t>
            </a:r>
            <a:r>
              <a:rPr lang="en-US"/>
              <a:t> and </a:t>
            </a:r>
            <a:r>
              <a:rPr lang="en-US">
                <a:latin typeface="Courier New" pitchFamily="49" charset="0"/>
              </a:rPr>
              <a:t>LastName</a:t>
            </a:r>
            <a:r>
              <a:rPr lang="en-US"/>
              <a:t> are concatenated, and they are given the alias </a:t>
            </a:r>
            <a:r>
              <a:rPr lang="en-US">
                <a:latin typeface="Courier New" pitchFamily="49" charset="0"/>
              </a:rPr>
              <a:t>FullName</a:t>
            </a:r>
            <a:r>
              <a:rPr lang="en-US"/>
              <a:t>. Notice that the employee first name and last name are combined to make a single output column.</a:t>
            </a:r>
          </a:p>
          <a:p>
            <a:pPr lvl="1"/>
            <a:r>
              <a:rPr lang="en-US"/>
              <a:t>The </a:t>
            </a:r>
            <a:r>
              <a:rPr lang="en-US">
                <a:latin typeface="Courier New" pitchFamily="49" charset="0"/>
              </a:rPr>
              <a:t>AS</a:t>
            </a:r>
            <a:r>
              <a:rPr lang="en-US"/>
              <a:t> keyword before the alias name makes the </a:t>
            </a:r>
            <a:r>
              <a:rPr lang="en-US">
                <a:latin typeface="Courier New" pitchFamily="49" charset="0"/>
              </a:rPr>
              <a:t>SELECT</a:t>
            </a:r>
            <a:r>
              <a:rPr lang="en-US"/>
              <a:t> clause easier to read.</a:t>
            </a:r>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8236A62-D7E3-4692-839A-D5BAD260AB08}" type="slidenum">
              <a:rPr lang="en-US"/>
              <a:pPr/>
              <a:t>11</a:t>
            </a:fld>
            <a:r>
              <a:rPr lang="en-US" dirty="0"/>
              <a:t>##</a:t>
            </a:r>
          </a:p>
        </p:txBody>
      </p:sp>
      <p:sp>
        <p:nvSpPr>
          <p:cNvPr id="495618" name="Rectangle 2"/>
          <p:cNvSpPr>
            <a:spLocks noGrp="1" noRot="1" noChangeAspect="1" noChangeArrowheads="1" noTextEdit="1"/>
          </p:cNvSpPr>
          <p:nvPr>
            <p:ph type="sldImg"/>
          </p:nvPr>
        </p:nvSpPr>
        <p:spPr>
          <a:ln/>
        </p:spPr>
      </p:sp>
      <p:sp>
        <p:nvSpPr>
          <p:cNvPr id="49561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613408B2-C0F6-4D41-AD87-6E46E921321B}" type="slidenum">
              <a:rPr lang="en-US"/>
              <a:pPr/>
              <a:t>50</a:t>
            </a:fld>
            <a:r>
              <a:rPr lang="en-US" dirty="0"/>
              <a:t>##</a:t>
            </a:r>
            <a:endParaRPr lang="en-US" sz="1100" dirty="0"/>
          </a:p>
        </p:txBody>
      </p:sp>
      <p:sp>
        <p:nvSpPr>
          <p:cNvPr id="507906" name="Rectangle 2"/>
          <p:cNvSpPr>
            <a:spLocks noGrp="1" noRot="1" noChangeAspect="1" noChangeArrowheads="1" noTextEdit="1"/>
          </p:cNvSpPr>
          <p:nvPr>
            <p:ph type="sldImg"/>
          </p:nvPr>
        </p:nvSpPr>
        <p:spPr>
          <a:ln/>
        </p:spPr>
      </p:sp>
      <p:sp>
        <p:nvSpPr>
          <p:cNvPr id="507907" name="Rectangle 3"/>
          <p:cNvSpPr>
            <a:spLocks noGrp="1" noChangeArrowheads="1"/>
          </p:cNvSpPr>
          <p:nvPr>
            <p:ph type="body" idx="1"/>
          </p:nvPr>
        </p:nvSpPr>
        <p:spPr>
          <a:xfrm>
            <a:off x="688481" y="4416099"/>
            <a:ext cx="5504853" cy="4182457"/>
          </a:xfrm>
        </p:spPr>
        <p:txBody>
          <a:bodyPr/>
          <a:lstStyle/>
          <a:p>
            <a:r>
              <a:rPr lang="en-US" b="1"/>
              <a:t>Literal Character Strings</a:t>
            </a:r>
          </a:p>
          <a:p>
            <a:pPr lvl="1"/>
            <a:r>
              <a:rPr lang="en-US"/>
              <a:t>A </a:t>
            </a:r>
            <a:r>
              <a:rPr lang="en-US">
                <a:solidFill>
                  <a:srgbClr val="FC0128"/>
                </a:solidFill>
              </a:rPr>
              <a:t>literal </a:t>
            </a:r>
            <a:r>
              <a:rPr lang="en-US"/>
              <a:t>is a character, a number, or a date that is included in the </a:t>
            </a:r>
            <a:r>
              <a:rPr lang="en-US">
                <a:latin typeface="Courier New" pitchFamily="49" charset="0"/>
              </a:rPr>
              <a:t>SELECT</a:t>
            </a:r>
            <a:r>
              <a:rPr lang="en-US"/>
              <a:t> list and that is not a column name or a column alias. It is printed for each row returned. Literal strings of free-format text can be included in the query result and are treated the same as a column in the </a:t>
            </a:r>
            <a:r>
              <a:rPr lang="en-US">
                <a:latin typeface="Courier New" pitchFamily="49" charset="0"/>
              </a:rPr>
              <a:t>SELECT</a:t>
            </a:r>
            <a:r>
              <a:rPr lang="en-US"/>
              <a:t> list.</a:t>
            </a:r>
            <a:r>
              <a:rPr lang="en-US" b="1"/>
              <a:t> </a:t>
            </a:r>
            <a:endParaRPr lang="en-US"/>
          </a:p>
          <a:p>
            <a:pPr lvl="1"/>
            <a:r>
              <a:rPr lang="en-US"/>
              <a:t>Date and character literals </a:t>
            </a:r>
            <a:r>
              <a:rPr lang="en-US" i="1"/>
              <a:t>must </a:t>
            </a:r>
            <a:r>
              <a:rPr lang="en-US"/>
              <a:t>be enclosed within single quotation marks (</a:t>
            </a:r>
            <a:r>
              <a:rPr lang="en-US">
                <a:latin typeface="Courier New" pitchFamily="49" charset="0"/>
              </a:rPr>
              <a:t>'</a:t>
            </a:r>
            <a:r>
              <a:rPr lang="en-US"/>
              <a:t> </a:t>
            </a:r>
            <a:r>
              <a:rPr lang="en-US">
                <a:latin typeface="Courier New" pitchFamily="49" charset="0"/>
              </a:rPr>
              <a:t>'</a:t>
            </a:r>
            <a:r>
              <a:rPr lang="en-US"/>
              <a:t>); number literals need not.</a:t>
            </a:r>
            <a:endParaRPr lang="en-US" i="1"/>
          </a:p>
          <a:p>
            <a:pPr lvl="1"/>
            <a:r>
              <a:rPr lang="en-US"/>
              <a:t>The example on the slide displays matching last names for employees’ first names. The column has the heading Employees.</a:t>
            </a:r>
            <a:endParaRPr lang="en-US" b="1" i="1"/>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CFA77C89-7DA0-4724-B1E2-D0E3CD1A3A7F}" type="slidenum">
              <a:rPr lang="en-US"/>
              <a:pPr/>
              <a:t>51</a:t>
            </a:fld>
            <a:r>
              <a:rPr lang="en-US" dirty="0"/>
              <a:t>##</a:t>
            </a:r>
            <a:endParaRPr lang="en-US" sz="1100" dirty="0"/>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a:xfrm>
            <a:off x="688481" y="4416099"/>
            <a:ext cx="5504853" cy="4182457"/>
          </a:xfrm>
        </p:spPr>
        <p:txBody>
          <a:bodyPr/>
          <a:lstStyle/>
          <a:p>
            <a:pPr lvl="1"/>
            <a:r>
              <a:rPr lang="en-US" dirty="0"/>
              <a:t>To eliminate duplicate rows in the result, include the </a:t>
            </a:r>
            <a:r>
              <a:rPr lang="en-US" dirty="0">
                <a:solidFill>
                  <a:srgbClr val="FC0128"/>
                </a:solidFill>
                <a:latin typeface="Courier New" pitchFamily="49" charset="0"/>
              </a:rPr>
              <a:t>DISTINCT</a:t>
            </a:r>
            <a:r>
              <a:rPr lang="en-US" dirty="0">
                <a:solidFill>
                  <a:srgbClr val="FC0128"/>
                </a:solidFill>
              </a:rPr>
              <a:t> </a:t>
            </a:r>
            <a:r>
              <a:rPr lang="en-US" dirty="0"/>
              <a:t>keyword in the </a:t>
            </a:r>
            <a:r>
              <a:rPr lang="en-US" dirty="0">
                <a:latin typeface="Courier New" pitchFamily="49" charset="0"/>
              </a:rPr>
              <a:t>SELECT</a:t>
            </a:r>
            <a:r>
              <a:rPr lang="en-US" dirty="0"/>
              <a:t> clause immediately after the </a:t>
            </a:r>
            <a:r>
              <a:rPr lang="en-US" dirty="0">
                <a:latin typeface="Courier New" pitchFamily="49" charset="0"/>
              </a:rPr>
              <a:t>SELECT</a:t>
            </a:r>
            <a:r>
              <a:rPr lang="en-US" dirty="0"/>
              <a:t> keyword. In the example on the slide, the </a:t>
            </a:r>
            <a:r>
              <a:rPr lang="en-US" dirty="0">
                <a:latin typeface="Courier New" pitchFamily="49" charset="0"/>
              </a:rPr>
              <a:t>Employee</a:t>
            </a:r>
            <a:r>
              <a:rPr lang="en-US" dirty="0"/>
              <a:t> table actually contains 290</a:t>
            </a:r>
            <a:r>
              <a:rPr lang="en-US" i="1" dirty="0"/>
              <a:t> </a:t>
            </a:r>
            <a:r>
              <a:rPr lang="en-US" dirty="0"/>
              <a:t>rows but there are only 16 unique department numbers in the table. </a:t>
            </a:r>
          </a:p>
          <a:p>
            <a:pPr lvl="1"/>
            <a:r>
              <a:rPr lang="en-US" dirty="0"/>
              <a:t>You can specify multiple columns after the </a:t>
            </a:r>
            <a:r>
              <a:rPr lang="en-US" dirty="0">
                <a:latin typeface="Courier New" pitchFamily="49" charset="0"/>
              </a:rPr>
              <a:t>DISTINCT</a:t>
            </a:r>
            <a:r>
              <a:rPr lang="en-US" dirty="0"/>
              <a:t> qualifier. The </a:t>
            </a:r>
            <a:r>
              <a:rPr lang="en-US" dirty="0">
                <a:latin typeface="Courier New" pitchFamily="49" charset="0"/>
              </a:rPr>
              <a:t>DISTINCT</a:t>
            </a:r>
            <a:r>
              <a:rPr lang="en-US" dirty="0"/>
              <a:t> qualifier affects all the selected columns, and the result is every distinct combination of the columns.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1E300EE8-C939-4F06-8BB3-E61F2E87AC9B}" type="slidenum">
              <a:rPr lang="en-US"/>
              <a:pPr/>
              <a:t>52</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8481" y="4416099"/>
            <a:ext cx="5504853" cy="4182457"/>
          </a:xfrm>
        </p:spPr>
        <p:txBody>
          <a:bodyPr/>
          <a:lstStyle/>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and department number of all employees whose department is 1.</a:t>
            </a:r>
          </a:p>
          <a:p>
            <a:pPr lvl="1"/>
            <a:endParaRPr lang="en-US">
              <a:solidFill>
                <a:srgbClr val="000000"/>
              </a:solidFill>
            </a:endParaRPr>
          </a:p>
          <a:p>
            <a:pPr lvl="1"/>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lvl="1"/>
            <a:endParaRPr lang="en-US">
              <a:solidFill>
                <a:srgbClr val="00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8F048C9F-B78F-4EE3-9DE5-AD7ECCA273D6}" type="slidenum">
              <a:rPr lang="en-US"/>
              <a:pPr/>
              <a:t>53</a:t>
            </a:fld>
            <a:r>
              <a:rPr lang="en-US" dirty="0"/>
              <a:t>##</a:t>
            </a:r>
            <a:endParaRPr lang="en-US" sz="1100" dirty="0"/>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BETWEEN</a:t>
            </a:r>
            <a:r>
              <a:rPr lang="en-US" b="1" dirty="0"/>
              <a:t> Condition</a:t>
            </a:r>
          </a:p>
          <a:p>
            <a:pPr lvl="1"/>
            <a:r>
              <a:rPr lang="en-US" dirty="0"/>
              <a:t>You can display rows based on a range of values using the </a:t>
            </a:r>
            <a:r>
              <a:rPr lang="en-US" dirty="0">
                <a:solidFill>
                  <a:srgbClr val="FC0128"/>
                </a:solidFill>
                <a:latin typeface="Courier New" pitchFamily="49" charset="0"/>
              </a:rPr>
              <a:t>BETWEEN</a:t>
            </a:r>
            <a:r>
              <a:rPr lang="en-US" dirty="0">
                <a:solidFill>
                  <a:srgbClr val="FC0128"/>
                </a:solidFill>
              </a:rPr>
              <a:t> range condition</a:t>
            </a:r>
            <a:r>
              <a:rPr lang="en-US" dirty="0"/>
              <a:t>. The range that you specify contains a lower limit and an upper limit.</a:t>
            </a:r>
          </a:p>
          <a:p>
            <a:pPr lvl="1">
              <a:lnSpc>
                <a:spcPct val="95000"/>
              </a:lnSpc>
              <a:spcBef>
                <a:spcPct val="35000"/>
              </a:spcBef>
            </a:pPr>
            <a:r>
              <a:rPr lang="en-US" dirty="0"/>
              <a:t>The </a:t>
            </a:r>
            <a:r>
              <a:rPr lang="en-US" dirty="0">
                <a:latin typeface="Courier New" pitchFamily="49" charset="0"/>
              </a:rPr>
              <a:t>SELECT</a:t>
            </a:r>
            <a:r>
              <a:rPr lang="en-US" dirty="0"/>
              <a:t> statement on the slide returns rows from the </a:t>
            </a:r>
            <a:r>
              <a:rPr lang="en-US" dirty="0">
                <a:latin typeface="Courier New" pitchFamily="49" charset="0"/>
              </a:rPr>
              <a:t>Employee</a:t>
            </a:r>
            <a:r>
              <a:rPr lang="en-US" dirty="0"/>
              <a:t> table for any employee whose base rate is between 40 and 50.</a:t>
            </a:r>
            <a:endParaRPr lang="en-US" sz="2400" b="1" dirty="0">
              <a:effectLst>
                <a:outerShdw blurRad="38100" dist="38100" dir="2700000" algn="tl">
                  <a:srgbClr val="C0C0C0"/>
                </a:outerShdw>
              </a:effectLst>
            </a:endParaRPr>
          </a:p>
          <a:p>
            <a:pPr lvl="1"/>
            <a:r>
              <a:rPr lang="en-US" dirty="0"/>
              <a:t>Values specified with the </a:t>
            </a:r>
            <a:r>
              <a:rPr lang="en-US" dirty="0">
                <a:latin typeface="Courier New" pitchFamily="49" charset="0"/>
              </a:rPr>
              <a:t>BETWEEN</a:t>
            </a:r>
            <a:r>
              <a:rPr lang="en-US" dirty="0"/>
              <a:t> condition are inclusive. You must specify the lower limit first.</a:t>
            </a:r>
          </a:p>
          <a:p>
            <a:endParaRPr lang="en-US" b="1" dirty="0"/>
          </a:p>
          <a:p>
            <a:r>
              <a:rPr lang="en-US" b="1" dirty="0"/>
              <a:t>The </a:t>
            </a:r>
            <a:r>
              <a:rPr lang="en-US" b="1" dirty="0">
                <a:latin typeface="Courier New" pitchFamily="49" charset="0"/>
              </a:rPr>
              <a:t>IN</a:t>
            </a:r>
            <a:r>
              <a:rPr lang="en-US" b="1" dirty="0"/>
              <a:t> Condition</a:t>
            </a:r>
          </a:p>
          <a:p>
            <a:pPr lvl="1"/>
            <a:r>
              <a:rPr lang="en-US" dirty="0"/>
              <a:t>To test for values in a specified set of values, use the </a:t>
            </a:r>
            <a:r>
              <a:rPr lang="en-US" dirty="0">
                <a:solidFill>
                  <a:srgbClr val="FC0128"/>
                </a:solidFill>
                <a:latin typeface="Courier New" pitchFamily="49" charset="0"/>
              </a:rPr>
              <a:t>IN</a:t>
            </a:r>
            <a:r>
              <a:rPr lang="en-US" dirty="0">
                <a:solidFill>
                  <a:srgbClr val="FC0128"/>
                </a:solidFill>
              </a:rPr>
              <a:t> condition</a:t>
            </a:r>
            <a:r>
              <a:rPr lang="en-US" dirty="0"/>
              <a:t>. The </a:t>
            </a:r>
            <a:r>
              <a:rPr lang="en-US" dirty="0">
                <a:latin typeface="Courier New" pitchFamily="49" charset="0"/>
              </a:rPr>
              <a:t>IN</a:t>
            </a:r>
            <a:r>
              <a:rPr lang="en-US" dirty="0"/>
              <a:t> condition is also known as the </a:t>
            </a:r>
            <a:r>
              <a:rPr lang="en-US" i="1" dirty="0"/>
              <a:t>membership condition</a:t>
            </a:r>
            <a:r>
              <a:rPr lang="en-US" dirty="0"/>
              <a:t>.</a:t>
            </a:r>
          </a:p>
          <a:p>
            <a:pPr lvl="1"/>
            <a:endParaRPr lang="en-US" dirty="0"/>
          </a:p>
          <a:p>
            <a:r>
              <a:rPr lang="en-US" b="1" dirty="0"/>
              <a:t>The </a:t>
            </a:r>
            <a:r>
              <a:rPr lang="en-US" b="1" dirty="0">
                <a:latin typeface="Courier New" pitchFamily="49" charset="0"/>
              </a:rPr>
              <a:t>LIKE</a:t>
            </a:r>
            <a:r>
              <a:rPr lang="en-US" b="1" dirty="0"/>
              <a:t> Condition</a:t>
            </a:r>
          </a:p>
          <a:p>
            <a:pPr lvl="1"/>
            <a:r>
              <a:rPr lang="en-US" dirty="0"/>
              <a:t>You may not always know the exact value to search for. You can select rows that match a character pattern by using the </a:t>
            </a:r>
            <a:r>
              <a:rPr lang="en-US" dirty="0">
                <a:solidFill>
                  <a:srgbClr val="FC0128"/>
                </a:solidFill>
                <a:latin typeface="Courier New" pitchFamily="49" charset="0"/>
              </a:rPr>
              <a:t>LIKE</a:t>
            </a:r>
            <a:r>
              <a:rPr lang="en-US" dirty="0">
                <a:solidFill>
                  <a:srgbClr val="FC0128"/>
                </a:solidFill>
              </a:rPr>
              <a:t> condition</a:t>
            </a:r>
            <a:r>
              <a:rPr lang="en-US" dirty="0"/>
              <a:t>. The character pattern-matching operation is referred to as a </a:t>
            </a:r>
            <a:r>
              <a:rPr lang="en-US" i="1" dirty="0">
                <a:solidFill>
                  <a:srgbClr val="FC0128"/>
                </a:solidFill>
              </a:rPr>
              <a:t>wildcard </a:t>
            </a:r>
            <a:r>
              <a:rPr lang="en-US" dirty="0">
                <a:solidFill>
                  <a:srgbClr val="FC0128"/>
                </a:solidFill>
              </a:rPr>
              <a:t>search</a:t>
            </a:r>
            <a:r>
              <a:rPr lang="en-US" dirty="0"/>
              <a:t>. Two symbols can be used to construct the search string. </a:t>
            </a:r>
          </a:p>
          <a:p>
            <a:r>
              <a:rPr lang="en-US" dirty="0"/>
              <a:t>	Search conditions can contain either literal characters or numbers:</a:t>
            </a:r>
          </a:p>
          <a:p>
            <a:pPr lvl="1"/>
            <a:r>
              <a:rPr lang="en-US" dirty="0">
                <a:latin typeface="Courier New" pitchFamily="49" charset="0"/>
              </a:rPr>
              <a:t>		%</a:t>
            </a:r>
            <a:r>
              <a:rPr lang="en-US" dirty="0"/>
              <a:t> denotes zero or many characters.</a:t>
            </a:r>
          </a:p>
          <a:p>
            <a:pPr lvl="1"/>
            <a:r>
              <a:rPr lang="en-US" dirty="0">
                <a:latin typeface="Courier New" pitchFamily="49" charset="0"/>
              </a:rPr>
              <a:t>		_</a:t>
            </a:r>
            <a:r>
              <a:rPr lang="en-US" dirty="0"/>
              <a:t> denotes one character.</a:t>
            </a:r>
          </a:p>
          <a:p>
            <a:pPr lvl="1"/>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7700B2B0-C9E2-4441-9544-07F85BAC41E9}" type="slidenum">
              <a:rPr lang="en-US"/>
              <a:pPr/>
              <a:t>54</a:t>
            </a:fld>
            <a:r>
              <a:rPr lang="en-US" dirty="0"/>
              <a:t>##</a:t>
            </a:r>
            <a:endParaRPr lang="en-US" sz="1100" dirty="0"/>
          </a:p>
        </p:txBody>
      </p:sp>
      <p:sp>
        <p:nvSpPr>
          <p:cNvPr id="516098" name="Rectangle 2"/>
          <p:cNvSpPr>
            <a:spLocks noGrp="1" noRot="1" noChangeAspect="1" noChangeArrowheads="1" noTextEdit="1"/>
          </p:cNvSpPr>
          <p:nvPr>
            <p:ph type="sldImg"/>
          </p:nvPr>
        </p:nvSpPr>
        <p:spPr>
          <a:ln/>
        </p:spPr>
      </p:sp>
      <p:sp>
        <p:nvSpPr>
          <p:cNvPr id="516099" name="Rectangle 3"/>
          <p:cNvSpPr>
            <a:spLocks noGrp="1" noChangeArrowheads="1"/>
          </p:cNvSpPr>
          <p:nvPr>
            <p:ph type="body" idx="1"/>
          </p:nvPr>
        </p:nvSpPr>
        <p:spPr>
          <a:xfrm>
            <a:off x="688481" y="4416099"/>
            <a:ext cx="5504853" cy="4182457"/>
          </a:xfrm>
        </p:spPr>
        <p:txBody>
          <a:bodyPr/>
          <a:lstStyle/>
          <a:p>
            <a:r>
              <a:rPr lang="en-US" b="1"/>
              <a:t>Logical Conditions</a:t>
            </a:r>
          </a:p>
          <a:p>
            <a:pPr lvl="1"/>
            <a:r>
              <a:rPr lang="en-US"/>
              <a:t>A </a:t>
            </a:r>
            <a:r>
              <a:rPr lang="en-US">
                <a:solidFill>
                  <a:srgbClr val="FC0128"/>
                </a:solidFill>
              </a:rPr>
              <a:t>logical condition</a:t>
            </a:r>
            <a:r>
              <a:rPr lang="en-US"/>
              <a:t> combines the result of two component conditions to produce a single result based on them or inverts the result of a single condition. A row is returned only if the overall result of the condition is true. Three logical operators are available in SQL:</a:t>
            </a:r>
          </a:p>
          <a:p>
            <a:pPr lvl="2"/>
            <a:r>
              <a:rPr lang="en-US">
                <a:latin typeface="Courier New" pitchFamily="49" charset="0"/>
              </a:rPr>
              <a:t>AND</a:t>
            </a:r>
          </a:p>
          <a:p>
            <a:pPr lvl="2"/>
            <a:r>
              <a:rPr lang="en-US">
                <a:latin typeface="Courier New" pitchFamily="49" charset="0"/>
              </a:rPr>
              <a:t>OR</a:t>
            </a:r>
          </a:p>
          <a:p>
            <a:pPr lvl="2"/>
            <a:r>
              <a:rPr lang="en-US">
                <a:latin typeface="Courier New" pitchFamily="49" charset="0"/>
              </a:rPr>
              <a:t>NOT</a:t>
            </a:r>
          </a:p>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8E17F4B4-B68D-463C-99EA-FC9A2A883208}" type="slidenum">
              <a:rPr lang="en-US"/>
              <a:pPr/>
              <a:t>55</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BAC75BF7-214A-4EFE-BC00-B4B9903AE5E3}" type="slidenum">
              <a:rPr lang="en-US"/>
              <a:pPr/>
              <a:t>56</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7EFB702B-335F-41E1-B1FC-657EC6AFA138}" type="slidenum">
              <a:rPr lang="en-US"/>
              <a:pPr/>
              <a:t>57</a:t>
            </a:fld>
            <a:r>
              <a:rPr lang="en-US" dirty="0"/>
              <a:t>##</a:t>
            </a:r>
            <a:endParaRPr lang="en-US" sz="1100" dirty="0"/>
          </a:p>
        </p:txBody>
      </p:sp>
      <p:sp>
        <p:nvSpPr>
          <p:cNvPr id="522242" name="Rectangle 2"/>
          <p:cNvSpPr>
            <a:spLocks noGrp="1" noRot="1" noChangeAspect="1" noChangeArrowheads="1" noTextEdit="1"/>
          </p:cNvSpPr>
          <p:nvPr>
            <p:ph type="sldImg"/>
          </p:nvPr>
        </p:nvSpPr>
        <p:spPr>
          <a:ln/>
        </p:spPr>
      </p:sp>
      <p:sp>
        <p:nvSpPr>
          <p:cNvPr id="522243" name="Rectangle 3"/>
          <p:cNvSpPr>
            <a:spLocks noGrp="1" noChangeArrowheads="1"/>
          </p:cNvSpPr>
          <p:nvPr>
            <p:ph type="body" idx="1"/>
          </p:nvPr>
        </p:nvSpPr>
        <p:spPr>
          <a:xfrm>
            <a:off x="688481" y="4416099"/>
            <a:ext cx="5504853" cy="4182457"/>
          </a:xfrm>
        </p:spPr>
        <p:txBody>
          <a:bodyPr/>
          <a:lstStyle/>
          <a:p>
            <a:r>
              <a:rPr lang="en-US" b="1"/>
              <a:t>Data from Multiple Tables</a:t>
            </a:r>
          </a:p>
          <a:p>
            <a:pPr lvl="1"/>
            <a:r>
              <a:rPr lang="en-US"/>
              <a:t>Sometimes you need to use </a:t>
            </a:r>
            <a:r>
              <a:rPr lang="en-US">
                <a:solidFill>
                  <a:srgbClr val="FC0128"/>
                </a:solidFill>
              </a:rPr>
              <a:t>data from more than one table</a:t>
            </a:r>
            <a:r>
              <a:rPr lang="en-US"/>
              <a:t>. In the slide example, the report displays data from two separate tables.</a:t>
            </a:r>
          </a:p>
          <a:p>
            <a:pPr lvl="1"/>
            <a:r>
              <a:rPr lang="en-US"/>
              <a:t>To produce the report, you need to link (</a:t>
            </a:r>
            <a:r>
              <a:rPr lang="en-US" b="1"/>
              <a:t>join</a:t>
            </a:r>
            <a:r>
              <a:rPr lang="en-US"/>
              <a:t>) the </a:t>
            </a:r>
            <a:r>
              <a:rPr lang="en-US">
                <a:latin typeface="Courier New" pitchFamily="49" charset="0"/>
              </a:rPr>
              <a:t>Employee</a:t>
            </a:r>
            <a:r>
              <a:rPr lang="en-US"/>
              <a:t> and </a:t>
            </a:r>
            <a:r>
              <a:rPr lang="en-US">
                <a:latin typeface="Courier New" pitchFamily="49" charset="0"/>
              </a:rPr>
              <a:t>Department</a:t>
            </a:r>
            <a:r>
              <a:rPr lang="en-US"/>
              <a:t> tables and access data from both of them.</a:t>
            </a:r>
          </a:p>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018C91AD-7374-4108-A346-ADE11AD92858}" type="slidenum">
              <a:rPr lang="en-US"/>
              <a:pPr/>
              <a:t>60</a:t>
            </a:fld>
            <a:r>
              <a:rPr lang="en-US" dirty="0"/>
              <a:t>##</a:t>
            </a:r>
            <a:endParaRPr lang="en-US" sz="1100" dirty="0"/>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a:xfrm>
            <a:off x="688481" y="4416099"/>
            <a:ext cx="5504853" cy="4182457"/>
          </a:xfrm>
        </p:spPr>
        <p:txBody>
          <a:bodyPr/>
          <a:lstStyle/>
          <a:p>
            <a:pPr lvl="1">
              <a:lnSpc>
                <a:spcPct val="65000"/>
              </a:lnSpc>
              <a:spcBef>
                <a:spcPct val="35000"/>
              </a:spcBef>
            </a:pPr>
            <a:r>
              <a:rPr lang="en-US" sz="2300" dirty="0"/>
              <a:t>These are SQL99 compliant joins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DB56296C-968D-40D7-B668-19FC8A5800A6}" type="slidenum">
              <a:rPr lang="en-US"/>
              <a:pPr/>
              <a:t>61</a:t>
            </a:fld>
            <a:r>
              <a:rPr lang="en-US" dirty="0"/>
              <a:t>##</a:t>
            </a:r>
            <a:endParaRPr lang="en-US" sz="1100" dirty="0"/>
          </a:p>
        </p:txBody>
      </p:sp>
      <p:sp>
        <p:nvSpPr>
          <p:cNvPr id="528386" name="Rectangle 2"/>
          <p:cNvSpPr>
            <a:spLocks noGrp="1" noRot="1" noChangeAspect="1" noChangeArrowheads="1" noTextEdit="1"/>
          </p:cNvSpPr>
          <p:nvPr>
            <p:ph type="sldImg"/>
          </p:nvPr>
        </p:nvSpPr>
        <p:spPr>
          <a:ln/>
        </p:spPr>
      </p:sp>
      <p:sp>
        <p:nvSpPr>
          <p:cNvPr id="528387"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ON</a:t>
            </a:r>
            <a:r>
              <a:rPr lang="en-US" b="1" dirty="0"/>
              <a:t> Condition</a:t>
            </a:r>
            <a:r>
              <a:rPr lang="en-US" dirty="0"/>
              <a:t> </a:t>
            </a:r>
          </a:p>
          <a:p>
            <a:pPr lvl="1"/>
            <a:endParaRPr lang="en-US" dirty="0"/>
          </a:p>
          <a:p>
            <a:pPr lvl="1"/>
            <a:r>
              <a:rPr lang="en-US" dirty="0"/>
              <a:t>Use the </a:t>
            </a:r>
            <a:r>
              <a:rPr lang="en-US" dirty="0">
                <a:solidFill>
                  <a:srgbClr val="FC0128"/>
                </a:solidFill>
                <a:latin typeface="Courier New" pitchFamily="49" charset="0"/>
              </a:rPr>
              <a:t>ON</a:t>
            </a:r>
            <a:r>
              <a:rPr lang="en-US" dirty="0">
                <a:solidFill>
                  <a:srgbClr val="FC0128"/>
                </a:solidFill>
              </a:rPr>
              <a:t> clause</a:t>
            </a:r>
            <a:r>
              <a:rPr lang="en-US" dirty="0"/>
              <a:t> to specify a join condition. This lets you specify join conditions separate from any search or filter conditions in the </a:t>
            </a:r>
            <a:r>
              <a:rPr lang="en-US" dirty="0">
                <a:latin typeface="Courier New" pitchFamily="49" charset="0"/>
              </a:rPr>
              <a:t>WHERE</a:t>
            </a:r>
            <a:r>
              <a:rPr lang="en-US" dirty="0"/>
              <a:t> clause.</a:t>
            </a:r>
          </a:p>
          <a:p>
            <a:pPr lvl="1"/>
            <a:endParaRPr lang="en-US" dirty="0"/>
          </a:p>
          <a:p>
            <a:pPr lvl="1"/>
            <a:r>
              <a:rPr lang="en-US" dirty="0"/>
              <a:t>The </a:t>
            </a:r>
            <a:r>
              <a:rPr lang="en-US" dirty="0">
                <a:solidFill>
                  <a:srgbClr val="FC0128"/>
                </a:solidFill>
                <a:latin typeface="Courier New" pitchFamily="49" charset="0"/>
              </a:rPr>
              <a:t>ON</a:t>
            </a:r>
            <a:r>
              <a:rPr lang="en-US" dirty="0">
                <a:solidFill>
                  <a:srgbClr val="FC0128"/>
                </a:solidFill>
              </a:rPr>
              <a:t> clause</a:t>
            </a:r>
            <a:r>
              <a:rPr lang="en-US" dirty="0"/>
              <a:t> can also be used as follows to join columns that have different names:</a:t>
            </a:r>
          </a:p>
          <a:p>
            <a:pPr lvl="1"/>
            <a:endParaRPr lang="en-US" sz="500" dirty="0"/>
          </a:p>
          <a:p>
            <a:pPr lvl="1">
              <a:spcBef>
                <a:spcPct val="0"/>
              </a:spcBef>
            </a:pPr>
            <a:r>
              <a:rPr lang="en-US" dirty="0">
                <a:latin typeface="Courier New" pitchFamily="49" charset="0"/>
              </a:rPr>
              <a:t>   SELECT </a:t>
            </a:r>
            <a:r>
              <a:rPr lang="en-US" dirty="0" err="1">
                <a:latin typeface="Courier New" pitchFamily="49" charset="0"/>
              </a:rPr>
              <a:t>e.LastName</a:t>
            </a:r>
            <a:r>
              <a:rPr lang="en-US" dirty="0">
                <a:latin typeface="Courier New" pitchFamily="49" charset="0"/>
              </a:rPr>
              <a:t> </a:t>
            </a:r>
            <a:r>
              <a:rPr lang="en-US" dirty="0" err="1">
                <a:latin typeface="Courier New" pitchFamily="49" charset="0"/>
              </a:rPr>
              <a:t>emp</a:t>
            </a:r>
            <a:r>
              <a:rPr lang="en-US" dirty="0">
                <a:latin typeface="Courier New" pitchFamily="49" charset="0"/>
              </a:rPr>
              <a:t>, </a:t>
            </a:r>
            <a:r>
              <a:rPr lang="en-US" dirty="0" err="1">
                <a:latin typeface="Courier New" pitchFamily="49" charset="0"/>
              </a:rPr>
              <a:t>m.LastName</a:t>
            </a:r>
            <a:r>
              <a:rPr lang="en-US" dirty="0">
                <a:latin typeface="Courier New" pitchFamily="49" charset="0"/>
              </a:rPr>
              <a:t> mgr</a:t>
            </a:r>
          </a:p>
          <a:p>
            <a:pPr lvl="1">
              <a:spcBef>
                <a:spcPct val="0"/>
              </a:spcBef>
            </a:pPr>
            <a:r>
              <a:rPr lang="en-US" dirty="0">
                <a:latin typeface="Courier New" pitchFamily="49" charset="0"/>
              </a:rPr>
              <a:t>   FROM   employee e JOIN employee m</a:t>
            </a:r>
          </a:p>
          <a:p>
            <a:pPr lvl="1">
              <a:spcBef>
                <a:spcPct val="0"/>
              </a:spcBef>
            </a:pPr>
            <a:r>
              <a:rPr lang="en-US" dirty="0">
                <a:latin typeface="Courier New" pitchFamily="49" charset="0"/>
              </a:rPr>
              <a:t>   ON     (</a:t>
            </a:r>
            <a:r>
              <a:rPr lang="en-US" dirty="0" err="1">
                <a:latin typeface="Courier New" pitchFamily="49" charset="0"/>
              </a:rPr>
              <a:t>e.ManagerID</a:t>
            </a:r>
            <a:r>
              <a:rPr lang="en-US" dirty="0">
                <a:latin typeface="Courier New" pitchFamily="49" charset="0"/>
              </a:rPr>
              <a:t> = </a:t>
            </a:r>
            <a:r>
              <a:rPr lang="en-US" dirty="0" err="1">
                <a:latin typeface="Courier New" pitchFamily="49" charset="0"/>
              </a:rPr>
              <a:t>m.EmployeeID</a:t>
            </a:r>
            <a:r>
              <a:rPr lang="en-US" dirty="0">
                <a:latin typeface="Courier New" pitchFamily="49" charset="0"/>
              </a:rPr>
              <a:t>);</a:t>
            </a:r>
          </a:p>
          <a:p>
            <a:pPr lvl="1">
              <a:spcBef>
                <a:spcPct val="0"/>
              </a:spcBef>
            </a:pPr>
            <a:endParaRPr lang="en-US" dirty="0">
              <a:latin typeface="Courier New" pitchFamily="49" charset="0"/>
            </a:endParaRP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1EFB28F-D658-4895-94F3-05E0CB4ED09B}" type="slidenum">
              <a:rPr lang="en-US"/>
              <a:pPr/>
              <a:t>15</a:t>
            </a:fld>
            <a:r>
              <a:rPr lang="en-US" dirty="0"/>
              <a:t>##</a:t>
            </a:r>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3B30AB7E-BF7D-49AC-972E-4EE83F977ADB}" type="slidenum">
              <a:rPr lang="en-US"/>
              <a:pPr/>
              <a:t>62</a:t>
            </a:fld>
            <a:r>
              <a:rPr lang="en-US" dirty="0"/>
              <a:t>##</a:t>
            </a:r>
            <a:endParaRPr lang="en-US" sz="1100" dirty="0"/>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ON</a:t>
            </a:r>
            <a:r>
              <a:rPr lang="en-US" b="1" dirty="0"/>
              <a:t> Condition</a:t>
            </a:r>
            <a:r>
              <a:rPr lang="en-US" dirty="0"/>
              <a:t> </a:t>
            </a:r>
          </a:p>
          <a:p>
            <a:pPr lvl="1"/>
            <a:endParaRPr lang="en-US" dirty="0"/>
          </a:p>
          <a:p>
            <a:pPr lvl="1"/>
            <a:r>
              <a:rPr lang="en-US" dirty="0"/>
              <a:t>Use the </a:t>
            </a:r>
            <a:r>
              <a:rPr lang="en-US" dirty="0">
                <a:solidFill>
                  <a:srgbClr val="FC0128"/>
                </a:solidFill>
                <a:latin typeface="Courier New" pitchFamily="49" charset="0"/>
              </a:rPr>
              <a:t>ON</a:t>
            </a:r>
            <a:r>
              <a:rPr lang="en-US" dirty="0">
                <a:solidFill>
                  <a:srgbClr val="FC0128"/>
                </a:solidFill>
              </a:rPr>
              <a:t> clause</a:t>
            </a:r>
            <a:r>
              <a:rPr lang="en-US" dirty="0"/>
              <a:t> to specify a join condition. This lets you specify join conditions separate from any search or filter conditions in the </a:t>
            </a:r>
            <a:r>
              <a:rPr lang="en-US" dirty="0">
                <a:latin typeface="Courier New" pitchFamily="49" charset="0"/>
              </a:rPr>
              <a:t>WHERE</a:t>
            </a:r>
            <a:r>
              <a:rPr lang="en-US" dirty="0"/>
              <a:t> clause.</a:t>
            </a:r>
          </a:p>
          <a:p>
            <a:pPr lvl="1"/>
            <a:endParaRPr lang="en-US" dirty="0"/>
          </a:p>
          <a:p>
            <a:pPr lvl="1"/>
            <a:r>
              <a:rPr lang="en-US" dirty="0"/>
              <a:t>The </a:t>
            </a:r>
            <a:r>
              <a:rPr lang="en-US" dirty="0">
                <a:solidFill>
                  <a:srgbClr val="FC0128"/>
                </a:solidFill>
                <a:latin typeface="Courier New" pitchFamily="49" charset="0"/>
              </a:rPr>
              <a:t>ON</a:t>
            </a:r>
            <a:r>
              <a:rPr lang="en-US" dirty="0">
                <a:solidFill>
                  <a:srgbClr val="FC0128"/>
                </a:solidFill>
              </a:rPr>
              <a:t> clause</a:t>
            </a:r>
            <a:r>
              <a:rPr lang="en-US" dirty="0"/>
              <a:t> can also be used as follows to join columns that have different names:</a:t>
            </a:r>
          </a:p>
          <a:p>
            <a:pPr lvl="1"/>
            <a:endParaRPr lang="en-US" sz="500" dirty="0"/>
          </a:p>
          <a:p>
            <a:pPr lvl="1">
              <a:spcBef>
                <a:spcPct val="0"/>
              </a:spcBef>
            </a:pPr>
            <a:r>
              <a:rPr lang="en-US" dirty="0">
                <a:latin typeface="Courier New" pitchFamily="49" charset="0"/>
              </a:rPr>
              <a:t>   SELECT </a:t>
            </a:r>
            <a:r>
              <a:rPr lang="en-US" dirty="0" err="1">
                <a:latin typeface="Courier New" pitchFamily="49" charset="0"/>
              </a:rPr>
              <a:t>e.LastName</a:t>
            </a:r>
            <a:r>
              <a:rPr lang="en-US" dirty="0">
                <a:latin typeface="Courier New" pitchFamily="49" charset="0"/>
              </a:rPr>
              <a:t> </a:t>
            </a:r>
            <a:r>
              <a:rPr lang="en-US" dirty="0" err="1">
                <a:latin typeface="Courier New" pitchFamily="49" charset="0"/>
              </a:rPr>
              <a:t>emp</a:t>
            </a:r>
            <a:r>
              <a:rPr lang="en-US" dirty="0">
                <a:latin typeface="Courier New" pitchFamily="49" charset="0"/>
              </a:rPr>
              <a:t>, </a:t>
            </a:r>
            <a:r>
              <a:rPr lang="en-US" dirty="0" err="1">
                <a:latin typeface="Courier New" pitchFamily="49" charset="0"/>
              </a:rPr>
              <a:t>m.LastName</a:t>
            </a:r>
            <a:r>
              <a:rPr lang="en-US" dirty="0">
                <a:latin typeface="Courier New" pitchFamily="49" charset="0"/>
              </a:rPr>
              <a:t> mgr</a:t>
            </a:r>
          </a:p>
          <a:p>
            <a:pPr lvl="1">
              <a:spcBef>
                <a:spcPct val="0"/>
              </a:spcBef>
            </a:pPr>
            <a:r>
              <a:rPr lang="en-US" dirty="0">
                <a:latin typeface="Courier New" pitchFamily="49" charset="0"/>
              </a:rPr>
              <a:t>   FROM   employee e JOIN employee m</a:t>
            </a:r>
          </a:p>
          <a:p>
            <a:pPr lvl="1">
              <a:spcBef>
                <a:spcPct val="0"/>
              </a:spcBef>
            </a:pPr>
            <a:r>
              <a:rPr lang="en-US" dirty="0">
                <a:latin typeface="Courier New" pitchFamily="49" charset="0"/>
              </a:rPr>
              <a:t>   ON     (</a:t>
            </a:r>
            <a:r>
              <a:rPr lang="en-US" dirty="0" err="1">
                <a:latin typeface="Courier New" pitchFamily="49" charset="0"/>
              </a:rPr>
              <a:t>e.ManagerID</a:t>
            </a:r>
            <a:r>
              <a:rPr lang="en-US" dirty="0">
                <a:latin typeface="Courier New" pitchFamily="49" charset="0"/>
              </a:rPr>
              <a:t> = </a:t>
            </a:r>
            <a:r>
              <a:rPr lang="en-US" dirty="0" err="1">
                <a:latin typeface="Courier New" pitchFamily="49" charset="0"/>
              </a:rPr>
              <a:t>m.EmployeeID</a:t>
            </a:r>
            <a:r>
              <a:rPr lang="en-US" dirty="0">
                <a:latin typeface="Courier New" pitchFamily="49" charset="0"/>
              </a:rPr>
              <a:t>);</a:t>
            </a:r>
          </a:p>
          <a:p>
            <a:pPr lvl="1">
              <a:spcBef>
                <a:spcPct val="0"/>
              </a:spcBef>
            </a:pPr>
            <a:endParaRPr lang="en-US" dirty="0">
              <a:latin typeface="Courier New" pitchFamily="49" charset="0"/>
            </a:endParaRPr>
          </a:p>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A0DBA24F-DC7D-4627-9D84-70FC909C4EC9}" type="slidenum">
              <a:rPr lang="en-US"/>
              <a:pPr/>
              <a:t>64</a:t>
            </a:fld>
            <a:r>
              <a:rPr lang="en-US" dirty="0"/>
              <a:t>##</a:t>
            </a:r>
            <a:endParaRPr lang="en-US" sz="1100" dirty="0"/>
          </a:p>
        </p:txBody>
      </p:sp>
      <p:sp>
        <p:nvSpPr>
          <p:cNvPr id="533506" name="Rectangle 2"/>
          <p:cNvSpPr>
            <a:spLocks noGrp="1" noRot="1" noChangeAspect="1" noChangeArrowheads="1" noTextEdit="1"/>
          </p:cNvSpPr>
          <p:nvPr>
            <p:ph type="sldImg"/>
          </p:nvPr>
        </p:nvSpPr>
        <p:spPr>
          <a:ln/>
        </p:spPr>
      </p:sp>
      <p:sp>
        <p:nvSpPr>
          <p:cNvPr id="533507" name="Rectangle 3"/>
          <p:cNvSpPr>
            <a:spLocks noGrp="1" noChangeArrowheads="1"/>
          </p:cNvSpPr>
          <p:nvPr>
            <p:ph type="body" idx="1"/>
          </p:nvPr>
        </p:nvSpPr>
        <p:spPr>
          <a:xfrm>
            <a:off x="688481" y="4416099"/>
            <a:ext cx="5504853" cy="4182457"/>
          </a:xfrm>
        </p:spPr>
        <p:txBody>
          <a:bodyPr/>
          <a:lstStyle/>
          <a:p>
            <a:pPr>
              <a:buFontTx/>
              <a:buChar char="•"/>
            </a:pPr>
            <a:r>
              <a:rPr lang="en-US"/>
              <a:t>Example of </a:t>
            </a:r>
            <a:r>
              <a:rPr lang="en-US">
                <a:latin typeface="Courier New" pitchFamily="49" charset="0"/>
              </a:rPr>
              <a:t>LEFT</a:t>
            </a:r>
            <a:r>
              <a:rPr lang="en-US"/>
              <a:t> </a:t>
            </a:r>
            <a:r>
              <a:rPr lang="en-US">
                <a:latin typeface="Courier New" pitchFamily="49" charset="0"/>
              </a:rPr>
              <a:t>OUTER</a:t>
            </a:r>
            <a:r>
              <a:rPr lang="en-US"/>
              <a:t> </a:t>
            </a:r>
            <a:r>
              <a:rPr lang="en-US">
                <a:latin typeface="Courier New" pitchFamily="49" charset="0"/>
              </a:rPr>
              <a:t>JOIN : </a:t>
            </a:r>
            <a:r>
              <a:rPr lang="en-US"/>
              <a:t>This query retrieves all rows in the left </a:t>
            </a:r>
            <a:r>
              <a:rPr lang="en-US">
                <a:latin typeface="Courier New" pitchFamily="49" charset="0"/>
              </a:rPr>
              <a:t>Employee (employees) </a:t>
            </a:r>
            <a:r>
              <a:rPr lang="en-US"/>
              <a:t>table, even if there is no match in the </a:t>
            </a:r>
            <a:r>
              <a:rPr lang="en-US">
                <a:latin typeface="Courier New" pitchFamily="49" charset="0"/>
              </a:rPr>
              <a:t>right Employee (managers)</a:t>
            </a:r>
            <a:r>
              <a:rPr lang="en-US"/>
              <a:t> table.</a:t>
            </a:r>
          </a:p>
          <a:p>
            <a:pPr>
              <a:buFontTx/>
              <a:buChar char="•"/>
            </a:pPr>
            <a:r>
              <a:rPr lang="en-US"/>
              <a:t>Example of </a:t>
            </a:r>
            <a:r>
              <a:rPr lang="en-US">
                <a:latin typeface="Courier New" pitchFamily="49" charset="0"/>
              </a:rPr>
              <a:t>RIGHT</a:t>
            </a:r>
            <a:r>
              <a:rPr lang="en-US"/>
              <a:t> </a:t>
            </a:r>
            <a:r>
              <a:rPr lang="en-US">
                <a:latin typeface="Courier New" pitchFamily="49" charset="0"/>
              </a:rPr>
              <a:t>OUTER</a:t>
            </a:r>
            <a:r>
              <a:rPr lang="en-US"/>
              <a:t> </a:t>
            </a:r>
            <a:r>
              <a:rPr lang="en-US">
                <a:latin typeface="Courier New" pitchFamily="49" charset="0"/>
              </a:rPr>
              <a:t>JOIN : </a:t>
            </a:r>
            <a:r>
              <a:rPr lang="en-US"/>
              <a:t>This query retrieves all rows in the right </a:t>
            </a:r>
            <a:r>
              <a:rPr lang="en-US">
                <a:latin typeface="Courier New" pitchFamily="49" charset="0"/>
              </a:rPr>
              <a:t>Employee (managers) </a:t>
            </a:r>
            <a:r>
              <a:rPr lang="en-US"/>
              <a:t>table, even if there is no match in the </a:t>
            </a:r>
            <a:r>
              <a:rPr lang="en-US">
                <a:latin typeface="Courier New" pitchFamily="49" charset="0"/>
              </a:rPr>
              <a:t>left Employee (employees)</a:t>
            </a:r>
            <a:r>
              <a:rPr lang="en-US"/>
              <a:t> table.</a:t>
            </a:r>
          </a:p>
          <a:p>
            <a:pPr>
              <a:buFontTx/>
              <a:buChar char="•"/>
            </a:pPr>
            <a:r>
              <a:rPr lang="en-US"/>
              <a:t>Example of </a:t>
            </a:r>
            <a:r>
              <a:rPr lang="en-US">
                <a:latin typeface="Courier New" pitchFamily="49" charset="0"/>
              </a:rPr>
              <a:t>FULL</a:t>
            </a:r>
            <a:r>
              <a:rPr lang="en-US"/>
              <a:t> </a:t>
            </a:r>
            <a:r>
              <a:rPr lang="en-US">
                <a:latin typeface="Courier New" pitchFamily="49" charset="0"/>
              </a:rPr>
              <a:t>OUTER</a:t>
            </a:r>
            <a:r>
              <a:rPr lang="en-US"/>
              <a:t> </a:t>
            </a:r>
            <a:r>
              <a:rPr lang="en-US">
                <a:latin typeface="Courier New" pitchFamily="49" charset="0"/>
              </a:rPr>
              <a:t>JOIN : </a:t>
            </a:r>
            <a:r>
              <a:rPr lang="en-US"/>
              <a:t>This query retrieves all rows in the left </a:t>
            </a:r>
            <a:r>
              <a:rPr lang="en-US">
                <a:latin typeface="Courier New" pitchFamily="49" charset="0"/>
              </a:rPr>
              <a:t>Employee (employees)</a:t>
            </a:r>
            <a:r>
              <a:rPr lang="en-US"/>
              <a:t> table, </a:t>
            </a:r>
            <a:r>
              <a:rPr lang="en-US">
                <a:solidFill>
                  <a:srgbClr val="FC0128"/>
                </a:solidFill>
              </a:rPr>
              <a:t>even if there is no match</a:t>
            </a:r>
            <a:r>
              <a:rPr lang="en-US"/>
              <a:t> in the </a:t>
            </a:r>
            <a:r>
              <a:rPr lang="en-US">
                <a:latin typeface="Courier New" pitchFamily="49" charset="0"/>
              </a:rPr>
              <a:t>right Employee (managers)</a:t>
            </a:r>
            <a:r>
              <a:rPr lang="en-US"/>
              <a:t> table. It also retrieves all rows in the </a:t>
            </a:r>
            <a:r>
              <a:rPr lang="en-US">
                <a:latin typeface="Courier New" pitchFamily="49" charset="0"/>
              </a:rPr>
              <a:t>right Employee (managers)</a:t>
            </a:r>
            <a:r>
              <a:rPr lang="en-US"/>
              <a:t> table, </a:t>
            </a:r>
            <a:r>
              <a:rPr lang="en-US">
                <a:solidFill>
                  <a:srgbClr val="FC0128"/>
                </a:solidFill>
              </a:rPr>
              <a:t>even if there is no match</a:t>
            </a:r>
            <a:r>
              <a:rPr lang="en-US"/>
              <a:t> in the </a:t>
            </a:r>
            <a:r>
              <a:rPr lang="en-US">
                <a:latin typeface="Courier New" pitchFamily="49" charset="0"/>
              </a:rPr>
              <a:t>left Employee (employees)</a:t>
            </a:r>
            <a:r>
              <a:rPr lang="en-US"/>
              <a:t> table.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50AB7AE7-B4C6-4E01-8EAD-BEDF4A35DD59}" type="slidenum">
              <a:rPr lang="en-US"/>
              <a:pPr/>
              <a:t>65</a:t>
            </a:fld>
            <a:r>
              <a:rPr lang="en-US" dirty="0"/>
              <a:t>##</a:t>
            </a:r>
            <a:endParaRPr lang="en-US" sz="1100" dirty="0"/>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a:xfrm>
            <a:off x="688481" y="4416099"/>
            <a:ext cx="5504853" cy="4182457"/>
          </a:xfrm>
        </p:spPr>
        <p:txBody>
          <a:bodyPr/>
          <a:lstStyle/>
          <a:p>
            <a:pPr>
              <a:buFontTx/>
              <a:buChar char="•"/>
            </a:pPr>
            <a:r>
              <a:rPr lang="en-US"/>
              <a:t>Example of </a:t>
            </a:r>
            <a:r>
              <a:rPr lang="en-US">
                <a:latin typeface="Courier New" pitchFamily="49" charset="0"/>
              </a:rPr>
              <a:t>LEFT</a:t>
            </a:r>
            <a:r>
              <a:rPr lang="en-US"/>
              <a:t> </a:t>
            </a:r>
            <a:r>
              <a:rPr lang="en-US">
                <a:latin typeface="Courier New" pitchFamily="49" charset="0"/>
              </a:rPr>
              <a:t>OUTER</a:t>
            </a:r>
            <a:r>
              <a:rPr lang="en-US"/>
              <a:t> </a:t>
            </a:r>
            <a:r>
              <a:rPr lang="en-US">
                <a:latin typeface="Courier New" pitchFamily="49" charset="0"/>
              </a:rPr>
              <a:t>JOIN : </a:t>
            </a:r>
            <a:r>
              <a:rPr lang="en-US"/>
              <a:t>This query retrieves all rows in the left </a:t>
            </a:r>
            <a:r>
              <a:rPr lang="en-US">
                <a:latin typeface="Courier New" pitchFamily="49" charset="0"/>
              </a:rPr>
              <a:t>Employee (employees) </a:t>
            </a:r>
            <a:r>
              <a:rPr lang="en-US"/>
              <a:t>table, even if there is no match in the </a:t>
            </a:r>
            <a:r>
              <a:rPr lang="en-US">
                <a:latin typeface="Courier New" pitchFamily="49" charset="0"/>
              </a:rPr>
              <a:t>right Employee (managers)</a:t>
            </a:r>
            <a:r>
              <a:rPr lang="en-US"/>
              <a:t> table.</a:t>
            </a:r>
          </a:p>
          <a:p>
            <a:pPr>
              <a:buFontTx/>
              <a:buChar char="•"/>
            </a:pPr>
            <a:r>
              <a:rPr lang="en-US"/>
              <a:t>Example of </a:t>
            </a:r>
            <a:r>
              <a:rPr lang="en-US">
                <a:latin typeface="Courier New" pitchFamily="49" charset="0"/>
              </a:rPr>
              <a:t>RIGHT</a:t>
            </a:r>
            <a:r>
              <a:rPr lang="en-US"/>
              <a:t> </a:t>
            </a:r>
            <a:r>
              <a:rPr lang="en-US">
                <a:latin typeface="Courier New" pitchFamily="49" charset="0"/>
              </a:rPr>
              <a:t>OUTER</a:t>
            </a:r>
            <a:r>
              <a:rPr lang="en-US"/>
              <a:t> </a:t>
            </a:r>
            <a:r>
              <a:rPr lang="en-US">
                <a:latin typeface="Courier New" pitchFamily="49" charset="0"/>
              </a:rPr>
              <a:t>JOIN : </a:t>
            </a:r>
            <a:r>
              <a:rPr lang="en-US"/>
              <a:t>This query retrieves all rows in the right </a:t>
            </a:r>
            <a:r>
              <a:rPr lang="en-US">
                <a:latin typeface="Courier New" pitchFamily="49" charset="0"/>
              </a:rPr>
              <a:t>Employee (managers) </a:t>
            </a:r>
            <a:r>
              <a:rPr lang="en-US"/>
              <a:t>table, even if there is no match in the </a:t>
            </a:r>
            <a:r>
              <a:rPr lang="en-US">
                <a:latin typeface="Courier New" pitchFamily="49" charset="0"/>
              </a:rPr>
              <a:t>left Employee (employees)</a:t>
            </a:r>
            <a:r>
              <a:rPr lang="en-US"/>
              <a:t> table.</a:t>
            </a:r>
          </a:p>
          <a:p>
            <a:pPr>
              <a:buFontTx/>
              <a:buChar char="•"/>
            </a:pPr>
            <a:r>
              <a:rPr lang="en-US"/>
              <a:t>Example of </a:t>
            </a:r>
            <a:r>
              <a:rPr lang="en-US">
                <a:latin typeface="Courier New" pitchFamily="49" charset="0"/>
              </a:rPr>
              <a:t>FULL</a:t>
            </a:r>
            <a:r>
              <a:rPr lang="en-US"/>
              <a:t> </a:t>
            </a:r>
            <a:r>
              <a:rPr lang="en-US">
                <a:latin typeface="Courier New" pitchFamily="49" charset="0"/>
              </a:rPr>
              <a:t>OUTER</a:t>
            </a:r>
            <a:r>
              <a:rPr lang="en-US"/>
              <a:t> </a:t>
            </a:r>
            <a:r>
              <a:rPr lang="en-US">
                <a:latin typeface="Courier New" pitchFamily="49" charset="0"/>
              </a:rPr>
              <a:t>JOIN : </a:t>
            </a:r>
            <a:r>
              <a:rPr lang="en-US"/>
              <a:t>This query retrieves all rows in the left </a:t>
            </a:r>
            <a:r>
              <a:rPr lang="en-US">
                <a:latin typeface="Courier New" pitchFamily="49" charset="0"/>
              </a:rPr>
              <a:t>Employee (employees)</a:t>
            </a:r>
            <a:r>
              <a:rPr lang="en-US"/>
              <a:t> table, </a:t>
            </a:r>
            <a:r>
              <a:rPr lang="en-US">
                <a:solidFill>
                  <a:srgbClr val="FC0128"/>
                </a:solidFill>
              </a:rPr>
              <a:t>even if there is no match</a:t>
            </a:r>
            <a:r>
              <a:rPr lang="en-US"/>
              <a:t> in the </a:t>
            </a:r>
            <a:r>
              <a:rPr lang="en-US">
                <a:latin typeface="Courier New" pitchFamily="49" charset="0"/>
              </a:rPr>
              <a:t>right Employee (managers)</a:t>
            </a:r>
            <a:r>
              <a:rPr lang="en-US"/>
              <a:t> table. It also retrieves all rows in the </a:t>
            </a:r>
            <a:r>
              <a:rPr lang="en-US">
                <a:latin typeface="Courier New" pitchFamily="49" charset="0"/>
              </a:rPr>
              <a:t>right Employee (managers)</a:t>
            </a:r>
            <a:r>
              <a:rPr lang="en-US"/>
              <a:t> table, </a:t>
            </a:r>
            <a:r>
              <a:rPr lang="en-US">
                <a:solidFill>
                  <a:srgbClr val="FC0128"/>
                </a:solidFill>
              </a:rPr>
              <a:t>even if there is no match</a:t>
            </a:r>
            <a:r>
              <a:rPr lang="en-US"/>
              <a:t> in the </a:t>
            </a:r>
            <a:r>
              <a:rPr lang="en-US">
                <a:latin typeface="Courier New" pitchFamily="49" charset="0"/>
              </a:rPr>
              <a:t>left Employee (employees)</a:t>
            </a:r>
            <a:r>
              <a:rPr lang="en-US"/>
              <a:t> table.</a:t>
            </a:r>
          </a:p>
          <a:p>
            <a:pPr>
              <a:buFontTx/>
              <a:buChar char="•"/>
            </a:pPr>
            <a:endParaRPr lang="en-US"/>
          </a:p>
          <a:p>
            <a:pPr>
              <a:buFontTx/>
              <a:buChar char="•"/>
            </a:pPr>
            <a:endParaRPr lang="en-US"/>
          </a:p>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0670BEFE-D8A6-4176-80EE-FD340BB8046E}" type="slidenum">
              <a:rPr lang="en-US"/>
              <a:pPr/>
              <a:t>66</a:t>
            </a:fld>
            <a:r>
              <a:rPr lang="en-US" dirty="0"/>
              <a:t>##</a:t>
            </a:r>
            <a:endParaRPr lang="en-US" sz="1100" dirty="0"/>
          </a:p>
        </p:txBody>
      </p:sp>
      <p:sp>
        <p:nvSpPr>
          <p:cNvPr id="537602" name="Rectangle 2"/>
          <p:cNvSpPr>
            <a:spLocks noGrp="1" noRot="1" noChangeAspect="1" noChangeArrowheads="1" noTextEdit="1"/>
          </p:cNvSpPr>
          <p:nvPr>
            <p:ph type="sldImg"/>
          </p:nvPr>
        </p:nvSpPr>
        <p:spPr>
          <a:ln/>
        </p:spPr>
      </p:sp>
      <p:sp>
        <p:nvSpPr>
          <p:cNvPr id="537603" name="Rectangle 3"/>
          <p:cNvSpPr>
            <a:spLocks noGrp="1" noChangeArrowheads="1"/>
          </p:cNvSpPr>
          <p:nvPr>
            <p:ph type="body" idx="1"/>
          </p:nvPr>
        </p:nvSpPr>
        <p:spPr>
          <a:xfrm>
            <a:off x="688481" y="4416099"/>
            <a:ext cx="5504853" cy="4182457"/>
          </a:xfrm>
        </p:spPr>
        <p:txBody>
          <a:bodyPr/>
          <a:lstStyle/>
          <a:p>
            <a:pPr>
              <a:buFontTx/>
              <a:buChar char="•"/>
            </a:pPr>
            <a:r>
              <a:rPr lang="en-US"/>
              <a:t>Example of </a:t>
            </a:r>
            <a:r>
              <a:rPr lang="en-US">
                <a:latin typeface="Courier New" pitchFamily="49" charset="0"/>
              </a:rPr>
              <a:t>LEFT</a:t>
            </a:r>
            <a:r>
              <a:rPr lang="en-US"/>
              <a:t> </a:t>
            </a:r>
            <a:r>
              <a:rPr lang="en-US">
                <a:latin typeface="Courier New" pitchFamily="49" charset="0"/>
              </a:rPr>
              <a:t>OUTER</a:t>
            </a:r>
            <a:r>
              <a:rPr lang="en-US"/>
              <a:t> </a:t>
            </a:r>
            <a:r>
              <a:rPr lang="en-US">
                <a:latin typeface="Courier New" pitchFamily="49" charset="0"/>
              </a:rPr>
              <a:t>JOIN : </a:t>
            </a:r>
            <a:r>
              <a:rPr lang="en-US"/>
              <a:t>This query retrieves all rows in the left </a:t>
            </a:r>
            <a:r>
              <a:rPr lang="en-US">
                <a:latin typeface="Courier New" pitchFamily="49" charset="0"/>
              </a:rPr>
              <a:t>Employee (employees) </a:t>
            </a:r>
            <a:r>
              <a:rPr lang="en-US"/>
              <a:t>table, even if there is no match in the </a:t>
            </a:r>
            <a:r>
              <a:rPr lang="en-US">
                <a:latin typeface="Courier New" pitchFamily="49" charset="0"/>
              </a:rPr>
              <a:t>right Employee (managers)</a:t>
            </a:r>
            <a:r>
              <a:rPr lang="en-US"/>
              <a:t> table.</a:t>
            </a:r>
          </a:p>
          <a:p>
            <a:pPr>
              <a:buFontTx/>
              <a:buChar char="•"/>
            </a:pPr>
            <a:r>
              <a:rPr lang="en-US"/>
              <a:t>Example of </a:t>
            </a:r>
            <a:r>
              <a:rPr lang="en-US">
                <a:latin typeface="Courier New" pitchFamily="49" charset="0"/>
              </a:rPr>
              <a:t>RIGHT</a:t>
            </a:r>
            <a:r>
              <a:rPr lang="en-US"/>
              <a:t> </a:t>
            </a:r>
            <a:r>
              <a:rPr lang="en-US">
                <a:latin typeface="Courier New" pitchFamily="49" charset="0"/>
              </a:rPr>
              <a:t>OUTER</a:t>
            </a:r>
            <a:r>
              <a:rPr lang="en-US"/>
              <a:t> </a:t>
            </a:r>
            <a:r>
              <a:rPr lang="en-US">
                <a:latin typeface="Courier New" pitchFamily="49" charset="0"/>
              </a:rPr>
              <a:t>JOIN : </a:t>
            </a:r>
            <a:r>
              <a:rPr lang="en-US"/>
              <a:t>This query retrieves all rows in the right </a:t>
            </a:r>
            <a:r>
              <a:rPr lang="en-US">
                <a:latin typeface="Courier New" pitchFamily="49" charset="0"/>
              </a:rPr>
              <a:t>Employee (managers) </a:t>
            </a:r>
            <a:r>
              <a:rPr lang="en-US"/>
              <a:t>table, even if there is no match in the </a:t>
            </a:r>
            <a:r>
              <a:rPr lang="en-US">
                <a:latin typeface="Courier New" pitchFamily="49" charset="0"/>
              </a:rPr>
              <a:t>left Employee (employees)</a:t>
            </a:r>
            <a:r>
              <a:rPr lang="en-US"/>
              <a:t> table.</a:t>
            </a:r>
          </a:p>
          <a:p>
            <a:pPr>
              <a:buFontTx/>
              <a:buChar char="•"/>
            </a:pPr>
            <a:r>
              <a:rPr lang="en-US"/>
              <a:t>Example of </a:t>
            </a:r>
            <a:r>
              <a:rPr lang="en-US">
                <a:latin typeface="Courier New" pitchFamily="49" charset="0"/>
              </a:rPr>
              <a:t>FULL</a:t>
            </a:r>
            <a:r>
              <a:rPr lang="en-US"/>
              <a:t> </a:t>
            </a:r>
            <a:r>
              <a:rPr lang="en-US">
                <a:latin typeface="Courier New" pitchFamily="49" charset="0"/>
              </a:rPr>
              <a:t>OUTER</a:t>
            </a:r>
            <a:r>
              <a:rPr lang="en-US"/>
              <a:t> </a:t>
            </a:r>
            <a:r>
              <a:rPr lang="en-US">
                <a:latin typeface="Courier New" pitchFamily="49" charset="0"/>
              </a:rPr>
              <a:t>JOIN : </a:t>
            </a:r>
            <a:r>
              <a:rPr lang="en-US"/>
              <a:t>This query retrieves all rows in the left </a:t>
            </a:r>
            <a:r>
              <a:rPr lang="en-US">
                <a:latin typeface="Courier New" pitchFamily="49" charset="0"/>
              </a:rPr>
              <a:t>Employee (employees)</a:t>
            </a:r>
            <a:r>
              <a:rPr lang="en-US"/>
              <a:t> table, </a:t>
            </a:r>
            <a:r>
              <a:rPr lang="en-US">
                <a:solidFill>
                  <a:srgbClr val="FC0128"/>
                </a:solidFill>
              </a:rPr>
              <a:t>even if there is no match</a:t>
            </a:r>
            <a:r>
              <a:rPr lang="en-US"/>
              <a:t> in the </a:t>
            </a:r>
            <a:r>
              <a:rPr lang="en-US">
                <a:latin typeface="Courier New" pitchFamily="49" charset="0"/>
              </a:rPr>
              <a:t>right Employee (managers)</a:t>
            </a:r>
            <a:r>
              <a:rPr lang="en-US"/>
              <a:t> table. It also retrieves all rows in the </a:t>
            </a:r>
            <a:r>
              <a:rPr lang="en-US">
                <a:latin typeface="Courier New" pitchFamily="49" charset="0"/>
              </a:rPr>
              <a:t>right Employee (managers)</a:t>
            </a:r>
            <a:r>
              <a:rPr lang="en-US"/>
              <a:t> table, </a:t>
            </a:r>
            <a:r>
              <a:rPr lang="en-US">
                <a:solidFill>
                  <a:srgbClr val="FC0128"/>
                </a:solidFill>
              </a:rPr>
              <a:t>even if there is no match</a:t>
            </a:r>
            <a:r>
              <a:rPr lang="en-US"/>
              <a:t> in the </a:t>
            </a:r>
            <a:r>
              <a:rPr lang="en-US">
                <a:latin typeface="Courier New" pitchFamily="49" charset="0"/>
              </a:rPr>
              <a:t>left Employee (employees)</a:t>
            </a:r>
            <a:r>
              <a:rPr lang="en-US"/>
              <a:t> table.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095D9FBE-3516-4B34-B39D-E75664B9F638}" type="slidenum">
              <a:rPr lang="en-US"/>
              <a:pPr/>
              <a:t>67</a:t>
            </a:fld>
            <a:r>
              <a:rPr lang="en-US" dirty="0"/>
              <a:t>##</a:t>
            </a:r>
            <a:endParaRPr lang="en-US" sz="1100" dirty="0"/>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a:xfrm>
            <a:off x="688481" y="4416099"/>
            <a:ext cx="5504853" cy="4182457"/>
          </a:xfrm>
        </p:spPr>
        <p:txBody>
          <a:bodyPr/>
          <a:lstStyle/>
          <a:p>
            <a:pPr>
              <a:buFontTx/>
              <a:buChar char="•"/>
            </a:pPr>
            <a:r>
              <a:rPr lang="en-US"/>
              <a:t>Example of </a:t>
            </a:r>
            <a:r>
              <a:rPr lang="en-US">
                <a:latin typeface="Courier New" pitchFamily="49" charset="0"/>
              </a:rPr>
              <a:t>LEFT</a:t>
            </a:r>
            <a:r>
              <a:rPr lang="en-US"/>
              <a:t> </a:t>
            </a:r>
            <a:r>
              <a:rPr lang="en-US">
                <a:latin typeface="Courier New" pitchFamily="49" charset="0"/>
              </a:rPr>
              <a:t>OUTER</a:t>
            </a:r>
            <a:r>
              <a:rPr lang="en-US"/>
              <a:t> </a:t>
            </a:r>
            <a:r>
              <a:rPr lang="en-US">
                <a:latin typeface="Courier New" pitchFamily="49" charset="0"/>
              </a:rPr>
              <a:t>JOIN : </a:t>
            </a:r>
            <a:r>
              <a:rPr lang="en-US"/>
              <a:t>This query retrieves all rows in the left </a:t>
            </a:r>
            <a:r>
              <a:rPr lang="en-US">
                <a:latin typeface="Courier New" pitchFamily="49" charset="0"/>
              </a:rPr>
              <a:t>Employee (employees) </a:t>
            </a:r>
            <a:r>
              <a:rPr lang="en-US"/>
              <a:t>table, even if there is no match in the </a:t>
            </a:r>
            <a:r>
              <a:rPr lang="en-US">
                <a:latin typeface="Courier New" pitchFamily="49" charset="0"/>
              </a:rPr>
              <a:t>right Employee (managers)</a:t>
            </a:r>
            <a:r>
              <a:rPr lang="en-US"/>
              <a:t> table.</a:t>
            </a:r>
          </a:p>
          <a:p>
            <a:pPr>
              <a:buFontTx/>
              <a:buChar char="•"/>
            </a:pPr>
            <a:r>
              <a:rPr lang="en-US"/>
              <a:t>Example of </a:t>
            </a:r>
            <a:r>
              <a:rPr lang="en-US">
                <a:latin typeface="Courier New" pitchFamily="49" charset="0"/>
              </a:rPr>
              <a:t>RIGHT</a:t>
            </a:r>
            <a:r>
              <a:rPr lang="en-US"/>
              <a:t> </a:t>
            </a:r>
            <a:r>
              <a:rPr lang="en-US">
                <a:latin typeface="Courier New" pitchFamily="49" charset="0"/>
              </a:rPr>
              <a:t>OUTER</a:t>
            </a:r>
            <a:r>
              <a:rPr lang="en-US"/>
              <a:t> </a:t>
            </a:r>
            <a:r>
              <a:rPr lang="en-US">
                <a:latin typeface="Courier New" pitchFamily="49" charset="0"/>
              </a:rPr>
              <a:t>JOIN : </a:t>
            </a:r>
            <a:r>
              <a:rPr lang="en-US"/>
              <a:t>This query retrieves all rows in the right </a:t>
            </a:r>
            <a:r>
              <a:rPr lang="en-US">
                <a:latin typeface="Courier New" pitchFamily="49" charset="0"/>
              </a:rPr>
              <a:t>Employee (managers) </a:t>
            </a:r>
            <a:r>
              <a:rPr lang="en-US"/>
              <a:t>table, even if there is no match in the </a:t>
            </a:r>
            <a:r>
              <a:rPr lang="en-US">
                <a:latin typeface="Courier New" pitchFamily="49" charset="0"/>
              </a:rPr>
              <a:t>left Employee (employees)</a:t>
            </a:r>
            <a:r>
              <a:rPr lang="en-US"/>
              <a:t> table.</a:t>
            </a:r>
          </a:p>
          <a:p>
            <a:pPr>
              <a:buFontTx/>
              <a:buChar char="•"/>
            </a:pPr>
            <a:r>
              <a:rPr lang="en-US"/>
              <a:t>Example of </a:t>
            </a:r>
            <a:r>
              <a:rPr lang="en-US">
                <a:latin typeface="Courier New" pitchFamily="49" charset="0"/>
              </a:rPr>
              <a:t>FULL</a:t>
            </a:r>
            <a:r>
              <a:rPr lang="en-US"/>
              <a:t> </a:t>
            </a:r>
            <a:r>
              <a:rPr lang="en-US">
                <a:latin typeface="Courier New" pitchFamily="49" charset="0"/>
              </a:rPr>
              <a:t>OUTER</a:t>
            </a:r>
            <a:r>
              <a:rPr lang="en-US"/>
              <a:t> </a:t>
            </a:r>
            <a:r>
              <a:rPr lang="en-US">
                <a:latin typeface="Courier New" pitchFamily="49" charset="0"/>
              </a:rPr>
              <a:t>JOIN : </a:t>
            </a:r>
            <a:r>
              <a:rPr lang="en-US"/>
              <a:t>This query retrieves all rows in the left </a:t>
            </a:r>
            <a:r>
              <a:rPr lang="en-US">
                <a:latin typeface="Courier New" pitchFamily="49" charset="0"/>
              </a:rPr>
              <a:t>Employee (employees)</a:t>
            </a:r>
            <a:r>
              <a:rPr lang="en-US"/>
              <a:t> table, </a:t>
            </a:r>
            <a:r>
              <a:rPr lang="en-US">
                <a:solidFill>
                  <a:srgbClr val="FC0128"/>
                </a:solidFill>
              </a:rPr>
              <a:t>even if there is no match</a:t>
            </a:r>
            <a:r>
              <a:rPr lang="en-US"/>
              <a:t> in the </a:t>
            </a:r>
            <a:r>
              <a:rPr lang="en-US">
                <a:latin typeface="Courier New" pitchFamily="49" charset="0"/>
              </a:rPr>
              <a:t>right Employee (managers)</a:t>
            </a:r>
            <a:r>
              <a:rPr lang="en-US"/>
              <a:t> table. It also retrieves all rows in the </a:t>
            </a:r>
            <a:r>
              <a:rPr lang="en-US">
                <a:latin typeface="Courier New" pitchFamily="49" charset="0"/>
              </a:rPr>
              <a:t>right Employee (managers)</a:t>
            </a:r>
            <a:r>
              <a:rPr lang="en-US"/>
              <a:t> table, </a:t>
            </a:r>
            <a:r>
              <a:rPr lang="en-US">
                <a:solidFill>
                  <a:srgbClr val="FC0128"/>
                </a:solidFill>
              </a:rPr>
              <a:t>even if there is no match</a:t>
            </a:r>
            <a:r>
              <a:rPr lang="en-US"/>
              <a:t> in the </a:t>
            </a:r>
            <a:r>
              <a:rPr lang="en-US">
                <a:latin typeface="Courier New" pitchFamily="49" charset="0"/>
              </a:rPr>
              <a:t>left Employee (employees)</a:t>
            </a:r>
            <a:r>
              <a:rPr lang="en-US"/>
              <a:t> table.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34759F13-4FFD-40D9-BAC1-288ACFEC9C50}" type="slidenum">
              <a:rPr lang="en-US"/>
              <a:pPr/>
              <a:t>68</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r>
              <a:rPr lang="en-US" b="1"/>
              <a:t>Three-Way Joins</a:t>
            </a:r>
          </a:p>
          <a:p>
            <a:pPr lvl="1"/>
            <a:endParaRPr lang="en-US" b="1"/>
          </a:p>
          <a:p>
            <a:pPr lvl="1"/>
            <a:r>
              <a:rPr lang="en-US"/>
              <a:t>A </a:t>
            </a:r>
            <a:r>
              <a:rPr lang="en-US">
                <a:solidFill>
                  <a:srgbClr val="FC0128"/>
                </a:solidFill>
              </a:rPr>
              <a:t>three-way join</a:t>
            </a:r>
            <a:r>
              <a:rPr lang="en-US"/>
              <a:t> is a join of three tables. In </a:t>
            </a:r>
            <a:r>
              <a:rPr lang="en-US">
                <a:solidFill>
                  <a:srgbClr val="FC0128"/>
                </a:solidFill>
              </a:rPr>
              <a:t>SQL: 1999 compliant syntax</a:t>
            </a:r>
            <a:r>
              <a:rPr lang="en-US"/>
              <a:t>, joins are performed from left to right so the first join to be performed is </a:t>
            </a:r>
            <a:r>
              <a:rPr lang="en-US">
                <a:latin typeface="Courier New" pitchFamily="49" charset="0"/>
              </a:rPr>
              <a:t>Employee</a:t>
            </a:r>
            <a:r>
              <a:rPr lang="en-US"/>
              <a:t> </a:t>
            </a:r>
            <a:r>
              <a:rPr lang="en-US">
                <a:latin typeface="Courier New" pitchFamily="49" charset="0"/>
              </a:rPr>
              <a:t>JOIN</a:t>
            </a:r>
            <a:r>
              <a:rPr lang="en-US"/>
              <a:t> </a:t>
            </a:r>
            <a:r>
              <a:rPr lang="en-US">
                <a:latin typeface="Courier New" pitchFamily="49" charset="0"/>
              </a:rPr>
              <a:t>ADDRESS</a:t>
            </a:r>
            <a:r>
              <a:rPr lang="en-US"/>
              <a:t>. The first join condition can reference columns in </a:t>
            </a:r>
            <a:r>
              <a:rPr lang="en-US">
                <a:latin typeface="Courier New" pitchFamily="49" charset="0"/>
              </a:rPr>
              <a:t>Employee</a:t>
            </a:r>
            <a:r>
              <a:rPr lang="en-US"/>
              <a:t> and </a:t>
            </a:r>
            <a:r>
              <a:rPr lang="en-US">
                <a:latin typeface="Courier New" pitchFamily="49" charset="0"/>
              </a:rPr>
              <a:t>ADDRESS</a:t>
            </a:r>
            <a:r>
              <a:rPr lang="en-US"/>
              <a:t> but cannot reference columns in </a:t>
            </a:r>
            <a:r>
              <a:rPr lang="en-US">
                <a:latin typeface="Courier New" pitchFamily="49" charset="0"/>
              </a:rPr>
              <a:t>STATEPROVINCE</a:t>
            </a:r>
            <a:r>
              <a:rPr lang="en-US"/>
              <a:t>. The second join condition can reference columns from all three tables.</a:t>
            </a:r>
          </a:p>
          <a:p>
            <a:pPr lvl="1"/>
            <a:endParaRPr lang="en-US"/>
          </a:p>
          <a:p>
            <a:pPr lvl="1"/>
            <a:r>
              <a:rPr lang="en-US"/>
              <a:t>This can also be written as a three-way equijoin:</a:t>
            </a:r>
          </a:p>
          <a:p>
            <a:pPr lvl="1"/>
            <a:endParaRPr lang="en-US"/>
          </a:p>
          <a:p>
            <a:pPr lvl="1"/>
            <a:r>
              <a:rPr lang="en-US"/>
              <a:t>SELECT e.LastName, a.City, sp.Name SPName</a:t>
            </a:r>
          </a:p>
          <a:p>
            <a:pPr lvl="1"/>
            <a:r>
              <a:rPr lang="en-US"/>
              <a:t>FROM employee e, address a, stateprovince sp</a:t>
            </a:r>
          </a:p>
          <a:p>
            <a:pPr lvl="1"/>
            <a:r>
              <a:rPr lang="en-US"/>
              <a:t>WHERE e.AddressID = a.AddressID</a:t>
            </a:r>
          </a:p>
          <a:p>
            <a:pPr lvl="1"/>
            <a:r>
              <a:rPr lang="en-US"/>
              <a:t>  AND a.StateProvinceID = sp.StateProvinceID</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74F06233-B239-4E02-B8BB-7BBDA8405796}" type="slidenum">
              <a:rPr lang="en-US"/>
              <a:pPr/>
              <a:t>69</a:t>
            </a:fld>
            <a:r>
              <a:rPr lang="en-US" dirty="0"/>
              <a:t>##</a:t>
            </a:r>
            <a:endParaRPr lang="en-US" sz="1100" dirty="0"/>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a:xfrm>
            <a:off x="688481" y="4416099"/>
            <a:ext cx="5504853" cy="4182457"/>
          </a:xfrm>
        </p:spPr>
        <p:txBody>
          <a:bodyPr/>
          <a:lstStyle/>
          <a:p>
            <a:r>
              <a:rPr lang="en-US" b="1"/>
              <a:t>Creating Cross Joins</a:t>
            </a:r>
          </a:p>
          <a:p>
            <a:pPr lvl="1"/>
            <a:r>
              <a:rPr lang="en-US"/>
              <a:t>  The example on the slide gives the same results as the following:</a:t>
            </a:r>
          </a:p>
          <a:p>
            <a:pPr lvl="1"/>
            <a:endParaRPr lang="en-US">
              <a:latin typeface="Courier New" pitchFamily="49" charset="0"/>
            </a:endParaRPr>
          </a:p>
          <a:p>
            <a:pPr lvl="1"/>
            <a:r>
              <a:rPr lang="en-US">
                <a:latin typeface="Courier New" pitchFamily="49" charset="0"/>
              </a:rPr>
              <a:t>  SELECT LastName, Name DepartmentName</a:t>
            </a:r>
          </a:p>
          <a:p>
            <a:pPr lvl="1">
              <a:spcBef>
                <a:spcPct val="0"/>
              </a:spcBef>
            </a:pPr>
            <a:r>
              <a:rPr lang="en-US">
                <a:latin typeface="Courier New" pitchFamily="49" charset="0"/>
              </a:rPr>
              <a:t>  FROM   employee, department;</a:t>
            </a:r>
          </a:p>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851E50E1-0AFB-450E-BFB2-ED2951BE3284}" type="slidenum">
              <a:rPr lang="en-US"/>
              <a:pPr/>
              <a:t>70</a:t>
            </a:fld>
            <a:r>
              <a:rPr lang="en-US" dirty="0"/>
              <a:t>##</a:t>
            </a:r>
            <a:endParaRPr lang="en-US" sz="1100" dirty="0"/>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a:xfrm>
            <a:off x="688481" y="4416099"/>
            <a:ext cx="5504853" cy="4182457"/>
          </a:xfrm>
        </p:spPr>
        <p:txBody>
          <a:bodyPr/>
          <a:lstStyle/>
          <a:p>
            <a:pPr lvl="1"/>
            <a:r>
              <a:rPr lang="en-US"/>
              <a:t>The example shown performs a join on the </a:t>
            </a:r>
            <a:r>
              <a:rPr lang="en-US">
                <a:latin typeface="Courier New" pitchFamily="49" charset="0"/>
              </a:rPr>
              <a:t>Employee</a:t>
            </a:r>
            <a:r>
              <a:rPr lang="en-US"/>
              <a:t> and </a:t>
            </a:r>
            <a:r>
              <a:rPr lang="en-US">
                <a:latin typeface="Courier New" pitchFamily="49" charset="0"/>
              </a:rPr>
              <a:t>Department</a:t>
            </a:r>
            <a:r>
              <a:rPr lang="en-US"/>
              <a:t> tables, and, in addition, displays only employees within the Sales depatment.</a:t>
            </a:r>
          </a:p>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C35B12B2-05C6-407C-B1D3-B810D44F3A60}" type="slidenum">
              <a:rPr lang="en-US"/>
              <a:pPr/>
              <a:t>71</a:t>
            </a:fld>
            <a:r>
              <a:rPr lang="en-US" dirty="0"/>
              <a:t>##</a:t>
            </a:r>
            <a:endParaRPr lang="en-US" sz="1100" dirty="0"/>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a:xfrm>
            <a:off x="688481" y="4416099"/>
            <a:ext cx="5504853" cy="4182457"/>
          </a:xfrm>
        </p:spPr>
        <p:txBody>
          <a:bodyPr/>
          <a:lstStyle/>
          <a:p>
            <a:endParaRPr lang="bg-BG"/>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8F9D767C-84E7-43E1-9A90-D850E7E72587}" type="slidenum">
              <a:rPr lang="en-US"/>
              <a:pPr/>
              <a:t>73</a:t>
            </a:fld>
            <a:r>
              <a:rPr lang="en-US" dirty="0"/>
              <a:t>##</a:t>
            </a:r>
            <a:endParaRPr lang="en-US" sz="1100" dirty="0"/>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a:xfrm>
            <a:off x="688481" y="4416099"/>
            <a:ext cx="5504853" cy="4182457"/>
          </a:xfrm>
        </p:spPr>
        <p:txBody>
          <a:bodyPr/>
          <a:lstStyle/>
          <a:p>
            <a:endParaRPr lang="bg-B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296AE49-3254-4A77-8F60-FC2071D5C131}" type="slidenum">
              <a:rPr lang="en-US"/>
              <a:pPr/>
              <a:t>18</a:t>
            </a:fld>
            <a:r>
              <a:rPr lang="en-US" dirty="0"/>
              <a:t>##</a:t>
            </a:r>
          </a:p>
        </p:txBody>
      </p:sp>
      <p:sp>
        <p:nvSpPr>
          <p:cNvPr id="499714" name="Rectangle 2"/>
          <p:cNvSpPr>
            <a:spLocks noGrp="1" noRot="1" noChangeAspect="1" noChangeArrowheads="1" noTextEdit="1"/>
          </p:cNvSpPr>
          <p:nvPr>
            <p:ph type="sldImg"/>
          </p:nvPr>
        </p:nvSpPr>
        <p:spPr>
          <a:ln/>
        </p:spPr>
      </p:sp>
      <p:sp>
        <p:nvSpPr>
          <p:cNvPr id="49971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416FC1E7-F403-4708-9AFB-42CBC7B12027}" type="slidenum">
              <a:rPr lang="en-US"/>
              <a:pPr/>
              <a:t>76</a:t>
            </a:fld>
            <a:r>
              <a:rPr lang="en-US" dirty="0"/>
              <a:t>##</a:t>
            </a:r>
            <a:endParaRPr lang="en-US" sz="1100" dirty="0"/>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a:xfrm>
            <a:off x="688481" y="4416099"/>
            <a:ext cx="5504853" cy="4182457"/>
          </a:xfrm>
        </p:spPr>
        <p:txBody>
          <a:bodyPr/>
          <a:lstStyle/>
          <a:p>
            <a:endParaRPr lang="bg-BG"/>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6BF41D49-5B3F-4E03-BD3F-23AFA5571E43}" type="slidenum">
              <a:rPr lang="en-US"/>
              <a:pPr/>
              <a:t>79</a:t>
            </a:fld>
            <a:r>
              <a:rPr lang="en-US" dirty="0"/>
              <a:t>##</a:t>
            </a:r>
            <a:endParaRPr lang="en-US" sz="1100" dirty="0"/>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a:xfrm>
            <a:off x="688481" y="4416099"/>
            <a:ext cx="5504853" cy="4182457"/>
          </a:xfrm>
        </p:spPr>
        <p:txBody>
          <a:bodyPr/>
          <a:lstStyle/>
          <a:p>
            <a:endParaRPr lang="bg-BG"/>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CF40AF63-F0CA-4E33-B984-14FFA58C90BD}" type="slidenum">
              <a:rPr lang="en-US"/>
              <a:pPr/>
              <a:t>82</a:t>
            </a:fld>
            <a:r>
              <a:rPr lang="en-US" dirty="0"/>
              <a:t>##</a:t>
            </a:r>
            <a:endParaRPr lang="en-US" sz="1100" dirty="0"/>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a:xfrm>
            <a:off x="688481" y="4416099"/>
            <a:ext cx="5504853" cy="4182457"/>
          </a:xfrm>
        </p:spPr>
        <p:txBody>
          <a:bodyPr/>
          <a:lstStyle/>
          <a:p>
            <a:endParaRPr lang="bg-BG"/>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3626AEE0-A6FA-416C-A700-45371AFB83A3}" type="slidenum">
              <a:rPr lang="en-US"/>
              <a:pPr/>
              <a:t>83</a:t>
            </a:fld>
            <a:r>
              <a:rPr lang="en-US" dirty="0"/>
              <a:t>##</a:t>
            </a:r>
            <a:endParaRPr lang="en-US" sz="1100" dirty="0"/>
          </a:p>
        </p:txBody>
      </p:sp>
      <p:sp>
        <p:nvSpPr>
          <p:cNvPr id="578562" name="Rectangle 2"/>
          <p:cNvSpPr>
            <a:spLocks noGrp="1" noRot="1" noChangeAspect="1" noChangeArrowheads="1" noTextEdit="1"/>
          </p:cNvSpPr>
          <p:nvPr>
            <p:ph type="sldImg"/>
          </p:nvPr>
        </p:nvSpPr>
        <p:spPr>
          <a:ln/>
        </p:spPr>
      </p:sp>
      <p:sp>
        <p:nvSpPr>
          <p:cNvPr id="578563" name="Rectangle 3"/>
          <p:cNvSpPr>
            <a:spLocks noGrp="1" noChangeArrowheads="1"/>
          </p:cNvSpPr>
          <p:nvPr>
            <p:ph type="body" idx="1"/>
          </p:nvPr>
        </p:nvSpPr>
        <p:spPr>
          <a:xfrm>
            <a:off x="688481" y="4416099"/>
            <a:ext cx="5504853" cy="4182457"/>
          </a:xfrm>
        </p:spPr>
        <p:txBody>
          <a:bodyPr/>
          <a:lstStyle/>
          <a:p>
            <a:endParaRPr lang="bg-BG"/>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4ACEF5ED-1268-4D69-871B-4A4D5DC37D4F}" type="slidenum">
              <a:rPr lang="en-US"/>
              <a:pPr/>
              <a:t>85</a:t>
            </a:fld>
            <a:r>
              <a:rPr lang="en-US" dirty="0"/>
              <a:t>##</a:t>
            </a:r>
            <a:endParaRPr lang="en-US" sz="1100" dirty="0"/>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a:xfrm>
            <a:off x="688481" y="4416099"/>
            <a:ext cx="5504853" cy="4182457"/>
          </a:xfrm>
        </p:spPr>
        <p:txBody>
          <a:bodyPr/>
          <a:lstStyle/>
          <a:p>
            <a:pPr lvl="1">
              <a:buFontTx/>
              <a:buChar char="•"/>
            </a:pPr>
            <a:r>
              <a:rPr lang="en-US"/>
              <a:t>G</a:t>
            </a:r>
            <a:r>
              <a:rPr lang="en-US">
                <a:solidFill>
                  <a:srgbClr val="FC0128"/>
                </a:solidFill>
              </a:rPr>
              <a:t>roup functions</a:t>
            </a:r>
            <a:r>
              <a:rPr lang="en-US"/>
              <a:t> operate on </a:t>
            </a:r>
            <a:r>
              <a:rPr lang="en-US">
                <a:solidFill>
                  <a:srgbClr val="FC0128"/>
                </a:solidFill>
              </a:rPr>
              <a:t>sets of rows</a:t>
            </a:r>
            <a:r>
              <a:rPr lang="en-US"/>
              <a:t> to give one result per group. These sets may be the whole table or the table split into groups. </a:t>
            </a:r>
          </a:p>
          <a:p>
            <a:pPr lvl="1"/>
            <a:endParaRPr lang="en-US"/>
          </a:p>
          <a:p>
            <a:pPr lvl="1">
              <a:buFontTx/>
              <a:buChar char="•"/>
            </a:pPr>
            <a:r>
              <a:rPr lang="en-US"/>
              <a:t>Each of the functions accepts an argument. The following table identifies the options that you can use in the syntax:</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C2029AAC-871B-4EED-A9AA-AF3D20698D62}" type="slidenum">
              <a:rPr lang="en-US"/>
              <a:pPr/>
              <a:t>86</a:t>
            </a:fld>
            <a:r>
              <a:rPr lang="en-US" dirty="0"/>
              <a:t>##</a:t>
            </a:r>
            <a:endParaRPr lang="en-US" sz="1100" dirty="0"/>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a:xfrm>
            <a:off x="688481" y="4416099"/>
            <a:ext cx="5504853" cy="4182457"/>
          </a:xfrm>
        </p:spPr>
        <p:txBody>
          <a:bodyPr/>
          <a:lstStyle/>
          <a:p>
            <a:pPr lvl="1"/>
            <a:r>
              <a:rPr lang="en-US"/>
              <a:t>The example on the slide displays the average, highest, lowest, and sum of vacation hours for all sales representatives.</a:t>
            </a:r>
          </a:p>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65FA21EF-C720-4AEE-BA28-32218D84F60D}" type="slidenum">
              <a:rPr lang="en-US"/>
              <a:pPr/>
              <a:t>88</a:t>
            </a:fld>
            <a:r>
              <a:rPr lang="en-US" dirty="0"/>
              <a:t>##</a:t>
            </a:r>
            <a:endParaRPr lang="en-US" sz="1100" dirty="0"/>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COUNT</a:t>
            </a:r>
            <a:r>
              <a:rPr lang="en-US" b="1"/>
              <a:t> Function</a:t>
            </a:r>
          </a:p>
          <a:p>
            <a:pPr lvl="1"/>
            <a:r>
              <a:rPr lang="en-US"/>
              <a:t>The </a:t>
            </a:r>
            <a:r>
              <a:rPr lang="en-US">
                <a:solidFill>
                  <a:srgbClr val="FC0128"/>
                </a:solidFill>
                <a:latin typeface="Courier New" pitchFamily="49" charset="0"/>
              </a:rPr>
              <a:t>COUNT</a:t>
            </a:r>
            <a:r>
              <a:rPr lang="en-US">
                <a:solidFill>
                  <a:srgbClr val="FC0128"/>
                </a:solidFill>
              </a:rPr>
              <a:t> function</a:t>
            </a:r>
            <a:r>
              <a:rPr lang="en-US"/>
              <a:t> has three formats:</a:t>
            </a:r>
          </a:p>
          <a:p>
            <a:pPr lvl="2"/>
            <a:r>
              <a:rPr lang="en-US">
                <a:latin typeface="Courier New" pitchFamily="49" charset="0"/>
              </a:rPr>
              <a:t>COUNT(*) </a:t>
            </a:r>
          </a:p>
          <a:p>
            <a:pPr lvl="2"/>
            <a:r>
              <a:rPr lang="en-US">
                <a:latin typeface="Courier New" pitchFamily="49" charset="0"/>
              </a:rPr>
              <a:t>COUNT(</a:t>
            </a:r>
            <a:r>
              <a:rPr lang="en-US" i="1">
                <a:latin typeface="Courier New" pitchFamily="49" charset="0"/>
              </a:rPr>
              <a:t>expr</a:t>
            </a:r>
            <a:r>
              <a:rPr lang="en-US">
                <a:latin typeface="Courier New" pitchFamily="49" charset="0"/>
              </a:rPr>
              <a:t>)</a:t>
            </a:r>
          </a:p>
          <a:p>
            <a:pPr lvl="2"/>
            <a:r>
              <a:rPr lang="en-US">
                <a:latin typeface="Courier New" pitchFamily="49" charset="0"/>
              </a:rPr>
              <a:t>COUNT(DISTINCT </a:t>
            </a:r>
            <a:r>
              <a:rPr lang="en-US" i="1">
                <a:latin typeface="Courier New" pitchFamily="49" charset="0"/>
              </a:rPr>
              <a:t>expr</a:t>
            </a:r>
            <a:r>
              <a:rPr lang="en-US">
                <a:latin typeface="Courier New" pitchFamily="49" charset="0"/>
              </a:rPr>
              <a:t>)</a:t>
            </a:r>
          </a:p>
          <a:p>
            <a:pPr lvl="1"/>
            <a:r>
              <a:rPr lang="en-US">
                <a:latin typeface="Courier New" pitchFamily="49" charset="0"/>
              </a:rPr>
              <a:t>COUNT(*)</a:t>
            </a:r>
            <a:r>
              <a:rPr lang="en-US"/>
              <a:t> returns the number of rows in a table that satisfy the criteria of the </a:t>
            </a:r>
            <a:r>
              <a:rPr lang="en-US">
                <a:latin typeface="Courier New" pitchFamily="49" charset="0"/>
              </a:rPr>
              <a:t>SELECT</a:t>
            </a:r>
            <a:r>
              <a:rPr lang="en-US"/>
              <a:t> statement, including duplicate rows and rows containing null values in any of the columns. If a </a:t>
            </a:r>
            <a:r>
              <a:rPr lang="en-US">
                <a:latin typeface="Courier New" pitchFamily="49" charset="0"/>
              </a:rPr>
              <a:t>WHERE</a:t>
            </a:r>
            <a:r>
              <a:rPr lang="en-US"/>
              <a:t> clause is included in the </a:t>
            </a:r>
            <a:r>
              <a:rPr lang="en-US">
                <a:latin typeface="Courier New" pitchFamily="49" charset="0"/>
              </a:rPr>
              <a:t>SELECT</a:t>
            </a:r>
            <a:r>
              <a:rPr lang="en-US"/>
              <a:t> statement, </a:t>
            </a:r>
            <a:r>
              <a:rPr lang="en-US">
                <a:latin typeface="Courier New" pitchFamily="49" charset="0"/>
              </a:rPr>
              <a:t>COUNT(*)</a:t>
            </a:r>
            <a:r>
              <a:rPr lang="en-US"/>
              <a:t> returns the number of rows that satisfies the condition in the </a:t>
            </a:r>
            <a:r>
              <a:rPr lang="en-US">
                <a:latin typeface="Courier New" pitchFamily="49" charset="0"/>
              </a:rPr>
              <a:t>WHERE</a:t>
            </a:r>
            <a:r>
              <a:rPr lang="en-US"/>
              <a:t> clause. </a:t>
            </a:r>
          </a:p>
          <a:p>
            <a:pPr lvl="1"/>
            <a:r>
              <a:rPr lang="en-US"/>
              <a:t>In contrast, </a:t>
            </a:r>
            <a:r>
              <a:rPr lang="en-US">
                <a:latin typeface="Courier New" pitchFamily="49" charset="0"/>
              </a:rPr>
              <a:t>COUNT(</a:t>
            </a:r>
            <a:r>
              <a:rPr lang="en-US" i="1">
                <a:latin typeface="Courier New" pitchFamily="49" charset="0"/>
              </a:rPr>
              <a:t>expr</a:t>
            </a:r>
            <a:r>
              <a:rPr lang="en-US">
                <a:latin typeface="Courier New" pitchFamily="49" charset="0"/>
              </a:rPr>
              <a:t>)</a:t>
            </a:r>
            <a:r>
              <a:rPr lang="en-US"/>
              <a:t> returns the number of non-null values in the column identified by </a:t>
            </a:r>
            <a:r>
              <a:rPr lang="en-US" i="1">
                <a:latin typeface="Courier New" pitchFamily="49" charset="0"/>
              </a:rPr>
              <a:t>expr</a:t>
            </a:r>
            <a:r>
              <a:rPr lang="en-US"/>
              <a:t>. </a:t>
            </a:r>
          </a:p>
          <a:p>
            <a:pPr lvl="1"/>
            <a:r>
              <a:rPr lang="en-US">
                <a:latin typeface="Courier New" pitchFamily="49" charset="0"/>
              </a:rPr>
              <a:t>COUNT(DISTINCT </a:t>
            </a:r>
            <a:r>
              <a:rPr lang="en-US" i="1">
                <a:latin typeface="Courier New" pitchFamily="49" charset="0"/>
              </a:rPr>
              <a:t>expr</a:t>
            </a:r>
            <a:r>
              <a:rPr lang="en-US">
                <a:latin typeface="Courier New" pitchFamily="49" charset="0"/>
              </a:rPr>
              <a:t>)</a:t>
            </a:r>
            <a:r>
              <a:rPr lang="en-US"/>
              <a:t> returns the number of unique, non-null values in the column identified by </a:t>
            </a:r>
            <a:r>
              <a:rPr lang="en-US" i="1">
                <a:latin typeface="Courier New" pitchFamily="49" charset="0"/>
              </a:rPr>
              <a:t>expr</a:t>
            </a:r>
            <a:r>
              <a:rPr lang="en-US"/>
              <a:t>.</a:t>
            </a:r>
          </a:p>
          <a:p>
            <a:pPr lvl="1"/>
            <a:r>
              <a:rPr lang="en-US"/>
              <a:t>The slide example displays the number of employees in department 3 (Sales).</a:t>
            </a:r>
          </a:p>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FF8E9FA8-9FAB-4284-9FF5-85C98C8C8CA6}" type="slidenum">
              <a:rPr lang="en-US"/>
              <a:pPr/>
              <a:t>91</a:t>
            </a:fld>
            <a:r>
              <a:rPr lang="en-US" dirty="0"/>
              <a:t>##</a:t>
            </a:r>
            <a:endParaRPr lang="en-US" sz="1100" dirty="0"/>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a:xfrm>
            <a:off x="688481" y="4416099"/>
            <a:ext cx="5504853" cy="4182457"/>
          </a:xfrm>
        </p:spPr>
        <p:txBody>
          <a:bodyPr/>
          <a:lstStyle/>
          <a:p>
            <a:endParaRPr lang="bg-BG"/>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64C3E4F8-9BB5-4244-98BA-D20826A66FAE}" type="slidenum">
              <a:rPr lang="en-US"/>
              <a:pPr/>
              <a:t>101</a:t>
            </a:fld>
            <a:r>
              <a:rPr lang="en-US" dirty="0"/>
              <a:t>##</a:t>
            </a:r>
            <a:endParaRPr lang="en-US" sz="1100" dirty="0"/>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a:xfrm>
            <a:off x="688481" y="4416099"/>
            <a:ext cx="5504853" cy="4182457"/>
          </a:xfrm>
        </p:spPr>
        <p:txBody>
          <a:bodyPr/>
          <a:lstStyle/>
          <a:p>
            <a:endParaRPr lang="bg-BG"/>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924077AE-5706-44B8-A5EC-A98BEC9782D8}" type="slidenum">
              <a:rPr lang="en-US"/>
              <a:pPr/>
              <a:t>105</a:t>
            </a:fld>
            <a:r>
              <a:rPr lang="en-US" dirty="0"/>
              <a:t>##</a:t>
            </a:r>
            <a:endParaRPr lang="en-US" sz="1100" dirty="0"/>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r>
              <a:rPr lang="en-US"/>
              <a:t>Using CONVERT:</a:t>
            </a:r>
          </a:p>
          <a:p>
            <a:r>
              <a:rPr lang="bg-BG"/>
              <a:t>CONVERT </a:t>
            </a:r>
            <a:r>
              <a:rPr lang="bg-BG" b="1"/>
              <a:t>( </a:t>
            </a:r>
            <a:r>
              <a:rPr lang="bg-BG" i="1"/>
              <a:t>data_type </a:t>
            </a:r>
            <a:r>
              <a:rPr lang="bg-BG"/>
              <a:t>[ </a:t>
            </a:r>
            <a:r>
              <a:rPr lang="bg-BG" b="1"/>
              <a:t>( </a:t>
            </a:r>
            <a:r>
              <a:rPr lang="bg-BG" i="1"/>
              <a:t>length </a:t>
            </a:r>
            <a:r>
              <a:rPr lang="bg-BG" b="1"/>
              <a:t>) </a:t>
            </a:r>
            <a:r>
              <a:rPr lang="bg-BG"/>
              <a:t>] </a:t>
            </a:r>
            <a:r>
              <a:rPr lang="bg-BG" b="1"/>
              <a:t>,</a:t>
            </a:r>
            <a:r>
              <a:rPr lang="bg-BG"/>
              <a:t> </a:t>
            </a:r>
            <a:r>
              <a:rPr lang="bg-BG" i="1"/>
              <a:t>expression</a:t>
            </a:r>
            <a:r>
              <a:rPr lang="bg-BG"/>
              <a:t> [ </a:t>
            </a:r>
            <a:r>
              <a:rPr lang="bg-BG" b="1"/>
              <a:t>,</a:t>
            </a:r>
            <a:r>
              <a:rPr lang="bg-BG"/>
              <a:t> </a:t>
            </a:r>
            <a:r>
              <a:rPr lang="bg-BG" i="1"/>
              <a:t>style </a:t>
            </a:r>
            <a:r>
              <a:rPr lang="bg-BG"/>
              <a:t>] </a:t>
            </a:r>
            <a:r>
              <a:rPr lang="bg-BG" b="1"/>
              <a:t>)</a:t>
            </a:r>
            <a:endParaRPr lang="en-US" b="1"/>
          </a:p>
          <a:p>
            <a:endParaRPr lang="en-US" b="1"/>
          </a:p>
          <a:p>
            <a:r>
              <a:rPr lang="en-US"/>
              <a:t>The </a:t>
            </a:r>
            <a:r>
              <a:rPr lang="en-US" i="1"/>
              <a:t>style</a:t>
            </a:r>
            <a:r>
              <a:rPr lang="en-US"/>
              <a:t> argument  value of 112 represents the ISO data format: </a:t>
            </a:r>
            <a:r>
              <a:rPr lang="bg-BG" b="1"/>
              <a:t>yymmdd</a:t>
            </a:r>
            <a:r>
              <a:rPr lang="bg-BG"/>
              <a:t> </a:t>
            </a:r>
            <a:r>
              <a:rPr lang="en-US"/>
              <a:t> </a:t>
            </a:r>
            <a:endParaRPr lang="bg-B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B25B1D7-9D89-4D14-B3E1-1C97E8B0334A}" type="slidenum">
              <a:rPr lang="en-US"/>
              <a:pPr/>
              <a:t>25</a:t>
            </a:fld>
            <a:r>
              <a:rPr lang="en-US" dirty="0"/>
              <a:t>##</a:t>
            </a:r>
          </a:p>
        </p:txBody>
      </p:sp>
      <p:sp>
        <p:nvSpPr>
          <p:cNvPr id="475138" name="Rectangle 2"/>
          <p:cNvSpPr>
            <a:spLocks noGrp="1" noRot="1" noChangeAspect="1" noChangeArrowheads="1" noTextEdit="1"/>
          </p:cNvSpPr>
          <p:nvPr>
            <p:ph type="sldImg"/>
          </p:nvPr>
        </p:nvSpPr>
        <p:spPr>
          <a:ln/>
        </p:spPr>
      </p:sp>
      <p:sp>
        <p:nvSpPr>
          <p:cNvPr id="47513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A3D39C67-7BA0-4F73-90AB-2F358C46664B}" type="slidenum">
              <a:rPr lang="en-US"/>
              <a:pPr/>
              <a:t>107</a:t>
            </a:fld>
            <a:r>
              <a:rPr lang="en-US" dirty="0"/>
              <a:t>##</a:t>
            </a:r>
            <a:endParaRPr lang="en-US" sz="1100" dirty="0"/>
          </a:p>
        </p:txBody>
      </p:sp>
      <p:sp>
        <p:nvSpPr>
          <p:cNvPr id="610306" name="Rectangle 2"/>
          <p:cNvSpPr>
            <a:spLocks noGrp="1" noRot="1" noChangeAspect="1" noChangeArrowheads="1" noTextEdit="1"/>
          </p:cNvSpPr>
          <p:nvPr>
            <p:ph type="sldImg"/>
          </p:nvPr>
        </p:nvSpPr>
        <p:spPr>
          <a:ln/>
        </p:spPr>
      </p:sp>
      <p:sp>
        <p:nvSpPr>
          <p:cNvPr id="610307" name="Rectangle 3"/>
          <p:cNvSpPr>
            <a:spLocks noGrp="1" noChangeArrowheads="1"/>
          </p:cNvSpPr>
          <p:nvPr>
            <p:ph type="body" idx="1"/>
          </p:nvPr>
        </p:nvSpPr>
        <p:spPr>
          <a:xfrm>
            <a:off x="688481" y="4416099"/>
            <a:ext cx="5504853" cy="4182457"/>
          </a:xfrm>
        </p:spPr>
        <p:txBody>
          <a:bodyPr/>
          <a:lstStyle/>
          <a:p>
            <a:endParaRPr lang="bg-BG"/>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4F543428-F64B-4807-85E7-B70A7514B750}" type="slidenum">
              <a:rPr lang="en-US"/>
              <a:pPr/>
              <a:t>108</a:t>
            </a:fld>
            <a:r>
              <a:rPr lang="en-US" dirty="0"/>
              <a:t>##</a:t>
            </a:r>
            <a:endParaRPr lang="en-US" sz="1100" dirty="0"/>
          </a:p>
        </p:txBody>
      </p:sp>
      <p:sp>
        <p:nvSpPr>
          <p:cNvPr id="612354" name="Rectangle 2"/>
          <p:cNvSpPr>
            <a:spLocks noGrp="1" noRot="1" noChangeAspect="1" noChangeArrowheads="1" noTextEdit="1"/>
          </p:cNvSpPr>
          <p:nvPr>
            <p:ph type="sldImg"/>
          </p:nvPr>
        </p:nvSpPr>
        <p:spPr>
          <a:ln/>
        </p:spPr>
      </p:sp>
      <p:sp>
        <p:nvSpPr>
          <p:cNvPr id="612355" name="Rectangle 3"/>
          <p:cNvSpPr>
            <a:spLocks noGrp="1" noChangeArrowheads="1"/>
          </p:cNvSpPr>
          <p:nvPr>
            <p:ph type="body" idx="1"/>
          </p:nvPr>
        </p:nvSpPr>
        <p:spPr/>
        <p:txBody>
          <a:bodyPr/>
          <a:lstStyle/>
          <a:p>
            <a:r>
              <a:rPr lang="en-US" sz="1000" b="1" dirty="0"/>
              <a:t>Integral types:</a:t>
            </a:r>
          </a:p>
          <a:p>
            <a:pPr>
              <a:buFontTx/>
              <a:buChar char="•"/>
            </a:pPr>
            <a:r>
              <a:rPr lang="en-US" sz="1000" dirty="0"/>
              <a:t>BIGINT – </a:t>
            </a:r>
            <a:r>
              <a:rPr lang="bg-BG" sz="1000" dirty="0"/>
              <a:t>-2^63 through 2^63-1</a:t>
            </a:r>
            <a:endParaRPr lang="en-US" sz="1000" dirty="0"/>
          </a:p>
          <a:p>
            <a:pPr>
              <a:buFontTx/>
              <a:buChar char="•"/>
            </a:pPr>
            <a:r>
              <a:rPr lang="en-US" sz="1000" dirty="0"/>
              <a:t>INT – </a:t>
            </a:r>
            <a:r>
              <a:rPr lang="bg-BG" sz="1000" dirty="0"/>
              <a:t>-2^</a:t>
            </a:r>
            <a:r>
              <a:rPr lang="en-US" sz="1000" dirty="0"/>
              <a:t>31</a:t>
            </a:r>
            <a:r>
              <a:rPr lang="bg-BG" sz="1000" dirty="0"/>
              <a:t> through 2^</a:t>
            </a:r>
            <a:r>
              <a:rPr lang="en-US" sz="1000" dirty="0"/>
              <a:t>31</a:t>
            </a:r>
            <a:r>
              <a:rPr lang="bg-BG" sz="1000" dirty="0"/>
              <a:t>-1</a:t>
            </a:r>
            <a:endParaRPr lang="en-US" sz="1000" dirty="0"/>
          </a:p>
          <a:p>
            <a:pPr>
              <a:buFontTx/>
              <a:buChar char="•"/>
            </a:pPr>
            <a:r>
              <a:rPr lang="en-US" sz="1000" dirty="0"/>
              <a:t>SMALLINT – </a:t>
            </a:r>
            <a:r>
              <a:rPr lang="bg-BG" sz="1000" dirty="0"/>
              <a:t>-2^</a:t>
            </a:r>
            <a:r>
              <a:rPr lang="en-US" sz="1000" dirty="0"/>
              <a:t>15</a:t>
            </a:r>
            <a:r>
              <a:rPr lang="bg-BG" sz="1000" dirty="0"/>
              <a:t> through 2^</a:t>
            </a:r>
            <a:r>
              <a:rPr lang="en-US" sz="1000" dirty="0"/>
              <a:t>15</a:t>
            </a:r>
            <a:r>
              <a:rPr lang="bg-BG" sz="1000" dirty="0"/>
              <a:t>-1</a:t>
            </a:r>
            <a:endParaRPr lang="en-US" sz="1000" dirty="0"/>
          </a:p>
          <a:p>
            <a:pPr>
              <a:buFontTx/>
              <a:buChar char="•"/>
            </a:pPr>
            <a:r>
              <a:rPr lang="en-US" sz="1000" dirty="0"/>
              <a:t>TINYINT – 0 through 255</a:t>
            </a:r>
          </a:p>
          <a:p>
            <a:pPr>
              <a:buFontTx/>
              <a:buChar char="•"/>
            </a:pPr>
            <a:r>
              <a:rPr lang="en-US" sz="1000" dirty="0"/>
              <a:t>BIT – 0,1</a:t>
            </a:r>
          </a:p>
          <a:p>
            <a:pPr>
              <a:buFontTx/>
              <a:buChar char="•"/>
            </a:pPr>
            <a:endParaRPr lang="en-US" sz="1000" dirty="0"/>
          </a:p>
          <a:p>
            <a:r>
              <a:rPr lang="en-US" sz="1000" b="1" dirty="0"/>
              <a:t>Floating-point types:</a:t>
            </a:r>
          </a:p>
          <a:p>
            <a:pPr>
              <a:buFontTx/>
              <a:buChar char="•"/>
            </a:pPr>
            <a:r>
              <a:rPr lang="en-US" sz="1000" dirty="0"/>
              <a:t>NUMERIC – f</a:t>
            </a:r>
            <a:r>
              <a:rPr lang="bg-BG" sz="1000" dirty="0"/>
              <a:t>ixed precision and scale numeric data from -10^38 +1 through 10^38 -1 </a:t>
            </a:r>
            <a:endParaRPr lang="en-US" sz="1000" dirty="0"/>
          </a:p>
          <a:p>
            <a:pPr>
              <a:buFontTx/>
              <a:buChar char="•"/>
            </a:pPr>
            <a:r>
              <a:rPr lang="en-US" sz="1000" dirty="0"/>
              <a:t>FLOAT – f</a:t>
            </a:r>
            <a:r>
              <a:rPr lang="bg-BG" sz="1000" dirty="0"/>
              <a:t>ixed precision and scale numeric data from -1.79E + 308 through 1.79E + 308 </a:t>
            </a:r>
            <a:endParaRPr lang="en-US" sz="1000" dirty="0"/>
          </a:p>
          <a:p>
            <a:pPr>
              <a:buFontTx/>
              <a:buChar char="•"/>
            </a:pPr>
            <a:r>
              <a:rPr lang="en-US" sz="1000" dirty="0"/>
              <a:t>REAL – f</a:t>
            </a:r>
            <a:r>
              <a:rPr lang="bg-BG" sz="1000" dirty="0"/>
              <a:t>ixed precision and scale numeric data from -3.40E + 38 through 3.40E + 38 </a:t>
            </a:r>
            <a:endParaRPr lang="en-US" sz="1000" dirty="0"/>
          </a:p>
          <a:p>
            <a:pPr>
              <a:buFontTx/>
              <a:buChar char="•"/>
            </a:pPr>
            <a:endParaRPr lang="en-US" sz="1000" dirty="0"/>
          </a:p>
          <a:p>
            <a:r>
              <a:rPr lang="en-US" sz="1000" b="1" dirty="0"/>
              <a:t>Character types:</a:t>
            </a:r>
          </a:p>
          <a:p>
            <a:pPr>
              <a:buFontTx/>
              <a:buChar char="•"/>
            </a:pPr>
            <a:r>
              <a:rPr lang="en-US" sz="1000" dirty="0"/>
              <a:t>CHAR – fixed length string up to 8000 characters</a:t>
            </a:r>
          </a:p>
          <a:p>
            <a:pPr>
              <a:buFontTx/>
              <a:buChar char="•"/>
            </a:pPr>
            <a:r>
              <a:rPr lang="en-US" sz="1000" dirty="0"/>
              <a:t>VARCHAR – variable length string up to 8000 characters</a:t>
            </a:r>
          </a:p>
          <a:p>
            <a:pPr>
              <a:buFontTx/>
              <a:buChar char="•"/>
            </a:pPr>
            <a:r>
              <a:rPr lang="en-US" sz="1000" dirty="0"/>
              <a:t>TEXT – fixed length string up to 2^31-1 characters</a:t>
            </a:r>
          </a:p>
          <a:p>
            <a:pPr>
              <a:buFontTx/>
              <a:buChar char="•"/>
            </a:pPr>
            <a:r>
              <a:rPr lang="en-US" sz="1000" dirty="0"/>
              <a:t>NCHAR – Unicode version of CHAR</a:t>
            </a:r>
          </a:p>
          <a:p>
            <a:pPr>
              <a:buFontTx/>
              <a:buChar char="•"/>
            </a:pPr>
            <a:r>
              <a:rPr lang="en-US" sz="1000" dirty="0"/>
              <a:t>NVARCHAR – Unicode version of VARCHAR</a:t>
            </a:r>
          </a:p>
          <a:p>
            <a:pPr>
              <a:buFontTx/>
              <a:buChar char="•"/>
            </a:pPr>
            <a:r>
              <a:rPr lang="en-US" sz="1000" dirty="0"/>
              <a:t>NTEXT – Unicode version of TEXT</a:t>
            </a:r>
            <a:endParaRPr lang="bg-BG" sz="1000"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8AE73436-A4A2-400A-B0A8-C084BC3FD047}" type="slidenum">
              <a:rPr lang="en-US"/>
              <a:pPr/>
              <a:t>110</a:t>
            </a:fld>
            <a:r>
              <a:rPr lang="en-US" dirty="0"/>
              <a:t>##</a:t>
            </a:r>
            <a:endParaRPr lang="en-US" sz="1100" dirty="0"/>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a:xfrm>
            <a:off x="688481" y="4416099"/>
            <a:ext cx="5504853" cy="4182457"/>
          </a:xfrm>
        </p:spPr>
        <p:txBody>
          <a:bodyPr/>
          <a:lstStyle/>
          <a:p>
            <a:endParaRPr lang="bg-BG"/>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9841B01D-5A6C-42B8-A953-32D192F51FF3}" type="slidenum">
              <a:rPr lang="en-US"/>
              <a:pPr/>
              <a:t>117</a:t>
            </a:fld>
            <a:r>
              <a:rPr lang="en-US" dirty="0"/>
              <a:t>##</a:t>
            </a:r>
            <a:endParaRPr lang="en-US" sz="1100" dirty="0"/>
          </a:p>
        </p:txBody>
      </p:sp>
      <p:sp>
        <p:nvSpPr>
          <p:cNvPr id="623618" name="Rectangle 2"/>
          <p:cNvSpPr>
            <a:spLocks noGrp="1" noRot="1" noChangeAspect="1" noChangeArrowheads="1" noTextEdit="1"/>
          </p:cNvSpPr>
          <p:nvPr>
            <p:ph type="sldImg"/>
          </p:nvPr>
        </p:nvSpPr>
        <p:spPr>
          <a:ln/>
        </p:spPr>
      </p:sp>
      <p:sp>
        <p:nvSpPr>
          <p:cNvPr id="623619" name="Rectangle 3"/>
          <p:cNvSpPr>
            <a:spLocks noGrp="1" noChangeArrowheads="1"/>
          </p:cNvSpPr>
          <p:nvPr>
            <p:ph type="body" idx="1"/>
          </p:nvPr>
        </p:nvSpPr>
        <p:spPr>
          <a:xfrm>
            <a:off x="688481" y="4416099"/>
            <a:ext cx="5504853" cy="4182457"/>
          </a:xfrm>
        </p:spPr>
        <p:txBody>
          <a:bodyPr/>
          <a:lstStyle/>
          <a:p>
            <a:endParaRPr lang="bg-BG"/>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0EBABAC-9D9F-40A1-ACDA-A36F68054F62}" type="slidenum">
              <a:rPr lang="en-US"/>
              <a:pPr/>
              <a:t>158</a:t>
            </a:fld>
            <a:r>
              <a:rPr lang="en-US" dirty="0"/>
              <a:t>##</a:t>
            </a:r>
          </a:p>
        </p:txBody>
      </p:sp>
      <p:sp>
        <p:nvSpPr>
          <p:cNvPr id="527362" name="Rectangle 2"/>
          <p:cNvSpPr>
            <a:spLocks noGrp="1" noRot="1" noChangeAspect="1" noChangeArrowheads="1" noTextEdit="1"/>
          </p:cNvSpPr>
          <p:nvPr>
            <p:ph type="sldImg"/>
          </p:nvPr>
        </p:nvSpPr>
        <p:spPr>
          <a:xfrm>
            <a:off x="971026" y="703683"/>
            <a:ext cx="4941301" cy="3472271"/>
          </a:xfrm>
          <a:ln/>
        </p:spPr>
      </p:sp>
      <p:sp>
        <p:nvSpPr>
          <p:cNvPr id="527363" name="Rectangle 3"/>
          <p:cNvSpPr>
            <a:spLocks noGrp="1" noChangeArrowheads="1"/>
          </p:cNvSpPr>
          <p:nvPr>
            <p:ph type="body" idx="1"/>
          </p:nvPr>
        </p:nvSpPr>
        <p:spPr/>
        <p:txBody>
          <a:bodyPr/>
          <a:lstStyle/>
          <a:p>
            <a:r>
              <a:rPr lang="en-US"/>
              <a:t>Two possible outcomes of the transaction: It completes successfully (as agreed by unanimous vote of all its participants) or it fails and rolls back to the state before the transaction started</a:t>
            </a:r>
          </a:p>
          <a:p>
            <a:r>
              <a:rPr lang="en-US"/>
              <a:t>Durable: if the transaction didn’t occur, this state would persist</a:t>
            </a:r>
          </a:p>
          <a:p>
            <a:r>
              <a:rPr lang="en-US"/>
              <a:t>Analogy: A contract negotiation either results in a successful signed contract, or it fails. There is no intermediate. Similarly, once it is signed, it exists as a whole, it cannot be broken into pieces. It is also durable, lasting as long as specified within the contract.</a:t>
            </a:r>
          </a:p>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6D528A9-6A38-4035-96D5-5AD44AE20F6F}" type="slidenum">
              <a:rPr lang="en-US"/>
              <a:pPr/>
              <a:t>174</a:t>
            </a:fld>
            <a:r>
              <a:rPr lang="en-US" dirty="0"/>
              <a:t>##</a:t>
            </a:r>
          </a:p>
        </p:txBody>
      </p:sp>
      <p:sp>
        <p:nvSpPr>
          <p:cNvPr id="477186" name="Rectangle 2"/>
          <p:cNvSpPr>
            <a:spLocks noGrp="1" noRot="1" noChangeAspect="1" noChangeArrowheads="1" noTextEdit="1"/>
          </p:cNvSpPr>
          <p:nvPr>
            <p:ph type="sldImg"/>
          </p:nvPr>
        </p:nvSpPr>
        <p:spPr>
          <a:ln/>
        </p:spPr>
      </p:sp>
      <p:sp>
        <p:nvSpPr>
          <p:cNvPr id="4771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55A2EB7-CF63-4BED-9C79-3BFD13DFCE15}" type="slidenum">
              <a:rPr lang="en-US"/>
              <a:pPr/>
              <a:t>175</a:t>
            </a:fld>
            <a:r>
              <a:rPr lang="en-US" dirty="0"/>
              <a:t>##</a:t>
            </a:r>
          </a:p>
        </p:txBody>
      </p:sp>
      <p:sp>
        <p:nvSpPr>
          <p:cNvPr id="479234" name="Rectangle 2"/>
          <p:cNvSpPr>
            <a:spLocks noGrp="1" noRot="1" noChangeAspect="1" noChangeArrowheads="1" noTextEdit="1"/>
          </p:cNvSpPr>
          <p:nvPr>
            <p:ph type="sldImg"/>
          </p:nvPr>
        </p:nvSpPr>
        <p:spPr>
          <a:ln/>
        </p:spPr>
      </p:sp>
      <p:sp>
        <p:nvSpPr>
          <p:cNvPr id="47923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C365ED2-6FF6-4D17-9626-044B5EFBDB1B}" type="slidenum">
              <a:rPr lang="en-US"/>
              <a:pPr/>
              <a:t>176</a:t>
            </a:fld>
            <a:r>
              <a:rPr lang="en-US" dirty="0"/>
              <a:t>##</a:t>
            </a:r>
          </a:p>
        </p:txBody>
      </p:sp>
      <p:sp>
        <p:nvSpPr>
          <p:cNvPr id="484354" name="Rectangle 2"/>
          <p:cNvSpPr>
            <a:spLocks noGrp="1" noRot="1" noChangeAspect="1" noChangeArrowheads="1" noTextEdit="1"/>
          </p:cNvSpPr>
          <p:nvPr>
            <p:ph type="sldImg"/>
          </p:nvPr>
        </p:nvSpPr>
        <p:spPr>
          <a:ln/>
        </p:spPr>
      </p:sp>
      <p:sp>
        <p:nvSpPr>
          <p:cNvPr id="48435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B630F0A-D68A-4259-B13A-B5E9922DAA18}" type="slidenum">
              <a:rPr lang="en-US"/>
              <a:pPr/>
              <a:t>177</a:t>
            </a:fld>
            <a:r>
              <a:rPr lang="en-US" dirty="0"/>
              <a:t>##</a:t>
            </a:r>
          </a:p>
        </p:txBody>
      </p:sp>
      <p:sp>
        <p:nvSpPr>
          <p:cNvPr id="488450" name="Rectangle 2"/>
          <p:cNvSpPr>
            <a:spLocks noGrp="1" noRot="1" noChangeAspect="1" noChangeArrowheads="1" noTextEdit="1"/>
          </p:cNvSpPr>
          <p:nvPr>
            <p:ph type="sldImg"/>
          </p:nvPr>
        </p:nvSpPr>
        <p:spPr>
          <a:ln/>
        </p:spPr>
      </p:sp>
      <p:sp>
        <p:nvSpPr>
          <p:cNvPr id="4884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F45420A1-8528-47A6-B31F-AB5F43913B76}" type="slidenum">
              <a:rPr lang="en-US"/>
              <a:pPr/>
              <a:t>178</a:t>
            </a:fld>
            <a:r>
              <a:rPr lang="en-US" dirty="0"/>
              <a:t>##</a:t>
            </a:r>
          </a:p>
        </p:txBody>
      </p:sp>
      <p:sp>
        <p:nvSpPr>
          <p:cNvPr id="490498" name="Rectangle 2"/>
          <p:cNvSpPr>
            <a:spLocks noGrp="1" noRot="1" noChangeAspect="1" noChangeArrowheads="1" noTextEdit="1"/>
          </p:cNvSpPr>
          <p:nvPr>
            <p:ph type="sldImg"/>
          </p:nvPr>
        </p:nvSpPr>
        <p:spPr>
          <a:ln/>
        </p:spPr>
      </p:sp>
      <p:sp>
        <p:nvSpPr>
          <p:cNvPr id="490499" name="Rectangle 3"/>
          <p:cNvSpPr>
            <a:spLocks noGrp="1" noChangeArrowheads="1"/>
          </p:cNvSpPr>
          <p:nvPr>
            <p:ph type="body" idx="1"/>
          </p:nvPr>
        </p:nvSpPr>
        <p:spPr/>
        <p:txBody>
          <a:bodyPr/>
          <a:lstStyle/>
          <a:p>
            <a:endParaRPr lang="bg-BG"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00217AA-A84A-430F-A2B4-4145452D666F}" type="slidenum">
              <a:rPr lang="en-US"/>
              <a:pPr/>
              <a:t>26</a:t>
            </a:fld>
            <a:r>
              <a:rPr lang="en-US" dirty="0"/>
              <a:t>##</a:t>
            </a:r>
          </a:p>
        </p:txBody>
      </p:sp>
      <p:sp>
        <p:nvSpPr>
          <p:cNvPr id="477186" name="Rectangle 2"/>
          <p:cNvSpPr>
            <a:spLocks noGrp="1" noRot="1" noChangeAspect="1" noChangeArrowheads="1" noTextEdit="1"/>
          </p:cNvSpPr>
          <p:nvPr>
            <p:ph type="sldImg"/>
          </p:nvPr>
        </p:nvSpPr>
        <p:spPr>
          <a:ln/>
        </p:spPr>
      </p:sp>
      <p:sp>
        <p:nvSpPr>
          <p:cNvPr id="4771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085C0C9-C1CF-4154-AB16-F84FC290936E}" type="slidenum">
              <a:rPr lang="en-US"/>
              <a:pPr/>
              <a:t>179</a:t>
            </a:fld>
            <a:r>
              <a:rPr lang="en-US" dirty="0"/>
              <a:t>##</a:t>
            </a:r>
          </a:p>
        </p:txBody>
      </p:sp>
      <p:sp>
        <p:nvSpPr>
          <p:cNvPr id="492546" name="Rectangle 2"/>
          <p:cNvSpPr>
            <a:spLocks noGrp="1" noRot="1" noChangeAspect="1" noChangeArrowheads="1" noTextEdit="1"/>
          </p:cNvSpPr>
          <p:nvPr>
            <p:ph type="sldImg"/>
          </p:nvPr>
        </p:nvSpPr>
        <p:spPr>
          <a:ln/>
        </p:spPr>
      </p:sp>
      <p:sp>
        <p:nvSpPr>
          <p:cNvPr id="49254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5BF0984-489B-4CCD-93E5-55A595ECF576}" type="slidenum">
              <a:rPr lang="en-US"/>
              <a:pPr/>
              <a:t>180</a:t>
            </a:fld>
            <a:r>
              <a:rPr lang="en-US" dirty="0"/>
              <a:t>##</a:t>
            </a:r>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AD085AC-2D4C-417D-B2C1-DB9A18BA6D5C}" type="slidenum">
              <a:rPr lang="en-US"/>
              <a:pPr/>
              <a:t>182</a:t>
            </a:fld>
            <a:r>
              <a:rPr lang="en-US" dirty="0"/>
              <a:t>##</a:t>
            </a:r>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63CEC55-534F-47F5-A648-6AB121B83742}" type="slidenum">
              <a:rPr lang="en-US"/>
              <a:pPr/>
              <a:t>183</a:t>
            </a:fld>
            <a:r>
              <a:rPr lang="en-US" dirty="0"/>
              <a:t>##</a:t>
            </a:r>
          </a:p>
        </p:txBody>
      </p:sp>
      <p:sp>
        <p:nvSpPr>
          <p:cNvPr id="494594" name="Rectangle 2"/>
          <p:cNvSpPr>
            <a:spLocks noGrp="1" noRot="1" noChangeAspect="1" noChangeArrowheads="1" noTextEdit="1"/>
          </p:cNvSpPr>
          <p:nvPr>
            <p:ph type="sldImg"/>
          </p:nvPr>
        </p:nvSpPr>
        <p:spPr>
          <a:ln/>
        </p:spPr>
      </p:sp>
      <p:sp>
        <p:nvSpPr>
          <p:cNvPr id="49459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F56A495-299A-4A4B-BCD2-73618D8D9411}" type="slidenum">
              <a:rPr lang="en-US"/>
              <a:pPr/>
              <a:t>184</a:t>
            </a:fld>
            <a:r>
              <a:rPr lang="en-US" dirty="0"/>
              <a:t>##</a:t>
            </a:r>
          </a:p>
        </p:txBody>
      </p:sp>
      <p:sp>
        <p:nvSpPr>
          <p:cNvPr id="496642" name="Rectangle 2"/>
          <p:cNvSpPr>
            <a:spLocks noGrp="1" noRot="1" noChangeAspect="1" noChangeArrowheads="1" noTextEdit="1"/>
          </p:cNvSpPr>
          <p:nvPr>
            <p:ph type="sldImg"/>
          </p:nvPr>
        </p:nvSpPr>
        <p:spPr>
          <a:ln/>
        </p:spPr>
      </p:sp>
      <p:sp>
        <p:nvSpPr>
          <p:cNvPr id="4966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5360ACF2-80FF-448A-B03B-B70FAA50CE0C}" type="slidenum">
              <a:rPr lang="en-US"/>
              <a:pPr/>
              <a:t>185</a:t>
            </a:fld>
            <a:r>
              <a:rPr lang="en-US" dirty="0"/>
              <a:t>##</a:t>
            </a:r>
          </a:p>
        </p:txBody>
      </p:sp>
      <p:sp>
        <p:nvSpPr>
          <p:cNvPr id="502786" name="Rectangle 2"/>
          <p:cNvSpPr>
            <a:spLocks noGrp="1" noRot="1" noChangeAspect="1" noChangeArrowheads="1" noTextEdit="1"/>
          </p:cNvSpPr>
          <p:nvPr>
            <p:ph type="sldImg"/>
          </p:nvPr>
        </p:nvSpPr>
        <p:spPr>
          <a:ln/>
        </p:spPr>
      </p:sp>
      <p:sp>
        <p:nvSpPr>
          <p:cNvPr id="5027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651ACD7-BE0B-4BEE-9CF6-B7CC1F3951BC}" type="slidenum">
              <a:rPr lang="en-US"/>
              <a:pPr/>
              <a:t>186</a:t>
            </a:fld>
            <a:r>
              <a:rPr lang="en-US" dirty="0"/>
              <a:t>##</a:t>
            </a:r>
          </a:p>
        </p:txBody>
      </p:sp>
      <p:sp>
        <p:nvSpPr>
          <p:cNvPr id="498690" name="Rectangle 2"/>
          <p:cNvSpPr>
            <a:spLocks noGrp="1" noRot="1" noChangeAspect="1" noChangeArrowheads="1" noTextEdit="1"/>
          </p:cNvSpPr>
          <p:nvPr>
            <p:ph type="sldImg"/>
          </p:nvPr>
        </p:nvSpPr>
        <p:spPr>
          <a:ln/>
        </p:spPr>
      </p:sp>
      <p:sp>
        <p:nvSpPr>
          <p:cNvPr id="49869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863322E-98E4-402C-9C87-CF82CD85BD33}" type="slidenum">
              <a:rPr lang="en-US"/>
              <a:pPr/>
              <a:t>187</a:t>
            </a:fld>
            <a:r>
              <a:rPr lang="en-US" dirty="0"/>
              <a:t>##</a:t>
            </a:r>
          </a:p>
        </p:txBody>
      </p:sp>
      <p:sp>
        <p:nvSpPr>
          <p:cNvPr id="506882" name="Rectangle 2"/>
          <p:cNvSpPr>
            <a:spLocks noGrp="1" noRot="1" noChangeAspect="1" noChangeArrowheads="1" noTextEdit="1"/>
          </p:cNvSpPr>
          <p:nvPr>
            <p:ph type="sldImg"/>
          </p:nvPr>
        </p:nvSpPr>
        <p:spPr>
          <a:ln/>
        </p:spPr>
      </p:sp>
      <p:sp>
        <p:nvSpPr>
          <p:cNvPr id="5068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FDC0DDEB-1044-42AF-8240-F3199ED53E05}" type="slidenum">
              <a:rPr lang="en-US"/>
              <a:pPr/>
              <a:t>188</a:t>
            </a:fld>
            <a:r>
              <a:rPr lang="en-US" dirty="0"/>
              <a:t>##</a:t>
            </a:r>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6A63046-4C82-4202-8893-A81C959384B6}" type="slidenum">
              <a:rPr lang="en-US"/>
              <a:pPr/>
              <a:t>189</a:t>
            </a:fld>
            <a:r>
              <a:rPr lang="en-US" dirty="0"/>
              <a:t>##</a:t>
            </a:r>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4DD01D25-93A8-4BE3-B186-4520F1D7D38D}" type="slidenum">
              <a:rPr lang="en-US"/>
              <a:pPr/>
              <a:t>31</a:t>
            </a:fld>
            <a:r>
              <a:rPr lang="en-US" dirty="0"/>
              <a:t>##</a:t>
            </a:r>
            <a:endParaRPr lang="en-US" sz="1100" dirty="0"/>
          </a:p>
        </p:txBody>
      </p:sp>
      <p:sp>
        <p:nvSpPr>
          <p:cNvPr id="461826"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C37D4637-8884-4E2C-B5C2-27EA46F91E88}" type="slidenum">
              <a:rPr lang="en-US"/>
              <a:pPr/>
              <a:t>33</a:t>
            </a:fld>
            <a:r>
              <a:rPr lang="en-US" dirty="0"/>
              <a:t>##</a:t>
            </a:r>
            <a:endParaRPr lang="en-US" sz="1100" dirty="0"/>
          </a:p>
        </p:txBody>
      </p:sp>
      <p:sp>
        <p:nvSpPr>
          <p:cNvPr id="478210" name="Rectangle 2"/>
          <p:cNvSpPr>
            <a:spLocks noGrp="1" noRot="1" noChangeAspect="1" noChangeArrowheads="1" noTextEdit="1"/>
          </p:cNvSpPr>
          <p:nvPr>
            <p:ph type="sldImg"/>
          </p:nvPr>
        </p:nvSpPr>
        <p:spPr>
          <a:ln/>
        </p:spPr>
      </p:sp>
      <p:sp>
        <p:nvSpPr>
          <p:cNvPr id="478211" name="Rectangle 3"/>
          <p:cNvSpPr>
            <a:spLocks noGrp="1" noChangeArrowheads="1"/>
          </p:cNvSpPr>
          <p:nvPr>
            <p:ph type="body" idx="1"/>
          </p:nvPr>
        </p:nvSpPr>
        <p:spPr>
          <a:xfrm>
            <a:off x="688481" y="4416099"/>
            <a:ext cx="5504853" cy="4182457"/>
          </a:xfrm>
        </p:spPr>
        <p:txBody>
          <a:bodyPr/>
          <a:lstStyle/>
          <a:p>
            <a:r>
              <a:rPr lang="en-US" b="1"/>
              <a:t>Properties of a Relational Database</a:t>
            </a:r>
          </a:p>
          <a:p>
            <a:pPr lvl="1"/>
            <a:r>
              <a:rPr lang="en-US"/>
              <a:t>In a relational database, you do not specify the access route to the tables, and you do not need to know how the data is arranged physically.</a:t>
            </a:r>
          </a:p>
          <a:p>
            <a:pPr lvl="1"/>
            <a:r>
              <a:rPr lang="en-US"/>
              <a:t>To access the database, you execute a </a:t>
            </a:r>
            <a:r>
              <a:rPr lang="en-US">
                <a:solidFill>
                  <a:srgbClr val="FC0128"/>
                </a:solidFill>
              </a:rPr>
              <a:t>structured query language</a:t>
            </a:r>
            <a:r>
              <a:rPr lang="en-US"/>
              <a:t> (</a:t>
            </a:r>
            <a:r>
              <a:rPr lang="en-US">
                <a:solidFill>
                  <a:srgbClr val="FC0128"/>
                </a:solidFill>
              </a:rPr>
              <a:t>SQL</a:t>
            </a:r>
            <a:r>
              <a:rPr lang="en-US"/>
              <a:t>) statement, which is the American National Standards Institute (ANSI) standard language for operating relational databases. The language contains a large set of operators for partitioning and combining relations. The database can be modified by using the SQL statements.</a:t>
            </a:r>
            <a:endParaRPr lang="bg-B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100" dirty="0"/>
          </a:p>
        </p:txBody>
      </p:sp>
      <p:sp>
        <p:nvSpPr>
          <p:cNvPr id="5" name="Rectangle 7"/>
          <p:cNvSpPr>
            <a:spLocks noGrp="1" noChangeArrowheads="1"/>
          </p:cNvSpPr>
          <p:nvPr>
            <p:ph type="sldNum" sz="quarter" idx="5"/>
          </p:nvPr>
        </p:nvSpPr>
        <p:spPr>
          <a:ln/>
        </p:spPr>
        <p:txBody>
          <a:bodyPr/>
          <a:lstStyle/>
          <a:p>
            <a:fld id="{C7CC5B2E-6492-4521-900D-B5DC99396561}" type="slidenum">
              <a:rPr lang="en-US"/>
              <a:pPr/>
              <a:t>34</a:t>
            </a:fld>
            <a:r>
              <a:rPr lang="en-US" dirty="0"/>
              <a:t>##</a:t>
            </a:r>
            <a:endParaRPr lang="en-US" sz="1100" dirty="0"/>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a:xfrm>
            <a:off x="688481" y="4416099"/>
            <a:ext cx="5504853" cy="4182457"/>
          </a:xfrm>
        </p:spPr>
        <p:txBody>
          <a:bodyPr/>
          <a:lstStyle/>
          <a:p>
            <a:r>
              <a:rPr lang="en-US" b="1"/>
              <a:t>Structured Query Language</a:t>
            </a:r>
          </a:p>
          <a:p>
            <a:pPr lvl="1"/>
            <a:r>
              <a:rPr lang="en-US">
                <a:solidFill>
                  <a:srgbClr val="FC0128"/>
                </a:solidFill>
              </a:rPr>
              <a:t>Using SQL, you can </a:t>
            </a:r>
            <a:r>
              <a:rPr lang="en-US"/>
              <a:t>communicate with the Oracle server. SQL has the following advantages:</a:t>
            </a:r>
          </a:p>
          <a:p>
            <a:pPr lvl="2">
              <a:buFontTx/>
              <a:buChar char="•"/>
            </a:pPr>
            <a:r>
              <a:rPr lang="en-US">
                <a:solidFill>
                  <a:srgbClr val="000000"/>
                </a:solidFill>
              </a:rPr>
              <a:t>Efficient</a:t>
            </a:r>
          </a:p>
          <a:p>
            <a:pPr lvl="2">
              <a:buFontTx/>
              <a:buChar char="•"/>
            </a:pPr>
            <a:r>
              <a:rPr lang="en-US">
                <a:solidFill>
                  <a:srgbClr val="000000"/>
                </a:solidFill>
              </a:rPr>
              <a:t>Easy to learn and use</a:t>
            </a:r>
          </a:p>
          <a:p>
            <a:pPr lvl="2">
              <a:buFontTx/>
              <a:buChar char="•"/>
            </a:pPr>
            <a:r>
              <a:rPr lang="en-US">
                <a:solidFill>
                  <a:srgbClr val="000000"/>
                </a:solidFill>
              </a:rPr>
              <a:t>Functionally complete (With SQL, you can define, retrieve, and manipulate data in the tables.)</a:t>
            </a:r>
          </a:p>
          <a:p>
            <a:endParaRPr lang="bg-BG"/>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457200" y="2743201"/>
            <a:ext cx="8229600" cy="685800"/>
          </a:xfrm>
          <a:prstGeom prst="rect">
            <a:avLst/>
          </a:prstGeom>
        </p:spPr>
        <p:txBody>
          <a:bodyPr tIns="0" bIns="0" anchor="ctr" anchorCtr="0"/>
          <a:lstStyle>
            <a:lvl1pPr algn="ctr">
              <a:lnSpc>
                <a:spcPts val="5800"/>
              </a:lnSpc>
              <a:defRPr sz="5000" cap="none" baseline="0">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457200" y="3469480"/>
            <a:ext cx="82296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11413" y="71438"/>
            <a:ext cx="6553200" cy="909637"/>
          </a:xfrm>
          <a:prstGeom prst="rect">
            <a:avLst/>
          </a:prstGeom>
        </p:spPr>
        <p:txBody>
          <a:bodyPr/>
          <a:lstStyle/>
          <a:p>
            <a:r>
              <a:rPr lang="en-US" smtClean="0"/>
              <a:t>Click to edit Master title style</a:t>
            </a:r>
            <a:endParaRPr lang="bg-BG"/>
          </a:p>
        </p:txBody>
      </p:sp>
      <p:sp>
        <p:nvSpPr>
          <p:cNvPr id="3" name="Text Placeholder 2"/>
          <p:cNvSpPr>
            <a:spLocks noGrp="1"/>
          </p:cNvSpPr>
          <p:nvPr>
            <p:ph type="body" sz="half" idx="1"/>
          </p:nvPr>
        </p:nvSpPr>
        <p:spPr>
          <a:xfrm>
            <a:off x="323850" y="1268413"/>
            <a:ext cx="4171950" cy="532923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268413"/>
            <a:ext cx="4171950" cy="532923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411413" y="71438"/>
            <a:ext cx="6553200" cy="909637"/>
          </a:xfrm>
          <a:prstGeom prst="rect">
            <a:avLst/>
          </a:prstGeom>
        </p:spPr>
        <p:txBody>
          <a:bodyPr/>
          <a:lstStyle/>
          <a:p>
            <a:r>
              <a:rPr lang="en-US" smtClean="0"/>
              <a:t>Click to edit Master title style</a:t>
            </a:r>
            <a:endParaRPr lang="bg-BG"/>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411413" y="71438"/>
            <a:ext cx="6553200" cy="909637"/>
          </a:xfrm>
          <a:prstGeom prst="rect">
            <a:avLst/>
          </a:prstGeom>
        </p:spPr>
        <p:txBody>
          <a:bodyPr/>
          <a:lstStyle/>
          <a:p>
            <a:r>
              <a:rPr lang="en-US" smtClean="0"/>
              <a:t>Click to edit Master title style</a:t>
            </a:r>
            <a:endParaRPr lang="bg-BG"/>
          </a:p>
        </p:txBody>
      </p:sp>
      <p:sp>
        <p:nvSpPr>
          <p:cNvPr id="3" name="Content Placeholder 2"/>
          <p:cNvSpPr>
            <a:spLocks noGrp="1"/>
          </p:cNvSpPr>
          <p:nvPr>
            <p:ph sz="half" idx="1"/>
          </p:nvPr>
        </p:nvSpPr>
        <p:spPr>
          <a:xfrm>
            <a:off x="323850" y="1268413"/>
            <a:ext cx="4171950" cy="532923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268413"/>
            <a:ext cx="4171950" cy="532923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p:nvPicPr>
        <p:blipFill>
          <a:blip r:embed="rId11" cstate="print">
            <a:lum bright="-20000"/>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701" r:id="rId1"/>
    <p:sldLayoutId id="2147483688" r:id="rId2"/>
    <p:sldLayoutId id="2147483689" r:id="rId3"/>
    <p:sldLayoutId id="2147483703" r:id="rId4"/>
    <p:sldLayoutId id="2147483702" r:id="rId5"/>
    <p:sldLayoutId id="2147483694" r:id="rId6"/>
    <p:sldLayoutId id="2147483704" r:id="rId7"/>
    <p:sldLayoutId id="2147483705" r:id="rId8"/>
    <p:sldLayoutId id="2147483706" r:id="rId9"/>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mihail.stoynov.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www.microsoft.com/downloads/details.aspx?FamilyID=08E52AC2-1D62-45F6-9A4A-4B76A8564A2B&amp;displaylang=en" TargetMode="Externa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hyperlink" Target="http://mihail.stoynov.com/"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www.microsoft.com/express/Database/"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19200"/>
            <a:ext cx="8229600" cy="1524000"/>
          </a:xfrm>
        </p:spPr>
        <p:txBody>
          <a:bodyPr/>
          <a:lstStyle/>
          <a:p>
            <a:r>
              <a:rPr lang="en-US" dirty="0" smtClean="0"/>
              <a:t>Databases, SQL</a:t>
            </a:r>
            <a:br>
              <a:rPr lang="en-US" dirty="0" smtClean="0"/>
            </a:br>
            <a:r>
              <a:rPr lang="en-US" dirty="0" smtClean="0"/>
              <a:t>and MS SQL Server</a:t>
            </a:r>
            <a:endParaRPr lang="en-US" dirty="0"/>
          </a:p>
        </p:txBody>
      </p:sp>
      <p:sp>
        <p:nvSpPr>
          <p:cNvPr id="3" name="Subtitle 2"/>
          <p:cNvSpPr>
            <a:spLocks noGrp="1"/>
          </p:cNvSpPr>
          <p:nvPr>
            <p:ph type="subTitle" idx="1"/>
          </p:nvPr>
        </p:nvSpPr>
        <p:spPr>
          <a:xfrm>
            <a:off x="914400" y="3240880"/>
            <a:ext cx="7696200" cy="569120"/>
          </a:xfrm>
        </p:spPr>
        <p:txBody>
          <a:bodyPr/>
          <a:lstStyle/>
          <a:p>
            <a:r>
              <a:rPr lang="en-US" dirty="0" smtClean="0"/>
              <a:t>RDBMS, SQL Language, Joins, Aggregate Functions, Grouping, MS SQL Server</a:t>
            </a:r>
            <a:endParaRPr lang="en-US" dirty="0"/>
          </a:p>
        </p:txBody>
      </p:sp>
      <p:sp>
        <p:nvSpPr>
          <p:cNvPr id="4" name="Text Placeholder 3"/>
          <p:cNvSpPr>
            <a:spLocks noGrp="1"/>
          </p:cNvSpPr>
          <p:nvPr>
            <p:ph type="body" sz="quarter" idx="10"/>
          </p:nvPr>
        </p:nvSpPr>
        <p:spPr>
          <a:xfrm>
            <a:off x="457200" y="5224046"/>
            <a:ext cx="3352800" cy="954107"/>
          </a:xfrm>
        </p:spPr>
        <p:txBody>
          <a:bodyPr/>
          <a:lstStyle/>
          <a:p>
            <a:r>
              <a:rPr lang="en-US" dirty="0" err="1" smtClean="0"/>
              <a:t>Mihail</a:t>
            </a:r>
            <a:r>
              <a:rPr lang="en-US" dirty="0" smtClean="0"/>
              <a:t> </a:t>
            </a:r>
            <a:r>
              <a:rPr lang="en-US" dirty="0" err="1" smtClean="0"/>
              <a:t>Stoynov</a:t>
            </a:r>
            <a:endParaRPr lang="en-US" dirty="0"/>
          </a:p>
          <a:p>
            <a:endParaRPr lang="en-US" dirty="0"/>
          </a:p>
        </p:txBody>
      </p:sp>
      <p:sp>
        <p:nvSpPr>
          <p:cNvPr id="5" name="Text Placeholder 4"/>
          <p:cNvSpPr>
            <a:spLocks noGrp="1"/>
          </p:cNvSpPr>
          <p:nvPr>
            <p:ph type="body" sz="quarter" idx="11"/>
          </p:nvPr>
        </p:nvSpPr>
        <p:spPr>
          <a:xfrm>
            <a:off x="457200" y="5757446"/>
            <a:ext cx="1904689" cy="646331"/>
          </a:xfrm>
        </p:spPr>
        <p:txBody>
          <a:bodyPr/>
          <a:lstStyle/>
          <a:p>
            <a:r>
              <a:rPr lang="en-US" dirty="0" err="1" smtClean="0"/>
              <a:t>Materna</a:t>
            </a:r>
            <a:r>
              <a:rPr lang="en-US" dirty="0" smtClean="0"/>
              <a:t> Bulgaria</a:t>
            </a:r>
            <a:endParaRPr lang="en-US" dirty="0"/>
          </a:p>
          <a:p>
            <a:endParaRPr lang="en-US" dirty="0"/>
          </a:p>
        </p:txBody>
      </p:sp>
      <p:sp>
        <p:nvSpPr>
          <p:cNvPr id="6" name="Text Placeholder 5"/>
          <p:cNvSpPr>
            <a:spLocks noGrp="1"/>
          </p:cNvSpPr>
          <p:nvPr>
            <p:ph type="body" sz="quarter" idx="12"/>
          </p:nvPr>
        </p:nvSpPr>
        <p:spPr>
          <a:xfrm>
            <a:off x="457200" y="6062247"/>
            <a:ext cx="2209800" cy="414754"/>
          </a:xfrm>
        </p:spPr>
        <p:txBody>
          <a:bodyPr/>
          <a:lstStyle/>
          <a:p>
            <a:r>
              <a:rPr lang="en-US" dirty="0" smtClean="0">
                <a:hlinkClick r:id="rId2"/>
              </a:rPr>
              <a:t>mihail.stoynov.com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r>
              <a:rPr lang="en-US" sz="3600" dirty="0"/>
              <a:t>Services in SQL Server</a:t>
            </a:r>
            <a:r>
              <a:rPr lang="bg-BG" sz="3600" dirty="0"/>
              <a:t> </a:t>
            </a:r>
            <a:r>
              <a:rPr lang="bg-BG" sz="3600" dirty="0" smtClean="0"/>
              <a:t>200</a:t>
            </a:r>
            <a:r>
              <a:rPr lang="en-US" sz="3600" dirty="0" smtClean="0"/>
              <a:t>8</a:t>
            </a:r>
            <a:endParaRPr lang="bg-BG" sz="3600" dirty="0"/>
          </a:p>
        </p:txBody>
      </p:sp>
      <p:sp>
        <p:nvSpPr>
          <p:cNvPr id="466947" name="Rectangle 3"/>
          <p:cNvSpPr>
            <a:spLocks noGrp="1" noChangeArrowheads="1"/>
          </p:cNvSpPr>
          <p:nvPr>
            <p:ph type="body" idx="1"/>
          </p:nvPr>
        </p:nvSpPr>
        <p:spPr/>
        <p:txBody>
          <a:bodyPr/>
          <a:lstStyle/>
          <a:p>
            <a:r>
              <a:rPr lang="en-US"/>
              <a:t>Distributed Transaction Coordinator (MS DTC)</a:t>
            </a:r>
          </a:p>
          <a:p>
            <a:pPr lvl="1"/>
            <a:r>
              <a:rPr lang="en-US"/>
              <a:t>Permits client applications to include several different sources of data in one transaction </a:t>
            </a:r>
          </a:p>
          <a:p>
            <a:pPr lvl="1"/>
            <a:r>
              <a:rPr lang="en-US"/>
              <a:t>Coordinates committing the distributed transaction across all the servers that are enlisted in the transaction </a:t>
            </a:r>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lstStyle/>
          <a:p>
            <a:r>
              <a:rPr lang="en-US" sz="3600"/>
              <a:t>Using Grouping Functions and Table Joins</a:t>
            </a:r>
            <a:endParaRPr lang="bg-BG" sz="3600"/>
          </a:p>
        </p:txBody>
      </p:sp>
      <p:sp>
        <p:nvSpPr>
          <p:cNvPr id="600067" name="Rectangle 3"/>
          <p:cNvSpPr>
            <a:spLocks noGrp="1" noChangeArrowheads="1"/>
          </p:cNvSpPr>
          <p:nvPr>
            <p:ph type="body" idx="1"/>
          </p:nvPr>
        </p:nvSpPr>
        <p:spPr/>
        <p:txBody>
          <a:bodyPr/>
          <a:lstStyle/>
          <a:p>
            <a:pPr>
              <a:spcBef>
                <a:spcPct val="45000"/>
              </a:spcBef>
            </a:pPr>
            <a:r>
              <a:rPr lang="en-US"/>
              <a:t>We can apply grouping function on columns from joined tables</a:t>
            </a:r>
          </a:p>
        </p:txBody>
      </p:sp>
      <p:sp>
        <p:nvSpPr>
          <p:cNvPr id="600068" name="Rectangle 4"/>
          <p:cNvSpPr>
            <a:spLocks noChangeArrowheads="1"/>
          </p:cNvSpPr>
          <p:nvPr/>
        </p:nvSpPr>
        <p:spPr bwMode="auto">
          <a:xfrm>
            <a:off x="539750" y="2209800"/>
            <a:ext cx="8208963" cy="2628900"/>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pPr>
              <a:lnSpc>
                <a:spcPct val="100000"/>
              </a:lnSpc>
            </a:pPr>
            <a:r>
              <a:rPr lang="en-US" sz="2000" b="1" noProof="1">
                <a:latin typeface="Courier New" pitchFamily="49" charset="0"/>
              </a:rPr>
              <a:t>SELECT COUNT(*) AS EmpCount, d.Name AS DeptName</a:t>
            </a:r>
          </a:p>
          <a:p>
            <a:pPr>
              <a:lnSpc>
                <a:spcPct val="100000"/>
              </a:lnSpc>
            </a:pPr>
            <a:r>
              <a:rPr lang="en-US" sz="2000" b="1" noProof="1">
                <a:latin typeface="Courier New" pitchFamily="49" charset="0"/>
              </a:rPr>
              <a:t>FROM Employee e </a:t>
            </a:r>
          </a:p>
          <a:p>
            <a:pPr>
              <a:lnSpc>
                <a:spcPct val="100000"/>
              </a:lnSpc>
            </a:pPr>
            <a:r>
              <a:rPr lang="en-US" sz="2000" b="1" noProof="1">
                <a:latin typeface="Courier New" pitchFamily="49" charset="0"/>
              </a:rPr>
              <a:t>  JOIN Department d</a:t>
            </a:r>
          </a:p>
          <a:p>
            <a:pPr>
              <a:lnSpc>
                <a:spcPct val="100000"/>
              </a:lnSpc>
            </a:pPr>
            <a:r>
              <a:rPr lang="en-US" sz="2000" b="1" noProof="1">
                <a:latin typeface="Courier New" pitchFamily="49" charset="0"/>
              </a:rPr>
              <a:t>    ON e.DepartmentID = d.DepartmentID</a:t>
            </a:r>
          </a:p>
          <a:p>
            <a:pPr>
              <a:lnSpc>
                <a:spcPct val="100000"/>
              </a:lnSpc>
            </a:pPr>
            <a:r>
              <a:rPr lang="en-US" sz="2000" b="1" noProof="1">
                <a:latin typeface="Courier New" pitchFamily="49" charset="0"/>
              </a:rPr>
              <a:t>WHERE e.HireDate BETWEEN '1999-2-1' AND '2002-12-31'</a:t>
            </a:r>
          </a:p>
          <a:p>
            <a:pPr>
              <a:lnSpc>
                <a:spcPct val="100000"/>
              </a:lnSpc>
            </a:pPr>
            <a:r>
              <a:rPr lang="en-US" sz="2000" b="1" noProof="1">
                <a:latin typeface="Courier New" pitchFamily="49" charset="0"/>
              </a:rPr>
              <a:t>GROUP BY d.Name</a:t>
            </a:r>
          </a:p>
          <a:p>
            <a:pPr>
              <a:lnSpc>
                <a:spcPct val="100000"/>
              </a:lnSpc>
            </a:pPr>
            <a:r>
              <a:rPr lang="en-US" sz="2000" b="1" noProof="1">
                <a:latin typeface="Courier New" pitchFamily="49" charset="0"/>
              </a:rPr>
              <a:t>HAVING COUNT(*) &gt; 5</a:t>
            </a:r>
          </a:p>
          <a:p>
            <a:pPr>
              <a:lnSpc>
                <a:spcPct val="100000"/>
              </a:lnSpc>
            </a:pPr>
            <a:r>
              <a:rPr lang="en-US" sz="2000" b="1" noProof="1">
                <a:latin typeface="Courier New" pitchFamily="49" charset="0"/>
              </a:rPr>
              <a:t>ORDER BY EmpCount DESC</a:t>
            </a:r>
          </a:p>
        </p:txBody>
      </p:sp>
      <p:graphicFrame>
        <p:nvGraphicFramePr>
          <p:cNvPr id="600069" name="Group 5"/>
          <p:cNvGraphicFramePr>
            <a:graphicFrameLocks noGrp="1"/>
          </p:cNvGraphicFramePr>
          <p:nvPr/>
        </p:nvGraphicFramePr>
        <p:xfrm>
          <a:off x="609600" y="5092255"/>
          <a:ext cx="4465637" cy="1460945"/>
        </p:xfrm>
        <a:graphic>
          <a:graphicData uri="http://schemas.openxmlformats.org/drawingml/2006/table">
            <a:tbl>
              <a:tblPr firstRow="1">
                <a:tableStyleId>{35758FB7-9AC5-4552-8A53-C91805E547FA}</a:tableStyleId>
              </a:tblPr>
              <a:tblGrid>
                <a:gridCol w="1512887"/>
                <a:gridCol w="2952750"/>
              </a:tblGrid>
              <a:tr h="40481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0" lang="en-US" sz="1800" u="none" strike="noStrike" cap="none" normalizeH="0" baseline="0" noProof="1" smtClean="0">
                          <a:ln>
                            <a:noFill/>
                          </a:ln>
                          <a:effectLst>
                            <a:outerShdw blurRad="38100" dist="38100" dir="2700000" algn="tl">
                              <a:srgbClr val="FFFFFF"/>
                            </a:outerShdw>
                          </a:effectLst>
                        </a:rPr>
                        <a:t>EmpCount</a:t>
                      </a:r>
                      <a:endParaRPr kumimoji="0" lang="en-US" sz="1800" b="1" i="0" u="none" strike="noStrike" cap="none" normalizeH="0" baseline="0" noProof="1" smtClean="0">
                        <a:ln>
                          <a:noFill/>
                        </a:ln>
                        <a:solidFill>
                          <a:srgbClr val="000000"/>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0" lang="en-US" sz="1800" u="none" strike="noStrike" cap="none" normalizeH="0" baseline="0" noProof="1" smtClean="0">
                          <a:ln>
                            <a:noFill/>
                          </a:ln>
                          <a:effectLst>
                            <a:outerShdw blurRad="38100" dist="38100" dir="2700000" algn="tl">
                              <a:srgbClr val="FFFFFF"/>
                            </a:outerShdw>
                          </a:effectLst>
                        </a:rPr>
                        <a:t>DeptName</a:t>
                      </a:r>
                      <a:endParaRPr kumimoji="0" lang="en-US" sz="1800" b="1" i="0" u="none" strike="noStrike" cap="none" normalizeH="0" baseline="0" noProof="1" smtClean="0">
                        <a:ln>
                          <a:noFill/>
                        </a:ln>
                        <a:solidFill>
                          <a:srgbClr val="000000"/>
                        </a:solidFill>
                        <a:effectLst>
                          <a:outerShdw blurRad="38100" dist="38100" dir="2700000" algn="tl">
                            <a:srgbClr val="FFFFFF"/>
                          </a:outerShdw>
                        </a:effectLst>
                        <a:latin typeface="Arial" charset="0"/>
                      </a:endParaRPr>
                    </a:p>
                  </a:txBody>
                  <a:tcPr horzOverflow="overflow"/>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95</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Production</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8</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Finance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8</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Information Services</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ctrTitle"/>
          </p:nvPr>
        </p:nvSpPr>
        <p:spPr>
          <a:xfrm>
            <a:off x="1562100" y="2517775"/>
            <a:ext cx="5761038" cy="636588"/>
          </a:xfrm>
        </p:spPr>
        <p:txBody>
          <a:bodyPr/>
          <a:lstStyle/>
          <a:p>
            <a:r>
              <a:rPr lang="en-US"/>
              <a:t>SQL Language</a:t>
            </a:r>
            <a:endParaRPr lang="bg-BG"/>
          </a:p>
        </p:txBody>
      </p:sp>
      <p:sp>
        <p:nvSpPr>
          <p:cNvPr id="601091" name="Rectangle 3"/>
          <p:cNvSpPr>
            <a:spLocks noChangeArrowheads="1"/>
          </p:cNvSpPr>
          <p:nvPr/>
        </p:nvSpPr>
        <p:spPr bwMode="auto">
          <a:xfrm>
            <a:off x="1866900" y="3309938"/>
            <a:ext cx="5154613" cy="406400"/>
          </a:xfrm>
          <a:prstGeom prst="rect">
            <a:avLst/>
          </a:prstGeom>
          <a:noFill/>
          <a:ln w="9525">
            <a:noFill/>
            <a:miter lim="800000"/>
            <a:headEnd/>
            <a:tailEnd/>
          </a:ln>
          <a:effectLst/>
        </p:spPr>
        <p:txBody>
          <a:bodyPr lIns="0" tIns="0" rIns="0" bIns="0" anchor="b">
            <a:spAutoFit/>
          </a:bodyPr>
          <a:lstStyle/>
          <a:p>
            <a:pPr algn="ctr">
              <a:lnSpc>
                <a:spcPct val="95000"/>
              </a:lnSpc>
            </a:pPr>
            <a:r>
              <a:rPr lang="en-US" sz="2800">
                <a:effectLst>
                  <a:outerShdw blurRad="38100" dist="38100" dir="2700000" algn="tl">
                    <a:srgbClr val="FFFFFF"/>
                  </a:outerShdw>
                </a:effectLst>
              </a:rPr>
              <a:t>SQL Server Functions</a:t>
            </a:r>
            <a:endParaRPr lang="bg-BG" sz="2800">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sz="3600"/>
              <a:t>Standard Functions in Microsoft SQL</a:t>
            </a:r>
            <a:endParaRPr lang="bg-BG" sz="3600"/>
          </a:p>
        </p:txBody>
      </p:sp>
      <p:sp>
        <p:nvSpPr>
          <p:cNvPr id="603139" name="Rectangle 3"/>
          <p:cNvSpPr>
            <a:spLocks noGrp="1" noChangeArrowheads="1"/>
          </p:cNvSpPr>
          <p:nvPr>
            <p:ph type="body" idx="1"/>
          </p:nvPr>
        </p:nvSpPr>
        <p:spPr/>
        <p:txBody>
          <a:bodyPr/>
          <a:lstStyle/>
          <a:p>
            <a:r>
              <a:rPr lang="en-US"/>
              <a:t>Single-row functions</a:t>
            </a:r>
          </a:p>
          <a:p>
            <a:pPr lvl="1"/>
            <a:r>
              <a:rPr lang="en-US"/>
              <a:t>String functions</a:t>
            </a:r>
          </a:p>
          <a:p>
            <a:pPr lvl="1"/>
            <a:r>
              <a:rPr lang="en-US"/>
              <a:t>Mathematical functions</a:t>
            </a:r>
          </a:p>
          <a:p>
            <a:pPr lvl="1"/>
            <a:r>
              <a:rPr lang="en-US"/>
              <a:t>Date functions</a:t>
            </a:r>
          </a:p>
          <a:p>
            <a:pPr lvl="1"/>
            <a:r>
              <a:rPr lang="en-US"/>
              <a:t>Conversion functions</a:t>
            </a:r>
          </a:p>
          <a:p>
            <a:r>
              <a:rPr lang="en-US"/>
              <a:t>Multiple-row functions</a:t>
            </a:r>
          </a:p>
          <a:p>
            <a:pPr lvl="1"/>
            <a:r>
              <a:rPr lang="en-US"/>
              <a:t>Aggregate functions</a:t>
            </a:r>
            <a:endParaRPr lang="en-US" noProof="1"/>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p:txBody>
          <a:bodyPr/>
          <a:lstStyle/>
          <a:p>
            <a:r>
              <a:rPr lang="en-US" sz="4300">
                <a:latin typeface="Courier New" pitchFamily="49" charset="0"/>
              </a:rPr>
              <a:t>COALESCE(</a:t>
            </a:r>
            <a:r>
              <a:rPr lang="en-US">
                <a:latin typeface="Courier New" pitchFamily="49" charset="0"/>
              </a:rPr>
              <a:t>)</a:t>
            </a:r>
            <a:r>
              <a:rPr lang="en-US"/>
              <a:t> Function</a:t>
            </a:r>
            <a:endParaRPr lang="bg-BG"/>
          </a:p>
        </p:txBody>
      </p:sp>
      <p:sp>
        <p:nvSpPr>
          <p:cNvPr id="604163" name="Rectangle 3"/>
          <p:cNvSpPr>
            <a:spLocks noGrp="1" noChangeArrowheads="1"/>
          </p:cNvSpPr>
          <p:nvPr>
            <p:ph type="body" idx="1"/>
          </p:nvPr>
        </p:nvSpPr>
        <p:spPr/>
        <p:txBody>
          <a:bodyPr/>
          <a:lstStyle/>
          <a:p>
            <a:r>
              <a:rPr lang="en-US" sz="3000">
                <a:latin typeface="Courier New" pitchFamily="49" charset="0"/>
              </a:rPr>
              <a:t>COALESCE</a:t>
            </a:r>
            <a:r>
              <a:rPr lang="en-US" sz="3000" noProof="1">
                <a:latin typeface="Courier New" pitchFamily="49" charset="0"/>
              </a:rPr>
              <a:t>(&lt;value&gt;,&lt;default_value&gt;)</a:t>
            </a:r>
            <a:r>
              <a:rPr lang="en-US" sz="3000" noProof="1"/>
              <a:t> – converts </a:t>
            </a:r>
            <a:r>
              <a:rPr lang="en-US" sz="3000" noProof="1">
                <a:latin typeface="Courier New" pitchFamily="49" charset="0"/>
              </a:rPr>
              <a:t>NULL</a:t>
            </a:r>
            <a:r>
              <a:rPr lang="en-US" sz="3000" noProof="1"/>
              <a:t> values to given default value</a:t>
            </a:r>
            <a:endParaRPr lang="en-US" noProof="1"/>
          </a:p>
        </p:txBody>
      </p:sp>
      <p:sp>
        <p:nvSpPr>
          <p:cNvPr id="604164" name="Rectangle 4"/>
          <p:cNvSpPr>
            <a:spLocks noChangeArrowheads="1"/>
          </p:cNvSpPr>
          <p:nvPr/>
        </p:nvSpPr>
        <p:spPr bwMode="auto">
          <a:xfrm>
            <a:off x="838200" y="2420938"/>
            <a:ext cx="7478713" cy="1104900"/>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pPr>
              <a:lnSpc>
                <a:spcPct val="100000"/>
              </a:lnSpc>
            </a:pPr>
            <a:r>
              <a:rPr lang="en-US" sz="2000" b="1" noProof="1">
                <a:latin typeface="Courier New" pitchFamily="49" charset="0"/>
              </a:rPr>
              <a:t>SELECT Name AS [Project Name], </a:t>
            </a:r>
          </a:p>
          <a:p>
            <a:pPr>
              <a:lnSpc>
                <a:spcPct val="100000"/>
              </a:lnSpc>
            </a:pPr>
            <a:r>
              <a:rPr lang="en-US" sz="2000" b="1" noProof="1">
                <a:latin typeface="Courier New" pitchFamily="49" charset="0"/>
              </a:rPr>
              <a:t>  </a:t>
            </a:r>
            <a:r>
              <a:rPr lang="en-US" sz="2000" b="1" noProof="1">
                <a:solidFill>
                  <a:schemeClr val="tx2"/>
                </a:solidFill>
                <a:latin typeface="Courier New" pitchFamily="49" charset="0"/>
              </a:rPr>
              <a:t>COALESCE(EndDate, GETDATE())</a:t>
            </a:r>
            <a:r>
              <a:rPr lang="en-US" sz="2000" b="1" dirty="0">
                <a:solidFill>
                  <a:schemeClr val="tx2"/>
                </a:solidFill>
                <a:latin typeface="Courier New" pitchFamily="49" charset="0"/>
              </a:rPr>
              <a:t> </a:t>
            </a:r>
            <a:r>
              <a:rPr lang="en-US" sz="2000" b="1" noProof="1">
                <a:solidFill>
                  <a:schemeClr val="tx2"/>
                </a:solidFill>
                <a:latin typeface="Courier New" pitchFamily="49" charset="0"/>
              </a:rPr>
              <a:t>AS [End Date]</a:t>
            </a:r>
          </a:p>
          <a:p>
            <a:pPr>
              <a:lnSpc>
                <a:spcPct val="100000"/>
              </a:lnSpc>
            </a:pPr>
            <a:r>
              <a:rPr lang="en-US" sz="2000" b="1" noProof="1">
                <a:latin typeface="Courier New" pitchFamily="49" charset="0"/>
              </a:rPr>
              <a:t>FROM Project</a:t>
            </a:r>
          </a:p>
        </p:txBody>
      </p:sp>
      <p:graphicFrame>
        <p:nvGraphicFramePr>
          <p:cNvPr id="604165" name="Group 5"/>
          <p:cNvGraphicFramePr>
            <a:graphicFrameLocks noGrp="1"/>
          </p:cNvGraphicFramePr>
          <p:nvPr/>
        </p:nvGraphicFramePr>
        <p:xfrm>
          <a:off x="838200" y="3852863"/>
          <a:ext cx="7478713" cy="2464308"/>
        </p:xfrm>
        <a:graphic>
          <a:graphicData uri="http://schemas.openxmlformats.org/drawingml/2006/table">
            <a:tbl>
              <a:tblPr firstRow="1">
                <a:tableStyleId>{35758FB7-9AC5-4552-8A53-C91805E547FA}</a:tableStyleId>
              </a:tblPr>
              <a:tblGrid>
                <a:gridCol w="3670300"/>
                <a:gridCol w="380841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dirty="0" smtClean="0">
                          <a:ln>
                            <a:noFill/>
                          </a:ln>
                          <a:effectLst>
                            <a:outerShdw blurRad="38100" dist="38100" dir="2700000" algn="tl">
                              <a:srgbClr val="FFFFFF"/>
                            </a:outerShdw>
                          </a:effectLst>
                        </a:rPr>
                        <a:t>Project Name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End Date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Classic Vest</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2006-07-02 08:19:43.983</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Cycling Cap</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2003-06-01 00:00:00.000</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Full-Finger Gloves</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2003-06-01 00:00:00.000</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Half-Finger Gloves</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2003-06-01 00:00:00.000</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HL Mountain Frame</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2003-06-01 00:00:00.000</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dirty="0" smtClean="0">
                          <a:ln>
                            <a:noFill/>
                          </a:ln>
                          <a:effectLst>
                            <a:outerShdw blurRad="38100" dist="38100" dir="2700000" algn="tl">
                              <a:srgbClr val="FFFFFF"/>
                            </a:outerShdw>
                          </a:effectLst>
                        </a:rPr>
                        <a:t>...</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a:t>String Functions</a:t>
            </a:r>
            <a:endParaRPr lang="bg-BG"/>
          </a:p>
        </p:txBody>
      </p:sp>
      <p:sp>
        <p:nvSpPr>
          <p:cNvPr id="605187" name="Rectangle 3"/>
          <p:cNvSpPr>
            <a:spLocks noGrp="1" noChangeArrowheads="1"/>
          </p:cNvSpPr>
          <p:nvPr>
            <p:ph type="body" idx="1"/>
          </p:nvPr>
        </p:nvSpPr>
        <p:spPr/>
        <p:txBody>
          <a:bodyPr/>
          <a:lstStyle/>
          <a:p>
            <a:r>
              <a:rPr lang="en-US" sz="3000"/>
              <a:t>Changing the casing – </a:t>
            </a:r>
            <a:r>
              <a:rPr lang="en-US" sz="3000">
                <a:latin typeface="Courier New" pitchFamily="49" charset="0"/>
              </a:rPr>
              <a:t>LOWER</a:t>
            </a:r>
            <a:r>
              <a:rPr lang="en-US" sz="3000"/>
              <a:t>, </a:t>
            </a:r>
            <a:r>
              <a:rPr lang="en-US" sz="3000">
                <a:latin typeface="Courier New" pitchFamily="49" charset="0"/>
              </a:rPr>
              <a:t>UPPER</a:t>
            </a:r>
          </a:p>
          <a:p>
            <a:r>
              <a:rPr lang="en-US" sz="3000"/>
              <a:t>Manipulating characters – </a:t>
            </a:r>
            <a:r>
              <a:rPr kumimoji="0" lang="en-US" sz="3000">
                <a:latin typeface="Courier New" pitchFamily="49" charset="0"/>
              </a:rPr>
              <a:t>SUBSTRING</a:t>
            </a:r>
            <a:r>
              <a:rPr kumimoji="0" lang="en-US" sz="3000"/>
              <a:t>, </a:t>
            </a:r>
            <a:r>
              <a:rPr lang="en-US" sz="3000">
                <a:latin typeface="Courier New" pitchFamily="49" charset="0"/>
              </a:rPr>
              <a:t>LEN,</a:t>
            </a:r>
            <a:r>
              <a:rPr lang="en-US" sz="3000"/>
              <a:t> </a:t>
            </a:r>
            <a:r>
              <a:rPr lang="en-US" sz="3000">
                <a:latin typeface="Courier New" pitchFamily="49" charset="0"/>
              </a:rPr>
              <a:t>LEFT, RIGHT, LTRIM, REPLACE</a:t>
            </a:r>
            <a:endParaRPr kumimoji="0" lang="en-US" sz="3000" noProof="1">
              <a:latin typeface="Courier New" pitchFamily="49" charset="0"/>
            </a:endParaRPr>
          </a:p>
        </p:txBody>
      </p:sp>
      <p:sp>
        <p:nvSpPr>
          <p:cNvPr id="605188" name="Rectangle 4"/>
          <p:cNvSpPr>
            <a:spLocks noChangeArrowheads="1"/>
          </p:cNvSpPr>
          <p:nvPr/>
        </p:nvSpPr>
        <p:spPr bwMode="auto">
          <a:xfrm>
            <a:off x="838200" y="2955925"/>
            <a:ext cx="7478713" cy="1409700"/>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pPr>
              <a:lnSpc>
                <a:spcPct val="100000"/>
              </a:lnSpc>
            </a:pPr>
            <a:r>
              <a:rPr lang="en-US" sz="2000" b="1" noProof="1">
                <a:latin typeface="Courier New" pitchFamily="49" charset="0"/>
              </a:rPr>
              <a:t>SELECT LastName, LEN(LastName) AS LastNameLen,</a:t>
            </a:r>
          </a:p>
          <a:p>
            <a:pPr>
              <a:lnSpc>
                <a:spcPct val="100000"/>
              </a:lnSpc>
            </a:pPr>
            <a:r>
              <a:rPr lang="en-US" sz="2000" b="1" noProof="1">
                <a:latin typeface="Courier New" pitchFamily="49" charset="0"/>
              </a:rPr>
              <a:t>  UPPER(LastName) AS UpperLastName</a:t>
            </a:r>
          </a:p>
          <a:p>
            <a:pPr>
              <a:lnSpc>
                <a:spcPct val="100000"/>
              </a:lnSpc>
            </a:pPr>
            <a:r>
              <a:rPr lang="en-US" sz="2000" b="1" noProof="1">
                <a:latin typeface="Courier New" pitchFamily="49" charset="0"/>
              </a:rPr>
              <a:t>FROM Employee</a:t>
            </a:r>
          </a:p>
          <a:p>
            <a:pPr>
              <a:lnSpc>
                <a:spcPct val="100000"/>
              </a:lnSpc>
            </a:pPr>
            <a:r>
              <a:rPr lang="en-US" sz="2000" b="1" noProof="1">
                <a:latin typeface="Courier New" pitchFamily="49" charset="0"/>
              </a:rPr>
              <a:t>WHERE RIGHT(LastName, 3) = 'son'</a:t>
            </a:r>
          </a:p>
        </p:txBody>
      </p:sp>
      <p:graphicFrame>
        <p:nvGraphicFramePr>
          <p:cNvPr id="605189" name="Group 5"/>
          <p:cNvGraphicFramePr>
            <a:graphicFrameLocks noGrp="1"/>
          </p:cNvGraphicFramePr>
          <p:nvPr/>
        </p:nvGraphicFramePr>
        <p:xfrm>
          <a:off x="838200" y="4652963"/>
          <a:ext cx="7478713" cy="1760220"/>
        </p:xfrm>
        <a:graphic>
          <a:graphicData uri="http://schemas.openxmlformats.org/drawingml/2006/table">
            <a:tbl>
              <a:tblPr firstRow="1">
                <a:tableStyleId>{35758FB7-9AC5-4552-8A53-C91805E547FA}</a:tableStyleId>
              </a:tblPr>
              <a:tblGrid>
                <a:gridCol w="2365375"/>
                <a:gridCol w="2520950"/>
                <a:gridCol w="2592388"/>
              </a:tblGrid>
              <a:tr h="2889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LastName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LastNameLen</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UpperLastName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Erickson</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8</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ERICKSON</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Johnson</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7</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JOHNSON</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Munson</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6</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MUNSON</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r>
              <a:rPr lang="en-US"/>
              <a:t>Other Functions</a:t>
            </a:r>
            <a:endParaRPr lang="bg-BG"/>
          </a:p>
        </p:txBody>
      </p:sp>
      <p:sp>
        <p:nvSpPr>
          <p:cNvPr id="606211" name="Rectangle 3"/>
          <p:cNvSpPr>
            <a:spLocks noGrp="1" noChangeArrowheads="1"/>
          </p:cNvSpPr>
          <p:nvPr>
            <p:ph type="body" idx="1"/>
          </p:nvPr>
        </p:nvSpPr>
        <p:spPr/>
        <p:txBody>
          <a:bodyPr/>
          <a:lstStyle/>
          <a:p>
            <a:pPr>
              <a:spcBef>
                <a:spcPct val="20000"/>
              </a:spcBef>
            </a:pPr>
            <a:r>
              <a:rPr lang="en-US" dirty="0"/>
              <a:t>Mathematical Functions – </a:t>
            </a:r>
            <a:r>
              <a:rPr lang="en-US" sz="3000" dirty="0">
                <a:latin typeface="Courier New" pitchFamily="49" charset="0"/>
              </a:rPr>
              <a:t>ROUND</a:t>
            </a:r>
            <a:r>
              <a:rPr lang="en-US" sz="3000" dirty="0"/>
              <a:t>, </a:t>
            </a:r>
            <a:r>
              <a:rPr lang="en-US" sz="3000" dirty="0">
                <a:latin typeface="Courier New" pitchFamily="49" charset="0"/>
              </a:rPr>
              <a:t>FLOOR</a:t>
            </a:r>
            <a:r>
              <a:rPr lang="en-US" sz="3000" dirty="0"/>
              <a:t>, </a:t>
            </a:r>
            <a:r>
              <a:rPr lang="en-US" sz="3000" dirty="0">
                <a:latin typeface="Courier New" pitchFamily="49" charset="0"/>
              </a:rPr>
              <a:t>POWER, ABS, SQRT, …</a:t>
            </a:r>
          </a:p>
          <a:p>
            <a:pPr>
              <a:spcBef>
                <a:spcPct val="20000"/>
              </a:spcBef>
            </a:pPr>
            <a:endParaRPr lang="en-US" sz="3000" dirty="0">
              <a:latin typeface="Courier New" pitchFamily="49" charset="0"/>
            </a:endParaRPr>
          </a:p>
          <a:p>
            <a:pPr>
              <a:spcBef>
                <a:spcPct val="20000"/>
              </a:spcBef>
            </a:pPr>
            <a:endParaRPr lang="en-US" sz="3000" dirty="0">
              <a:latin typeface="Courier New" pitchFamily="49" charset="0"/>
            </a:endParaRPr>
          </a:p>
          <a:p>
            <a:pPr>
              <a:spcBef>
                <a:spcPct val="20000"/>
              </a:spcBef>
            </a:pPr>
            <a:r>
              <a:rPr lang="en-US" dirty="0"/>
              <a:t>Date Functions – </a:t>
            </a:r>
            <a:r>
              <a:rPr lang="en-US" sz="3000" dirty="0">
                <a:latin typeface="Courier New" pitchFamily="49" charset="0"/>
              </a:rPr>
              <a:t>GETDATE</a:t>
            </a:r>
            <a:r>
              <a:rPr lang="en-US" sz="3000" dirty="0"/>
              <a:t>, </a:t>
            </a:r>
            <a:r>
              <a:rPr lang="en-US" sz="3000" dirty="0">
                <a:latin typeface="Courier New" pitchFamily="49" charset="0"/>
              </a:rPr>
              <a:t>DATEADD, DAY, MONTH, YEAR, …</a:t>
            </a:r>
          </a:p>
          <a:p>
            <a:pPr>
              <a:spcBef>
                <a:spcPct val="20000"/>
              </a:spcBef>
            </a:pPr>
            <a:r>
              <a:rPr lang="en-US" dirty="0"/>
              <a:t>Conversion Functions – </a:t>
            </a:r>
            <a:r>
              <a:rPr lang="en-US" sz="3000" dirty="0">
                <a:latin typeface="Courier New" pitchFamily="49" charset="0"/>
              </a:rPr>
              <a:t>CONVERT, CAST</a:t>
            </a:r>
            <a:endParaRPr lang="en-US" sz="3000" dirty="0"/>
          </a:p>
        </p:txBody>
      </p:sp>
      <p:sp>
        <p:nvSpPr>
          <p:cNvPr id="606212" name="Rectangle 4"/>
          <p:cNvSpPr>
            <a:spLocks noChangeArrowheads="1"/>
          </p:cNvSpPr>
          <p:nvPr/>
        </p:nvSpPr>
        <p:spPr bwMode="auto">
          <a:xfrm>
            <a:off x="755650" y="2349500"/>
            <a:ext cx="7561263" cy="800100"/>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pPr>
              <a:lnSpc>
                <a:spcPct val="100000"/>
              </a:lnSpc>
            </a:pPr>
            <a:r>
              <a:rPr lang="en-US" sz="2000" b="1" dirty="0">
                <a:latin typeface="Courier New" pitchFamily="49" charset="0"/>
              </a:rPr>
              <a:t>SELECT FLOOR(3.14) </a:t>
            </a:r>
            <a:r>
              <a:rPr lang="en-US" sz="2000" b="1" dirty="0">
                <a:latin typeface="Courier New" pitchFamily="49" charset="0"/>
                <a:sym typeface="Wingdings" pitchFamily="2" charset="2"/>
              </a:rPr>
              <a:t> 3</a:t>
            </a:r>
          </a:p>
          <a:p>
            <a:pPr>
              <a:lnSpc>
                <a:spcPct val="100000"/>
              </a:lnSpc>
            </a:pPr>
            <a:r>
              <a:rPr lang="en-US" sz="2000" b="1" dirty="0">
                <a:latin typeface="Courier New" pitchFamily="49" charset="0"/>
              </a:rPr>
              <a:t>SELECT ROUND(5.86, 0) </a:t>
            </a:r>
            <a:r>
              <a:rPr lang="en-US" sz="2000" b="1" dirty="0">
                <a:latin typeface="Courier New" pitchFamily="49" charset="0"/>
                <a:sym typeface="Wingdings" pitchFamily="2" charset="2"/>
              </a:rPr>
              <a:t> 6.00</a:t>
            </a:r>
          </a:p>
        </p:txBody>
      </p:sp>
      <p:sp>
        <p:nvSpPr>
          <p:cNvPr id="606213" name="Rectangle 5"/>
          <p:cNvSpPr>
            <a:spLocks noChangeArrowheads="1"/>
          </p:cNvSpPr>
          <p:nvPr/>
        </p:nvSpPr>
        <p:spPr bwMode="auto">
          <a:xfrm>
            <a:off x="755650" y="5219700"/>
            <a:ext cx="7561263" cy="1104900"/>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pPr>
              <a:lnSpc>
                <a:spcPct val="100000"/>
              </a:lnSpc>
            </a:pPr>
            <a:r>
              <a:rPr lang="en-US" sz="2000" b="1" dirty="0">
                <a:latin typeface="Courier New" pitchFamily="49" charset="0"/>
                <a:sym typeface="Wingdings" pitchFamily="2" charset="2"/>
              </a:rPr>
              <a:t>SELECT CONVERT(DATETIME, '20051231', 112)</a:t>
            </a:r>
          </a:p>
          <a:p>
            <a:pPr>
              <a:lnSpc>
                <a:spcPct val="100000"/>
              </a:lnSpc>
            </a:pPr>
            <a:r>
              <a:rPr lang="en-US" sz="2000" b="1" dirty="0">
                <a:latin typeface="Courier New" pitchFamily="49" charset="0"/>
                <a:sym typeface="Wingdings" pitchFamily="2" charset="2"/>
              </a:rPr>
              <a:t> 2005-12-31 00:00:00.000</a:t>
            </a:r>
          </a:p>
          <a:p>
            <a:pPr>
              <a:lnSpc>
                <a:spcPct val="100000"/>
              </a:lnSpc>
            </a:pPr>
            <a:r>
              <a:rPr lang="en-US" sz="2000" b="1" dirty="0">
                <a:latin typeface="Courier New" pitchFamily="49" charset="0"/>
                <a:sym typeface="Wingdings" pitchFamily="2" charset="2"/>
              </a:rPr>
              <a:t>-- 112 is the ISO formatting style YYYYMMDD</a:t>
            </a: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p:txBody>
          <a:bodyPr/>
          <a:lstStyle/>
          <a:p>
            <a:r>
              <a:rPr lang="en-US" sz="3600"/>
              <a:t>Combining Functions Use</a:t>
            </a:r>
            <a:endParaRPr lang="bg-BG" sz="3600"/>
          </a:p>
        </p:txBody>
      </p:sp>
      <p:sp>
        <p:nvSpPr>
          <p:cNvPr id="608259" name="Rectangle 3"/>
          <p:cNvSpPr>
            <a:spLocks noGrp="1" noChangeArrowheads="1"/>
          </p:cNvSpPr>
          <p:nvPr>
            <p:ph type="body" idx="1"/>
          </p:nvPr>
        </p:nvSpPr>
        <p:spPr/>
        <p:txBody>
          <a:bodyPr/>
          <a:lstStyle/>
          <a:p>
            <a:r>
              <a:rPr lang="en-US"/>
              <a:t>We can combine functions to achieve more complex behavior</a:t>
            </a:r>
            <a:endParaRPr lang="bg-BG"/>
          </a:p>
        </p:txBody>
      </p:sp>
      <p:sp>
        <p:nvSpPr>
          <p:cNvPr id="608260" name="Rectangle 4"/>
          <p:cNvSpPr>
            <a:spLocks noChangeArrowheads="1"/>
          </p:cNvSpPr>
          <p:nvPr/>
        </p:nvSpPr>
        <p:spPr bwMode="auto">
          <a:xfrm>
            <a:off x="827088" y="2474913"/>
            <a:ext cx="7489825" cy="1409700"/>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pPr>
              <a:lnSpc>
                <a:spcPct val="100000"/>
              </a:lnSpc>
            </a:pPr>
            <a:r>
              <a:rPr lang="en-US" sz="2000" b="1" noProof="1">
                <a:latin typeface="Courier New" pitchFamily="49" charset="0"/>
                <a:sym typeface="Wingdings" pitchFamily="2" charset="2"/>
              </a:rPr>
              <a:t>SELECT Name AS [Project Name], </a:t>
            </a:r>
          </a:p>
          <a:p>
            <a:pPr>
              <a:lnSpc>
                <a:spcPct val="100000"/>
              </a:lnSpc>
            </a:pPr>
            <a:r>
              <a:rPr lang="en-US" sz="2000" b="1" noProof="1">
                <a:latin typeface="Courier New" pitchFamily="49" charset="0"/>
                <a:sym typeface="Wingdings" pitchFamily="2" charset="2"/>
              </a:rPr>
              <a:t>  COALESCE(CONVERT(nvarchar(50), EndDate), </a:t>
            </a:r>
          </a:p>
          <a:p>
            <a:pPr>
              <a:lnSpc>
                <a:spcPct val="100000"/>
              </a:lnSpc>
            </a:pPr>
            <a:r>
              <a:rPr lang="en-US" sz="2000" b="1" noProof="1">
                <a:latin typeface="Courier New" pitchFamily="49" charset="0"/>
                <a:sym typeface="Wingdings" pitchFamily="2" charset="2"/>
              </a:rPr>
              <a:t>  'Not Finished') AS [Date Finished]</a:t>
            </a:r>
          </a:p>
          <a:p>
            <a:pPr>
              <a:lnSpc>
                <a:spcPct val="100000"/>
              </a:lnSpc>
            </a:pPr>
            <a:r>
              <a:rPr lang="en-US" sz="2000" b="1" noProof="1">
                <a:latin typeface="Courier New" pitchFamily="49" charset="0"/>
                <a:sym typeface="Wingdings" pitchFamily="2" charset="2"/>
              </a:rPr>
              <a:t>FROM Project</a:t>
            </a:r>
          </a:p>
        </p:txBody>
      </p:sp>
      <p:graphicFrame>
        <p:nvGraphicFramePr>
          <p:cNvPr id="608261" name="Group 5"/>
          <p:cNvGraphicFramePr>
            <a:graphicFrameLocks noGrp="1"/>
          </p:cNvGraphicFramePr>
          <p:nvPr/>
        </p:nvGraphicFramePr>
        <p:xfrm>
          <a:off x="838200" y="4292600"/>
          <a:ext cx="7478713" cy="2112264"/>
        </p:xfrm>
        <a:graphic>
          <a:graphicData uri="http://schemas.openxmlformats.org/drawingml/2006/table">
            <a:tbl>
              <a:tblPr firstRow="1">
                <a:tableStyleId>{35758FB7-9AC5-4552-8A53-C91805E547FA}</a:tableStyleId>
              </a:tblPr>
              <a:tblGrid>
                <a:gridCol w="3733800"/>
                <a:gridCol w="3744913"/>
              </a:tblGrid>
              <a:tr h="2889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dirty="0" smtClean="0">
                          <a:ln>
                            <a:noFill/>
                          </a:ln>
                          <a:effectLst>
                            <a:outerShdw blurRad="38100" dist="38100" dir="2700000" algn="tl">
                              <a:srgbClr val="FFFFFF"/>
                            </a:outerShdw>
                          </a:effectLst>
                        </a:rPr>
                        <a:t>Project Name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dirty="0" smtClean="0">
                          <a:ln>
                            <a:noFill/>
                          </a:ln>
                          <a:effectLst>
                            <a:outerShdw blurRad="38100" dist="38100" dir="2700000" algn="tl">
                              <a:srgbClr val="FFFFFF"/>
                            </a:outerShdw>
                          </a:effectLst>
                        </a:rPr>
                        <a:t>Date Finished</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HL Mountain Front Wheel</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Jun  1 2003 12:00AM</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LL Touring Handlebars</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Not Finished</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HL Touring Handlebars</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Not Finished</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LL Road Front Wheel</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Jun  1 2003 12:00AM</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ctrTitle"/>
          </p:nvPr>
        </p:nvSpPr>
        <p:spPr>
          <a:xfrm>
            <a:off x="841375" y="2517775"/>
            <a:ext cx="7402513" cy="636588"/>
          </a:xfrm>
        </p:spPr>
        <p:txBody>
          <a:bodyPr/>
          <a:lstStyle/>
          <a:p>
            <a:r>
              <a:rPr lang="en-US"/>
              <a:t>SQL Server Data Types</a:t>
            </a:r>
            <a:endParaRPr lang="bg-BG"/>
          </a:p>
        </p:txBody>
      </p:sp>
      <p:sp>
        <p:nvSpPr>
          <p:cNvPr id="609283" name="Rectangle 3"/>
          <p:cNvSpPr>
            <a:spLocks noChangeArrowheads="1"/>
          </p:cNvSpPr>
          <p:nvPr/>
        </p:nvSpPr>
        <p:spPr bwMode="auto">
          <a:xfrm>
            <a:off x="2181225" y="3309938"/>
            <a:ext cx="4722813" cy="406400"/>
          </a:xfrm>
          <a:prstGeom prst="rect">
            <a:avLst/>
          </a:prstGeom>
          <a:noFill/>
          <a:ln w="9525">
            <a:noFill/>
            <a:miter lim="800000"/>
            <a:headEnd/>
            <a:tailEnd/>
          </a:ln>
          <a:effectLst/>
        </p:spPr>
        <p:txBody>
          <a:bodyPr lIns="0" tIns="0" rIns="0" bIns="0" anchor="b">
            <a:spAutoFit/>
          </a:bodyPr>
          <a:lstStyle/>
          <a:p>
            <a:pPr algn="ctr">
              <a:lnSpc>
                <a:spcPct val="95000"/>
              </a:lnSpc>
            </a:pPr>
            <a:r>
              <a:rPr lang="en-US" sz="2800">
                <a:effectLst>
                  <a:outerShdw blurRad="38100" dist="38100" dir="2700000" algn="tl">
                    <a:srgbClr val="FFFFFF"/>
                  </a:outerShdw>
                </a:effectLst>
              </a:rPr>
              <a:t>Overview</a:t>
            </a:r>
            <a:endParaRPr lang="bg-BG" sz="2800">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r>
              <a:rPr lang="en-US"/>
              <a:t>SQL Server Data Types</a:t>
            </a:r>
            <a:endParaRPr lang="bg-BG"/>
          </a:p>
        </p:txBody>
      </p:sp>
      <p:sp>
        <p:nvSpPr>
          <p:cNvPr id="611331" name="Rectangle 3"/>
          <p:cNvSpPr>
            <a:spLocks noGrp="1" noChangeArrowheads="1"/>
          </p:cNvSpPr>
          <p:nvPr>
            <p:ph type="body" idx="1"/>
          </p:nvPr>
        </p:nvSpPr>
        <p:spPr/>
        <p:txBody>
          <a:bodyPr/>
          <a:lstStyle/>
          <a:p>
            <a:pPr>
              <a:spcBef>
                <a:spcPts val="0"/>
              </a:spcBef>
            </a:pPr>
            <a:r>
              <a:rPr lang="en-US" sz="2800" dirty="0"/>
              <a:t>Integral – </a:t>
            </a:r>
            <a:r>
              <a:rPr lang="en-US" sz="2800" noProof="1">
                <a:latin typeface="Courier New" pitchFamily="49" charset="0"/>
              </a:rPr>
              <a:t>bigint</a:t>
            </a:r>
            <a:r>
              <a:rPr lang="en-US" sz="2800" noProof="1"/>
              <a:t>, </a:t>
            </a:r>
            <a:r>
              <a:rPr lang="en-US" sz="2800" noProof="1">
                <a:latin typeface="Courier New" pitchFamily="49" charset="0"/>
              </a:rPr>
              <a:t>int</a:t>
            </a:r>
            <a:r>
              <a:rPr lang="en-US" sz="2800" noProof="1"/>
              <a:t>, </a:t>
            </a:r>
            <a:r>
              <a:rPr lang="en-US" sz="2800" noProof="1">
                <a:latin typeface="Courier New" pitchFamily="49" charset="0"/>
              </a:rPr>
              <a:t>smallint</a:t>
            </a:r>
            <a:r>
              <a:rPr lang="en-US" sz="2800" noProof="1"/>
              <a:t>, </a:t>
            </a:r>
            <a:r>
              <a:rPr lang="en-US" sz="2800" noProof="1">
                <a:latin typeface="Courier New" pitchFamily="49" charset="0"/>
              </a:rPr>
              <a:t>bit</a:t>
            </a:r>
            <a:r>
              <a:rPr lang="en-US" sz="2800" noProof="1"/>
              <a:t>, ...</a:t>
            </a:r>
          </a:p>
          <a:p>
            <a:pPr>
              <a:spcBef>
                <a:spcPts val="0"/>
              </a:spcBef>
            </a:pPr>
            <a:r>
              <a:rPr lang="en-US" sz="2800" dirty="0"/>
              <a:t>Floating-point – </a:t>
            </a:r>
            <a:r>
              <a:rPr lang="en-US" sz="2800" dirty="0">
                <a:latin typeface="Courier New" pitchFamily="49" charset="0"/>
              </a:rPr>
              <a:t>float</a:t>
            </a:r>
            <a:r>
              <a:rPr lang="en-US" sz="2800" dirty="0"/>
              <a:t>, </a:t>
            </a:r>
            <a:r>
              <a:rPr lang="en-US" sz="2800" dirty="0">
                <a:latin typeface="Courier New" pitchFamily="49" charset="0"/>
              </a:rPr>
              <a:t>real</a:t>
            </a:r>
          </a:p>
          <a:p>
            <a:pPr>
              <a:spcBef>
                <a:spcPts val="0"/>
              </a:spcBef>
            </a:pPr>
            <a:r>
              <a:rPr lang="en-US" sz="2800" dirty="0"/>
              <a:t>Fixed-point numbers – </a:t>
            </a:r>
            <a:r>
              <a:rPr lang="en-US" sz="2800" dirty="0">
                <a:latin typeface="Courier New" pitchFamily="49" charset="0"/>
              </a:rPr>
              <a:t>money</a:t>
            </a:r>
            <a:r>
              <a:rPr lang="en-US" sz="2800" dirty="0"/>
              <a:t>, </a:t>
            </a:r>
            <a:r>
              <a:rPr lang="en-US" sz="2800" dirty="0">
                <a:latin typeface="Courier New" pitchFamily="49" charset="0"/>
              </a:rPr>
              <a:t>decimal(&lt;precision&gt;, &lt;scale&gt;)</a:t>
            </a:r>
          </a:p>
          <a:p>
            <a:pPr>
              <a:spcBef>
                <a:spcPts val="0"/>
              </a:spcBef>
            </a:pPr>
            <a:r>
              <a:rPr lang="en-US" sz="2800" noProof="1">
                <a:latin typeface="Courier New" pitchFamily="49" charset="0"/>
              </a:rPr>
              <a:t>char(size)</a:t>
            </a:r>
            <a:r>
              <a:rPr lang="en-US" sz="2800" dirty="0"/>
              <a:t> – fixed length string</a:t>
            </a:r>
          </a:p>
          <a:p>
            <a:pPr>
              <a:spcBef>
                <a:spcPts val="0"/>
              </a:spcBef>
            </a:pPr>
            <a:r>
              <a:rPr lang="en-US" sz="2800" noProof="1">
                <a:latin typeface="Courier New" pitchFamily="49" charset="0"/>
              </a:rPr>
              <a:t>nchar(size)</a:t>
            </a:r>
            <a:r>
              <a:rPr lang="en-US" sz="2800" dirty="0"/>
              <a:t> – Unicode fixed length string </a:t>
            </a:r>
          </a:p>
          <a:p>
            <a:pPr>
              <a:spcBef>
                <a:spcPts val="0"/>
              </a:spcBef>
            </a:pPr>
            <a:r>
              <a:rPr lang="en-US" sz="2800" noProof="1">
                <a:latin typeface="Courier New" pitchFamily="49" charset="0"/>
              </a:rPr>
              <a:t>varchar(size)</a:t>
            </a:r>
            <a:r>
              <a:rPr lang="en-US" sz="2800" dirty="0"/>
              <a:t> – string of variable length up to given size (locale specific)</a:t>
            </a:r>
            <a:endParaRPr lang="en-US" sz="3000" dirty="0"/>
          </a:p>
          <a:p>
            <a:pPr>
              <a:spcBef>
                <a:spcPts val="0"/>
              </a:spcBef>
            </a:pPr>
            <a:r>
              <a:rPr lang="en-US" sz="2800" noProof="1">
                <a:latin typeface="Courier New" pitchFamily="49" charset="0"/>
              </a:rPr>
              <a:t>nvarchar(size)</a:t>
            </a:r>
            <a:r>
              <a:rPr lang="en-US" sz="2800" dirty="0"/>
              <a:t> – Unicode string of variable length up to given size</a:t>
            </a:r>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p:txBody>
          <a:bodyPr/>
          <a:lstStyle/>
          <a:p>
            <a:r>
              <a:rPr lang="en-US" sz="3600"/>
              <a:t>SQL Server Data Types (2)</a:t>
            </a:r>
            <a:endParaRPr lang="bg-BG" sz="3600"/>
          </a:p>
        </p:txBody>
      </p:sp>
      <p:sp>
        <p:nvSpPr>
          <p:cNvPr id="613379" name="Rectangle 3"/>
          <p:cNvSpPr>
            <a:spLocks noGrp="1" noChangeArrowheads="1"/>
          </p:cNvSpPr>
          <p:nvPr>
            <p:ph type="body" idx="1"/>
          </p:nvPr>
        </p:nvSpPr>
        <p:spPr>
          <a:xfrm>
            <a:off x="323850" y="1196975"/>
            <a:ext cx="8496300" cy="5400675"/>
          </a:xfrm>
        </p:spPr>
        <p:txBody>
          <a:bodyPr/>
          <a:lstStyle/>
          <a:p>
            <a:r>
              <a:rPr lang="en-US" sz="3400" noProof="1">
                <a:latin typeface="Courier New" pitchFamily="49" charset="0"/>
              </a:rPr>
              <a:t>datetime</a:t>
            </a:r>
            <a:r>
              <a:rPr lang="en-US" sz="3400" dirty="0"/>
              <a:t> – </a:t>
            </a:r>
            <a:r>
              <a:rPr lang="bg-BG" sz="3600" dirty="0"/>
              <a:t>date </a:t>
            </a:r>
            <a:r>
              <a:rPr lang="en-US" sz="3600" dirty="0"/>
              <a:t>and time </a:t>
            </a:r>
            <a:r>
              <a:rPr lang="bg-BG" sz="3600" dirty="0"/>
              <a:t>between Jan 1, </a:t>
            </a:r>
            <a:r>
              <a:rPr lang="en-US" sz="3600" dirty="0"/>
              <a:t>1753</a:t>
            </a:r>
            <a:r>
              <a:rPr lang="bg-BG" sz="3600" dirty="0"/>
              <a:t> and Dec 31, </a:t>
            </a:r>
            <a:r>
              <a:rPr lang="en-US" sz="3600" dirty="0"/>
              <a:t>9999</a:t>
            </a:r>
          </a:p>
          <a:p>
            <a:pPr lvl="1"/>
            <a:r>
              <a:rPr lang="en-US" dirty="0"/>
              <a:t>A</a:t>
            </a:r>
            <a:r>
              <a:rPr lang="bg-BG" dirty="0"/>
              <a:t>ccuracy of 3.33 milliseconds</a:t>
            </a:r>
            <a:endParaRPr lang="en-US" sz="3400" dirty="0"/>
          </a:p>
          <a:p>
            <a:r>
              <a:rPr lang="en-US" sz="3400" dirty="0">
                <a:latin typeface="Courier New" pitchFamily="49" charset="0"/>
              </a:rPr>
              <a:t>image</a:t>
            </a:r>
            <a:r>
              <a:rPr lang="en-US" sz="3400" dirty="0"/>
              <a:t> – binary large data object, RAW data (up to 2 GB)</a:t>
            </a:r>
          </a:p>
          <a:p>
            <a:pPr lvl="1"/>
            <a:r>
              <a:rPr lang="en-US" sz="3200" dirty="0"/>
              <a:t>Can contain photos, videos, etc.</a:t>
            </a:r>
          </a:p>
          <a:p>
            <a:r>
              <a:rPr lang="en-US" sz="3400" dirty="0">
                <a:latin typeface="Courier New" pitchFamily="49" charset="0"/>
              </a:rPr>
              <a:t>text</a:t>
            </a:r>
            <a:r>
              <a:rPr lang="en-US" sz="3400" dirty="0"/>
              <a:t>, </a:t>
            </a:r>
            <a:r>
              <a:rPr lang="en-US" sz="3400" noProof="1">
                <a:latin typeface="Courier New" pitchFamily="49" charset="0"/>
              </a:rPr>
              <a:t>ntext</a:t>
            </a:r>
            <a:r>
              <a:rPr lang="en-US" sz="3400" dirty="0"/>
              <a:t> – character large data object (up to 2 GB)</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ctrTitle"/>
          </p:nvPr>
        </p:nvSpPr>
        <p:spPr>
          <a:xfrm>
            <a:off x="1258888" y="2979738"/>
            <a:ext cx="6480175" cy="736600"/>
          </a:xfrm>
        </p:spPr>
        <p:txBody>
          <a:bodyPr/>
          <a:lstStyle/>
          <a:p>
            <a:pPr>
              <a:lnSpc>
                <a:spcPct val="110000"/>
              </a:lnSpc>
            </a:pPr>
            <a:r>
              <a:rPr lang="en-US"/>
              <a:t>SQL Server Databases</a:t>
            </a:r>
            <a:endParaRPr lang="bg-BG"/>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ctrTitle"/>
          </p:nvPr>
        </p:nvSpPr>
        <p:spPr>
          <a:xfrm>
            <a:off x="1562100" y="2517775"/>
            <a:ext cx="5761038" cy="636588"/>
          </a:xfrm>
        </p:spPr>
        <p:txBody>
          <a:bodyPr/>
          <a:lstStyle/>
          <a:p>
            <a:r>
              <a:rPr lang="en-US"/>
              <a:t>SQL Language</a:t>
            </a:r>
            <a:endParaRPr lang="bg-BG"/>
          </a:p>
        </p:txBody>
      </p:sp>
      <p:sp>
        <p:nvSpPr>
          <p:cNvPr id="614403" name="Rectangle 3"/>
          <p:cNvSpPr>
            <a:spLocks noChangeArrowheads="1"/>
          </p:cNvSpPr>
          <p:nvPr/>
        </p:nvSpPr>
        <p:spPr bwMode="auto">
          <a:xfrm>
            <a:off x="1749425" y="3357563"/>
            <a:ext cx="5400675" cy="406400"/>
          </a:xfrm>
          <a:prstGeom prst="rect">
            <a:avLst/>
          </a:prstGeom>
          <a:noFill/>
          <a:ln w="9525">
            <a:noFill/>
            <a:miter lim="800000"/>
            <a:headEnd/>
            <a:tailEnd/>
          </a:ln>
          <a:effectLst/>
        </p:spPr>
        <p:txBody>
          <a:bodyPr lIns="0" tIns="0" rIns="0" bIns="0" anchor="b">
            <a:spAutoFit/>
          </a:bodyPr>
          <a:lstStyle/>
          <a:p>
            <a:pPr algn="ctr">
              <a:lnSpc>
                <a:spcPct val="95000"/>
              </a:lnSpc>
            </a:pPr>
            <a:r>
              <a:rPr lang="en-US" sz="2800">
                <a:effectLst>
                  <a:outerShdw blurRad="38100" dist="38100" dir="2700000" algn="tl">
                    <a:srgbClr val="FFFFFF"/>
                  </a:outerShdw>
                </a:effectLst>
              </a:rPr>
              <a:t>Data Definition Language (DDL)</a:t>
            </a:r>
            <a:endParaRPr lang="bg-BG" sz="2800">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p:txBody>
          <a:bodyPr/>
          <a:lstStyle/>
          <a:p>
            <a:r>
              <a:rPr lang="en-US"/>
              <a:t>Data Definition Language</a:t>
            </a:r>
            <a:endParaRPr lang="bg-BG"/>
          </a:p>
        </p:txBody>
      </p:sp>
      <p:sp>
        <p:nvSpPr>
          <p:cNvPr id="616451" name="Rectangle 3"/>
          <p:cNvSpPr>
            <a:spLocks noGrp="1" noChangeArrowheads="1"/>
          </p:cNvSpPr>
          <p:nvPr>
            <p:ph type="body" idx="1"/>
          </p:nvPr>
        </p:nvSpPr>
        <p:spPr/>
        <p:txBody>
          <a:bodyPr/>
          <a:lstStyle/>
          <a:p>
            <a:r>
              <a:rPr lang="en-US"/>
              <a:t>Types of commands</a:t>
            </a:r>
            <a:endParaRPr lang="bg-BG"/>
          </a:p>
          <a:p>
            <a:pPr lvl="1"/>
            <a:r>
              <a:rPr lang="en-US"/>
              <a:t>Defining / editing objects</a:t>
            </a:r>
            <a:endParaRPr lang="bg-BG"/>
          </a:p>
          <a:p>
            <a:pPr marL="1265238" lvl="2" indent="-350838"/>
            <a:r>
              <a:rPr lang="en-US">
                <a:latin typeface="Courier New" pitchFamily="49" charset="0"/>
              </a:rPr>
              <a:t>CREATE</a:t>
            </a:r>
            <a:endParaRPr lang="bg-BG">
              <a:latin typeface="Courier New" pitchFamily="49" charset="0"/>
            </a:endParaRPr>
          </a:p>
          <a:p>
            <a:pPr marL="1265238" lvl="2" indent="-350838"/>
            <a:r>
              <a:rPr lang="en-US">
                <a:latin typeface="Courier New" pitchFamily="49" charset="0"/>
              </a:rPr>
              <a:t>ALTER</a:t>
            </a:r>
            <a:endParaRPr lang="bg-BG">
              <a:latin typeface="Courier New" pitchFamily="49" charset="0"/>
            </a:endParaRPr>
          </a:p>
          <a:p>
            <a:pPr marL="1265238" lvl="2" indent="-350838"/>
            <a:r>
              <a:rPr lang="en-US">
                <a:latin typeface="Courier New" pitchFamily="49" charset="0"/>
              </a:rPr>
              <a:t>DROP</a:t>
            </a:r>
            <a:endParaRPr lang="bg-BG">
              <a:latin typeface="Courier New" pitchFamily="49" charset="0"/>
            </a:endParaRPr>
          </a:p>
          <a:p>
            <a:pPr lvl="1"/>
            <a:r>
              <a:rPr lang="en-US"/>
              <a:t>Managing access permissions</a:t>
            </a:r>
            <a:endParaRPr lang="bg-BG"/>
          </a:p>
          <a:p>
            <a:pPr marL="1265238" lvl="2" indent="-350838"/>
            <a:r>
              <a:rPr lang="en-US">
                <a:latin typeface="Courier New" pitchFamily="49" charset="0"/>
              </a:rPr>
              <a:t>GRANT</a:t>
            </a:r>
          </a:p>
          <a:p>
            <a:pPr marL="1265238" lvl="2" indent="-350838"/>
            <a:r>
              <a:rPr lang="en-US">
                <a:latin typeface="Courier New" pitchFamily="49" charset="0"/>
              </a:rPr>
              <a:t>REVOKE</a:t>
            </a:r>
            <a:endParaRPr lang="bg-BG"/>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p:txBody>
          <a:bodyPr/>
          <a:lstStyle/>
          <a:p>
            <a:r>
              <a:rPr lang="en-US"/>
              <a:t>Creating Objects</a:t>
            </a:r>
            <a:endParaRPr lang="bg-BG"/>
          </a:p>
        </p:txBody>
      </p:sp>
      <p:sp>
        <p:nvSpPr>
          <p:cNvPr id="617475" name="Rectangle 3"/>
          <p:cNvSpPr>
            <a:spLocks noGrp="1" noChangeArrowheads="1"/>
          </p:cNvSpPr>
          <p:nvPr>
            <p:ph type="body" idx="1"/>
          </p:nvPr>
        </p:nvSpPr>
        <p:spPr/>
        <p:txBody>
          <a:bodyPr/>
          <a:lstStyle/>
          <a:p>
            <a:pPr>
              <a:spcBef>
                <a:spcPct val="30000"/>
              </a:spcBef>
            </a:pPr>
            <a:r>
              <a:rPr lang="en-US" sz="3000" dirty="0">
                <a:latin typeface="Courier New" pitchFamily="49" charset="0"/>
              </a:rPr>
              <a:t>CREATE</a:t>
            </a:r>
            <a:r>
              <a:rPr lang="en-US" sz="3000" dirty="0"/>
              <a:t> commands</a:t>
            </a:r>
          </a:p>
          <a:p>
            <a:pPr>
              <a:spcBef>
                <a:spcPct val="30000"/>
              </a:spcBef>
              <a:buNone/>
            </a:pPr>
            <a:r>
              <a:rPr lang="en-US" sz="2600" dirty="0">
                <a:latin typeface="Courier New" pitchFamily="49" charset="0"/>
              </a:rPr>
              <a:t>CREATE TABLE &lt;name&gt; (&lt;fields definitions&gt;)</a:t>
            </a:r>
          </a:p>
          <a:p>
            <a:pPr>
              <a:spcBef>
                <a:spcPts val="0"/>
              </a:spcBef>
              <a:buNone/>
            </a:pPr>
            <a:r>
              <a:rPr lang="en-US" sz="2600" dirty="0">
                <a:latin typeface="Courier New" pitchFamily="49" charset="0"/>
              </a:rPr>
              <a:t>CREATE VIEW &lt;name&gt; AS &lt;select&gt;</a:t>
            </a:r>
            <a:endParaRPr lang="bg-BG" sz="2600" dirty="0">
              <a:latin typeface="Courier New" pitchFamily="49" charset="0"/>
            </a:endParaRPr>
          </a:p>
        </p:txBody>
      </p:sp>
      <p:sp>
        <p:nvSpPr>
          <p:cNvPr id="617476" name="Rectangle 4"/>
          <p:cNvSpPr>
            <a:spLocks noChangeArrowheads="1"/>
          </p:cNvSpPr>
          <p:nvPr/>
        </p:nvSpPr>
        <p:spPr bwMode="auto">
          <a:xfrm>
            <a:off x="900113" y="3429000"/>
            <a:ext cx="7343775" cy="2933700"/>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pPr>
              <a:lnSpc>
                <a:spcPct val="100000"/>
              </a:lnSpc>
            </a:pPr>
            <a:r>
              <a:rPr lang="en-US" sz="2000" b="1" noProof="1">
                <a:latin typeface="Courier New" pitchFamily="49" charset="0"/>
              </a:rPr>
              <a:t>CREATE TABLE Person (</a:t>
            </a:r>
          </a:p>
          <a:p>
            <a:pPr>
              <a:lnSpc>
                <a:spcPct val="100000"/>
              </a:lnSpc>
            </a:pPr>
            <a:r>
              <a:rPr lang="en-US" sz="2000" b="1" noProof="1">
                <a:latin typeface="Courier New" pitchFamily="49" charset="0"/>
              </a:rPr>
              <a:t>  PersonID int IDENTITY,</a:t>
            </a:r>
          </a:p>
          <a:p>
            <a:pPr>
              <a:lnSpc>
                <a:spcPct val="100000"/>
              </a:lnSpc>
            </a:pPr>
            <a:r>
              <a:rPr lang="en-US" sz="2000" b="1" noProof="1">
                <a:latin typeface="Courier New" pitchFamily="49" charset="0"/>
              </a:rPr>
              <a:t>  Name nvarchar(100) NOT NULL,</a:t>
            </a:r>
          </a:p>
          <a:p>
            <a:pPr>
              <a:lnSpc>
                <a:spcPct val="100000"/>
              </a:lnSpc>
            </a:pPr>
            <a:r>
              <a:rPr lang="en-US" sz="2000" b="1" noProof="1">
                <a:latin typeface="Courier New" pitchFamily="49" charset="0"/>
              </a:rPr>
              <a:t>  CONSTRAINT Person_pk PRIMARY KEY(PersonID)</a:t>
            </a:r>
          </a:p>
          <a:p>
            <a:pPr>
              <a:lnSpc>
                <a:spcPct val="100000"/>
              </a:lnSpc>
            </a:pPr>
            <a:r>
              <a:rPr lang="en-US" sz="2000" b="1" noProof="1">
                <a:latin typeface="Courier New" pitchFamily="49" charset="0"/>
              </a:rPr>
              <a:t>)</a:t>
            </a:r>
          </a:p>
          <a:p>
            <a:pPr>
              <a:lnSpc>
                <a:spcPct val="100000"/>
              </a:lnSpc>
              <a:spcBef>
                <a:spcPct val="50000"/>
              </a:spcBef>
              <a:spcAft>
                <a:spcPct val="50000"/>
              </a:spcAft>
            </a:pPr>
            <a:r>
              <a:rPr lang="en-US" sz="2000" b="1" dirty="0">
                <a:latin typeface="Courier New" pitchFamily="49" charset="0"/>
              </a:rPr>
              <a:t>GO</a:t>
            </a:r>
            <a:endParaRPr lang="en-US" sz="2000" b="1" noProof="1">
              <a:latin typeface="Courier New" pitchFamily="49" charset="0"/>
            </a:endParaRPr>
          </a:p>
          <a:p>
            <a:pPr>
              <a:lnSpc>
                <a:spcPct val="100000"/>
              </a:lnSpc>
            </a:pPr>
            <a:r>
              <a:rPr lang="en-US" sz="2000" b="1" noProof="1">
                <a:latin typeface="Courier New" pitchFamily="49" charset="0"/>
              </a:rPr>
              <a:t>CREATE VIEW [First 10 Persons] AS</a:t>
            </a:r>
          </a:p>
          <a:p>
            <a:pPr>
              <a:lnSpc>
                <a:spcPct val="100000"/>
              </a:lnSpc>
            </a:pPr>
            <a:r>
              <a:rPr lang="en-US" sz="2000" b="1" noProof="1">
                <a:latin typeface="Courier New" pitchFamily="49" charset="0"/>
              </a:rPr>
              <a:t>SELECT TOP 10 Name FROM Person</a:t>
            </a:r>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p:txBody>
          <a:bodyPr/>
          <a:lstStyle/>
          <a:p>
            <a:r>
              <a:rPr lang="en-US" sz="3600"/>
              <a:t>Creating Objects – More Examples</a:t>
            </a:r>
            <a:endParaRPr lang="bg-BG" sz="3600"/>
          </a:p>
        </p:txBody>
      </p:sp>
      <p:sp>
        <p:nvSpPr>
          <p:cNvPr id="618499" name="Rectangle 3"/>
          <p:cNvSpPr>
            <a:spLocks noChangeArrowheads="1"/>
          </p:cNvSpPr>
          <p:nvPr/>
        </p:nvSpPr>
        <p:spPr bwMode="auto">
          <a:xfrm>
            <a:off x="900113" y="1508125"/>
            <a:ext cx="7343775" cy="4152900"/>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pPr>
              <a:lnSpc>
                <a:spcPct val="100000"/>
              </a:lnSpc>
            </a:pPr>
            <a:r>
              <a:rPr lang="en-US" sz="2000" b="1" noProof="1">
                <a:latin typeface="Courier New" pitchFamily="49" charset="0"/>
              </a:rPr>
              <a:t>CREATE TABLE Country (</a:t>
            </a:r>
          </a:p>
          <a:p>
            <a:pPr>
              <a:lnSpc>
                <a:spcPct val="100000"/>
              </a:lnSpc>
            </a:pPr>
            <a:r>
              <a:rPr lang="en-US" sz="2000" b="1" noProof="1">
                <a:latin typeface="Courier New" pitchFamily="49" charset="0"/>
              </a:rPr>
              <a:t>  CountryID int IDENTITY,</a:t>
            </a:r>
          </a:p>
          <a:p>
            <a:pPr>
              <a:lnSpc>
                <a:spcPct val="100000"/>
              </a:lnSpc>
            </a:pPr>
            <a:r>
              <a:rPr lang="en-US" sz="2000" b="1" noProof="1">
                <a:latin typeface="Courier New" pitchFamily="49" charset="0"/>
              </a:rPr>
              <a:t>  Name nvarchar(100) NOT NULL,</a:t>
            </a:r>
          </a:p>
          <a:p>
            <a:pPr>
              <a:lnSpc>
                <a:spcPct val="100000"/>
              </a:lnSpc>
            </a:pPr>
            <a:r>
              <a:rPr lang="en-US" sz="2000" b="1" noProof="1">
                <a:latin typeface="Courier New" pitchFamily="49" charset="0"/>
              </a:rPr>
              <a:t>  CONSTRAINT Country_pk PRIMARY KEY(CountryID)</a:t>
            </a:r>
          </a:p>
          <a:p>
            <a:pPr>
              <a:lnSpc>
                <a:spcPct val="100000"/>
              </a:lnSpc>
            </a:pPr>
            <a:r>
              <a:rPr lang="en-US" sz="2000" b="1" noProof="1">
                <a:latin typeface="Courier New" pitchFamily="49" charset="0"/>
              </a:rPr>
              <a:t>)</a:t>
            </a:r>
          </a:p>
          <a:p>
            <a:pPr>
              <a:lnSpc>
                <a:spcPct val="100000"/>
              </a:lnSpc>
              <a:spcBef>
                <a:spcPct val="50000"/>
              </a:spcBef>
              <a:spcAft>
                <a:spcPct val="50000"/>
              </a:spcAft>
            </a:pPr>
            <a:r>
              <a:rPr lang="en-US" sz="2000" b="1" noProof="1">
                <a:latin typeface="Courier New" pitchFamily="49" charset="0"/>
              </a:rPr>
              <a:t>GO</a:t>
            </a:r>
          </a:p>
          <a:p>
            <a:pPr>
              <a:lnSpc>
                <a:spcPct val="100000"/>
              </a:lnSpc>
            </a:pPr>
            <a:r>
              <a:rPr lang="en-US" sz="2000" b="1" noProof="1">
                <a:latin typeface="Courier New" pitchFamily="49" charset="0"/>
              </a:rPr>
              <a:t>CREATE TABLE City (</a:t>
            </a:r>
          </a:p>
          <a:p>
            <a:pPr>
              <a:lnSpc>
                <a:spcPct val="100000"/>
              </a:lnSpc>
            </a:pPr>
            <a:r>
              <a:rPr lang="en-US" sz="2000" b="1" noProof="1">
                <a:latin typeface="Courier New" pitchFamily="49" charset="0"/>
              </a:rPr>
              <a:t>  CityID int IDENTITY,</a:t>
            </a:r>
          </a:p>
          <a:p>
            <a:pPr>
              <a:lnSpc>
                <a:spcPct val="100000"/>
              </a:lnSpc>
            </a:pPr>
            <a:r>
              <a:rPr lang="en-US" sz="2000" b="1" noProof="1">
                <a:latin typeface="Courier New" pitchFamily="49" charset="0"/>
              </a:rPr>
              <a:t>  Name nvarchar(100) NOT NULL,</a:t>
            </a:r>
          </a:p>
          <a:p>
            <a:pPr>
              <a:lnSpc>
                <a:spcPct val="100000"/>
              </a:lnSpc>
            </a:pPr>
            <a:r>
              <a:rPr lang="en-US" sz="2000" b="1" noProof="1">
                <a:latin typeface="Courier New" pitchFamily="49" charset="0"/>
              </a:rPr>
              <a:t>  CountryID int NOT NULL,</a:t>
            </a:r>
          </a:p>
          <a:p>
            <a:pPr>
              <a:lnSpc>
                <a:spcPct val="100000"/>
              </a:lnSpc>
            </a:pPr>
            <a:r>
              <a:rPr lang="en-US" sz="2000" b="1" noProof="1">
                <a:latin typeface="Courier New" pitchFamily="49" charset="0"/>
              </a:rPr>
              <a:t>  CONSTRAINT Town_pk PRIMARY KEY(CityID)</a:t>
            </a:r>
          </a:p>
          <a:p>
            <a:pPr>
              <a:lnSpc>
                <a:spcPct val="100000"/>
              </a:lnSpc>
            </a:pPr>
            <a:r>
              <a:rPr lang="en-US" sz="2000" b="1" noProof="1">
                <a:latin typeface="Courier New" pitchFamily="49" charset="0"/>
              </a:rPr>
              <a:t>)</a:t>
            </a:r>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p:nvPr>
        </p:nvSpPr>
        <p:spPr/>
        <p:txBody>
          <a:bodyPr/>
          <a:lstStyle/>
          <a:p>
            <a:r>
              <a:rPr lang="en-US"/>
              <a:t>Modifying Objects</a:t>
            </a:r>
            <a:endParaRPr lang="bg-BG"/>
          </a:p>
        </p:txBody>
      </p:sp>
      <p:sp>
        <p:nvSpPr>
          <p:cNvPr id="619523" name="Rectangle 3"/>
          <p:cNvSpPr>
            <a:spLocks noGrp="1" noChangeArrowheads="1"/>
          </p:cNvSpPr>
          <p:nvPr>
            <p:ph type="body" idx="1"/>
          </p:nvPr>
        </p:nvSpPr>
        <p:spPr/>
        <p:txBody>
          <a:bodyPr/>
          <a:lstStyle/>
          <a:p>
            <a:pPr>
              <a:spcBef>
                <a:spcPct val="30000"/>
              </a:spcBef>
            </a:pPr>
            <a:r>
              <a:rPr lang="en-US" sz="3000">
                <a:latin typeface="Courier New" pitchFamily="49" charset="0"/>
              </a:rPr>
              <a:t>ALTER</a:t>
            </a:r>
            <a:r>
              <a:rPr lang="en-US" sz="3000"/>
              <a:t> command</a:t>
            </a:r>
          </a:p>
          <a:p>
            <a:pPr marL="865188" lvl="1" indent="-407988">
              <a:spcBef>
                <a:spcPct val="30000"/>
              </a:spcBef>
            </a:pPr>
            <a:r>
              <a:rPr lang="en-US" sz="2800">
                <a:latin typeface="Courier New" pitchFamily="49" charset="0"/>
              </a:rPr>
              <a:t>ALTER TABLE &lt;name&gt; &lt;command&gt;</a:t>
            </a:r>
          </a:p>
          <a:p>
            <a:pPr marL="865188" lvl="1" indent="-407988">
              <a:spcBef>
                <a:spcPct val="30000"/>
              </a:spcBef>
            </a:pPr>
            <a:r>
              <a:rPr lang="en-US" sz="2800">
                <a:latin typeface="Courier New" pitchFamily="49" charset="0"/>
              </a:rPr>
              <a:t>ALTER</a:t>
            </a:r>
            <a:r>
              <a:rPr lang="en-US">
                <a:latin typeface="Courier New" pitchFamily="49" charset="0"/>
              </a:rPr>
              <a:t> </a:t>
            </a:r>
          </a:p>
        </p:txBody>
      </p:sp>
      <p:sp>
        <p:nvSpPr>
          <p:cNvPr id="619524" name="Rectangle 4"/>
          <p:cNvSpPr>
            <a:spLocks noChangeArrowheads="1"/>
          </p:cNvSpPr>
          <p:nvPr/>
        </p:nvSpPr>
        <p:spPr bwMode="auto">
          <a:xfrm>
            <a:off x="620713" y="3070225"/>
            <a:ext cx="7912100" cy="3238500"/>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pPr>
              <a:lnSpc>
                <a:spcPct val="100000"/>
              </a:lnSpc>
            </a:pPr>
            <a:r>
              <a:rPr lang="en-US" sz="2000" b="1" noProof="1">
                <a:solidFill>
                  <a:schemeClr val="tx1"/>
                </a:solidFill>
                <a:latin typeface="Courier New" pitchFamily="49" charset="0"/>
              </a:rPr>
              <a:t>-- Add a foreign key constraint City --&gt; Country</a:t>
            </a:r>
          </a:p>
          <a:p>
            <a:pPr>
              <a:lnSpc>
                <a:spcPct val="100000"/>
              </a:lnSpc>
            </a:pPr>
            <a:r>
              <a:rPr lang="en-US" sz="2000" b="1" noProof="1">
                <a:latin typeface="Courier New" pitchFamily="49" charset="0"/>
              </a:rPr>
              <a:t>ALTER TABLE City</a:t>
            </a:r>
          </a:p>
          <a:p>
            <a:pPr>
              <a:lnSpc>
                <a:spcPct val="100000"/>
              </a:lnSpc>
            </a:pPr>
            <a:r>
              <a:rPr lang="en-US" sz="2000" b="1" noProof="1">
                <a:latin typeface="Courier New" pitchFamily="49" charset="0"/>
              </a:rPr>
              <a:t>ADD CONSTRAINT City_Country_fk</a:t>
            </a:r>
          </a:p>
          <a:p>
            <a:pPr>
              <a:lnSpc>
                <a:spcPct val="100000"/>
              </a:lnSpc>
            </a:pPr>
            <a:r>
              <a:rPr lang="en-US" sz="2000" b="1" noProof="1">
                <a:latin typeface="Courier New" pitchFamily="49" charset="0"/>
              </a:rPr>
              <a:t>  FOREIGN KEY (CountryID)</a:t>
            </a:r>
          </a:p>
          <a:p>
            <a:pPr>
              <a:lnSpc>
                <a:spcPct val="100000"/>
              </a:lnSpc>
            </a:pPr>
            <a:r>
              <a:rPr lang="en-US" sz="2000" b="1" noProof="1">
                <a:latin typeface="Courier New" pitchFamily="49" charset="0"/>
              </a:rPr>
              <a:t>  REFERENCES Country(CountryID)</a:t>
            </a:r>
            <a:endParaRPr lang="en-US" sz="2000" b="1" noProof="1">
              <a:solidFill>
                <a:schemeClr val="tx1"/>
              </a:solidFill>
              <a:latin typeface="Courier New" pitchFamily="49" charset="0"/>
            </a:endParaRPr>
          </a:p>
          <a:p>
            <a:pPr>
              <a:lnSpc>
                <a:spcPct val="100000"/>
              </a:lnSpc>
              <a:spcBef>
                <a:spcPct val="50000"/>
              </a:spcBef>
            </a:pPr>
            <a:r>
              <a:rPr lang="en-US" sz="2000" b="1" noProof="1">
                <a:solidFill>
                  <a:schemeClr val="tx1"/>
                </a:solidFill>
                <a:latin typeface="Courier New" pitchFamily="49" charset="0"/>
              </a:rPr>
              <a:t>-- Add column Population to the table Country</a:t>
            </a:r>
          </a:p>
          <a:p>
            <a:pPr>
              <a:lnSpc>
                <a:spcPct val="100000"/>
              </a:lnSpc>
            </a:pPr>
            <a:r>
              <a:rPr lang="en-US" sz="2000" b="1" noProof="1">
                <a:latin typeface="Courier New" pitchFamily="49" charset="0"/>
              </a:rPr>
              <a:t>ALTER TABLE Country ADD </a:t>
            </a:r>
            <a:r>
              <a:rPr lang="en-US" sz="2000" b="1">
                <a:latin typeface="Courier New" pitchFamily="49" charset="0"/>
              </a:rPr>
              <a:t>COLUMN </a:t>
            </a:r>
            <a:r>
              <a:rPr lang="en-US" sz="2000" b="1" noProof="1">
                <a:latin typeface="Courier New" pitchFamily="49" charset="0"/>
              </a:rPr>
              <a:t>Population int</a:t>
            </a:r>
            <a:endParaRPr lang="en-US" sz="2000" b="1" noProof="1">
              <a:solidFill>
                <a:schemeClr val="tx1"/>
              </a:solidFill>
              <a:latin typeface="Courier New" pitchFamily="49" charset="0"/>
            </a:endParaRPr>
          </a:p>
          <a:p>
            <a:pPr>
              <a:lnSpc>
                <a:spcPct val="100000"/>
              </a:lnSpc>
              <a:spcBef>
                <a:spcPct val="50000"/>
              </a:spcBef>
            </a:pPr>
            <a:r>
              <a:rPr lang="en-US" sz="2000" b="1" noProof="1">
                <a:solidFill>
                  <a:schemeClr val="tx1"/>
                </a:solidFill>
                <a:latin typeface="Courier New" pitchFamily="49" charset="0"/>
              </a:rPr>
              <a:t>-- Remove column Population from the table Country</a:t>
            </a:r>
          </a:p>
          <a:p>
            <a:pPr>
              <a:lnSpc>
                <a:spcPct val="100000"/>
              </a:lnSpc>
            </a:pPr>
            <a:r>
              <a:rPr lang="en-US" sz="2000" b="1" noProof="1">
                <a:latin typeface="Courier New" pitchFamily="49" charset="0"/>
              </a:rPr>
              <a:t>ALTER TABLE </a:t>
            </a:r>
            <a:r>
              <a:rPr lang="en-US" sz="2000" b="1">
                <a:latin typeface="Courier New" pitchFamily="49" charset="0"/>
              </a:rPr>
              <a:t>Country</a:t>
            </a:r>
            <a:r>
              <a:rPr lang="en-US" sz="2000" b="1" noProof="1">
                <a:latin typeface="Courier New" pitchFamily="49" charset="0"/>
              </a:rPr>
              <a:t> DROP COLUMN </a:t>
            </a:r>
            <a:r>
              <a:rPr lang="en-US" sz="2000" b="1">
                <a:latin typeface="Courier New" pitchFamily="49" charset="0"/>
              </a:rPr>
              <a:t>Population</a:t>
            </a:r>
            <a:endParaRPr lang="en-US" sz="2000" b="1" noProof="1">
              <a:latin typeface="Courier New" pitchFamily="49" charset="0"/>
            </a:endParaRPr>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p:txBody>
          <a:bodyPr/>
          <a:lstStyle/>
          <a:p>
            <a:r>
              <a:rPr lang="en-US"/>
              <a:t>Deleting Objects</a:t>
            </a:r>
            <a:endParaRPr lang="bg-BG"/>
          </a:p>
        </p:txBody>
      </p:sp>
      <p:sp>
        <p:nvSpPr>
          <p:cNvPr id="620547" name="Rectangle 3"/>
          <p:cNvSpPr>
            <a:spLocks noGrp="1" noChangeArrowheads="1"/>
          </p:cNvSpPr>
          <p:nvPr>
            <p:ph type="body" idx="1"/>
          </p:nvPr>
        </p:nvSpPr>
        <p:spPr/>
        <p:txBody>
          <a:bodyPr/>
          <a:lstStyle/>
          <a:p>
            <a:pPr>
              <a:spcBef>
                <a:spcPct val="30000"/>
              </a:spcBef>
            </a:pPr>
            <a:r>
              <a:rPr lang="en-US" sz="3000" dirty="0">
                <a:latin typeface="Courier New" pitchFamily="49" charset="0"/>
              </a:rPr>
              <a:t>DROP</a:t>
            </a:r>
            <a:r>
              <a:rPr lang="en-US" sz="3000" dirty="0"/>
              <a:t> command</a:t>
            </a:r>
          </a:p>
          <a:p>
            <a:pPr marL="865188" lvl="1" indent="-407988">
              <a:spcBef>
                <a:spcPct val="30000"/>
              </a:spcBef>
            </a:pPr>
            <a:r>
              <a:rPr lang="en-US" sz="2800" dirty="0">
                <a:latin typeface="Courier New" pitchFamily="49" charset="0"/>
              </a:rPr>
              <a:t>DROP TABLE &lt;name&gt;</a:t>
            </a:r>
          </a:p>
          <a:p>
            <a:pPr marL="865188" lvl="1" indent="-407988">
              <a:spcBef>
                <a:spcPct val="30000"/>
              </a:spcBef>
            </a:pPr>
            <a:r>
              <a:rPr lang="en-US" sz="2800" dirty="0">
                <a:latin typeface="Courier New" pitchFamily="49" charset="0"/>
              </a:rPr>
              <a:t>DROP TRIGGER &lt;name&gt;</a:t>
            </a:r>
          </a:p>
          <a:p>
            <a:pPr marL="865188" lvl="1" indent="-407988">
              <a:spcBef>
                <a:spcPct val="30000"/>
              </a:spcBef>
            </a:pPr>
            <a:r>
              <a:rPr lang="en-US" sz="2800" dirty="0">
                <a:latin typeface="Courier New" pitchFamily="49" charset="0"/>
              </a:rPr>
              <a:t>DROP INDEX &lt;name&gt;</a:t>
            </a:r>
          </a:p>
        </p:txBody>
      </p:sp>
      <p:sp>
        <p:nvSpPr>
          <p:cNvPr id="620548" name="Rectangle 4"/>
          <p:cNvSpPr>
            <a:spLocks noChangeArrowheads="1"/>
          </p:cNvSpPr>
          <p:nvPr/>
        </p:nvSpPr>
        <p:spPr bwMode="auto">
          <a:xfrm>
            <a:off x="755650" y="3924300"/>
            <a:ext cx="7624763" cy="1409700"/>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pPr>
              <a:lnSpc>
                <a:spcPct val="100000"/>
              </a:lnSpc>
            </a:pPr>
            <a:r>
              <a:rPr lang="en-US" sz="2000" b="1" noProof="1">
                <a:solidFill>
                  <a:schemeClr val="tx1"/>
                </a:solidFill>
                <a:latin typeface="Courier New" pitchFamily="49" charset="0"/>
              </a:rPr>
              <a:t>DROP TABLE Person</a:t>
            </a:r>
          </a:p>
          <a:p>
            <a:pPr>
              <a:lnSpc>
                <a:spcPct val="100000"/>
              </a:lnSpc>
            </a:pPr>
            <a:endParaRPr lang="en-US" sz="2000" b="1" noProof="1">
              <a:solidFill>
                <a:schemeClr val="tx1"/>
              </a:solidFill>
              <a:latin typeface="Courier New" pitchFamily="49" charset="0"/>
            </a:endParaRPr>
          </a:p>
          <a:p>
            <a:pPr>
              <a:lnSpc>
                <a:spcPct val="100000"/>
              </a:lnSpc>
            </a:pPr>
            <a:r>
              <a:rPr lang="en-US" sz="2000" b="1" noProof="1">
                <a:solidFill>
                  <a:schemeClr val="tx1"/>
                </a:solidFill>
                <a:latin typeface="Courier New" pitchFamily="49" charset="0"/>
              </a:rPr>
              <a:t>ALTER TABLE City</a:t>
            </a:r>
          </a:p>
          <a:p>
            <a:pPr>
              <a:lnSpc>
                <a:spcPct val="100000"/>
              </a:lnSpc>
            </a:pPr>
            <a:r>
              <a:rPr lang="en-US" sz="2000" b="1" noProof="1">
                <a:solidFill>
                  <a:schemeClr val="tx1"/>
                </a:solidFill>
                <a:latin typeface="Courier New" pitchFamily="49" charset="0"/>
              </a:rPr>
              <a:t>DROP CONSTRAINT City_Country_fk</a:t>
            </a:r>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lang="en-US" sz="3600"/>
              <a:t>Managing Access Permissions</a:t>
            </a:r>
            <a:endParaRPr lang="bg-BG" sz="3600"/>
          </a:p>
        </p:txBody>
      </p:sp>
      <p:sp>
        <p:nvSpPr>
          <p:cNvPr id="621571" name="Rectangle 3"/>
          <p:cNvSpPr>
            <a:spLocks noGrp="1" noChangeArrowheads="1"/>
          </p:cNvSpPr>
          <p:nvPr>
            <p:ph type="body" idx="1"/>
          </p:nvPr>
        </p:nvSpPr>
        <p:spPr/>
        <p:txBody>
          <a:bodyPr/>
          <a:lstStyle/>
          <a:p>
            <a:r>
              <a:rPr lang="en-US" dirty="0">
                <a:latin typeface="Courier New" pitchFamily="49" charset="0"/>
              </a:rPr>
              <a:t>GRANT</a:t>
            </a:r>
            <a:r>
              <a:rPr lang="en-US" dirty="0"/>
              <a:t> command</a:t>
            </a:r>
          </a:p>
          <a:p>
            <a:pPr lvl="1"/>
            <a:endParaRPr lang="en-US" dirty="0"/>
          </a:p>
          <a:p>
            <a:pPr lvl="1"/>
            <a:r>
              <a:rPr lang="en-US" dirty="0"/>
              <a:t>Example:</a:t>
            </a:r>
          </a:p>
          <a:p>
            <a:endParaRPr lang="en-US" dirty="0">
              <a:latin typeface="Courier New" pitchFamily="49" charset="0"/>
            </a:endParaRPr>
          </a:p>
          <a:p>
            <a:r>
              <a:rPr lang="en-US" dirty="0">
                <a:latin typeface="Courier New" pitchFamily="49" charset="0"/>
              </a:rPr>
              <a:t>REVOKE</a:t>
            </a:r>
            <a:r>
              <a:rPr lang="en-US" dirty="0"/>
              <a:t> command</a:t>
            </a:r>
          </a:p>
          <a:p>
            <a:pPr lvl="1"/>
            <a:endParaRPr lang="en-US" dirty="0"/>
          </a:p>
          <a:p>
            <a:pPr lvl="1"/>
            <a:r>
              <a:rPr lang="en-US" dirty="0"/>
              <a:t>Example:</a:t>
            </a:r>
            <a:endParaRPr lang="bg-BG" dirty="0"/>
          </a:p>
        </p:txBody>
      </p:sp>
      <p:sp>
        <p:nvSpPr>
          <p:cNvPr id="621572" name="Rectangle 4"/>
          <p:cNvSpPr>
            <a:spLocks noChangeArrowheads="1"/>
          </p:cNvSpPr>
          <p:nvPr/>
        </p:nvSpPr>
        <p:spPr bwMode="auto">
          <a:xfrm>
            <a:off x="755650" y="1600200"/>
            <a:ext cx="7624763" cy="495300"/>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pPr>
              <a:lnSpc>
                <a:spcPct val="100000"/>
              </a:lnSpc>
            </a:pPr>
            <a:r>
              <a:rPr lang="en-US" sz="2000" b="1" noProof="1">
                <a:solidFill>
                  <a:schemeClr val="tx1"/>
                </a:solidFill>
                <a:latin typeface="Courier New" pitchFamily="49" charset="0"/>
              </a:rPr>
              <a:t>GRANT &lt;persmission&gt; ON &lt;object&gt; TO </a:t>
            </a:r>
            <a:r>
              <a:rPr lang="en-US" sz="2000" b="1">
                <a:solidFill>
                  <a:schemeClr val="tx1"/>
                </a:solidFill>
                <a:latin typeface="Courier New" pitchFamily="49" charset="0"/>
              </a:rPr>
              <a:t>&lt;role&gt;</a:t>
            </a:r>
            <a:endParaRPr lang="en-US" sz="2000" b="1" noProof="1">
              <a:solidFill>
                <a:schemeClr val="tx1"/>
              </a:solidFill>
              <a:latin typeface="Courier New" pitchFamily="49" charset="0"/>
            </a:endParaRPr>
          </a:p>
        </p:txBody>
      </p:sp>
      <p:sp>
        <p:nvSpPr>
          <p:cNvPr id="621573" name="Rectangle 5"/>
          <p:cNvSpPr>
            <a:spLocks noChangeArrowheads="1"/>
          </p:cNvSpPr>
          <p:nvPr/>
        </p:nvSpPr>
        <p:spPr bwMode="auto">
          <a:xfrm>
            <a:off x="755650" y="2857500"/>
            <a:ext cx="7624763" cy="495300"/>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pPr>
              <a:lnSpc>
                <a:spcPct val="100000"/>
              </a:lnSpc>
            </a:pPr>
            <a:r>
              <a:rPr lang="en-US" sz="2000" b="1" noProof="1">
                <a:solidFill>
                  <a:schemeClr val="tx1"/>
                </a:solidFill>
                <a:latin typeface="Courier New" pitchFamily="49" charset="0"/>
              </a:rPr>
              <a:t>GRANT </a:t>
            </a:r>
            <a:r>
              <a:rPr lang="en-US" sz="2000" b="1">
                <a:solidFill>
                  <a:schemeClr val="tx1"/>
                </a:solidFill>
                <a:latin typeface="Courier New" pitchFamily="49" charset="0"/>
              </a:rPr>
              <a:t>SELECT ON Person</a:t>
            </a:r>
            <a:r>
              <a:rPr lang="en-US" sz="2000" b="1" noProof="1">
                <a:solidFill>
                  <a:schemeClr val="tx1"/>
                </a:solidFill>
                <a:latin typeface="Courier New" pitchFamily="49" charset="0"/>
              </a:rPr>
              <a:t> TO </a:t>
            </a:r>
            <a:r>
              <a:rPr lang="en-US" sz="2000" b="1">
                <a:solidFill>
                  <a:schemeClr val="tx1"/>
                </a:solidFill>
                <a:latin typeface="Courier New" pitchFamily="49" charset="0"/>
              </a:rPr>
              <a:t>public</a:t>
            </a:r>
            <a:endParaRPr lang="en-US" sz="2000" b="1" noProof="1">
              <a:solidFill>
                <a:schemeClr val="tx1"/>
              </a:solidFill>
              <a:latin typeface="Courier New" pitchFamily="49" charset="0"/>
            </a:endParaRPr>
          </a:p>
        </p:txBody>
      </p:sp>
      <p:sp>
        <p:nvSpPr>
          <p:cNvPr id="621574" name="Rectangle 6"/>
          <p:cNvSpPr>
            <a:spLocks noChangeArrowheads="1"/>
          </p:cNvSpPr>
          <p:nvPr/>
        </p:nvSpPr>
        <p:spPr bwMode="auto">
          <a:xfrm>
            <a:off x="755650" y="4152900"/>
            <a:ext cx="7624763" cy="495300"/>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pPr>
              <a:lnSpc>
                <a:spcPct val="100000"/>
              </a:lnSpc>
            </a:pPr>
            <a:r>
              <a:rPr lang="en-US" sz="2000" b="1">
                <a:solidFill>
                  <a:schemeClr val="tx1"/>
                </a:solidFill>
                <a:latin typeface="Courier New" pitchFamily="49" charset="0"/>
              </a:rPr>
              <a:t>REVOKE</a:t>
            </a:r>
            <a:r>
              <a:rPr lang="en-US" sz="2000" b="1" noProof="1">
                <a:solidFill>
                  <a:schemeClr val="tx1"/>
                </a:solidFill>
                <a:latin typeface="Courier New" pitchFamily="49" charset="0"/>
              </a:rPr>
              <a:t> &lt;persmission&gt; ON &lt;object&gt; </a:t>
            </a:r>
            <a:r>
              <a:rPr lang="en-US" sz="2000" b="1">
                <a:solidFill>
                  <a:schemeClr val="tx1"/>
                </a:solidFill>
                <a:latin typeface="Courier New" pitchFamily="49" charset="0"/>
              </a:rPr>
              <a:t>FROM</a:t>
            </a:r>
            <a:r>
              <a:rPr lang="en-US" sz="2000" b="1" noProof="1">
                <a:solidFill>
                  <a:schemeClr val="tx1"/>
                </a:solidFill>
                <a:latin typeface="Courier New" pitchFamily="49" charset="0"/>
              </a:rPr>
              <a:t> </a:t>
            </a:r>
            <a:r>
              <a:rPr lang="en-US" sz="2000" b="1">
                <a:solidFill>
                  <a:schemeClr val="tx1"/>
                </a:solidFill>
                <a:latin typeface="Courier New" pitchFamily="49" charset="0"/>
              </a:rPr>
              <a:t>&lt;role&gt;</a:t>
            </a:r>
            <a:endParaRPr lang="en-US" sz="2000" b="1" noProof="1">
              <a:solidFill>
                <a:schemeClr val="tx1"/>
              </a:solidFill>
              <a:latin typeface="Courier New" pitchFamily="49" charset="0"/>
            </a:endParaRPr>
          </a:p>
        </p:txBody>
      </p:sp>
      <p:sp>
        <p:nvSpPr>
          <p:cNvPr id="621575" name="Rectangle 7"/>
          <p:cNvSpPr>
            <a:spLocks noChangeArrowheads="1"/>
          </p:cNvSpPr>
          <p:nvPr/>
        </p:nvSpPr>
        <p:spPr bwMode="auto">
          <a:xfrm>
            <a:off x="755650" y="5410200"/>
            <a:ext cx="7624763" cy="495300"/>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pPr>
              <a:lnSpc>
                <a:spcPct val="100000"/>
              </a:lnSpc>
            </a:pPr>
            <a:r>
              <a:rPr lang="en-US" sz="2000" b="1">
                <a:solidFill>
                  <a:schemeClr val="tx1"/>
                </a:solidFill>
                <a:latin typeface="Courier New" pitchFamily="49" charset="0"/>
              </a:rPr>
              <a:t>REVOKE</a:t>
            </a:r>
            <a:r>
              <a:rPr lang="en-US" sz="2000" b="1" noProof="1">
                <a:solidFill>
                  <a:schemeClr val="tx1"/>
                </a:solidFill>
                <a:latin typeface="Courier New" pitchFamily="49" charset="0"/>
              </a:rPr>
              <a:t> </a:t>
            </a:r>
            <a:r>
              <a:rPr lang="en-US" sz="2000" b="1">
                <a:solidFill>
                  <a:schemeClr val="tx1"/>
                </a:solidFill>
                <a:latin typeface="Courier New" pitchFamily="49" charset="0"/>
              </a:rPr>
              <a:t>SELECT ON Employee</a:t>
            </a:r>
            <a:r>
              <a:rPr lang="en-US" sz="2000" b="1" noProof="1">
                <a:solidFill>
                  <a:schemeClr val="tx1"/>
                </a:solidFill>
                <a:latin typeface="Courier New" pitchFamily="49" charset="0"/>
              </a:rPr>
              <a:t> </a:t>
            </a:r>
            <a:r>
              <a:rPr lang="en-US" sz="2000" b="1">
                <a:solidFill>
                  <a:schemeClr val="tx1"/>
                </a:solidFill>
                <a:latin typeface="Courier New" pitchFamily="49" charset="0"/>
              </a:rPr>
              <a:t>FROM</a:t>
            </a:r>
            <a:r>
              <a:rPr lang="en-US" sz="2000" b="1" noProof="1">
                <a:solidFill>
                  <a:schemeClr val="tx1"/>
                </a:solidFill>
                <a:latin typeface="Courier New" pitchFamily="49" charset="0"/>
              </a:rPr>
              <a:t> </a:t>
            </a:r>
            <a:r>
              <a:rPr lang="en-US" sz="2000" b="1">
                <a:solidFill>
                  <a:schemeClr val="tx1"/>
                </a:solidFill>
                <a:latin typeface="Courier New" pitchFamily="49" charset="0"/>
              </a:rPr>
              <a:t>public</a:t>
            </a:r>
            <a:endParaRPr lang="en-US" sz="2000" b="1" noProof="1">
              <a:solidFill>
                <a:schemeClr val="tx1"/>
              </a:solidFill>
              <a:latin typeface="Courier New" pitchFamily="49" charset="0"/>
            </a:endParaRPr>
          </a:p>
        </p:txBody>
      </p:sp>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ctrTitle"/>
          </p:nvPr>
        </p:nvSpPr>
        <p:spPr>
          <a:xfrm>
            <a:off x="1763713" y="2205038"/>
            <a:ext cx="5616575" cy="1273175"/>
          </a:xfrm>
        </p:spPr>
        <p:txBody>
          <a:bodyPr/>
          <a:lstStyle/>
          <a:p>
            <a:r>
              <a:rPr lang="en-US"/>
              <a:t>Creating Tables in SQL Server</a:t>
            </a:r>
            <a:endParaRPr lang="bg-BG"/>
          </a:p>
        </p:txBody>
      </p:sp>
      <p:sp>
        <p:nvSpPr>
          <p:cNvPr id="622595" name="Rectangle 3"/>
          <p:cNvSpPr>
            <a:spLocks noChangeArrowheads="1"/>
          </p:cNvSpPr>
          <p:nvPr/>
        </p:nvSpPr>
        <p:spPr bwMode="auto">
          <a:xfrm>
            <a:off x="2181225" y="3706813"/>
            <a:ext cx="4722813" cy="406400"/>
          </a:xfrm>
          <a:prstGeom prst="rect">
            <a:avLst/>
          </a:prstGeom>
          <a:noFill/>
          <a:ln w="9525">
            <a:noFill/>
            <a:miter lim="800000"/>
            <a:headEnd/>
            <a:tailEnd/>
          </a:ln>
          <a:effectLst/>
        </p:spPr>
        <p:txBody>
          <a:bodyPr lIns="0" tIns="0" rIns="0" bIns="0" anchor="b">
            <a:spAutoFit/>
          </a:bodyPr>
          <a:lstStyle/>
          <a:p>
            <a:pPr algn="ctr">
              <a:lnSpc>
                <a:spcPct val="95000"/>
              </a:lnSpc>
            </a:pPr>
            <a:r>
              <a:rPr lang="en-US" sz="2800">
                <a:effectLst>
                  <a:outerShdw blurRad="38100" dist="38100" dir="2700000" algn="tl">
                    <a:srgbClr val="FFFFFF"/>
                  </a:outerShdw>
                </a:effectLst>
              </a:rPr>
              <a:t>Best Practices</a:t>
            </a:r>
            <a:endParaRPr lang="bg-BG" sz="2800">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p:txBody>
          <a:bodyPr/>
          <a:lstStyle/>
          <a:p>
            <a:r>
              <a:rPr lang="en-US" sz="3600"/>
              <a:t>Creating Tables in SQL Server</a:t>
            </a:r>
            <a:endParaRPr lang="bg-BG" sz="3600"/>
          </a:p>
        </p:txBody>
      </p:sp>
      <p:sp>
        <p:nvSpPr>
          <p:cNvPr id="624643" name="Rectangle 3"/>
          <p:cNvSpPr>
            <a:spLocks noGrp="1" noChangeArrowheads="1"/>
          </p:cNvSpPr>
          <p:nvPr>
            <p:ph type="body" idx="1"/>
          </p:nvPr>
        </p:nvSpPr>
        <p:spPr/>
        <p:txBody>
          <a:bodyPr/>
          <a:lstStyle/>
          <a:p>
            <a:r>
              <a:rPr lang="en-US"/>
              <a:t>Creating new table:</a:t>
            </a:r>
          </a:p>
          <a:p>
            <a:pPr lvl="1"/>
            <a:r>
              <a:rPr lang="en-US"/>
              <a:t>Define the table name</a:t>
            </a:r>
          </a:p>
          <a:p>
            <a:pPr lvl="2"/>
            <a:r>
              <a:rPr lang="en-US"/>
              <a:t>Should have good name</a:t>
            </a:r>
          </a:p>
          <a:p>
            <a:pPr lvl="1"/>
            <a:r>
              <a:rPr lang="en-US"/>
              <a:t>Define the columns and their types</a:t>
            </a:r>
          </a:p>
          <a:p>
            <a:pPr lvl="2"/>
            <a:r>
              <a:rPr lang="en-US"/>
              <a:t>Use proper data type</a:t>
            </a:r>
          </a:p>
          <a:p>
            <a:pPr lvl="1"/>
            <a:r>
              <a:rPr lang="en-US"/>
              <a:t>Define the table primary key</a:t>
            </a:r>
          </a:p>
          <a:p>
            <a:pPr lvl="2"/>
            <a:r>
              <a:rPr lang="en-US"/>
              <a:t>Use </a:t>
            </a:r>
            <a:r>
              <a:rPr lang="en-US">
                <a:latin typeface="Courier New" pitchFamily="49" charset="0"/>
              </a:rPr>
              <a:t>IDENTITY</a:t>
            </a:r>
            <a:r>
              <a:rPr lang="en-US"/>
              <a:t> for enabling auto increment of the primary key</a:t>
            </a:r>
          </a:p>
          <a:p>
            <a:pPr lvl="1"/>
            <a:r>
              <a:rPr lang="en-US"/>
              <a:t>Define foreign/keys and constraints</a:t>
            </a:r>
            <a:endParaRPr lang="bg-BG"/>
          </a:p>
        </p:txBody>
      </p:sp>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ChangeArrowheads="1"/>
          </p:cNvSpPr>
          <p:nvPr>
            <p:ph type="title"/>
          </p:nvPr>
        </p:nvSpPr>
        <p:spPr/>
        <p:txBody>
          <a:bodyPr/>
          <a:lstStyle/>
          <a:p>
            <a:r>
              <a:rPr lang="en-US" sz="3600"/>
              <a:t>Creating Tables in SQL Server – Examples</a:t>
            </a:r>
            <a:endParaRPr lang="bg-BG" sz="3600"/>
          </a:p>
        </p:txBody>
      </p:sp>
      <p:sp>
        <p:nvSpPr>
          <p:cNvPr id="625667" name="Rectangle 3"/>
          <p:cNvSpPr>
            <a:spLocks noGrp="1" noChangeArrowheads="1"/>
          </p:cNvSpPr>
          <p:nvPr>
            <p:ph type="body" idx="1"/>
          </p:nvPr>
        </p:nvSpPr>
        <p:spPr>
          <a:xfrm>
            <a:off x="611188" y="1138496"/>
            <a:ext cx="7848600" cy="5490904"/>
          </a:xfrm>
          <a:solidFill>
            <a:schemeClr val="bg1">
              <a:alpha val="50000"/>
            </a:schemeClr>
          </a:solidFill>
          <a:ln cap="flat" algn="ctr">
            <a:solidFill>
              <a:schemeClr val="tx2"/>
            </a:solidFill>
          </a:ln>
          <a:effectLst/>
        </p:spPr>
        <p:txBody>
          <a:bodyPr lIns="91440" tIns="90000" rIns="91440" bIns="90000">
            <a:spAutoFit/>
          </a:bodyPr>
          <a:lstStyle/>
          <a:p>
            <a:pPr marL="0" indent="0">
              <a:lnSpc>
                <a:spcPct val="100000"/>
              </a:lnSpc>
              <a:spcBef>
                <a:spcPct val="0"/>
              </a:spcBef>
              <a:buClrTx/>
              <a:buFontTx/>
              <a:buNone/>
            </a:pPr>
            <a:r>
              <a:rPr lang="en-US" sz="2000" noProof="1">
                <a:effectLst/>
                <a:latin typeface="Courier New" pitchFamily="49" charset="0"/>
              </a:rPr>
              <a:t>CREATE TABLE [Group] (</a:t>
            </a:r>
          </a:p>
          <a:p>
            <a:pPr marL="0" indent="0">
              <a:lnSpc>
                <a:spcPct val="100000"/>
              </a:lnSpc>
              <a:spcBef>
                <a:spcPct val="0"/>
              </a:spcBef>
              <a:buClrTx/>
              <a:buFontTx/>
              <a:buNone/>
            </a:pPr>
            <a:r>
              <a:rPr lang="en-US" sz="2000" noProof="1">
                <a:effectLst/>
                <a:latin typeface="Courier New" pitchFamily="49" charset="0"/>
              </a:rPr>
              <a:t>  GroupID int IDENTITY,</a:t>
            </a:r>
          </a:p>
          <a:p>
            <a:pPr marL="0" indent="0">
              <a:lnSpc>
                <a:spcPct val="100000"/>
              </a:lnSpc>
              <a:spcBef>
                <a:spcPct val="0"/>
              </a:spcBef>
              <a:buClrTx/>
              <a:buFontTx/>
              <a:buNone/>
            </a:pPr>
            <a:r>
              <a:rPr lang="en-US" sz="2000" noProof="1">
                <a:effectLst/>
                <a:latin typeface="Courier New" pitchFamily="49" charset="0"/>
              </a:rPr>
              <a:t>  Name nvarchar(100) NOT NULL,</a:t>
            </a:r>
          </a:p>
          <a:p>
            <a:pPr marL="0" indent="0">
              <a:lnSpc>
                <a:spcPct val="100000"/>
              </a:lnSpc>
              <a:spcBef>
                <a:spcPct val="0"/>
              </a:spcBef>
              <a:buClrTx/>
              <a:buFontTx/>
              <a:buNone/>
            </a:pPr>
            <a:r>
              <a:rPr lang="en-US" sz="2000" noProof="1">
                <a:effectLst/>
                <a:latin typeface="Courier New" pitchFamily="49" charset="0"/>
              </a:rPr>
              <a:t>  CONSTRAINT Group_pk PRIMARY KEY(GroupID)</a:t>
            </a:r>
          </a:p>
          <a:p>
            <a:pPr marL="0" indent="0">
              <a:lnSpc>
                <a:spcPct val="100000"/>
              </a:lnSpc>
              <a:spcBef>
                <a:spcPct val="0"/>
              </a:spcBef>
              <a:buClrTx/>
              <a:buFontTx/>
              <a:buNone/>
            </a:pPr>
            <a:r>
              <a:rPr lang="en-US" sz="2000" noProof="1">
                <a:effectLst/>
                <a:latin typeface="Courier New" pitchFamily="49" charset="0"/>
              </a:rPr>
              <a:t>)</a:t>
            </a:r>
          </a:p>
          <a:p>
            <a:pPr marL="0" indent="0">
              <a:lnSpc>
                <a:spcPct val="100000"/>
              </a:lnSpc>
              <a:spcBef>
                <a:spcPct val="0"/>
              </a:spcBef>
              <a:buClrTx/>
              <a:buFontTx/>
              <a:buNone/>
            </a:pPr>
            <a:endParaRPr lang="en-US" sz="2000" noProof="1">
              <a:effectLst/>
              <a:latin typeface="Courier New" pitchFamily="49" charset="0"/>
            </a:endParaRPr>
          </a:p>
          <a:p>
            <a:pPr marL="0" indent="0">
              <a:lnSpc>
                <a:spcPct val="100000"/>
              </a:lnSpc>
              <a:spcBef>
                <a:spcPct val="0"/>
              </a:spcBef>
              <a:buClrTx/>
              <a:buFontTx/>
              <a:buNone/>
            </a:pPr>
            <a:r>
              <a:rPr lang="en-US" sz="2000" noProof="1">
                <a:effectLst/>
                <a:latin typeface="Courier New" pitchFamily="49" charset="0"/>
              </a:rPr>
              <a:t>CREATE TABLE [User] (</a:t>
            </a:r>
          </a:p>
          <a:p>
            <a:pPr marL="0" indent="0">
              <a:lnSpc>
                <a:spcPct val="100000"/>
              </a:lnSpc>
              <a:spcBef>
                <a:spcPct val="0"/>
              </a:spcBef>
              <a:buClrTx/>
              <a:buFontTx/>
              <a:buNone/>
            </a:pPr>
            <a:r>
              <a:rPr lang="en-US" sz="2000" noProof="1">
                <a:effectLst/>
                <a:latin typeface="Courier New" pitchFamily="49" charset="0"/>
              </a:rPr>
              <a:t>  UserID int IDENTITY,</a:t>
            </a:r>
          </a:p>
          <a:p>
            <a:pPr marL="0" indent="0">
              <a:lnSpc>
                <a:spcPct val="100000"/>
              </a:lnSpc>
              <a:spcBef>
                <a:spcPct val="0"/>
              </a:spcBef>
              <a:buClrTx/>
              <a:buFontTx/>
              <a:buNone/>
            </a:pPr>
            <a:r>
              <a:rPr lang="en-US" sz="2000" noProof="1">
                <a:effectLst/>
                <a:latin typeface="Courier New" pitchFamily="49" charset="0"/>
              </a:rPr>
              <a:t>  UserName nvarchar(100) NOT NULL,</a:t>
            </a:r>
          </a:p>
          <a:p>
            <a:pPr marL="0" indent="0">
              <a:lnSpc>
                <a:spcPct val="100000"/>
              </a:lnSpc>
              <a:spcBef>
                <a:spcPct val="0"/>
              </a:spcBef>
              <a:buClrTx/>
              <a:buFontTx/>
              <a:buNone/>
            </a:pPr>
            <a:r>
              <a:rPr lang="en-US" sz="2000" noProof="1">
                <a:effectLst/>
                <a:latin typeface="Courier New" pitchFamily="49" charset="0"/>
              </a:rPr>
              <a:t>  GroupID int NOT NULL,</a:t>
            </a:r>
          </a:p>
          <a:p>
            <a:pPr marL="0" indent="0">
              <a:lnSpc>
                <a:spcPct val="100000"/>
              </a:lnSpc>
              <a:spcBef>
                <a:spcPct val="0"/>
              </a:spcBef>
              <a:buClrTx/>
              <a:buFontTx/>
              <a:buNone/>
            </a:pPr>
            <a:r>
              <a:rPr lang="en-US" sz="2000" noProof="1">
                <a:effectLst/>
                <a:latin typeface="Courier New" pitchFamily="49" charset="0"/>
              </a:rPr>
              <a:t>  CONSTRAINT User_pk PRIMARY KEY(UserID),</a:t>
            </a:r>
          </a:p>
          <a:p>
            <a:pPr marL="0" indent="0">
              <a:lnSpc>
                <a:spcPct val="100000"/>
              </a:lnSpc>
              <a:spcBef>
                <a:spcPct val="0"/>
              </a:spcBef>
              <a:buClrTx/>
              <a:buFontTx/>
              <a:buNone/>
            </a:pPr>
            <a:r>
              <a:rPr lang="en-US" sz="2000" noProof="1">
                <a:effectLst/>
                <a:latin typeface="Courier New" pitchFamily="49" charset="0"/>
              </a:rPr>
              <a:t>  CONSTRAINT User_Group_fk FOREIGN KEY(GroupID)</a:t>
            </a:r>
          </a:p>
          <a:p>
            <a:pPr marL="0" indent="0">
              <a:lnSpc>
                <a:spcPct val="100000"/>
              </a:lnSpc>
              <a:spcBef>
                <a:spcPct val="0"/>
              </a:spcBef>
              <a:buClrTx/>
              <a:buFontTx/>
              <a:buNone/>
            </a:pPr>
            <a:r>
              <a:rPr lang="en-US" sz="2000" noProof="1">
                <a:effectLst/>
                <a:latin typeface="Courier New" pitchFamily="49" charset="0"/>
              </a:rPr>
              <a:t>    REFERENCES [Group](GroupID)</a:t>
            </a:r>
          </a:p>
          <a:p>
            <a:pPr marL="0" indent="0">
              <a:lnSpc>
                <a:spcPct val="100000"/>
              </a:lnSpc>
              <a:spcBef>
                <a:spcPct val="0"/>
              </a:spcBef>
              <a:buClrTx/>
              <a:buFontTx/>
              <a:buNone/>
            </a:pPr>
            <a:r>
              <a:rPr lang="en-US" sz="2000" noProof="1">
                <a:effectLst/>
                <a:latin typeface="Courier New" pitchFamily="49" charset="0"/>
              </a:rPr>
              <a:t>)</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83" name="Rectangle 15"/>
          <p:cNvSpPr>
            <a:spLocks noGrp="1" noChangeArrowheads="1"/>
          </p:cNvSpPr>
          <p:nvPr>
            <p:ph type="title"/>
          </p:nvPr>
        </p:nvSpPr>
        <p:spPr>
          <a:xfrm>
            <a:off x="2409825" y="71438"/>
            <a:ext cx="6554788" cy="914400"/>
          </a:xfrm>
        </p:spPr>
        <p:txBody>
          <a:bodyPr/>
          <a:lstStyle/>
          <a:p>
            <a:r>
              <a:rPr lang="en-US"/>
              <a:t>Types of Databases</a:t>
            </a:r>
          </a:p>
        </p:txBody>
      </p:sp>
      <p:sp>
        <p:nvSpPr>
          <p:cNvPr id="468000" name="Rectangle 32"/>
          <p:cNvSpPr>
            <a:spLocks noGrp="1" noChangeArrowheads="1"/>
          </p:cNvSpPr>
          <p:nvPr>
            <p:ph type="body" idx="1"/>
          </p:nvPr>
        </p:nvSpPr>
        <p:spPr>
          <a:noFill/>
          <a:ln/>
        </p:spPr>
        <p:txBody>
          <a:bodyPr/>
          <a:lstStyle/>
          <a:p>
            <a:r>
              <a:rPr lang="en-US"/>
              <a:t>System databases</a:t>
            </a:r>
          </a:p>
          <a:p>
            <a:pPr lvl="1"/>
            <a:r>
              <a:rPr lang="en-US"/>
              <a:t>Maintain information for MS SQL Server as a system</a:t>
            </a:r>
          </a:p>
          <a:p>
            <a:r>
              <a:rPr lang="en-US"/>
              <a:t>User databases</a:t>
            </a:r>
          </a:p>
          <a:p>
            <a:pPr lvl="1"/>
            <a:r>
              <a:rPr lang="en-US"/>
              <a:t>Databases created by a user</a:t>
            </a:r>
          </a:p>
          <a:p>
            <a:pPr lvl="1"/>
            <a:r>
              <a:rPr lang="en-US"/>
              <a:t>They use the system databases internally</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Relational </a:t>
            </a:r>
            <a:r>
              <a:rPr lang="en-US" dirty="0" smtClean="0"/>
              <a:t>databases</a:t>
            </a:r>
            <a:endParaRPr lang="bg-BG" dirty="0"/>
          </a:p>
        </p:txBody>
      </p:sp>
      <p:sp>
        <p:nvSpPr>
          <p:cNvPr id="6" name="Subtitle 5"/>
          <p:cNvSpPr>
            <a:spLocks noGrp="1"/>
          </p:cNvSpPr>
          <p:nvPr>
            <p:ph type="subTitle" idx="1"/>
          </p:nvPr>
        </p:nvSpPr>
        <p:spPr/>
        <p:txBody>
          <a:bodyPr/>
          <a:lstStyle/>
          <a:p>
            <a:r>
              <a:rPr lang="en-US" dirty="0" smtClean="0"/>
              <a:t>Introduction to RDBMS</a:t>
            </a:r>
            <a:endParaRPr lang="bg-BG" dirty="0"/>
          </a:p>
        </p:txBody>
      </p:sp>
      <p:sp>
        <p:nvSpPr>
          <p:cNvPr id="4" name="Slide Number Placeholder 3"/>
          <p:cNvSpPr>
            <a:spLocks noGrp="1"/>
          </p:cNvSpPr>
          <p:nvPr>
            <p:ph type="sldNum" sz="quarter" idx="4294967295"/>
          </p:nvPr>
        </p:nvSpPr>
        <p:spPr>
          <a:xfrm>
            <a:off x="8686800" y="6553200"/>
            <a:ext cx="457200" cy="228600"/>
          </a:xfrm>
        </p:spPr>
        <p:txBody>
          <a:bodyPr/>
          <a:lstStyle/>
          <a:p>
            <a:pPr>
              <a:defRPr/>
            </a:pPr>
            <a:fld id="{58452FF4-89E3-4D1B-9927-2DBDC00E58D7}" type="slidenum">
              <a:rPr lang="en-US" smtClean="0"/>
              <a:pPr>
                <a:defRPr/>
              </a:pPr>
              <a:t>120</a:t>
            </a:fld>
            <a:endParaRPr 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a:t>Relational databases</a:t>
            </a:r>
            <a:endParaRPr lang="bg-BG" dirty="0"/>
          </a:p>
        </p:txBody>
      </p:sp>
      <p:sp>
        <p:nvSpPr>
          <p:cNvPr id="465923" name="Rectangle 3"/>
          <p:cNvSpPr>
            <a:spLocks noGrp="1" noChangeArrowheads="1"/>
          </p:cNvSpPr>
          <p:nvPr>
            <p:ph type="body" idx="1"/>
          </p:nvPr>
        </p:nvSpPr>
        <p:spPr/>
        <p:txBody>
          <a:bodyPr/>
          <a:lstStyle/>
          <a:p>
            <a:pPr>
              <a:lnSpc>
                <a:spcPct val="85000"/>
              </a:lnSpc>
            </a:pPr>
            <a:r>
              <a:rPr lang="en-US"/>
              <a:t>Database models</a:t>
            </a:r>
            <a:r>
              <a:rPr lang="bg-BG"/>
              <a:t> </a:t>
            </a:r>
            <a:endParaRPr lang="en-US"/>
          </a:p>
          <a:p>
            <a:pPr lvl="1">
              <a:lnSpc>
                <a:spcPct val="85000"/>
              </a:lnSpc>
            </a:pPr>
            <a:r>
              <a:rPr lang="en-US"/>
              <a:t>Hierarchical </a:t>
            </a:r>
            <a:r>
              <a:rPr lang="bg-BG"/>
              <a:t> (</a:t>
            </a:r>
            <a:r>
              <a:rPr lang="en-US"/>
              <a:t>tree</a:t>
            </a:r>
            <a:r>
              <a:rPr lang="bg-BG"/>
              <a:t>)</a:t>
            </a:r>
          </a:p>
          <a:p>
            <a:pPr lvl="1">
              <a:lnSpc>
                <a:spcPct val="85000"/>
              </a:lnSpc>
            </a:pPr>
            <a:r>
              <a:rPr lang="en-US"/>
              <a:t>Network</a:t>
            </a:r>
            <a:endParaRPr lang="bg-BG"/>
          </a:p>
          <a:p>
            <a:pPr lvl="1">
              <a:lnSpc>
                <a:spcPct val="85000"/>
              </a:lnSpc>
            </a:pPr>
            <a:r>
              <a:rPr lang="en-US"/>
              <a:t>Relational</a:t>
            </a:r>
            <a:r>
              <a:rPr lang="bg-BG"/>
              <a:t> (</a:t>
            </a:r>
            <a:r>
              <a:rPr lang="en-US"/>
              <a:t>table</a:t>
            </a:r>
            <a:r>
              <a:rPr lang="bg-BG"/>
              <a:t>)</a:t>
            </a:r>
          </a:p>
          <a:p>
            <a:pPr lvl="1">
              <a:lnSpc>
                <a:spcPct val="85000"/>
              </a:lnSpc>
            </a:pPr>
            <a:r>
              <a:rPr lang="en-US"/>
              <a:t>Object-oriented</a:t>
            </a:r>
            <a:endParaRPr lang="bg-BG"/>
          </a:p>
          <a:p>
            <a:pPr>
              <a:lnSpc>
                <a:spcPct val="85000"/>
              </a:lnSpc>
            </a:pPr>
            <a:r>
              <a:rPr lang="en-US"/>
              <a:t>Relational databases</a:t>
            </a:r>
            <a:endParaRPr lang="bg-BG"/>
          </a:p>
          <a:p>
            <a:pPr lvl="1">
              <a:lnSpc>
                <a:spcPct val="85000"/>
              </a:lnSpc>
            </a:pPr>
            <a:r>
              <a:rPr lang="en-US"/>
              <a:t>They represent a bunch of tables together with the relations between them</a:t>
            </a:r>
            <a:r>
              <a:rPr lang="bg-BG"/>
              <a:t> </a:t>
            </a:r>
            <a:endParaRPr lang="en-US"/>
          </a:p>
          <a:p>
            <a:pPr lvl="1">
              <a:lnSpc>
                <a:spcPct val="85000"/>
              </a:lnSpc>
            </a:pPr>
            <a:r>
              <a:rPr lang="en-US"/>
              <a:t>They have</a:t>
            </a:r>
            <a:r>
              <a:rPr lang="bg-BG"/>
              <a:t> </a:t>
            </a:r>
            <a:r>
              <a:rPr lang="en-US"/>
              <a:t>a strong mathematical foundation: relational algebra</a:t>
            </a:r>
            <a:endParaRPr lang="bg-BG"/>
          </a:p>
        </p:txBody>
      </p:sp>
    </p:spTree>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r>
              <a:rPr lang="en-US" sz="3400"/>
              <a:t>Relational Database Management System (RDBMS)</a:t>
            </a:r>
            <a:endParaRPr lang="bg-BG" sz="3400"/>
          </a:p>
        </p:txBody>
      </p:sp>
      <p:sp>
        <p:nvSpPr>
          <p:cNvPr id="466947" name="Rectangle 3"/>
          <p:cNvSpPr>
            <a:spLocks noGrp="1" noChangeArrowheads="1"/>
          </p:cNvSpPr>
          <p:nvPr>
            <p:ph type="body" idx="1"/>
          </p:nvPr>
        </p:nvSpPr>
        <p:spPr/>
        <p:txBody>
          <a:bodyPr/>
          <a:lstStyle/>
          <a:p>
            <a:pPr>
              <a:spcBef>
                <a:spcPts val="1200"/>
              </a:spcBef>
            </a:pPr>
            <a:r>
              <a:rPr lang="en-US" sz="3000" dirty="0"/>
              <a:t>Provide program means for</a:t>
            </a:r>
            <a:r>
              <a:rPr lang="bg-BG" sz="3000" dirty="0"/>
              <a:t>:</a:t>
            </a:r>
          </a:p>
          <a:p>
            <a:pPr lvl="1">
              <a:spcBef>
                <a:spcPts val="1200"/>
              </a:spcBef>
            </a:pPr>
            <a:r>
              <a:rPr lang="en-US" dirty="0"/>
              <a:t>Creating</a:t>
            </a:r>
            <a:r>
              <a:rPr lang="bg-BG" dirty="0"/>
              <a:t> / </a:t>
            </a:r>
            <a:r>
              <a:rPr lang="en-US" dirty="0"/>
              <a:t>altering</a:t>
            </a:r>
            <a:r>
              <a:rPr lang="bg-BG" dirty="0"/>
              <a:t> / </a:t>
            </a:r>
            <a:r>
              <a:rPr lang="en-US" dirty="0"/>
              <a:t>deleting tables and relations between them</a:t>
            </a:r>
            <a:r>
              <a:rPr lang="bg-BG" dirty="0"/>
              <a:t> </a:t>
            </a:r>
            <a:endParaRPr lang="en-US" dirty="0"/>
          </a:p>
          <a:p>
            <a:pPr lvl="1">
              <a:spcBef>
                <a:spcPts val="1200"/>
              </a:spcBef>
            </a:pPr>
            <a:r>
              <a:rPr lang="en-US" dirty="0"/>
              <a:t>Adding</a:t>
            </a:r>
            <a:r>
              <a:rPr lang="bg-BG" dirty="0"/>
              <a:t>, </a:t>
            </a:r>
            <a:r>
              <a:rPr lang="en-US" dirty="0"/>
              <a:t>changing</a:t>
            </a:r>
            <a:r>
              <a:rPr lang="bg-BG" dirty="0"/>
              <a:t>, </a:t>
            </a:r>
            <a:r>
              <a:rPr lang="en-US" dirty="0"/>
              <a:t>deleting</a:t>
            </a:r>
            <a:r>
              <a:rPr lang="bg-BG" dirty="0"/>
              <a:t>, </a:t>
            </a:r>
            <a:r>
              <a:rPr lang="en-US" dirty="0"/>
              <a:t>searching and retrieving of data from the tables</a:t>
            </a:r>
            <a:endParaRPr lang="bg-BG" dirty="0"/>
          </a:p>
          <a:p>
            <a:pPr lvl="1">
              <a:spcBef>
                <a:spcPts val="1200"/>
              </a:spcBef>
            </a:pPr>
            <a:r>
              <a:rPr lang="en-US" dirty="0"/>
              <a:t>SQL support</a:t>
            </a:r>
            <a:endParaRPr lang="bg-BG" dirty="0"/>
          </a:p>
          <a:p>
            <a:pPr lvl="1">
              <a:spcBef>
                <a:spcPts val="1200"/>
              </a:spcBef>
            </a:pPr>
            <a:r>
              <a:rPr lang="en-US" dirty="0"/>
              <a:t>Transaction management </a:t>
            </a:r>
            <a:r>
              <a:rPr lang="bg-BG" dirty="0"/>
              <a:t>(</a:t>
            </a:r>
            <a:r>
              <a:rPr lang="en-US" dirty="0"/>
              <a:t>optional</a:t>
            </a:r>
            <a:r>
              <a:rPr lang="bg-BG" dirty="0"/>
              <a:t>)</a:t>
            </a:r>
          </a:p>
        </p:txBody>
      </p:sp>
    </p:spTree>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en-US" sz="3400"/>
              <a:t>Relational Database Management System (RDBMS)</a:t>
            </a:r>
            <a:endParaRPr lang="bg-BG" sz="3400"/>
          </a:p>
        </p:txBody>
      </p:sp>
      <p:sp>
        <p:nvSpPr>
          <p:cNvPr id="467971" name="Rectangle 3"/>
          <p:cNvSpPr>
            <a:spLocks noGrp="1" noChangeArrowheads="1"/>
          </p:cNvSpPr>
          <p:nvPr>
            <p:ph type="body" idx="1"/>
          </p:nvPr>
        </p:nvSpPr>
        <p:spPr/>
        <p:txBody>
          <a:bodyPr/>
          <a:lstStyle/>
          <a:p>
            <a:pPr>
              <a:lnSpc>
                <a:spcPct val="75000"/>
              </a:lnSpc>
            </a:pPr>
            <a:r>
              <a:rPr lang="en-US" sz="3000"/>
              <a:t>RDBMS systems are also known as:</a:t>
            </a:r>
            <a:endParaRPr lang="bg-BG" sz="3000"/>
          </a:p>
          <a:p>
            <a:pPr lvl="1">
              <a:lnSpc>
                <a:spcPct val="75000"/>
              </a:lnSpc>
            </a:pPr>
            <a:r>
              <a:rPr lang="en-US" sz="2800"/>
              <a:t>Database management servers</a:t>
            </a:r>
            <a:endParaRPr lang="bg-BG" sz="2800"/>
          </a:p>
          <a:p>
            <a:pPr lvl="1">
              <a:lnSpc>
                <a:spcPct val="75000"/>
              </a:lnSpc>
            </a:pPr>
            <a:r>
              <a:rPr lang="en-US" sz="2800"/>
              <a:t>or simpler still "Database servers"</a:t>
            </a:r>
            <a:endParaRPr lang="bg-BG" sz="2800"/>
          </a:p>
          <a:p>
            <a:pPr>
              <a:lnSpc>
                <a:spcPct val="75000"/>
              </a:lnSpc>
            </a:pPr>
            <a:r>
              <a:rPr lang="en-US" sz="3000"/>
              <a:t>Famous</a:t>
            </a:r>
            <a:r>
              <a:rPr lang="bg-BG" sz="3000"/>
              <a:t> </a:t>
            </a:r>
            <a:r>
              <a:rPr lang="en-US" sz="3000"/>
              <a:t>RDBMS servers</a:t>
            </a:r>
            <a:r>
              <a:rPr lang="bg-BG" sz="3000"/>
              <a:t>:</a:t>
            </a:r>
          </a:p>
          <a:p>
            <a:pPr lvl="1">
              <a:lnSpc>
                <a:spcPct val="75000"/>
              </a:lnSpc>
            </a:pPr>
            <a:r>
              <a:rPr lang="en-US" sz="2800"/>
              <a:t>Oracle Database</a:t>
            </a:r>
          </a:p>
          <a:p>
            <a:pPr lvl="1">
              <a:lnSpc>
                <a:spcPct val="75000"/>
              </a:lnSpc>
            </a:pPr>
            <a:r>
              <a:rPr lang="en-US" sz="2800"/>
              <a:t>Microsoft SQL Server</a:t>
            </a:r>
          </a:p>
          <a:p>
            <a:pPr lvl="1">
              <a:lnSpc>
                <a:spcPct val="75000"/>
              </a:lnSpc>
            </a:pPr>
            <a:r>
              <a:rPr lang="en-US" sz="2800"/>
              <a:t>IBM DB2</a:t>
            </a:r>
          </a:p>
          <a:p>
            <a:pPr lvl="1">
              <a:lnSpc>
                <a:spcPct val="75000"/>
              </a:lnSpc>
            </a:pPr>
            <a:r>
              <a:rPr lang="en-US" sz="2800"/>
              <a:t>PostgreSQL</a:t>
            </a:r>
          </a:p>
          <a:p>
            <a:pPr lvl="1">
              <a:lnSpc>
                <a:spcPct val="75000"/>
              </a:lnSpc>
            </a:pPr>
            <a:r>
              <a:rPr lang="en-US" sz="2800"/>
              <a:t>MySQL</a:t>
            </a:r>
            <a:endParaRPr lang="bg-BG" sz="2800"/>
          </a:p>
          <a:p>
            <a:pPr lvl="1">
              <a:lnSpc>
                <a:spcPct val="75000"/>
              </a:lnSpc>
            </a:pPr>
            <a:r>
              <a:rPr lang="en-US" sz="2800"/>
              <a:t>Borland Interbase</a:t>
            </a:r>
            <a:endParaRPr lang="bg-BG" sz="2600"/>
          </a:p>
        </p:txBody>
      </p:sp>
    </p:spTree>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t>Tables</a:t>
            </a:r>
            <a:endParaRPr lang="bg-BG"/>
          </a:p>
        </p:txBody>
      </p:sp>
      <p:sp>
        <p:nvSpPr>
          <p:cNvPr id="468995" name="Rectangle 3"/>
          <p:cNvSpPr>
            <a:spLocks noGrp="1" noChangeArrowheads="1"/>
          </p:cNvSpPr>
          <p:nvPr>
            <p:ph type="body" sz="half" idx="1"/>
          </p:nvPr>
        </p:nvSpPr>
        <p:spPr>
          <a:xfrm>
            <a:off x="323850" y="1268413"/>
            <a:ext cx="8351838" cy="5329237"/>
          </a:xfrm>
        </p:spPr>
        <p:txBody>
          <a:bodyPr/>
          <a:lstStyle/>
          <a:p>
            <a:pPr>
              <a:lnSpc>
                <a:spcPct val="85000"/>
              </a:lnSpc>
            </a:pPr>
            <a:r>
              <a:rPr lang="en-US" sz="3000"/>
              <a:t>Tables are a compilation of values</a:t>
            </a:r>
            <a:r>
              <a:rPr lang="bg-BG" sz="3000"/>
              <a:t>, </a:t>
            </a:r>
            <a:r>
              <a:rPr lang="en-US" sz="3000"/>
              <a:t>ordered in rows and columns</a:t>
            </a:r>
            <a:r>
              <a:rPr lang="bg-BG" sz="3000"/>
              <a:t>. </a:t>
            </a:r>
            <a:r>
              <a:rPr lang="en-US" sz="3000"/>
              <a:t>For example</a:t>
            </a:r>
            <a:r>
              <a:rPr lang="bg-BG" sz="3000"/>
              <a:t> (</a:t>
            </a:r>
            <a:r>
              <a:rPr lang="en-US" sz="3000"/>
              <a:t>table</a:t>
            </a:r>
            <a:r>
              <a:rPr lang="bg-BG" sz="3000"/>
              <a:t> </a:t>
            </a:r>
            <a:r>
              <a:rPr lang="en-US" sz="3000">
                <a:latin typeface="Courier New" pitchFamily="49" charset="0"/>
              </a:rPr>
              <a:t>Persons</a:t>
            </a:r>
            <a:r>
              <a:rPr lang="en-US" sz="3000"/>
              <a:t>)</a:t>
            </a:r>
            <a:r>
              <a:rPr lang="bg-BG" sz="3000"/>
              <a:t>:</a:t>
            </a:r>
          </a:p>
          <a:p>
            <a:pPr>
              <a:lnSpc>
                <a:spcPct val="85000"/>
              </a:lnSpc>
            </a:pPr>
            <a:endParaRPr lang="bg-BG" sz="3000"/>
          </a:p>
          <a:p>
            <a:pPr>
              <a:lnSpc>
                <a:spcPct val="85000"/>
              </a:lnSpc>
              <a:buFontTx/>
              <a:buNone/>
            </a:pPr>
            <a:endParaRPr lang="bg-BG" sz="3000"/>
          </a:p>
          <a:p>
            <a:pPr>
              <a:lnSpc>
                <a:spcPct val="85000"/>
              </a:lnSpc>
            </a:pPr>
            <a:endParaRPr lang="bg-BG" sz="3000"/>
          </a:p>
          <a:p>
            <a:pPr>
              <a:lnSpc>
                <a:spcPct val="85000"/>
              </a:lnSpc>
            </a:pPr>
            <a:endParaRPr lang="bg-BG" sz="3000"/>
          </a:p>
          <a:p>
            <a:pPr>
              <a:lnSpc>
                <a:spcPct val="85000"/>
              </a:lnSpc>
            </a:pPr>
            <a:r>
              <a:rPr lang="en-US" sz="3000"/>
              <a:t>All rows have the</a:t>
            </a:r>
            <a:r>
              <a:rPr lang="bg-BG" sz="3000"/>
              <a:t> </a:t>
            </a:r>
            <a:r>
              <a:rPr lang="en-US" sz="3000"/>
              <a:t>same structure</a:t>
            </a:r>
            <a:endParaRPr lang="bg-BG" sz="3000"/>
          </a:p>
          <a:p>
            <a:pPr>
              <a:lnSpc>
                <a:spcPct val="85000"/>
              </a:lnSpc>
            </a:pPr>
            <a:r>
              <a:rPr lang="en-US" sz="3000"/>
              <a:t>Columns have a name and a type</a:t>
            </a:r>
            <a:r>
              <a:rPr lang="bg-BG" sz="3000"/>
              <a:t> (</a:t>
            </a:r>
            <a:r>
              <a:rPr lang="en-US" sz="3000"/>
              <a:t>number</a:t>
            </a:r>
            <a:r>
              <a:rPr lang="bg-BG" sz="3000"/>
              <a:t>, </a:t>
            </a:r>
            <a:r>
              <a:rPr lang="en-US" sz="3000"/>
              <a:t>string</a:t>
            </a:r>
            <a:r>
              <a:rPr lang="bg-BG" sz="3000"/>
              <a:t>, </a:t>
            </a:r>
            <a:r>
              <a:rPr lang="en-US" sz="3000"/>
              <a:t>data or other</a:t>
            </a:r>
            <a:r>
              <a:rPr lang="bg-BG" sz="3000"/>
              <a:t>)</a:t>
            </a:r>
            <a:endParaRPr lang="bg-BG" sz="2800"/>
          </a:p>
        </p:txBody>
      </p:sp>
      <p:graphicFrame>
        <p:nvGraphicFramePr>
          <p:cNvPr id="468996" name="Group 4"/>
          <p:cNvGraphicFramePr>
            <a:graphicFrameLocks noGrp="1"/>
          </p:cNvGraphicFramePr>
          <p:nvPr>
            <p:ph sz="half" idx="2"/>
          </p:nvPr>
        </p:nvGraphicFramePr>
        <p:xfrm>
          <a:off x="900113" y="2514600"/>
          <a:ext cx="7200900" cy="1873251"/>
        </p:xfrm>
        <a:graphic>
          <a:graphicData uri="http://schemas.openxmlformats.org/drawingml/2006/table">
            <a:tbl>
              <a:tblPr firstRow="1">
                <a:tableStyleId>{35758FB7-9AC5-4552-8A53-C91805E547FA}</a:tableStyleId>
              </a:tblPr>
              <a:tblGrid>
                <a:gridCol w="849312"/>
                <a:gridCol w="1930400"/>
                <a:gridCol w="1890713"/>
                <a:gridCol w="2530475"/>
              </a:tblGrid>
              <a:tr h="50958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u="none" strike="noStrike" cap="none" normalizeH="0" baseline="0" dirty="0" smtClean="0">
                          <a:ln>
                            <a:noFill/>
                          </a:ln>
                          <a:effectLst>
                            <a:outerShdw blurRad="38100" dist="38100" dir="2700000" algn="tl">
                              <a:srgbClr val="FFFFFF"/>
                            </a:outerShdw>
                          </a:effectLst>
                        </a:rPr>
                        <a:t>Id</a:t>
                      </a:r>
                      <a:endParaRPr kumimoji="1" lang="bg-BG" sz="2800" b="1" i="0" u="none" strike="noStrike" cap="none" normalizeH="0" baseline="0" dirty="0" smtClean="0">
                        <a:ln>
                          <a:noFill/>
                        </a:ln>
                        <a:solidFill>
                          <a:schemeClr val="tx1"/>
                        </a:solidFill>
                        <a:effectLst>
                          <a:outerShdw blurRad="38100" dist="38100" dir="2700000" algn="tl">
                            <a:srgbClr val="FFFFFF"/>
                          </a:outerShdw>
                        </a:effectLst>
                        <a:latin typeface="Courier New" pitchFamily="49"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u="none" strike="noStrike" cap="none" normalizeH="0" baseline="0" smtClean="0">
                          <a:ln>
                            <a:noFill/>
                          </a:ln>
                          <a:effectLst>
                            <a:outerShdw blurRad="38100" dist="38100" dir="2700000" algn="tl">
                              <a:srgbClr val="FFFFFF"/>
                            </a:outerShdw>
                          </a:effectLst>
                        </a:rPr>
                        <a:t>Name</a:t>
                      </a:r>
                      <a:endParaRPr kumimoji="1" lang="bg-BG" sz="2800" b="1" i="0" u="none" strike="noStrike" cap="none" normalizeH="0" baseline="0" smtClean="0">
                        <a:ln>
                          <a:noFill/>
                        </a:ln>
                        <a:solidFill>
                          <a:schemeClr val="tx1"/>
                        </a:solidFill>
                        <a:effectLst>
                          <a:outerShdw blurRad="38100" dist="38100" dir="2700000" algn="tl">
                            <a:srgbClr val="FFFFFF"/>
                          </a:outerShdw>
                        </a:effectLst>
                        <a:latin typeface="Courier New" pitchFamily="49"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u="none" strike="noStrike" cap="none" normalizeH="0" baseline="0" smtClean="0">
                          <a:ln>
                            <a:noFill/>
                          </a:ln>
                          <a:effectLst>
                            <a:outerShdw blurRad="38100" dist="38100" dir="2700000" algn="tl">
                              <a:srgbClr val="FFFFFF"/>
                            </a:outerShdw>
                          </a:effectLst>
                        </a:rPr>
                        <a:t>Family</a:t>
                      </a:r>
                      <a:endParaRPr kumimoji="1" lang="bg-BG" sz="2800" b="1" i="0" u="none" strike="noStrike" cap="none" normalizeH="0" baseline="0" smtClean="0">
                        <a:ln>
                          <a:noFill/>
                        </a:ln>
                        <a:solidFill>
                          <a:schemeClr val="tx1"/>
                        </a:solidFill>
                        <a:effectLst>
                          <a:outerShdw blurRad="38100" dist="38100" dir="2700000" algn="tl">
                            <a:srgbClr val="FFFFFF"/>
                          </a:outerShdw>
                        </a:effectLst>
                        <a:latin typeface="Courier New" pitchFamily="49"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u="none" strike="noStrike" cap="none" normalizeH="0" baseline="0" smtClean="0">
                          <a:ln>
                            <a:noFill/>
                          </a:ln>
                          <a:effectLst>
                            <a:outerShdw blurRad="38100" dist="38100" dir="2700000" algn="tl">
                              <a:srgbClr val="FFFFFF"/>
                            </a:outerShdw>
                          </a:effectLst>
                        </a:rPr>
                        <a:t>Employer</a:t>
                      </a:r>
                      <a:endParaRPr kumimoji="1" lang="bg-BG" sz="2800" b="1" i="0" u="none" strike="noStrike" cap="none" normalizeH="0" baseline="0" smtClean="0">
                        <a:ln>
                          <a:noFill/>
                        </a:ln>
                        <a:solidFill>
                          <a:schemeClr val="tx1"/>
                        </a:solidFill>
                        <a:effectLst>
                          <a:outerShdw blurRad="38100" dist="38100" dir="2700000" algn="tl">
                            <a:srgbClr val="FFFFFF"/>
                          </a:outerShdw>
                        </a:effectLst>
                        <a:latin typeface="Courier New" pitchFamily="49" charset="0"/>
                      </a:endParaRPr>
                    </a:p>
                  </a:txBody>
                  <a:tcPr horzOverflow="overflow"/>
                </a:tc>
              </a:tr>
              <a:tr h="455613">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400" u="none" strike="noStrike" cap="none" normalizeH="0" baseline="0" dirty="0" smtClean="0">
                          <a:ln>
                            <a:noFill/>
                          </a:ln>
                          <a:effectLst>
                            <a:outerShdw blurRad="38100" dist="38100" dir="2700000" algn="tl">
                              <a:srgbClr val="FFFFFF"/>
                            </a:outerShdw>
                          </a:effectLst>
                        </a:rPr>
                        <a:t>1</a:t>
                      </a:r>
                      <a:endParaRPr kumimoji="1" lang="bg-BG" sz="2400" b="1" i="0" u="none" strike="noStrike" cap="none" normalizeH="0" baseline="0" dirty="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Svetlin</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Nakov</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dirty="0" smtClean="0">
                          <a:ln>
                            <a:noFill/>
                          </a:ln>
                          <a:effectLst>
                            <a:outerShdw blurRad="38100" dist="38100" dir="2700000" algn="tl">
                              <a:srgbClr val="FFFFFF"/>
                            </a:outerShdw>
                          </a:effectLst>
                        </a:rPr>
                        <a:t>BASD</a:t>
                      </a:r>
                      <a:endParaRPr kumimoji="1" lang="bg-BG" sz="2400" b="1" i="0" u="none" strike="noStrike" cap="none" normalizeH="0" baseline="0" dirty="0" smtClean="0">
                        <a:ln>
                          <a:noFill/>
                        </a:ln>
                        <a:solidFill>
                          <a:schemeClr val="tx1"/>
                        </a:solidFill>
                        <a:effectLst>
                          <a:outerShdw blurRad="38100" dist="38100" dir="2700000" algn="tl">
                            <a:srgbClr val="FFFFFF"/>
                          </a:outerShdw>
                        </a:effectLst>
                        <a:latin typeface="Arial" charset="0"/>
                      </a:endParaRPr>
                    </a:p>
                  </a:txBody>
                  <a:tcPr horzOverflow="overflow"/>
                </a:tc>
              </a:tr>
              <a:tr h="454025">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400" u="none" strike="noStrike" cap="none" normalizeH="0" baseline="0" dirty="0" smtClean="0">
                          <a:ln>
                            <a:noFill/>
                          </a:ln>
                          <a:effectLst>
                            <a:outerShdw blurRad="38100" dist="38100" dir="2700000" algn="tl">
                              <a:srgbClr val="FFFFFF"/>
                            </a:outerShdw>
                          </a:effectLst>
                        </a:rPr>
                        <a:t>2</a:t>
                      </a:r>
                      <a:endParaRPr kumimoji="1" lang="bg-BG" sz="2400" b="1" i="0" u="none" strike="noStrike" cap="none" normalizeH="0" baseline="0" dirty="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Branimir</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Gjurov</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BSH</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454025">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400" u="none" strike="noStrike" cap="none" normalizeH="0" baseline="0" smtClean="0">
                          <a:ln>
                            <a:noFill/>
                          </a:ln>
                          <a:effectLst>
                            <a:outerShdw blurRad="38100" dist="38100" dir="2700000" algn="tl">
                              <a:srgbClr val="FFFFFF"/>
                            </a:outerShdw>
                          </a:effectLst>
                        </a:rPr>
                        <a:t>3</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Martin</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Kulov</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dirty="0" err="1" smtClean="0">
                          <a:ln>
                            <a:noFill/>
                          </a:ln>
                          <a:effectLst>
                            <a:outerShdw blurRad="38100" dist="38100" dir="2700000" algn="tl">
                              <a:srgbClr val="FFFFFF"/>
                            </a:outerShdw>
                          </a:effectLst>
                        </a:rPr>
                        <a:t>CodeAttest</a:t>
                      </a:r>
                      <a:endParaRPr kumimoji="1" lang="bg-BG" sz="2400" b="1" i="0" u="none" strike="noStrike" cap="none" normalizeH="0" baseline="0" dirty="0"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lstStyle/>
          <a:p>
            <a:r>
              <a:rPr lang="en-US"/>
              <a:t>Table Scheme</a:t>
            </a:r>
            <a:endParaRPr lang="bg-BG"/>
          </a:p>
        </p:txBody>
      </p:sp>
      <p:sp>
        <p:nvSpPr>
          <p:cNvPr id="470019" name="Rectangle 3"/>
          <p:cNvSpPr>
            <a:spLocks noGrp="1" noChangeArrowheads="1"/>
          </p:cNvSpPr>
          <p:nvPr>
            <p:ph type="body" idx="1"/>
          </p:nvPr>
        </p:nvSpPr>
        <p:spPr/>
        <p:txBody>
          <a:bodyPr/>
          <a:lstStyle/>
          <a:p>
            <a:r>
              <a:rPr lang="en-US"/>
              <a:t>The scheme of a table is an ordered sequence of descriptions of columns</a:t>
            </a:r>
            <a:r>
              <a:rPr lang="bg-BG"/>
              <a:t> (</a:t>
            </a:r>
            <a:r>
              <a:rPr lang="en-US"/>
              <a:t>name and type</a:t>
            </a:r>
            <a:r>
              <a:rPr lang="bg-BG"/>
              <a:t>)</a:t>
            </a:r>
          </a:p>
          <a:p>
            <a:r>
              <a:rPr lang="en-US"/>
              <a:t>For example the </a:t>
            </a:r>
            <a:r>
              <a:rPr lang="en-US">
                <a:latin typeface="Courier New" pitchFamily="49" charset="0"/>
              </a:rPr>
              <a:t>Persons</a:t>
            </a:r>
            <a:r>
              <a:rPr lang="en-US"/>
              <a:t> table has the following scheme</a:t>
            </a:r>
            <a:r>
              <a:rPr lang="bg-BG"/>
              <a:t>:</a:t>
            </a:r>
            <a:endParaRPr lang="bg-BG" sz="2800"/>
          </a:p>
        </p:txBody>
      </p:sp>
      <p:sp>
        <p:nvSpPr>
          <p:cNvPr id="470020" name="Rectangle 4"/>
          <p:cNvSpPr>
            <a:spLocks noChangeArrowheads="1"/>
          </p:cNvSpPr>
          <p:nvPr/>
        </p:nvSpPr>
        <p:spPr bwMode="auto">
          <a:xfrm>
            <a:off x="1476375" y="3657600"/>
            <a:ext cx="6119813" cy="2419124"/>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eaLnBrk="1" hangingPunct="1">
              <a:lnSpc>
                <a:spcPct val="100000"/>
              </a:lnSpc>
            </a:pPr>
            <a:r>
              <a:rPr kumimoji="0" lang="en-US" sz="2400" b="1">
                <a:solidFill>
                  <a:schemeClr val="tx1"/>
                </a:solidFill>
                <a:latin typeface="Courier New" pitchFamily="49" charset="0"/>
              </a:rPr>
              <a:t>PERSONS (</a:t>
            </a:r>
            <a:endParaRPr kumimoji="0" lang="bg-BG" sz="2400" b="1">
              <a:solidFill>
                <a:schemeClr val="tx1"/>
              </a:solidFill>
              <a:latin typeface="Courier New" pitchFamily="49" charset="0"/>
            </a:endParaRPr>
          </a:p>
          <a:p>
            <a:pPr eaLnBrk="1" hangingPunct="1">
              <a:lnSpc>
                <a:spcPct val="100000"/>
              </a:lnSpc>
            </a:pPr>
            <a:r>
              <a:rPr kumimoji="0" lang="bg-BG" sz="2400" b="1">
                <a:solidFill>
                  <a:schemeClr val="tx1"/>
                </a:solidFill>
                <a:latin typeface="Courier New" pitchFamily="49" charset="0"/>
              </a:rPr>
              <a:t>  </a:t>
            </a:r>
            <a:r>
              <a:rPr kumimoji="0" lang="en-US" sz="2400" b="1">
                <a:solidFill>
                  <a:schemeClr val="tx1"/>
                </a:solidFill>
                <a:latin typeface="Courier New" pitchFamily="49" charset="0"/>
              </a:rPr>
              <a:t>id</a:t>
            </a:r>
            <a:r>
              <a:rPr kumimoji="0" lang="bg-BG" sz="2400" b="1">
                <a:solidFill>
                  <a:schemeClr val="tx1"/>
                </a:solidFill>
                <a:latin typeface="Courier New" pitchFamily="49" charset="0"/>
              </a:rPr>
              <a:t>:</a:t>
            </a:r>
            <a:r>
              <a:rPr kumimoji="0" lang="en-US" sz="2400" b="1">
                <a:solidFill>
                  <a:schemeClr val="tx1"/>
                </a:solidFill>
                <a:latin typeface="Courier New" pitchFamily="49" charset="0"/>
              </a:rPr>
              <a:t> number</a:t>
            </a:r>
            <a:r>
              <a:rPr kumimoji="0" lang="bg-BG" sz="2400" b="1">
                <a:solidFill>
                  <a:schemeClr val="tx1"/>
                </a:solidFill>
                <a:latin typeface="Courier New" pitchFamily="49" charset="0"/>
              </a:rPr>
              <a:t>,</a:t>
            </a:r>
          </a:p>
          <a:p>
            <a:pPr eaLnBrk="1" hangingPunct="1">
              <a:lnSpc>
                <a:spcPct val="100000"/>
              </a:lnSpc>
            </a:pPr>
            <a:r>
              <a:rPr kumimoji="0" lang="bg-BG" sz="2400" b="1">
                <a:solidFill>
                  <a:schemeClr val="tx1"/>
                </a:solidFill>
                <a:latin typeface="Courier New" pitchFamily="49" charset="0"/>
              </a:rPr>
              <a:t>  </a:t>
            </a:r>
            <a:r>
              <a:rPr kumimoji="0" lang="en-US" sz="2400" b="1">
                <a:solidFill>
                  <a:schemeClr val="tx1"/>
                </a:solidFill>
                <a:latin typeface="Courier New" pitchFamily="49" charset="0"/>
              </a:rPr>
              <a:t>name</a:t>
            </a:r>
            <a:r>
              <a:rPr kumimoji="0" lang="bg-BG" sz="2400" b="1">
                <a:solidFill>
                  <a:schemeClr val="tx1"/>
                </a:solidFill>
                <a:latin typeface="Courier New" pitchFamily="49" charset="0"/>
              </a:rPr>
              <a:t>: </a:t>
            </a:r>
            <a:r>
              <a:rPr kumimoji="0" lang="en-US" sz="2400" b="1">
                <a:solidFill>
                  <a:schemeClr val="tx1"/>
                </a:solidFill>
                <a:latin typeface="Courier New" pitchFamily="49" charset="0"/>
              </a:rPr>
              <a:t>string</a:t>
            </a:r>
            <a:r>
              <a:rPr kumimoji="0" lang="bg-BG" sz="2400" b="1">
                <a:solidFill>
                  <a:schemeClr val="tx1"/>
                </a:solidFill>
                <a:latin typeface="Courier New" pitchFamily="49" charset="0"/>
              </a:rPr>
              <a:t>,</a:t>
            </a:r>
          </a:p>
          <a:p>
            <a:pPr eaLnBrk="1" hangingPunct="1">
              <a:lnSpc>
                <a:spcPct val="100000"/>
              </a:lnSpc>
            </a:pPr>
            <a:r>
              <a:rPr kumimoji="0" lang="bg-BG" sz="2400" b="1">
                <a:solidFill>
                  <a:schemeClr val="tx1"/>
                </a:solidFill>
                <a:latin typeface="Courier New" pitchFamily="49" charset="0"/>
              </a:rPr>
              <a:t>  </a:t>
            </a:r>
            <a:r>
              <a:rPr kumimoji="0" lang="en-US" sz="2400" b="1">
                <a:solidFill>
                  <a:schemeClr val="tx1"/>
                </a:solidFill>
                <a:latin typeface="Courier New" pitchFamily="49" charset="0"/>
              </a:rPr>
              <a:t>family</a:t>
            </a:r>
            <a:r>
              <a:rPr kumimoji="0" lang="bg-BG" sz="2400" b="1">
                <a:solidFill>
                  <a:schemeClr val="tx1"/>
                </a:solidFill>
                <a:latin typeface="Courier New" pitchFamily="49" charset="0"/>
              </a:rPr>
              <a:t>: </a:t>
            </a:r>
            <a:r>
              <a:rPr kumimoji="0" lang="en-US" sz="2400" b="1">
                <a:solidFill>
                  <a:schemeClr val="tx1"/>
                </a:solidFill>
                <a:latin typeface="Courier New" pitchFamily="49" charset="0"/>
              </a:rPr>
              <a:t>string</a:t>
            </a:r>
            <a:r>
              <a:rPr kumimoji="0" lang="bg-BG" sz="2400" b="1">
                <a:solidFill>
                  <a:schemeClr val="tx1"/>
                </a:solidFill>
                <a:latin typeface="Courier New" pitchFamily="49" charset="0"/>
              </a:rPr>
              <a:t>,</a:t>
            </a:r>
          </a:p>
          <a:p>
            <a:pPr eaLnBrk="1" hangingPunct="1">
              <a:lnSpc>
                <a:spcPct val="100000"/>
              </a:lnSpc>
            </a:pPr>
            <a:r>
              <a:rPr kumimoji="0" lang="bg-BG" sz="2400" b="1">
                <a:solidFill>
                  <a:schemeClr val="tx1"/>
                </a:solidFill>
                <a:latin typeface="Courier New" pitchFamily="49" charset="0"/>
              </a:rPr>
              <a:t>  </a:t>
            </a:r>
            <a:r>
              <a:rPr kumimoji="0" lang="en-US" sz="2400" b="1">
                <a:solidFill>
                  <a:schemeClr val="tx1"/>
                </a:solidFill>
                <a:latin typeface="Courier New" pitchFamily="49" charset="0"/>
              </a:rPr>
              <a:t>employer: string</a:t>
            </a:r>
            <a:endParaRPr kumimoji="0" lang="bg-BG" sz="2400" b="1">
              <a:solidFill>
                <a:schemeClr val="tx1"/>
              </a:solidFill>
              <a:latin typeface="Courier New" pitchFamily="49" charset="0"/>
            </a:endParaRPr>
          </a:p>
          <a:p>
            <a:pPr eaLnBrk="1" hangingPunct="1">
              <a:lnSpc>
                <a:spcPct val="100000"/>
              </a:lnSpc>
            </a:pPr>
            <a:r>
              <a:rPr kumimoji="0" lang="bg-BG" sz="2400" b="1">
                <a:solidFill>
                  <a:schemeClr val="tx1"/>
                </a:solidFill>
                <a:latin typeface="Courier New" pitchFamily="49" charset="0"/>
              </a:rPr>
              <a:t>)</a:t>
            </a:r>
            <a:endParaRPr kumimoji="0" lang="bg-BG" sz="2000" b="1" noProof="1">
              <a:solidFill>
                <a:schemeClr val="tx1"/>
              </a:solidFill>
              <a:latin typeface="Courier New" pitchFamily="49" charset="0"/>
            </a:endParaRPr>
          </a:p>
        </p:txBody>
      </p:sp>
    </p:spTree>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r>
              <a:rPr lang="en-US"/>
              <a:t>Primary Key</a:t>
            </a:r>
            <a:endParaRPr lang="bg-BG"/>
          </a:p>
        </p:txBody>
      </p:sp>
      <p:sp>
        <p:nvSpPr>
          <p:cNvPr id="473091" name="Rectangle 3"/>
          <p:cNvSpPr>
            <a:spLocks noGrp="1" noChangeArrowheads="1"/>
          </p:cNvSpPr>
          <p:nvPr>
            <p:ph type="body" sz="half" idx="1"/>
          </p:nvPr>
        </p:nvSpPr>
        <p:spPr>
          <a:xfrm>
            <a:off x="323850" y="1268413"/>
            <a:ext cx="8496300" cy="5329237"/>
          </a:xfrm>
        </p:spPr>
        <p:txBody>
          <a:bodyPr/>
          <a:lstStyle/>
          <a:p>
            <a:r>
              <a:rPr lang="en-US" sz="2800" dirty="0"/>
              <a:t>Primary key is a column of the table</a:t>
            </a:r>
            <a:r>
              <a:rPr lang="bg-BG" sz="2800" dirty="0"/>
              <a:t>, </a:t>
            </a:r>
            <a:r>
              <a:rPr lang="en-US" sz="2800" dirty="0"/>
              <a:t>that can be used to uniquely identify one of its rows</a:t>
            </a:r>
            <a:endParaRPr lang="bg-BG" sz="2800" dirty="0"/>
          </a:p>
          <a:p>
            <a:endParaRPr lang="bg-BG" sz="2800" dirty="0"/>
          </a:p>
          <a:p>
            <a:pPr>
              <a:buFontTx/>
              <a:buNone/>
            </a:pPr>
            <a:endParaRPr lang="en-US" sz="2800" dirty="0" smtClean="0"/>
          </a:p>
          <a:p>
            <a:pPr>
              <a:buFontTx/>
              <a:buNone/>
            </a:pPr>
            <a:endParaRPr lang="bg-BG" sz="2800" dirty="0"/>
          </a:p>
          <a:p>
            <a:endParaRPr lang="bg-BG" sz="2800" dirty="0"/>
          </a:p>
          <a:p>
            <a:endParaRPr lang="bg-BG" sz="2800" dirty="0"/>
          </a:p>
          <a:p>
            <a:r>
              <a:rPr lang="en-US" sz="2800" dirty="0"/>
              <a:t>Two records</a:t>
            </a:r>
            <a:r>
              <a:rPr lang="bg-BG" sz="2800" dirty="0"/>
              <a:t> (</a:t>
            </a:r>
            <a:r>
              <a:rPr lang="en-US" sz="2800" dirty="0"/>
              <a:t>rows</a:t>
            </a:r>
            <a:r>
              <a:rPr lang="bg-BG" sz="2800" dirty="0"/>
              <a:t>) </a:t>
            </a:r>
            <a:r>
              <a:rPr lang="en-US" sz="2800" dirty="0"/>
              <a:t>are different only when their primary keys are different</a:t>
            </a:r>
            <a:endParaRPr lang="bg-BG" sz="2800" dirty="0"/>
          </a:p>
          <a:p>
            <a:r>
              <a:rPr lang="en-US" sz="2800" dirty="0"/>
              <a:t>The primary key can be</a:t>
            </a:r>
            <a:r>
              <a:rPr lang="bg-BG" sz="2800" dirty="0"/>
              <a:t> </a:t>
            </a:r>
            <a:r>
              <a:rPr lang="en-US" sz="2800" dirty="0"/>
              <a:t>composed from several columns</a:t>
            </a:r>
            <a:r>
              <a:rPr lang="bg-BG" sz="2800" dirty="0"/>
              <a:t> </a:t>
            </a:r>
            <a:r>
              <a:rPr lang="en-US" sz="2800" dirty="0"/>
              <a:t>(composite primary key)</a:t>
            </a:r>
            <a:endParaRPr lang="bg-BG" sz="2800" dirty="0"/>
          </a:p>
        </p:txBody>
      </p:sp>
      <p:graphicFrame>
        <p:nvGraphicFramePr>
          <p:cNvPr id="473092" name="Group 4"/>
          <p:cNvGraphicFramePr>
            <a:graphicFrameLocks noGrp="1"/>
          </p:cNvGraphicFramePr>
          <p:nvPr>
            <p:ph sz="half" idx="2"/>
          </p:nvPr>
        </p:nvGraphicFramePr>
        <p:xfrm>
          <a:off x="1216025" y="2484437"/>
          <a:ext cx="6480175" cy="2087563"/>
        </p:xfrm>
        <a:graphic>
          <a:graphicData uri="http://schemas.openxmlformats.org/drawingml/2006/table">
            <a:tbl>
              <a:tblPr firstRow="1">
                <a:tableStyleId>{35758FB7-9AC5-4552-8A53-C91805E547FA}</a:tableStyleId>
              </a:tblPr>
              <a:tblGrid>
                <a:gridCol w="833438"/>
                <a:gridCol w="1973262"/>
                <a:gridCol w="1577975"/>
                <a:gridCol w="2095500"/>
              </a:tblGrid>
              <a:tr h="568325">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u="none" strike="noStrike" cap="none" normalizeH="0" baseline="0" dirty="0" smtClean="0">
                          <a:ln>
                            <a:noFill/>
                          </a:ln>
                          <a:effectLst/>
                        </a:rPr>
                        <a:t>Id</a:t>
                      </a:r>
                      <a:endParaRPr kumimoji="1" lang="bg-BG" sz="2800" b="1" i="0" u="none" strike="noStrike" cap="none" normalizeH="0" baseline="0" dirty="0" smtClean="0">
                        <a:ln>
                          <a:noFill/>
                        </a:ln>
                        <a:solidFill>
                          <a:schemeClr val="tx1"/>
                        </a:solidFill>
                        <a:effectLst/>
                        <a:latin typeface="Courier New" pitchFamily="49"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u="none" strike="noStrike" cap="none" normalizeH="0" baseline="0" smtClean="0">
                          <a:ln>
                            <a:noFill/>
                          </a:ln>
                          <a:effectLst/>
                        </a:rPr>
                        <a:t>Name</a:t>
                      </a:r>
                      <a:endParaRPr kumimoji="1" lang="bg-BG" sz="2800" b="1" i="0" u="none" strike="noStrike" cap="none" normalizeH="0" baseline="0" smtClean="0">
                        <a:ln>
                          <a:noFill/>
                        </a:ln>
                        <a:solidFill>
                          <a:schemeClr val="tx1"/>
                        </a:solidFill>
                        <a:effectLst/>
                        <a:latin typeface="Courier New" pitchFamily="49"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u="none" strike="noStrike" cap="none" normalizeH="0" baseline="0" smtClean="0">
                          <a:ln>
                            <a:noFill/>
                          </a:ln>
                          <a:effectLst/>
                        </a:rPr>
                        <a:t>Family</a:t>
                      </a:r>
                      <a:endParaRPr kumimoji="1" lang="bg-BG" sz="2800" b="1" i="0" u="none" strike="noStrike" cap="none" normalizeH="0" baseline="0" smtClean="0">
                        <a:ln>
                          <a:noFill/>
                        </a:ln>
                        <a:solidFill>
                          <a:schemeClr val="tx1"/>
                        </a:solidFill>
                        <a:effectLst/>
                        <a:latin typeface="Courier New" pitchFamily="49"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u="none" strike="noStrike" cap="none" normalizeH="0" baseline="0" smtClean="0">
                          <a:ln>
                            <a:noFill/>
                          </a:ln>
                          <a:effectLst/>
                        </a:rPr>
                        <a:t>Employer</a:t>
                      </a:r>
                      <a:endParaRPr kumimoji="1" lang="bg-BG" sz="2800" b="1" i="0" u="none" strike="noStrike" cap="none" normalizeH="0" baseline="0" smtClean="0">
                        <a:ln>
                          <a:noFill/>
                        </a:ln>
                        <a:solidFill>
                          <a:schemeClr val="tx1"/>
                        </a:solidFill>
                        <a:effectLst/>
                        <a:latin typeface="Courier New" pitchFamily="49" charset="0"/>
                      </a:endParaRPr>
                    </a:p>
                  </a:txBody>
                  <a:tcPr horzOverflow="overflow"/>
                </a:tc>
              </a:tr>
              <a:tr h="5080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400" u="none" strike="noStrike" cap="none" normalizeH="0" baseline="0" smtClean="0">
                          <a:ln>
                            <a:noFill/>
                          </a:ln>
                          <a:effectLst/>
                        </a:rPr>
                        <a:t>1</a:t>
                      </a:r>
                      <a:endParaRPr kumimoji="1" lang="bg-BG" sz="2400" b="1"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rPr>
                        <a:t>Svetlin</a:t>
                      </a:r>
                      <a:endParaRPr kumimoji="1" lang="bg-BG" sz="2400" b="1"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rPr>
                        <a:t>Nakov</a:t>
                      </a:r>
                      <a:endParaRPr kumimoji="1" lang="bg-BG" sz="2400" b="1"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rPr>
                        <a:t>BASD</a:t>
                      </a:r>
                      <a:endParaRPr kumimoji="1" lang="bg-BG" sz="2400" b="1" i="0" u="none" strike="noStrike" cap="none" normalizeH="0" baseline="0" smtClean="0">
                        <a:ln>
                          <a:noFill/>
                        </a:ln>
                        <a:solidFill>
                          <a:schemeClr val="tx1"/>
                        </a:solidFill>
                        <a:effectLst/>
                        <a:latin typeface="Arial" charset="0"/>
                      </a:endParaRPr>
                    </a:p>
                  </a:txBody>
                  <a:tcPr horzOverflow="overflow"/>
                </a:tc>
              </a:tr>
              <a:tr h="504825">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400" u="none" strike="noStrike" cap="none" normalizeH="0" baseline="0" smtClean="0">
                          <a:ln>
                            <a:noFill/>
                          </a:ln>
                          <a:effectLst/>
                        </a:rPr>
                        <a:t>2</a:t>
                      </a:r>
                      <a:endParaRPr kumimoji="1" lang="bg-BG" sz="2400" b="1"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rPr>
                        <a:t>Branimir</a:t>
                      </a:r>
                      <a:endParaRPr kumimoji="1" lang="bg-BG" sz="2400" b="1"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rPr>
                        <a:t>Gjurov</a:t>
                      </a:r>
                      <a:endParaRPr kumimoji="1" lang="bg-BG" sz="2400" b="1"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rPr>
                        <a:t>BSH</a:t>
                      </a:r>
                      <a:endParaRPr kumimoji="1" lang="bg-BG" sz="2400" b="1" i="0" u="none" strike="noStrike" cap="none" normalizeH="0" baseline="0" smtClean="0">
                        <a:ln>
                          <a:noFill/>
                        </a:ln>
                        <a:solidFill>
                          <a:schemeClr val="tx1"/>
                        </a:solidFill>
                        <a:effectLst/>
                        <a:latin typeface="Arial" charset="0"/>
                      </a:endParaRPr>
                    </a:p>
                  </a:txBody>
                  <a:tcPr horzOverflow="overflow"/>
                </a:tc>
              </a:tr>
              <a:tr h="506413">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400" u="none" strike="noStrike" cap="none" normalizeH="0" baseline="0" smtClean="0">
                          <a:ln>
                            <a:noFill/>
                          </a:ln>
                          <a:effectLst/>
                        </a:rPr>
                        <a:t>3</a:t>
                      </a:r>
                      <a:endParaRPr kumimoji="1" lang="bg-BG" sz="2400" b="1"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rPr>
                        <a:t>Martin</a:t>
                      </a:r>
                      <a:endParaRPr kumimoji="1" lang="bg-BG" sz="2400" b="1"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rPr>
                        <a:t>Kulov</a:t>
                      </a:r>
                      <a:endParaRPr kumimoji="1" lang="bg-BG" sz="2400" b="1"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dirty="0" err="1" smtClean="0">
                          <a:ln>
                            <a:noFill/>
                          </a:ln>
                          <a:effectLst/>
                        </a:rPr>
                        <a:t>CodeAttest</a:t>
                      </a:r>
                      <a:endParaRPr kumimoji="1" lang="bg-BG" sz="2400" b="1" i="0" u="none" strike="noStrike" cap="none" normalizeH="0" baseline="0" dirty="0" smtClean="0">
                        <a:ln>
                          <a:noFill/>
                        </a:ln>
                        <a:solidFill>
                          <a:schemeClr val="tx1"/>
                        </a:solidFill>
                        <a:effectLst/>
                        <a:latin typeface="Arial" charset="0"/>
                      </a:endParaRPr>
                    </a:p>
                  </a:txBody>
                  <a:tcPr horzOverflow="overflow"/>
                </a:tc>
              </a:tr>
            </a:tbl>
          </a:graphicData>
        </a:graphic>
      </p:graphicFrame>
      <p:sp>
        <p:nvSpPr>
          <p:cNvPr id="473119" name="AutoShape 31"/>
          <p:cNvSpPr>
            <a:spLocks noChangeArrowheads="1"/>
          </p:cNvSpPr>
          <p:nvPr/>
        </p:nvSpPr>
        <p:spPr bwMode="auto">
          <a:xfrm flipV="1">
            <a:off x="0" y="2936875"/>
            <a:ext cx="1296988" cy="720725"/>
          </a:xfrm>
          <a:prstGeom prst="wedgeRoundRectCallout">
            <a:avLst>
              <a:gd name="adj1" fmla="val 62236"/>
              <a:gd name="adj2" fmla="val -77537"/>
              <a:gd name="adj3" fmla="val 16667"/>
            </a:avLst>
          </a:prstGeom>
          <a:ln>
            <a:headEnd/>
            <a:tailEnd/>
          </a:ln>
        </p:spPr>
        <p:style>
          <a:lnRef idx="3">
            <a:schemeClr val="lt1"/>
          </a:lnRef>
          <a:fillRef idx="1">
            <a:schemeClr val="accent2"/>
          </a:fillRef>
          <a:effectRef idx="1">
            <a:schemeClr val="accent2"/>
          </a:effectRef>
          <a:fontRef idx="minor">
            <a:schemeClr val="lt1"/>
          </a:fontRef>
        </p:style>
        <p:txBody>
          <a:bodyPr rot="10800000" lIns="54000" rIns="54000" anchor="ctr"/>
          <a:lstStyle/>
          <a:p>
            <a:pPr algn="ctr" eaLnBrk="1" hangingPunct="1"/>
            <a:r>
              <a:rPr kumimoji="0" lang="en-US" sz="2200" dirty="0">
                <a:solidFill>
                  <a:schemeClr val="tx1"/>
                </a:solidFill>
                <a:effectLst>
                  <a:outerShdw blurRad="38100" dist="38100" dir="2700000" algn="tl">
                    <a:srgbClr val="FFFFFF"/>
                  </a:outerShdw>
                </a:effectLst>
              </a:rPr>
              <a:t>Primary key</a:t>
            </a:r>
            <a:endParaRPr kumimoji="0" lang="bg-BG" sz="2200" dirty="0">
              <a:solidFill>
                <a:schemeClr val="tx1"/>
              </a:solidFill>
              <a:effectLst>
                <a:outerShdw blurRad="38100" dist="38100" dir="2700000" algn="tl">
                  <a:srgbClr val="FFFFFF"/>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3119"/>
                                        </p:tgtEl>
                                        <p:attrNameLst>
                                          <p:attrName>style.visibility</p:attrName>
                                        </p:attrNameLst>
                                      </p:cBhvr>
                                      <p:to>
                                        <p:strVal val="visible"/>
                                      </p:to>
                                    </p:set>
                                    <p:animEffect transition="in" filter="fade">
                                      <p:cBhvr>
                                        <p:cTn id="7" dur="500"/>
                                        <p:tgtEl>
                                          <p:spTgt spid="473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119"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p:txBody>
          <a:bodyPr/>
          <a:lstStyle/>
          <a:p>
            <a:r>
              <a:rPr lang="en-US"/>
              <a:t>Relations</a:t>
            </a:r>
            <a:r>
              <a:rPr lang="bg-BG"/>
              <a:t> </a:t>
            </a:r>
          </a:p>
        </p:txBody>
      </p:sp>
      <p:sp>
        <p:nvSpPr>
          <p:cNvPr id="474115" name="Rectangle 3"/>
          <p:cNvSpPr>
            <a:spLocks noGrp="1" noChangeArrowheads="1"/>
          </p:cNvSpPr>
          <p:nvPr>
            <p:ph type="body" idx="1"/>
          </p:nvPr>
        </p:nvSpPr>
        <p:spPr/>
        <p:txBody>
          <a:bodyPr/>
          <a:lstStyle/>
          <a:p>
            <a:r>
              <a:rPr lang="en-US"/>
              <a:t>Relations between tables are based on interconnections</a:t>
            </a:r>
            <a:r>
              <a:rPr lang="bg-BG"/>
              <a:t> </a:t>
            </a:r>
            <a:r>
              <a:rPr lang="en-US"/>
              <a:t>primary key / foreign key</a:t>
            </a:r>
            <a:endParaRPr lang="bg-BG"/>
          </a:p>
        </p:txBody>
      </p:sp>
      <p:graphicFrame>
        <p:nvGraphicFramePr>
          <p:cNvPr id="474179" name="Group 67"/>
          <p:cNvGraphicFramePr>
            <a:graphicFrameLocks noGrp="1"/>
          </p:cNvGraphicFramePr>
          <p:nvPr/>
        </p:nvGraphicFramePr>
        <p:xfrm>
          <a:off x="539750" y="3840163"/>
          <a:ext cx="4968875" cy="2707518"/>
        </p:xfrm>
        <a:graphic>
          <a:graphicData uri="http://schemas.openxmlformats.org/drawingml/2006/table">
            <a:tbl>
              <a:tblPr firstRow="1">
                <a:tableStyleId>{35758FB7-9AC5-4552-8A53-C91805E547FA}</a:tableStyleId>
              </a:tblPr>
              <a:tblGrid>
                <a:gridCol w="658813"/>
                <a:gridCol w="1838325"/>
                <a:gridCol w="2471737"/>
              </a:tblGrid>
              <a:tr h="4826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u="none" strike="noStrike" cap="none" normalizeH="0" baseline="0" smtClean="0">
                          <a:ln>
                            <a:noFill/>
                          </a:ln>
                          <a:effectLst>
                            <a:outerShdw blurRad="38100" dist="38100" dir="2700000" algn="tl">
                              <a:srgbClr val="FFFFFF"/>
                            </a:outerShdw>
                          </a:effectLst>
                        </a:rPr>
                        <a:t>Id</a:t>
                      </a:r>
                      <a:endParaRPr kumimoji="1" lang="bg-BG" sz="2800" b="1" i="0" u="none" strike="noStrike" cap="none" normalizeH="0" baseline="0" smtClean="0">
                        <a:ln>
                          <a:noFill/>
                        </a:ln>
                        <a:solidFill>
                          <a:schemeClr val="tx1"/>
                        </a:solidFill>
                        <a:effectLst>
                          <a:outerShdw blurRad="38100" dist="38100" dir="2700000" algn="tl">
                            <a:srgbClr val="FFFFFF"/>
                          </a:outerShdw>
                        </a:effectLst>
                        <a:latin typeface="Courier New" pitchFamily="49"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u="none" strike="noStrike" cap="none" normalizeH="0" baseline="0" smtClean="0">
                          <a:ln>
                            <a:noFill/>
                          </a:ln>
                          <a:effectLst>
                            <a:outerShdw blurRad="38100" dist="38100" dir="2700000" algn="tl">
                              <a:srgbClr val="FFFFFF"/>
                            </a:outerShdw>
                          </a:effectLst>
                        </a:rPr>
                        <a:t>Name</a:t>
                      </a:r>
                      <a:endParaRPr kumimoji="1" lang="bg-BG" sz="2800" b="1" i="0" u="none" strike="noStrike" cap="none" normalizeH="0" baseline="0" smtClean="0">
                        <a:ln>
                          <a:noFill/>
                        </a:ln>
                        <a:solidFill>
                          <a:schemeClr val="tx1"/>
                        </a:solidFill>
                        <a:effectLst>
                          <a:outerShdw blurRad="38100" dist="38100" dir="2700000" algn="tl">
                            <a:srgbClr val="FFFFFF"/>
                          </a:outerShdw>
                        </a:effectLst>
                        <a:latin typeface="Courier New" pitchFamily="49"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u="none" strike="noStrike" cap="none" normalizeH="0" baseline="0" smtClean="0">
                          <a:ln>
                            <a:noFill/>
                          </a:ln>
                          <a:effectLst>
                            <a:outerShdw blurRad="38100" dist="38100" dir="2700000" algn="tl">
                              <a:srgbClr val="FFFFFF"/>
                            </a:outerShdw>
                          </a:effectLst>
                        </a:rPr>
                        <a:t>C</a:t>
                      </a:r>
                      <a:r>
                        <a:rPr kumimoji="1" lang="en-US" sz="2800" u="none" strike="noStrike" cap="none" normalizeH="0" baseline="0" noProof="1" smtClean="0">
                          <a:ln>
                            <a:noFill/>
                          </a:ln>
                          <a:effectLst>
                            <a:outerShdw blurRad="38100" dist="38100" dir="2700000" algn="tl">
                              <a:srgbClr val="FFFFFF"/>
                            </a:outerShdw>
                          </a:effectLst>
                        </a:rPr>
                        <a:t>ountry</a:t>
                      </a:r>
                      <a:r>
                        <a:rPr kumimoji="1" lang="en-US" sz="2800" u="none" strike="noStrike" cap="none" normalizeH="0" baseline="0" smtClean="0">
                          <a:ln>
                            <a:noFill/>
                          </a:ln>
                          <a:effectLst>
                            <a:outerShdw blurRad="38100" dist="38100" dir="2700000" algn="tl">
                              <a:srgbClr val="FFFFFF"/>
                            </a:outerShdw>
                          </a:effectLst>
                        </a:rPr>
                        <a:t>I</a:t>
                      </a:r>
                      <a:r>
                        <a:rPr kumimoji="1" lang="en-US" sz="2800" u="none" strike="noStrike" cap="none" normalizeH="0" baseline="0" noProof="1" smtClean="0">
                          <a:ln>
                            <a:noFill/>
                          </a:ln>
                          <a:effectLst>
                            <a:outerShdw blurRad="38100" dist="38100" dir="2700000" algn="tl">
                              <a:srgbClr val="FFFFFF"/>
                            </a:outerShdw>
                          </a:effectLst>
                        </a:rPr>
                        <a:t>d</a:t>
                      </a:r>
                      <a:endParaRPr kumimoji="1" lang="en-US" sz="2800" b="1" i="0" u="none" strike="noStrike" cap="none" normalizeH="0" baseline="0" noProof="1" smtClean="0">
                        <a:ln>
                          <a:noFill/>
                        </a:ln>
                        <a:solidFill>
                          <a:schemeClr val="tx1"/>
                        </a:solidFill>
                        <a:effectLst>
                          <a:outerShdw blurRad="38100" dist="38100" dir="2700000" algn="tl">
                            <a:srgbClr val="FFFFFF"/>
                          </a:outerShdw>
                        </a:effectLst>
                        <a:latin typeface="Courier New" pitchFamily="49" charset="0"/>
                      </a:endParaRPr>
                    </a:p>
                  </a:txBody>
                  <a:tcPr horzOverflow="overflow"/>
                </a:tc>
              </a:tr>
              <a:tr h="42545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400" u="none" strike="noStrike" cap="none" normalizeH="0" baseline="0" smtClean="0">
                          <a:ln>
                            <a:noFill/>
                          </a:ln>
                          <a:effectLst>
                            <a:outerShdw blurRad="38100" dist="38100" dir="2700000" algn="tl">
                              <a:srgbClr val="FFFFFF"/>
                            </a:outerShdw>
                          </a:effectLst>
                        </a:rPr>
                        <a:t>1</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Sofia</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anchorCtr="1"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1</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42545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400" u="none" strike="noStrike" cap="none" normalizeH="0" baseline="0" smtClean="0">
                          <a:ln>
                            <a:noFill/>
                          </a:ln>
                          <a:effectLst>
                            <a:outerShdw blurRad="38100" dist="38100" dir="2700000" algn="tl">
                              <a:srgbClr val="FFFFFF"/>
                            </a:outerShdw>
                          </a:effectLst>
                        </a:rPr>
                        <a:t>2</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Plovdiv</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anchorCtr="1"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1</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4270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400" u="none" strike="noStrike" cap="none" normalizeH="0" baseline="0" smtClean="0">
                          <a:ln>
                            <a:noFill/>
                          </a:ln>
                          <a:effectLst>
                            <a:outerShdw blurRad="38100" dist="38100" dir="2700000" algn="tl">
                              <a:srgbClr val="FFFFFF"/>
                            </a:outerShdw>
                          </a:effectLst>
                        </a:rPr>
                        <a:t>3</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Munich</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anchorCtr="1"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2</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42545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4</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Berlin</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anchorCtr="1"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400" u="none" strike="noStrike" cap="none" normalizeH="0" baseline="0" smtClean="0">
                          <a:ln>
                            <a:noFill/>
                          </a:ln>
                          <a:effectLst>
                            <a:outerShdw blurRad="38100" dist="38100" dir="2700000" algn="tl">
                              <a:srgbClr val="FFFFFF"/>
                            </a:outerShdw>
                          </a:effectLst>
                        </a:rPr>
                        <a:t>2</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42545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5</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Moscow</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anchorCtr="1"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dirty="0" smtClean="0">
                          <a:ln>
                            <a:noFill/>
                          </a:ln>
                          <a:effectLst>
                            <a:outerShdw blurRad="38100" dist="38100" dir="2700000" algn="tl">
                              <a:srgbClr val="FFFFFF"/>
                            </a:outerShdw>
                          </a:effectLst>
                        </a:rPr>
                        <a:t>3</a:t>
                      </a:r>
                      <a:endParaRPr kumimoji="1" lang="bg-BG" sz="2400" b="1" i="0" u="none" strike="noStrike" cap="none" normalizeH="0" baseline="0" dirty="0"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graphicFrame>
        <p:nvGraphicFramePr>
          <p:cNvPr id="474146" name="Group 34"/>
          <p:cNvGraphicFramePr>
            <a:graphicFrameLocks noGrp="1"/>
          </p:cNvGraphicFramePr>
          <p:nvPr/>
        </p:nvGraphicFramePr>
        <p:xfrm>
          <a:off x="6334125" y="4408488"/>
          <a:ext cx="2444750" cy="1818894"/>
        </p:xfrm>
        <a:graphic>
          <a:graphicData uri="http://schemas.openxmlformats.org/drawingml/2006/table">
            <a:tbl>
              <a:tblPr firstRow="1">
                <a:tableStyleId>{35758FB7-9AC5-4552-8A53-C91805E547FA}</a:tableStyleId>
              </a:tblPr>
              <a:tblGrid>
                <a:gridCol w="723900"/>
                <a:gridCol w="1720850"/>
              </a:tblGrid>
              <a:tr h="3762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u="none" strike="noStrike" cap="none" normalizeH="0" baseline="0" smtClean="0">
                          <a:ln>
                            <a:noFill/>
                          </a:ln>
                          <a:effectLst>
                            <a:outerShdw blurRad="38100" dist="38100" dir="2700000" algn="tl">
                              <a:srgbClr val="FFFFFF"/>
                            </a:outerShdw>
                          </a:effectLst>
                        </a:rPr>
                        <a:t>Id</a:t>
                      </a:r>
                      <a:endParaRPr kumimoji="1" lang="bg-BG" sz="2800" b="1" i="0" u="none" strike="noStrike" cap="none" normalizeH="0" baseline="0" smtClean="0">
                        <a:ln>
                          <a:noFill/>
                        </a:ln>
                        <a:solidFill>
                          <a:schemeClr val="tx1"/>
                        </a:solidFill>
                        <a:effectLst>
                          <a:outerShdw blurRad="38100" dist="38100" dir="2700000" algn="tl">
                            <a:srgbClr val="FFFFFF"/>
                          </a:outerShdw>
                        </a:effectLst>
                        <a:latin typeface="Courier New" pitchFamily="49"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u="none" strike="noStrike" cap="none" normalizeH="0" baseline="0" smtClean="0">
                          <a:ln>
                            <a:noFill/>
                          </a:ln>
                          <a:effectLst>
                            <a:outerShdw blurRad="38100" dist="38100" dir="2700000" algn="tl">
                              <a:srgbClr val="FFFFFF"/>
                            </a:outerShdw>
                          </a:effectLst>
                        </a:rPr>
                        <a:t>Name</a:t>
                      </a:r>
                      <a:endParaRPr kumimoji="1" lang="bg-BG" sz="2800" b="1" i="0" u="none" strike="noStrike" cap="none" normalizeH="0" baseline="0" smtClean="0">
                        <a:ln>
                          <a:noFill/>
                        </a:ln>
                        <a:solidFill>
                          <a:schemeClr val="tx1"/>
                        </a:solidFill>
                        <a:effectLst>
                          <a:outerShdw blurRad="38100" dist="38100" dir="2700000" algn="tl">
                            <a:srgbClr val="FFFFFF"/>
                          </a:outerShdw>
                        </a:effectLst>
                        <a:latin typeface="Courier New" pitchFamily="49" charset="0"/>
                      </a:endParaRPr>
                    </a:p>
                  </a:txBody>
                  <a:tcPr horzOverflow="overflow"/>
                </a:tc>
              </a:tr>
              <a:tr h="334963">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400" u="none" strike="noStrike" cap="none" normalizeH="0" baseline="0" smtClean="0">
                          <a:ln>
                            <a:noFill/>
                          </a:ln>
                          <a:effectLst>
                            <a:outerShdw blurRad="38100" dist="38100" dir="2700000" algn="tl">
                              <a:srgbClr val="FFFFFF"/>
                            </a:outerShdw>
                          </a:effectLst>
                        </a:rPr>
                        <a:t>1</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Bulgaria</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333375">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400" u="none" strike="noStrike" cap="none" normalizeH="0" baseline="0" smtClean="0">
                          <a:ln>
                            <a:noFill/>
                          </a:ln>
                          <a:effectLst>
                            <a:outerShdw blurRad="38100" dist="38100" dir="2700000" algn="tl">
                              <a:srgbClr val="FFFFFF"/>
                            </a:outerShdw>
                          </a:effectLst>
                        </a:rPr>
                        <a:t>2</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Germany</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333375">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400" u="none" strike="noStrike" cap="none" normalizeH="0" baseline="0" smtClean="0">
                          <a:ln>
                            <a:noFill/>
                          </a:ln>
                          <a:effectLst>
                            <a:outerShdw blurRad="38100" dist="38100" dir="2700000" algn="tl">
                              <a:srgbClr val="FFFFFF"/>
                            </a:outerShdw>
                          </a:effectLst>
                        </a:rPr>
                        <a:t>3</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dirty="0" smtClean="0">
                          <a:ln>
                            <a:noFill/>
                          </a:ln>
                          <a:effectLst>
                            <a:outerShdw blurRad="38100" dist="38100" dir="2700000" algn="tl">
                              <a:srgbClr val="FFFFFF"/>
                            </a:outerShdw>
                          </a:effectLst>
                        </a:rPr>
                        <a:t>Russia</a:t>
                      </a:r>
                      <a:endParaRPr kumimoji="1" lang="bg-BG" sz="2400" b="1" i="0" u="none" strike="noStrike" cap="none" normalizeH="0" baseline="0" dirty="0"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
        <p:nvSpPr>
          <p:cNvPr id="474163" name="Text Box 51"/>
          <p:cNvSpPr txBox="1">
            <a:spLocks noChangeArrowheads="1"/>
          </p:cNvSpPr>
          <p:nvPr/>
        </p:nvSpPr>
        <p:spPr bwMode="auto">
          <a:xfrm>
            <a:off x="2568623" y="3397250"/>
            <a:ext cx="1106393" cy="433965"/>
          </a:xfrm>
          <a:prstGeom prst="rect">
            <a:avLst/>
          </a:prstGeom>
          <a:noFill/>
          <a:ln w="9525" algn="ctr">
            <a:noFill/>
            <a:miter lim="800000"/>
            <a:headEnd/>
            <a:tailEnd/>
          </a:ln>
          <a:effectLst/>
        </p:spPr>
        <p:txBody>
          <a:bodyPr wrap="none">
            <a:spAutoFit/>
          </a:bodyPr>
          <a:lstStyle/>
          <a:p>
            <a:pPr algn="ctr" eaLnBrk="1" hangingPunct="1">
              <a:lnSpc>
                <a:spcPct val="90000"/>
              </a:lnSpc>
              <a:spcBef>
                <a:spcPct val="30000"/>
              </a:spcBef>
              <a:buClr>
                <a:schemeClr val="tx2"/>
              </a:buClr>
              <a:buSzPct val="75000"/>
              <a:buFont typeface="Wingdings" pitchFamily="2" charset="2"/>
              <a:buNone/>
            </a:pPr>
            <a:r>
              <a:rPr kumimoji="0" lang="en-US" sz="2400" b="1" dirty="0">
                <a:solidFill>
                  <a:schemeClr val="tx1"/>
                </a:solidFill>
                <a:latin typeface="Courier New" pitchFamily="49" charset="0"/>
              </a:rPr>
              <a:t>Towns</a:t>
            </a:r>
            <a:endParaRPr kumimoji="0" lang="bg-BG" sz="2400" b="1" dirty="0">
              <a:solidFill>
                <a:schemeClr val="tx1"/>
              </a:solidFill>
              <a:latin typeface="Courier New" pitchFamily="49" charset="0"/>
            </a:endParaRPr>
          </a:p>
        </p:txBody>
      </p:sp>
      <p:sp>
        <p:nvSpPr>
          <p:cNvPr id="474164" name="Text Box 52"/>
          <p:cNvSpPr txBox="1">
            <a:spLocks noChangeArrowheads="1"/>
          </p:cNvSpPr>
          <p:nvPr/>
        </p:nvSpPr>
        <p:spPr bwMode="auto">
          <a:xfrm>
            <a:off x="6670332" y="3968750"/>
            <a:ext cx="1843774" cy="433965"/>
          </a:xfrm>
          <a:prstGeom prst="rect">
            <a:avLst/>
          </a:prstGeom>
          <a:noFill/>
          <a:ln w="9525" algn="ctr">
            <a:noFill/>
            <a:miter lim="800000"/>
            <a:headEnd/>
            <a:tailEnd/>
          </a:ln>
          <a:effectLst/>
        </p:spPr>
        <p:txBody>
          <a:bodyPr wrap="none">
            <a:spAutoFit/>
          </a:bodyPr>
          <a:lstStyle/>
          <a:p>
            <a:pPr algn="ctr" eaLnBrk="1" hangingPunct="1">
              <a:lnSpc>
                <a:spcPct val="90000"/>
              </a:lnSpc>
              <a:spcBef>
                <a:spcPct val="30000"/>
              </a:spcBef>
              <a:buClr>
                <a:schemeClr val="tx2"/>
              </a:buClr>
              <a:buSzPct val="75000"/>
              <a:buFont typeface="Wingdings" pitchFamily="2" charset="2"/>
              <a:buNone/>
            </a:pPr>
            <a:r>
              <a:rPr kumimoji="0" lang="en-US" sz="2400" b="1">
                <a:solidFill>
                  <a:schemeClr val="tx1"/>
                </a:solidFill>
                <a:latin typeface="Courier New" pitchFamily="49" charset="0"/>
              </a:rPr>
              <a:t>Countries</a:t>
            </a:r>
            <a:endParaRPr kumimoji="0" lang="bg-BG" sz="2400" b="1">
              <a:solidFill>
                <a:schemeClr val="tx1"/>
              </a:solidFill>
              <a:latin typeface="Courier New" pitchFamily="49" charset="0"/>
            </a:endParaRPr>
          </a:p>
        </p:txBody>
      </p:sp>
      <p:sp>
        <p:nvSpPr>
          <p:cNvPr id="474165" name="AutoShape 53"/>
          <p:cNvSpPr>
            <a:spLocks noChangeArrowheads="1"/>
          </p:cNvSpPr>
          <p:nvPr/>
        </p:nvSpPr>
        <p:spPr bwMode="auto">
          <a:xfrm flipV="1">
            <a:off x="684213" y="2708275"/>
            <a:ext cx="1295400" cy="749300"/>
          </a:xfrm>
          <a:prstGeom prst="wedgeRoundRectCallout">
            <a:avLst>
              <a:gd name="adj1" fmla="val -23287"/>
              <a:gd name="adj2" fmla="val -93648"/>
              <a:gd name="adj3" fmla="val 16667"/>
            </a:avLst>
          </a:prstGeom>
          <a:ln>
            <a:headEnd/>
            <a:tailEnd/>
          </a:ln>
        </p:spPr>
        <p:style>
          <a:lnRef idx="3">
            <a:schemeClr val="lt1"/>
          </a:lnRef>
          <a:fillRef idx="1">
            <a:schemeClr val="accent2"/>
          </a:fillRef>
          <a:effectRef idx="1">
            <a:schemeClr val="accent2"/>
          </a:effectRef>
          <a:fontRef idx="minor">
            <a:schemeClr val="lt1"/>
          </a:fontRef>
        </p:style>
        <p:txBody>
          <a:bodyPr rot="10800000" lIns="54000" rIns="54000" anchor="ctr"/>
          <a:lstStyle/>
          <a:p>
            <a:pPr algn="ctr" eaLnBrk="1" hangingPunct="1"/>
            <a:r>
              <a:rPr kumimoji="0" lang="en-US" sz="2200">
                <a:solidFill>
                  <a:schemeClr val="tx1"/>
                </a:solidFill>
                <a:effectLst>
                  <a:outerShdw blurRad="38100" dist="38100" dir="2700000" algn="tl">
                    <a:srgbClr val="FFFFFF"/>
                  </a:outerShdw>
                </a:effectLst>
              </a:rPr>
              <a:t>Primary key</a:t>
            </a:r>
            <a:endParaRPr kumimoji="0" lang="bg-BG" sz="2200">
              <a:solidFill>
                <a:schemeClr val="tx1"/>
              </a:solidFill>
              <a:effectLst>
                <a:outerShdw blurRad="38100" dist="38100" dir="2700000" algn="tl">
                  <a:srgbClr val="FFFFFF"/>
                </a:outerShdw>
              </a:effectLst>
            </a:endParaRPr>
          </a:p>
        </p:txBody>
      </p:sp>
      <p:sp>
        <p:nvSpPr>
          <p:cNvPr id="474166" name="AutoShape 54"/>
          <p:cNvSpPr>
            <a:spLocks noChangeArrowheads="1"/>
          </p:cNvSpPr>
          <p:nvPr/>
        </p:nvSpPr>
        <p:spPr bwMode="auto">
          <a:xfrm flipV="1">
            <a:off x="5886450" y="3182938"/>
            <a:ext cx="1295400" cy="749300"/>
          </a:xfrm>
          <a:prstGeom prst="wedgeRoundRectCallout">
            <a:avLst>
              <a:gd name="adj1" fmla="val 11028"/>
              <a:gd name="adj2" fmla="val -125213"/>
              <a:gd name="adj3" fmla="val 16667"/>
            </a:avLst>
          </a:prstGeom>
          <a:ln>
            <a:headEnd/>
            <a:tailEnd/>
          </a:ln>
        </p:spPr>
        <p:style>
          <a:lnRef idx="3">
            <a:schemeClr val="lt1"/>
          </a:lnRef>
          <a:fillRef idx="1">
            <a:schemeClr val="accent2"/>
          </a:fillRef>
          <a:effectRef idx="1">
            <a:schemeClr val="accent2"/>
          </a:effectRef>
          <a:fontRef idx="minor">
            <a:schemeClr val="lt1"/>
          </a:fontRef>
        </p:style>
        <p:txBody>
          <a:bodyPr rot="10800000" lIns="54000" rIns="54000" anchor="ctr"/>
          <a:lstStyle/>
          <a:p>
            <a:pPr algn="ctr" eaLnBrk="1" hangingPunct="1"/>
            <a:r>
              <a:rPr kumimoji="0" lang="en-US" sz="2200">
                <a:solidFill>
                  <a:schemeClr val="tx1"/>
                </a:solidFill>
                <a:effectLst>
                  <a:outerShdw blurRad="38100" dist="38100" dir="2700000" algn="tl">
                    <a:srgbClr val="FFFFFF"/>
                  </a:outerShdw>
                </a:effectLst>
              </a:rPr>
              <a:t>Primary key</a:t>
            </a:r>
            <a:endParaRPr kumimoji="0" lang="bg-BG" sz="2200">
              <a:solidFill>
                <a:schemeClr val="tx1"/>
              </a:solidFill>
              <a:effectLst>
                <a:outerShdw blurRad="38100" dist="38100" dir="2700000" algn="tl">
                  <a:srgbClr val="FFFFFF"/>
                </a:outerShdw>
              </a:effectLst>
            </a:endParaRPr>
          </a:p>
        </p:txBody>
      </p:sp>
      <p:sp>
        <p:nvSpPr>
          <p:cNvPr id="474167" name="AutoShape 55"/>
          <p:cNvSpPr>
            <a:spLocks noChangeArrowheads="1"/>
          </p:cNvSpPr>
          <p:nvPr/>
        </p:nvSpPr>
        <p:spPr bwMode="auto">
          <a:xfrm flipV="1">
            <a:off x="3492500" y="2565400"/>
            <a:ext cx="1295400" cy="749300"/>
          </a:xfrm>
          <a:prstGeom prst="wedgeRoundRectCallout">
            <a:avLst>
              <a:gd name="adj1" fmla="val 33819"/>
              <a:gd name="adj2" fmla="val -120130"/>
              <a:gd name="adj3" fmla="val 16667"/>
            </a:avLst>
          </a:prstGeom>
          <a:ln>
            <a:headEnd/>
            <a:tailEnd/>
          </a:ln>
        </p:spPr>
        <p:style>
          <a:lnRef idx="3">
            <a:schemeClr val="lt1"/>
          </a:lnRef>
          <a:fillRef idx="1">
            <a:schemeClr val="accent2"/>
          </a:fillRef>
          <a:effectRef idx="1">
            <a:schemeClr val="accent2"/>
          </a:effectRef>
          <a:fontRef idx="minor">
            <a:schemeClr val="lt1"/>
          </a:fontRef>
        </p:style>
        <p:txBody>
          <a:bodyPr rot="10800000" lIns="54000" rIns="54000" anchor="ctr"/>
          <a:lstStyle/>
          <a:p>
            <a:pPr algn="ctr" eaLnBrk="1" hangingPunct="1"/>
            <a:r>
              <a:rPr kumimoji="0" lang="en-US" sz="2200">
                <a:solidFill>
                  <a:schemeClr val="tx1"/>
                </a:solidFill>
                <a:effectLst>
                  <a:outerShdw blurRad="38100" dist="38100" dir="2700000" algn="tl">
                    <a:srgbClr val="FFFFFF"/>
                  </a:outerShdw>
                </a:effectLst>
              </a:rPr>
              <a:t>Foreign key</a:t>
            </a:r>
            <a:endParaRPr kumimoji="0" lang="bg-BG" sz="2200">
              <a:solidFill>
                <a:schemeClr val="tx1"/>
              </a:solidFill>
              <a:effectLst>
                <a:outerShdw blurRad="38100" dist="38100" dir="2700000" algn="tl">
                  <a:srgbClr val="FFFFFF"/>
                </a:outerShdw>
              </a:effectLst>
            </a:endParaRPr>
          </a:p>
        </p:txBody>
      </p:sp>
      <p:sp>
        <p:nvSpPr>
          <p:cNvPr id="474168" name="Line 56"/>
          <p:cNvSpPr>
            <a:spLocks noChangeShapeType="1"/>
          </p:cNvSpPr>
          <p:nvPr/>
        </p:nvSpPr>
        <p:spPr bwMode="auto">
          <a:xfrm>
            <a:off x="5187950" y="4529138"/>
            <a:ext cx="1331913" cy="492125"/>
          </a:xfrm>
          <a:prstGeom prst="line">
            <a:avLst/>
          </a:prstGeom>
          <a:noFill/>
          <a:ln w="25400">
            <a:solidFill>
              <a:schemeClr val="tx1"/>
            </a:solidFill>
            <a:round/>
            <a:headEnd/>
            <a:tailEnd type="stealth" w="lg" len="lg"/>
          </a:ln>
          <a:effectLst/>
        </p:spPr>
        <p:txBody>
          <a:bodyPr wrap="none" anchor="ctr"/>
          <a:lstStyle/>
          <a:p>
            <a:endParaRPr lang="bg-BG"/>
          </a:p>
        </p:txBody>
      </p:sp>
      <p:sp>
        <p:nvSpPr>
          <p:cNvPr id="474169" name="Line 57"/>
          <p:cNvSpPr>
            <a:spLocks noChangeShapeType="1"/>
          </p:cNvSpPr>
          <p:nvPr/>
        </p:nvSpPr>
        <p:spPr bwMode="auto">
          <a:xfrm>
            <a:off x="5184775" y="4968875"/>
            <a:ext cx="1323975" cy="188913"/>
          </a:xfrm>
          <a:prstGeom prst="line">
            <a:avLst/>
          </a:prstGeom>
          <a:noFill/>
          <a:ln w="25400">
            <a:solidFill>
              <a:schemeClr val="tx1"/>
            </a:solidFill>
            <a:round/>
            <a:headEnd/>
            <a:tailEnd type="stealth" w="lg" len="lg"/>
          </a:ln>
          <a:effectLst/>
        </p:spPr>
        <p:txBody>
          <a:bodyPr wrap="none" anchor="ctr"/>
          <a:lstStyle/>
          <a:p>
            <a:endParaRPr lang="bg-BG"/>
          </a:p>
        </p:txBody>
      </p:sp>
      <p:sp>
        <p:nvSpPr>
          <p:cNvPr id="474170" name="Line 58"/>
          <p:cNvSpPr>
            <a:spLocks noChangeShapeType="1"/>
          </p:cNvSpPr>
          <p:nvPr/>
        </p:nvSpPr>
        <p:spPr bwMode="auto">
          <a:xfrm>
            <a:off x="5186363" y="5389563"/>
            <a:ext cx="1311275" cy="61912"/>
          </a:xfrm>
          <a:prstGeom prst="line">
            <a:avLst/>
          </a:prstGeom>
          <a:noFill/>
          <a:ln w="25400">
            <a:solidFill>
              <a:schemeClr val="tx1"/>
            </a:solidFill>
            <a:round/>
            <a:headEnd/>
            <a:tailEnd type="stealth" w="lg" len="lg"/>
          </a:ln>
          <a:effectLst/>
        </p:spPr>
        <p:txBody>
          <a:bodyPr wrap="none" anchor="ctr"/>
          <a:lstStyle/>
          <a:p>
            <a:endParaRPr lang="bg-BG"/>
          </a:p>
        </p:txBody>
      </p:sp>
      <p:sp>
        <p:nvSpPr>
          <p:cNvPr id="474171" name="Line 59"/>
          <p:cNvSpPr>
            <a:spLocks noChangeShapeType="1"/>
          </p:cNvSpPr>
          <p:nvPr/>
        </p:nvSpPr>
        <p:spPr bwMode="auto">
          <a:xfrm flipV="1">
            <a:off x="5175250" y="5567363"/>
            <a:ext cx="1323975" cy="255587"/>
          </a:xfrm>
          <a:prstGeom prst="line">
            <a:avLst/>
          </a:prstGeom>
          <a:noFill/>
          <a:ln w="25400">
            <a:solidFill>
              <a:schemeClr val="tx1"/>
            </a:solidFill>
            <a:round/>
            <a:headEnd/>
            <a:tailEnd type="stealth" w="lg" len="lg"/>
          </a:ln>
          <a:effectLst/>
        </p:spPr>
        <p:txBody>
          <a:bodyPr wrap="none" anchor="ctr"/>
          <a:lstStyle/>
          <a:p>
            <a:endParaRPr lang="bg-BG"/>
          </a:p>
        </p:txBody>
      </p:sp>
      <p:sp>
        <p:nvSpPr>
          <p:cNvPr id="474172" name="Line 60"/>
          <p:cNvSpPr>
            <a:spLocks noChangeShapeType="1"/>
          </p:cNvSpPr>
          <p:nvPr/>
        </p:nvSpPr>
        <p:spPr bwMode="auto">
          <a:xfrm flipV="1">
            <a:off x="5176838" y="5924550"/>
            <a:ext cx="1349375" cy="331788"/>
          </a:xfrm>
          <a:prstGeom prst="line">
            <a:avLst/>
          </a:prstGeom>
          <a:noFill/>
          <a:ln w="25400">
            <a:solidFill>
              <a:schemeClr val="tx1"/>
            </a:solidFill>
            <a:round/>
            <a:headEnd/>
            <a:tailEnd type="stealth" w="lg" len="lg"/>
          </a:ln>
          <a:effectLst/>
        </p:spPr>
        <p:txBody>
          <a:bodyPr wrap="none" anchor="ctr"/>
          <a:lstStyle/>
          <a:p>
            <a:endParaRPr lang="bg-BG"/>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4165"/>
                                        </p:tgtEl>
                                        <p:attrNameLst>
                                          <p:attrName>style.visibility</p:attrName>
                                        </p:attrNameLst>
                                      </p:cBhvr>
                                      <p:to>
                                        <p:strVal val="visible"/>
                                      </p:to>
                                    </p:set>
                                    <p:animEffect transition="in" filter="fade">
                                      <p:cBhvr>
                                        <p:cTn id="7" dur="500"/>
                                        <p:tgtEl>
                                          <p:spTgt spid="4741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4166"/>
                                        </p:tgtEl>
                                        <p:attrNameLst>
                                          <p:attrName>style.visibility</p:attrName>
                                        </p:attrNameLst>
                                      </p:cBhvr>
                                      <p:to>
                                        <p:strVal val="visible"/>
                                      </p:to>
                                    </p:set>
                                    <p:animEffect transition="in" filter="fade">
                                      <p:cBhvr>
                                        <p:cTn id="12" dur="500"/>
                                        <p:tgtEl>
                                          <p:spTgt spid="47416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4167"/>
                                        </p:tgtEl>
                                        <p:attrNameLst>
                                          <p:attrName>style.visibility</p:attrName>
                                        </p:attrNameLst>
                                      </p:cBhvr>
                                      <p:to>
                                        <p:strVal val="visible"/>
                                      </p:to>
                                    </p:set>
                                    <p:animEffect transition="in" filter="fade">
                                      <p:cBhvr>
                                        <p:cTn id="17" dur="500"/>
                                        <p:tgtEl>
                                          <p:spTgt spid="474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65" grpId="0" animBg="1"/>
      <p:bldP spid="474166" grpId="0" animBg="1"/>
      <p:bldP spid="474167"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p:txBody>
          <a:bodyPr/>
          <a:lstStyle/>
          <a:p>
            <a:r>
              <a:rPr lang="en-US"/>
              <a:t>Relations</a:t>
            </a:r>
            <a:endParaRPr lang="bg-BG"/>
          </a:p>
        </p:txBody>
      </p:sp>
      <p:sp>
        <p:nvSpPr>
          <p:cNvPr id="475139" name="Rectangle 3"/>
          <p:cNvSpPr>
            <a:spLocks noGrp="1" noChangeArrowheads="1"/>
          </p:cNvSpPr>
          <p:nvPr>
            <p:ph type="body" idx="1"/>
          </p:nvPr>
        </p:nvSpPr>
        <p:spPr/>
        <p:txBody>
          <a:bodyPr/>
          <a:lstStyle/>
          <a:p>
            <a:pPr>
              <a:lnSpc>
                <a:spcPct val="85000"/>
              </a:lnSpc>
            </a:pPr>
            <a:r>
              <a:rPr lang="en-US" sz="3000" dirty="0"/>
              <a:t>The foreign key (most of the time)</a:t>
            </a:r>
            <a:r>
              <a:rPr lang="bg-BG" sz="3000" dirty="0"/>
              <a:t> </a:t>
            </a:r>
            <a:r>
              <a:rPr lang="en-US" sz="3000" dirty="0"/>
              <a:t>is a number of a record</a:t>
            </a:r>
            <a:r>
              <a:rPr lang="bg-BG" sz="3000" dirty="0"/>
              <a:t> </a:t>
            </a:r>
            <a:r>
              <a:rPr lang="en-US" sz="3000" dirty="0"/>
              <a:t>(primary key) in another table</a:t>
            </a:r>
            <a:endParaRPr lang="bg-BG" sz="3000" dirty="0"/>
          </a:p>
          <a:p>
            <a:pPr>
              <a:lnSpc>
                <a:spcPct val="85000"/>
              </a:lnSpc>
            </a:pPr>
            <a:r>
              <a:rPr lang="en-US" sz="3000" dirty="0"/>
              <a:t>By using relations we avoid repeating information in our database</a:t>
            </a:r>
            <a:r>
              <a:rPr lang="bg-BG" sz="3000" dirty="0"/>
              <a:t> </a:t>
            </a:r>
            <a:endParaRPr lang="en-US" sz="3000" dirty="0"/>
          </a:p>
          <a:p>
            <a:pPr lvl="1">
              <a:lnSpc>
                <a:spcPct val="85000"/>
              </a:lnSpc>
            </a:pPr>
            <a:r>
              <a:rPr lang="en-US" sz="2800" dirty="0"/>
              <a:t>In the example the name of the country is not repeated for every town</a:t>
            </a:r>
            <a:endParaRPr lang="bg-BG" sz="2800" dirty="0"/>
          </a:p>
          <a:p>
            <a:pPr>
              <a:lnSpc>
                <a:spcPct val="85000"/>
              </a:lnSpc>
            </a:pPr>
            <a:r>
              <a:rPr lang="en-US" sz="3000" dirty="0"/>
              <a:t>Relations have</a:t>
            </a:r>
            <a:r>
              <a:rPr lang="bg-BG" sz="3000" dirty="0"/>
              <a:t> </a:t>
            </a:r>
            <a:r>
              <a:rPr lang="en-US" sz="3000" dirty="0"/>
              <a:t>multiplicity</a:t>
            </a:r>
            <a:r>
              <a:rPr lang="bg-BG" sz="3000" dirty="0"/>
              <a:t> :</a:t>
            </a:r>
          </a:p>
          <a:p>
            <a:pPr lvl="1">
              <a:lnSpc>
                <a:spcPct val="85000"/>
              </a:lnSpc>
            </a:pPr>
            <a:r>
              <a:rPr lang="en-US" sz="2800" dirty="0"/>
              <a:t>1 x many</a:t>
            </a:r>
            <a:r>
              <a:rPr lang="bg-BG" sz="2800" dirty="0"/>
              <a:t> – </a:t>
            </a:r>
            <a:r>
              <a:rPr lang="en-US" sz="2800" dirty="0"/>
              <a:t>country</a:t>
            </a:r>
            <a:r>
              <a:rPr lang="bg-BG" sz="2800" dirty="0"/>
              <a:t> / </a:t>
            </a:r>
            <a:r>
              <a:rPr lang="en-US" sz="2800" dirty="0"/>
              <a:t>towns</a:t>
            </a:r>
            <a:endParaRPr lang="bg-BG" sz="2800" dirty="0"/>
          </a:p>
          <a:p>
            <a:pPr lvl="1">
              <a:lnSpc>
                <a:spcPct val="85000"/>
              </a:lnSpc>
            </a:pPr>
            <a:r>
              <a:rPr lang="en-US" sz="2800" dirty="0"/>
              <a:t>many x many</a:t>
            </a:r>
            <a:r>
              <a:rPr lang="bg-BG" sz="2800" dirty="0"/>
              <a:t> – </a:t>
            </a:r>
            <a:r>
              <a:rPr lang="en-US" sz="2800" dirty="0"/>
              <a:t>student</a:t>
            </a:r>
            <a:r>
              <a:rPr lang="bg-BG" sz="2800" dirty="0"/>
              <a:t> / </a:t>
            </a:r>
            <a:r>
              <a:rPr lang="en-US" sz="2800" dirty="0"/>
              <a:t>course</a:t>
            </a:r>
            <a:endParaRPr lang="bg-BG" sz="2800" dirty="0"/>
          </a:p>
          <a:p>
            <a:pPr lvl="1">
              <a:lnSpc>
                <a:spcPct val="85000"/>
              </a:lnSpc>
            </a:pPr>
            <a:r>
              <a:rPr lang="bg-BG" sz="2800" dirty="0"/>
              <a:t>1</a:t>
            </a:r>
            <a:r>
              <a:rPr lang="en-US" sz="2800" dirty="0"/>
              <a:t> x 1 – for example</a:t>
            </a:r>
            <a:r>
              <a:rPr lang="bg-BG" sz="2800" dirty="0"/>
              <a:t> </a:t>
            </a:r>
            <a:r>
              <a:rPr lang="en-US" sz="2800" dirty="0"/>
              <a:t>human</a:t>
            </a:r>
            <a:r>
              <a:rPr lang="bg-BG" sz="2800" dirty="0"/>
              <a:t> / </a:t>
            </a:r>
            <a:r>
              <a:rPr lang="en-US" sz="2800" dirty="0"/>
              <a:t>student</a:t>
            </a:r>
            <a:endParaRPr lang="bg-BG" sz="2800" dirty="0"/>
          </a:p>
        </p:txBody>
      </p:sp>
    </p:spTree>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en-US" sz="3600"/>
              <a:t>Relations' multiplicity</a:t>
            </a:r>
            <a:endParaRPr lang="bg-BG" sz="3600"/>
          </a:p>
        </p:txBody>
      </p:sp>
      <p:sp>
        <p:nvSpPr>
          <p:cNvPr id="476163" name="Rectangle 3"/>
          <p:cNvSpPr>
            <a:spLocks noGrp="1" noChangeArrowheads="1"/>
          </p:cNvSpPr>
          <p:nvPr>
            <p:ph type="body" idx="1"/>
          </p:nvPr>
        </p:nvSpPr>
        <p:spPr/>
        <p:txBody>
          <a:bodyPr/>
          <a:lstStyle/>
          <a:p>
            <a:r>
              <a:rPr lang="en-US" sz="2800"/>
              <a:t>A relation</a:t>
            </a:r>
            <a:r>
              <a:rPr lang="bg-BG" sz="2800"/>
              <a:t> </a:t>
            </a:r>
            <a:r>
              <a:rPr lang="en-US" sz="2800"/>
              <a:t>1 x many</a:t>
            </a:r>
            <a:r>
              <a:rPr lang="bg-BG" sz="2800"/>
              <a:t> (</a:t>
            </a:r>
            <a:r>
              <a:rPr lang="en-US" sz="2800"/>
              <a:t>or many</a:t>
            </a:r>
            <a:r>
              <a:rPr lang="bg-BG" sz="2800"/>
              <a:t> </a:t>
            </a:r>
            <a:r>
              <a:rPr lang="en-US" sz="2800"/>
              <a:t>x</a:t>
            </a:r>
            <a:r>
              <a:rPr lang="bg-BG" sz="2800"/>
              <a:t> </a:t>
            </a:r>
            <a:r>
              <a:rPr lang="en-US" sz="2800"/>
              <a:t>1)</a:t>
            </a:r>
          </a:p>
          <a:p>
            <a:pPr lvl="1"/>
            <a:r>
              <a:rPr lang="bg-BG" sz="2800"/>
              <a:t>1 </a:t>
            </a:r>
            <a:r>
              <a:rPr lang="en-US" sz="2800"/>
              <a:t>record in the first table has many corresponding records in the second one</a:t>
            </a:r>
            <a:r>
              <a:rPr lang="bg-BG" sz="2800"/>
              <a:t> </a:t>
            </a:r>
            <a:r>
              <a:rPr lang="en-US" sz="2800"/>
              <a:t>Used very often</a:t>
            </a:r>
            <a:endParaRPr lang="bg-BG" sz="2800"/>
          </a:p>
        </p:txBody>
      </p:sp>
      <p:graphicFrame>
        <p:nvGraphicFramePr>
          <p:cNvPr id="476223" name="Group 63"/>
          <p:cNvGraphicFramePr>
            <a:graphicFrameLocks noGrp="1"/>
          </p:cNvGraphicFramePr>
          <p:nvPr/>
        </p:nvGraphicFramePr>
        <p:xfrm>
          <a:off x="827088" y="3644900"/>
          <a:ext cx="4321175" cy="2696718"/>
        </p:xfrm>
        <a:graphic>
          <a:graphicData uri="http://schemas.openxmlformats.org/drawingml/2006/table">
            <a:tbl>
              <a:tblPr firstRow="1">
                <a:tableStyleId>{35758FB7-9AC5-4552-8A53-C91805E547FA}</a:tableStyleId>
              </a:tblPr>
              <a:tblGrid>
                <a:gridCol w="649287"/>
                <a:gridCol w="1557338"/>
                <a:gridCol w="2114550"/>
              </a:tblGrid>
              <a:tr h="4826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u="none" strike="noStrike" cap="none" normalizeH="0" baseline="0" smtClean="0">
                          <a:ln>
                            <a:noFill/>
                          </a:ln>
                          <a:effectLst>
                            <a:outerShdw blurRad="38100" dist="38100" dir="2700000" algn="tl">
                              <a:srgbClr val="FFFFFF"/>
                            </a:outerShdw>
                          </a:effectLst>
                        </a:rPr>
                        <a:t>Id</a:t>
                      </a:r>
                      <a:endParaRPr kumimoji="1" lang="bg-BG" sz="2800" b="1" i="0" u="none" strike="noStrike" cap="none" normalizeH="0" baseline="0" smtClean="0">
                        <a:ln>
                          <a:noFill/>
                        </a:ln>
                        <a:solidFill>
                          <a:schemeClr val="tx1"/>
                        </a:solidFill>
                        <a:effectLst>
                          <a:outerShdw blurRad="38100" dist="38100" dir="2700000" algn="tl">
                            <a:srgbClr val="FFFFFF"/>
                          </a:outerShdw>
                        </a:effectLst>
                        <a:latin typeface="Courier New" pitchFamily="49"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u="none" strike="noStrike" cap="none" normalizeH="0" baseline="0" smtClean="0">
                          <a:ln>
                            <a:noFill/>
                          </a:ln>
                          <a:effectLst>
                            <a:outerShdw blurRad="38100" dist="38100" dir="2700000" algn="tl">
                              <a:srgbClr val="FFFFFF"/>
                            </a:outerShdw>
                          </a:effectLst>
                        </a:rPr>
                        <a:t>Name</a:t>
                      </a:r>
                      <a:endParaRPr kumimoji="1" lang="bg-BG" sz="2800" b="1" i="0" u="none" strike="noStrike" cap="none" normalizeH="0" baseline="0" smtClean="0">
                        <a:ln>
                          <a:noFill/>
                        </a:ln>
                        <a:solidFill>
                          <a:schemeClr val="tx1"/>
                        </a:solidFill>
                        <a:effectLst>
                          <a:outerShdw blurRad="38100" dist="38100" dir="2700000" algn="tl">
                            <a:srgbClr val="FFFFFF"/>
                          </a:outerShdw>
                        </a:effectLst>
                        <a:latin typeface="Courier New" pitchFamily="49"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u="none" strike="noStrike" cap="none" normalizeH="0" baseline="0" smtClean="0">
                          <a:ln>
                            <a:noFill/>
                          </a:ln>
                          <a:effectLst>
                            <a:outerShdw blurRad="38100" dist="38100" dir="2700000" algn="tl">
                              <a:srgbClr val="FFFFFF"/>
                            </a:outerShdw>
                          </a:effectLst>
                        </a:rPr>
                        <a:t>C</a:t>
                      </a:r>
                      <a:r>
                        <a:rPr kumimoji="1" lang="en-US" sz="2800" u="none" strike="noStrike" cap="none" normalizeH="0" baseline="0" noProof="1" smtClean="0">
                          <a:ln>
                            <a:noFill/>
                          </a:ln>
                          <a:effectLst>
                            <a:outerShdw blurRad="38100" dist="38100" dir="2700000" algn="tl">
                              <a:srgbClr val="FFFFFF"/>
                            </a:outerShdw>
                          </a:effectLst>
                        </a:rPr>
                        <a:t>ountry</a:t>
                      </a:r>
                      <a:r>
                        <a:rPr kumimoji="1" lang="en-US" sz="2800" u="none" strike="noStrike" cap="none" normalizeH="0" baseline="0" smtClean="0">
                          <a:ln>
                            <a:noFill/>
                          </a:ln>
                          <a:effectLst>
                            <a:outerShdw blurRad="38100" dist="38100" dir="2700000" algn="tl">
                              <a:srgbClr val="FFFFFF"/>
                            </a:outerShdw>
                          </a:effectLst>
                        </a:rPr>
                        <a:t>I</a:t>
                      </a:r>
                      <a:r>
                        <a:rPr kumimoji="1" lang="en-US" sz="2800" u="none" strike="noStrike" cap="none" normalizeH="0" baseline="0" noProof="1" smtClean="0">
                          <a:ln>
                            <a:noFill/>
                          </a:ln>
                          <a:effectLst>
                            <a:outerShdw blurRad="38100" dist="38100" dir="2700000" algn="tl">
                              <a:srgbClr val="FFFFFF"/>
                            </a:outerShdw>
                          </a:effectLst>
                        </a:rPr>
                        <a:t>d</a:t>
                      </a:r>
                      <a:endParaRPr kumimoji="1" lang="en-US" sz="2800" b="1" i="0" u="none" strike="noStrike" cap="none" normalizeH="0" baseline="0" noProof="1" smtClean="0">
                        <a:ln>
                          <a:noFill/>
                        </a:ln>
                        <a:solidFill>
                          <a:schemeClr val="tx1"/>
                        </a:solidFill>
                        <a:effectLst>
                          <a:outerShdw blurRad="38100" dist="38100" dir="2700000" algn="tl">
                            <a:srgbClr val="FFFFFF"/>
                          </a:outerShdw>
                        </a:effectLst>
                        <a:latin typeface="Courier New" pitchFamily="49" charset="0"/>
                      </a:endParaRPr>
                    </a:p>
                  </a:txBody>
                  <a:tcPr horzOverflow="overflow"/>
                </a:tc>
              </a:tr>
              <a:tr h="42545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400" u="none" strike="noStrike" cap="none" normalizeH="0" baseline="0" smtClean="0">
                          <a:ln>
                            <a:noFill/>
                          </a:ln>
                          <a:effectLst>
                            <a:outerShdw blurRad="38100" dist="38100" dir="2700000" algn="tl">
                              <a:srgbClr val="FFFFFF"/>
                            </a:outerShdw>
                          </a:effectLst>
                        </a:rPr>
                        <a:t>1</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Sofia</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1</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42545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400" u="none" strike="noStrike" cap="none" normalizeH="0" baseline="0" smtClean="0">
                          <a:ln>
                            <a:noFill/>
                          </a:ln>
                          <a:effectLst>
                            <a:outerShdw blurRad="38100" dist="38100" dir="2700000" algn="tl">
                              <a:srgbClr val="FFFFFF"/>
                            </a:outerShdw>
                          </a:effectLst>
                        </a:rPr>
                        <a:t>2</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Plovdiv</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1</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4270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400" u="none" strike="noStrike" cap="none" normalizeH="0" baseline="0" smtClean="0">
                          <a:ln>
                            <a:noFill/>
                          </a:ln>
                          <a:effectLst>
                            <a:outerShdw blurRad="38100" dist="38100" dir="2700000" algn="tl">
                              <a:srgbClr val="FFFFFF"/>
                            </a:outerShdw>
                          </a:effectLst>
                        </a:rPr>
                        <a:t>3</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Munich</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2</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42545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4</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Berlin</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400" u="none" strike="noStrike" cap="none" normalizeH="0" baseline="0" smtClean="0">
                          <a:ln>
                            <a:noFill/>
                          </a:ln>
                          <a:effectLst>
                            <a:outerShdw blurRad="38100" dist="38100" dir="2700000" algn="tl">
                              <a:srgbClr val="FFFFFF"/>
                            </a:outerShdw>
                          </a:effectLst>
                        </a:rPr>
                        <a:t>2</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42545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5</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Moscow</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dirty="0" smtClean="0">
                          <a:ln>
                            <a:noFill/>
                          </a:ln>
                          <a:effectLst>
                            <a:outerShdw blurRad="38100" dist="38100" dir="2700000" algn="tl">
                              <a:srgbClr val="FFFFFF"/>
                            </a:outerShdw>
                          </a:effectLst>
                        </a:rPr>
                        <a:t>3</a:t>
                      </a:r>
                      <a:endParaRPr kumimoji="1" lang="bg-BG" sz="2400" b="1" i="0" u="none" strike="noStrike" cap="none" normalizeH="0" baseline="0" dirty="0"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graphicFrame>
        <p:nvGraphicFramePr>
          <p:cNvPr id="476194" name="Group 34"/>
          <p:cNvGraphicFramePr>
            <a:graphicFrameLocks noGrp="1"/>
          </p:cNvGraphicFramePr>
          <p:nvPr/>
        </p:nvGraphicFramePr>
        <p:xfrm>
          <a:off x="6199188" y="4559300"/>
          <a:ext cx="2444750" cy="1818894"/>
        </p:xfrm>
        <a:graphic>
          <a:graphicData uri="http://schemas.openxmlformats.org/drawingml/2006/table">
            <a:tbl>
              <a:tblPr firstRow="1">
                <a:tableStyleId>{35758FB7-9AC5-4552-8A53-C91805E547FA}</a:tableStyleId>
              </a:tblPr>
              <a:tblGrid>
                <a:gridCol w="723900"/>
                <a:gridCol w="1720850"/>
              </a:tblGrid>
              <a:tr h="3762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u="none" strike="noStrike" cap="none" normalizeH="0" baseline="0" smtClean="0">
                          <a:ln>
                            <a:noFill/>
                          </a:ln>
                          <a:effectLst>
                            <a:outerShdw blurRad="38100" dist="38100" dir="2700000" algn="tl">
                              <a:srgbClr val="FFFFFF"/>
                            </a:outerShdw>
                          </a:effectLst>
                        </a:rPr>
                        <a:t>Id</a:t>
                      </a:r>
                      <a:endParaRPr kumimoji="1" lang="bg-BG" sz="2800" b="1" i="0" u="none" strike="noStrike" cap="none" normalizeH="0" baseline="0" smtClean="0">
                        <a:ln>
                          <a:noFill/>
                        </a:ln>
                        <a:solidFill>
                          <a:schemeClr val="tx1"/>
                        </a:solidFill>
                        <a:effectLst>
                          <a:outerShdw blurRad="38100" dist="38100" dir="2700000" algn="tl">
                            <a:srgbClr val="FFFFFF"/>
                          </a:outerShdw>
                        </a:effectLst>
                        <a:latin typeface="Courier New" pitchFamily="49"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u="none" strike="noStrike" cap="none" normalizeH="0" baseline="0" smtClean="0">
                          <a:ln>
                            <a:noFill/>
                          </a:ln>
                          <a:effectLst>
                            <a:outerShdw blurRad="38100" dist="38100" dir="2700000" algn="tl">
                              <a:srgbClr val="FFFFFF"/>
                            </a:outerShdw>
                          </a:effectLst>
                        </a:rPr>
                        <a:t>Name</a:t>
                      </a:r>
                      <a:endParaRPr kumimoji="1" lang="bg-BG" sz="2800" b="1" i="0" u="none" strike="noStrike" cap="none" normalizeH="0" baseline="0" smtClean="0">
                        <a:ln>
                          <a:noFill/>
                        </a:ln>
                        <a:solidFill>
                          <a:schemeClr val="tx1"/>
                        </a:solidFill>
                        <a:effectLst>
                          <a:outerShdw blurRad="38100" dist="38100" dir="2700000" algn="tl">
                            <a:srgbClr val="FFFFFF"/>
                          </a:outerShdw>
                        </a:effectLst>
                        <a:latin typeface="Courier New" pitchFamily="49" charset="0"/>
                      </a:endParaRPr>
                    </a:p>
                  </a:txBody>
                  <a:tcPr horzOverflow="overflow"/>
                </a:tc>
              </a:tr>
              <a:tr h="334963">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400" u="none" strike="noStrike" cap="none" normalizeH="0" baseline="0" smtClean="0">
                          <a:ln>
                            <a:noFill/>
                          </a:ln>
                          <a:effectLst>
                            <a:outerShdw blurRad="38100" dist="38100" dir="2700000" algn="tl">
                              <a:srgbClr val="FFFFFF"/>
                            </a:outerShdw>
                          </a:effectLst>
                        </a:rPr>
                        <a:t>1</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Bulgaria</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333375">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400" u="none" strike="noStrike" cap="none" normalizeH="0" baseline="0" smtClean="0">
                          <a:ln>
                            <a:noFill/>
                          </a:ln>
                          <a:effectLst>
                            <a:outerShdw blurRad="38100" dist="38100" dir="2700000" algn="tl">
                              <a:srgbClr val="FFFFFF"/>
                            </a:outerShdw>
                          </a:effectLst>
                        </a:rPr>
                        <a:t>2</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Germany</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333375">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400" u="none" strike="noStrike" cap="none" normalizeH="0" baseline="0" smtClean="0">
                          <a:ln>
                            <a:noFill/>
                          </a:ln>
                          <a:effectLst>
                            <a:outerShdw blurRad="38100" dist="38100" dir="2700000" algn="tl">
                              <a:srgbClr val="FFFFFF"/>
                            </a:outerShdw>
                          </a:effectLst>
                        </a:rPr>
                        <a:t>3</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dirty="0" smtClean="0">
                          <a:ln>
                            <a:noFill/>
                          </a:ln>
                          <a:effectLst>
                            <a:outerShdw blurRad="38100" dist="38100" dir="2700000" algn="tl">
                              <a:srgbClr val="FFFFFF"/>
                            </a:outerShdw>
                          </a:effectLst>
                        </a:rPr>
                        <a:t>Russia</a:t>
                      </a:r>
                      <a:endParaRPr kumimoji="1" lang="bg-BG" sz="2400" b="1" i="0" u="none" strike="noStrike" cap="none" normalizeH="0" baseline="0" dirty="0"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
        <p:nvSpPr>
          <p:cNvPr id="476211" name="Text Box 51"/>
          <p:cNvSpPr txBox="1">
            <a:spLocks noChangeArrowheads="1"/>
          </p:cNvSpPr>
          <p:nvPr/>
        </p:nvSpPr>
        <p:spPr bwMode="auto">
          <a:xfrm>
            <a:off x="2389235" y="3213100"/>
            <a:ext cx="1106393" cy="433965"/>
          </a:xfrm>
          <a:prstGeom prst="rect">
            <a:avLst/>
          </a:prstGeom>
          <a:noFill/>
          <a:ln w="9525" algn="ctr">
            <a:noFill/>
            <a:miter lim="800000"/>
            <a:headEnd/>
            <a:tailEnd/>
          </a:ln>
          <a:effectLst/>
        </p:spPr>
        <p:txBody>
          <a:bodyPr wrap="none">
            <a:spAutoFit/>
          </a:bodyPr>
          <a:lstStyle/>
          <a:p>
            <a:pPr algn="ctr" eaLnBrk="1" hangingPunct="1">
              <a:lnSpc>
                <a:spcPct val="90000"/>
              </a:lnSpc>
              <a:spcBef>
                <a:spcPct val="30000"/>
              </a:spcBef>
              <a:buClr>
                <a:schemeClr val="tx2"/>
              </a:buClr>
              <a:buSzPct val="75000"/>
              <a:buFont typeface="Wingdings" pitchFamily="2" charset="2"/>
              <a:buNone/>
            </a:pPr>
            <a:r>
              <a:rPr kumimoji="0" lang="en-US" sz="2400" b="1" dirty="0">
                <a:solidFill>
                  <a:schemeClr val="tx1"/>
                </a:solidFill>
                <a:latin typeface="Courier New" pitchFamily="49" charset="0"/>
              </a:rPr>
              <a:t>Towns</a:t>
            </a:r>
            <a:endParaRPr kumimoji="0" lang="bg-BG" sz="2400" b="1" dirty="0">
              <a:solidFill>
                <a:schemeClr val="tx1"/>
              </a:solidFill>
              <a:latin typeface="Courier New" pitchFamily="49" charset="0"/>
            </a:endParaRPr>
          </a:p>
        </p:txBody>
      </p:sp>
      <p:sp>
        <p:nvSpPr>
          <p:cNvPr id="476212" name="Text Box 52"/>
          <p:cNvSpPr txBox="1">
            <a:spLocks noChangeArrowheads="1"/>
          </p:cNvSpPr>
          <p:nvPr/>
        </p:nvSpPr>
        <p:spPr bwMode="auto">
          <a:xfrm>
            <a:off x="6536982" y="4119563"/>
            <a:ext cx="1843774" cy="433965"/>
          </a:xfrm>
          <a:prstGeom prst="rect">
            <a:avLst/>
          </a:prstGeom>
          <a:noFill/>
          <a:ln w="9525" algn="ctr">
            <a:noFill/>
            <a:miter lim="800000"/>
            <a:headEnd/>
            <a:tailEnd/>
          </a:ln>
          <a:effectLst/>
        </p:spPr>
        <p:txBody>
          <a:bodyPr wrap="none">
            <a:spAutoFit/>
          </a:bodyPr>
          <a:lstStyle/>
          <a:p>
            <a:pPr algn="ctr" eaLnBrk="1" hangingPunct="1">
              <a:lnSpc>
                <a:spcPct val="90000"/>
              </a:lnSpc>
              <a:spcBef>
                <a:spcPct val="30000"/>
              </a:spcBef>
              <a:buClr>
                <a:schemeClr val="tx2"/>
              </a:buClr>
              <a:buSzPct val="75000"/>
              <a:buFont typeface="Wingdings" pitchFamily="2" charset="2"/>
              <a:buNone/>
            </a:pPr>
            <a:r>
              <a:rPr kumimoji="0" lang="en-US" sz="2400" b="1">
                <a:solidFill>
                  <a:schemeClr val="tx1"/>
                </a:solidFill>
                <a:latin typeface="Courier New" pitchFamily="49" charset="0"/>
              </a:rPr>
              <a:t>Countries</a:t>
            </a:r>
            <a:endParaRPr kumimoji="0" lang="bg-BG" sz="2400" b="1">
              <a:solidFill>
                <a:schemeClr val="tx1"/>
              </a:solidFill>
              <a:latin typeface="Courier New" pitchFamily="49" charset="0"/>
            </a:endParaRPr>
          </a:p>
        </p:txBody>
      </p:sp>
      <p:sp>
        <p:nvSpPr>
          <p:cNvPr id="476213" name="Line 53"/>
          <p:cNvSpPr>
            <a:spLocks noChangeShapeType="1"/>
          </p:cNvSpPr>
          <p:nvPr/>
        </p:nvSpPr>
        <p:spPr bwMode="auto">
          <a:xfrm>
            <a:off x="5105399" y="4495800"/>
            <a:ext cx="1279525" cy="676275"/>
          </a:xfrm>
          <a:prstGeom prst="line">
            <a:avLst/>
          </a:prstGeom>
          <a:noFill/>
          <a:ln w="25400">
            <a:solidFill>
              <a:schemeClr val="tx1"/>
            </a:solidFill>
            <a:round/>
            <a:headEnd/>
            <a:tailEnd type="stealth" w="lg" len="lg"/>
          </a:ln>
          <a:effectLst/>
        </p:spPr>
        <p:txBody>
          <a:bodyPr wrap="none" anchor="ctr"/>
          <a:lstStyle/>
          <a:p>
            <a:endParaRPr lang="bg-BG"/>
          </a:p>
        </p:txBody>
      </p:sp>
      <p:sp>
        <p:nvSpPr>
          <p:cNvPr id="476214" name="Line 54"/>
          <p:cNvSpPr>
            <a:spLocks noChangeShapeType="1"/>
          </p:cNvSpPr>
          <p:nvPr/>
        </p:nvSpPr>
        <p:spPr bwMode="auto">
          <a:xfrm>
            <a:off x="5029200" y="4876800"/>
            <a:ext cx="1344613" cy="431800"/>
          </a:xfrm>
          <a:prstGeom prst="line">
            <a:avLst/>
          </a:prstGeom>
          <a:noFill/>
          <a:ln w="25400">
            <a:solidFill>
              <a:schemeClr val="tx1"/>
            </a:solidFill>
            <a:round/>
            <a:headEnd/>
            <a:tailEnd type="stealth" w="lg" len="lg"/>
          </a:ln>
          <a:effectLst/>
        </p:spPr>
        <p:txBody>
          <a:bodyPr wrap="none" anchor="ctr"/>
          <a:lstStyle/>
          <a:p>
            <a:endParaRPr lang="bg-BG"/>
          </a:p>
        </p:txBody>
      </p:sp>
      <p:sp>
        <p:nvSpPr>
          <p:cNvPr id="476215" name="Line 55"/>
          <p:cNvSpPr>
            <a:spLocks noChangeShapeType="1"/>
          </p:cNvSpPr>
          <p:nvPr/>
        </p:nvSpPr>
        <p:spPr bwMode="auto">
          <a:xfrm>
            <a:off x="5029200" y="5334000"/>
            <a:ext cx="1387475" cy="290513"/>
          </a:xfrm>
          <a:prstGeom prst="line">
            <a:avLst/>
          </a:prstGeom>
          <a:noFill/>
          <a:ln w="25400">
            <a:solidFill>
              <a:schemeClr val="tx1"/>
            </a:solidFill>
            <a:round/>
            <a:headEnd/>
            <a:tailEnd type="stealth" w="lg" len="lg"/>
          </a:ln>
          <a:effectLst/>
        </p:spPr>
        <p:txBody>
          <a:bodyPr wrap="none" anchor="ctr"/>
          <a:lstStyle/>
          <a:p>
            <a:endParaRPr lang="bg-BG"/>
          </a:p>
        </p:txBody>
      </p:sp>
      <p:sp>
        <p:nvSpPr>
          <p:cNvPr id="476216" name="Line 56"/>
          <p:cNvSpPr>
            <a:spLocks noChangeShapeType="1"/>
          </p:cNvSpPr>
          <p:nvPr/>
        </p:nvSpPr>
        <p:spPr bwMode="auto">
          <a:xfrm>
            <a:off x="5029201" y="5715000"/>
            <a:ext cx="1335088" cy="3175"/>
          </a:xfrm>
          <a:prstGeom prst="line">
            <a:avLst/>
          </a:prstGeom>
          <a:noFill/>
          <a:ln w="25400">
            <a:solidFill>
              <a:schemeClr val="tx1"/>
            </a:solidFill>
            <a:round/>
            <a:headEnd/>
            <a:tailEnd type="stealth" w="lg" len="lg"/>
          </a:ln>
          <a:effectLst/>
        </p:spPr>
        <p:txBody>
          <a:bodyPr wrap="none" anchor="ctr"/>
          <a:lstStyle/>
          <a:p>
            <a:endParaRPr lang="bg-BG"/>
          </a:p>
        </p:txBody>
      </p:sp>
      <p:sp>
        <p:nvSpPr>
          <p:cNvPr id="476217" name="Line 57"/>
          <p:cNvSpPr>
            <a:spLocks noChangeShapeType="1"/>
          </p:cNvSpPr>
          <p:nvPr/>
        </p:nvSpPr>
        <p:spPr bwMode="auto">
          <a:xfrm>
            <a:off x="5029200" y="6172198"/>
            <a:ext cx="1371600" cy="1"/>
          </a:xfrm>
          <a:prstGeom prst="line">
            <a:avLst/>
          </a:prstGeom>
          <a:noFill/>
          <a:ln w="25400">
            <a:solidFill>
              <a:schemeClr val="tx1"/>
            </a:solidFill>
            <a:round/>
            <a:headEnd/>
            <a:tailEnd type="stealth" w="lg" len="lg"/>
          </a:ln>
          <a:effectLst/>
        </p:spPr>
        <p:txBody>
          <a:bodyPr wrap="none" anchor="ctr"/>
          <a:lstStyle/>
          <a:p>
            <a:endParaRPr lang="bg-BG"/>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4898" name="Picture 2" descr="Database"/>
          <p:cNvPicPr>
            <a:picLocks noChangeAspect="1" noChangeArrowheads="1"/>
          </p:cNvPicPr>
          <p:nvPr/>
        </p:nvPicPr>
        <p:blipFill>
          <a:blip r:embed="rId2" cstate="print"/>
          <a:srcRect/>
          <a:stretch>
            <a:fillRect/>
          </a:stretch>
        </p:blipFill>
        <p:spPr bwMode="auto">
          <a:xfrm>
            <a:off x="5541963" y="2220913"/>
            <a:ext cx="1471612" cy="1189037"/>
          </a:xfrm>
          <a:prstGeom prst="rect">
            <a:avLst/>
          </a:prstGeom>
          <a:noFill/>
          <a:ln w="9525">
            <a:noFill/>
            <a:miter lim="800000"/>
            <a:headEnd/>
            <a:tailEnd/>
          </a:ln>
        </p:spPr>
      </p:pic>
      <p:pic>
        <p:nvPicPr>
          <p:cNvPr id="464899" name="Picture 3" descr="Database"/>
          <p:cNvPicPr>
            <a:picLocks noChangeAspect="1" noChangeArrowheads="1"/>
          </p:cNvPicPr>
          <p:nvPr/>
        </p:nvPicPr>
        <p:blipFill>
          <a:blip r:embed="rId2" cstate="print"/>
          <a:srcRect/>
          <a:stretch>
            <a:fillRect/>
          </a:stretch>
        </p:blipFill>
        <p:spPr bwMode="auto">
          <a:xfrm>
            <a:off x="3892550" y="2220913"/>
            <a:ext cx="1471613" cy="1189037"/>
          </a:xfrm>
          <a:prstGeom prst="rect">
            <a:avLst/>
          </a:prstGeom>
          <a:noFill/>
          <a:ln w="9525">
            <a:noFill/>
            <a:miter lim="800000"/>
            <a:headEnd/>
            <a:tailEnd/>
          </a:ln>
        </p:spPr>
      </p:pic>
      <p:pic>
        <p:nvPicPr>
          <p:cNvPr id="464900" name="Picture 4" descr="Database"/>
          <p:cNvPicPr>
            <a:picLocks noChangeAspect="1" noChangeArrowheads="1"/>
          </p:cNvPicPr>
          <p:nvPr/>
        </p:nvPicPr>
        <p:blipFill>
          <a:blip r:embed="rId2" cstate="print"/>
          <a:srcRect/>
          <a:stretch>
            <a:fillRect/>
          </a:stretch>
        </p:blipFill>
        <p:spPr bwMode="auto">
          <a:xfrm>
            <a:off x="2241550" y="2220913"/>
            <a:ext cx="1471613" cy="1189037"/>
          </a:xfrm>
          <a:prstGeom prst="rect">
            <a:avLst/>
          </a:prstGeom>
          <a:noFill/>
          <a:ln w="9525">
            <a:noFill/>
            <a:miter lim="800000"/>
            <a:headEnd/>
            <a:tailEnd/>
          </a:ln>
        </p:spPr>
      </p:pic>
      <p:pic>
        <p:nvPicPr>
          <p:cNvPr id="464901" name="Picture 5" descr="Database"/>
          <p:cNvPicPr>
            <a:picLocks noChangeAspect="1" noChangeArrowheads="1"/>
          </p:cNvPicPr>
          <p:nvPr/>
        </p:nvPicPr>
        <p:blipFill>
          <a:blip r:embed="rId2" cstate="print"/>
          <a:srcRect/>
          <a:stretch>
            <a:fillRect/>
          </a:stretch>
        </p:blipFill>
        <p:spPr bwMode="auto">
          <a:xfrm>
            <a:off x="592138" y="1654175"/>
            <a:ext cx="1471612" cy="1755775"/>
          </a:xfrm>
          <a:prstGeom prst="rect">
            <a:avLst/>
          </a:prstGeom>
          <a:noFill/>
          <a:ln w="9525">
            <a:noFill/>
            <a:miter lim="800000"/>
            <a:headEnd/>
            <a:tailEnd/>
          </a:ln>
        </p:spPr>
      </p:pic>
      <p:pic>
        <p:nvPicPr>
          <p:cNvPr id="464902" name="Picture 6" descr="Database"/>
          <p:cNvPicPr>
            <a:picLocks noChangeAspect="1" noChangeArrowheads="1"/>
          </p:cNvPicPr>
          <p:nvPr/>
        </p:nvPicPr>
        <p:blipFill>
          <a:blip r:embed="rId2" cstate="print"/>
          <a:srcRect/>
          <a:stretch>
            <a:fillRect/>
          </a:stretch>
        </p:blipFill>
        <p:spPr bwMode="auto">
          <a:xfrm>
            <a:off x="7192963" y="2220913"/>
            <a:ext cx="1471612" cy="1189037"/>
          </a:xfrm>
          <a:prstGeom prst="rect">
            <a:avLst/>
          </a:prstGeom>
          <a:noFill/>
          <a:ln w="9525">
            <a:noFill/>
            <a:miter lim="800000"/>
            <a:headEnd/>
            <a:tailEnd/>
          </a:ln>
        </p:spPr>
      </p:pic>
      <p:sp>
        <p:nvSpPr>
          <p:cNvPr id="464903" name="Line 7"/>
          <p:cNvSpPr>
            <a:spLocks noChangeShapeType="1"/>
          </p:cNvSpPr>
          <p:nvPr/>
        </p:nvSpPr>
        <p:spPr bwMode="auto">
          <a:xfrm>
            <a:off x="1328738" y="3367088"/>
            <a:ext cx="0" cy="247650"/>
          </a:xfrm>
          <a:prstGeom prst="line">
            <a:avLst/>
          </a:prstGeom>
          <a:noFill/>
          <a:ln w="38100">
            <a:solidFill>
              <a:srgbClr val="808080"/>
            </a:solidFill>
            <a:round/>
            <a:headEnd/>
            <a:tailEnd/>
          </a:ln>
          <a:effectLst/>
        </p:spPr>
        <p:txBody>
          <a:bodyPr/>
          <a:lstStyle/>
          <a:p>
            <a:endParaRPr lang="bg-BG"/>
          </a:p>
        </p:txBody>
      </p:sp>
      <p:sp>
        <p:nvSpPr>
          <p:cNvPr id="464904" name="Line 8"/>
          <p:cNvSpPr>
            <a:spLocks noChangeShapeType="1"/>
          </p:cNvSpPr>
          <p:nvPr/>
        </p:nvSpPr>
        <p:spPr bwMode="auto">
          <a:xfrm>
            <a:off x="2978150" y="3367088"/>
            <a:ext cx="0" cy="247650"/>
          </a:xfrm>
          <a:prstGeom prst="line">
            <a:avLst/>
          </a:prstGeom>
          <a:noFill/>
          <a:ln w="38100">
            <a:solidFill>
              <a:srgbClr val="808080"/>
            </a:solidFill>
            <a:round/>
            <a:headEnd/>
            <a:tailEnd/>
          </a:ln>
          <a:effectLst/>
        </p:spPr>
        <p:txBody>
          <a:bodyPr/>
          <a:lstStyle/>
          <a:p>
            <a:endParaRPr lang="bg-BG"/>
          </a:p>
        </p:txBody>
      </p:sp>
      <p:sp>
        <p:nvSpPr>
          <p:cNvPr id="464905" name="Line 9"/>
          <p:cNvSpPr>
            <a:spLocks noChangeShapeType="1"/>
          </p:cNvSpPr>
          <p:nvPr/>
        </p:nvSpPr>
        <p:spPr bwMode="auto">
          <a:xfrm>
            <a:off x="4629150" y="3367088"/>
            <a:ext cx="0" cy="247650"/>
          </a:xfrm>
          <a:prstGeom prst="line">
            <a:avLst/>
          </a:prstGeom>
          <a:noFill/>
          <a:ln w="38100">
            <a:solidFill>
              <a:srgbClr val="808080"/>
            </a:solidFill>
            <a:round/>
            <a:headEnd/>
            <a:tailEnd/>
          </a:ln>
          <a:effectLst/>
        </p:spPr>
        <p:txBody>
          <a:bodyPr/>
          <a:lstStyle/>
          <a:p>
            <a:endParaRPr lang="bg-BG"/>
          </a:p>
        </p:txBody>
      </p:sp>
      <p:sp>
        <p:nvSpPr>
          <p:cNvPr id="464906" name="Line 10"/>
          <p:cNvSpPr>
            <a:spLocks noChangeShapeType="1"/>
          </p:cNvSpPr>
          <p:nvPr/>
        </p:nvSpPr>
        <p:spPr bwMode="auto">
          <a:xfrm>
            <a:off x="6278563" y="3367088"/>
            <a:ext cx="0" cy="247650"/>
          </a:xfrm>
          <a:prstGeom prst="line">
            <a:avLst/>
          </a:prstGeom>
          <a:noFill/>
          <a:ln w="38100">
            <a:solidFill>
              <a:srgbClr val="808080"/>
            </a:solidFill>
            <a:round/>
            <a:headEnd/>
            <a:tailEnd/>
          </a:ln>
          <a:effectLst/>
        </p:spPr>
        <p:txBody>
          <a:bodyPr/>
          <a:lstStyle/>
          <a:p>
            <a:endParaRPr lang="bg-BG"/>
          </a:p>
        </p:txBody>
      </p:sp>
      <p:sp>
        <p:nvSpPr>
          <p:cNvPr id="464907" name="Line 11"/>
          <p:cNvSpPr>
            <a:spLocks noChangeShapeType="1"/>
          </p:cNvSpPr>
          <p:nvPr/>
        </p:nvSpPr>
        <p:spPr bwMode="auto">
          <a:xfrm>
            <a:off x="6299200" y="4303713"/>
            <a:ext cx="0" cy="246062"/>
          </a:xfrm>
          <a:prstGeom prst="line">
            <a:avLst/>
          </a:prstGeom>
          <a:noFill/>
          <a:ln w="38100">
            <a:solidFill>
              <a:srgbClr val="808080"/>
            </a:solidFill>
            <a:round/>
            <a:headEnd/>
            <a:tailEnd/>
          </a:ln>
          <a:effectLst/>
        </p:spPr>
        <p:txBody>
          <a:bodyPr/>
          <a:lstStyle/>
          <a:p>
            <a:endParaRPr lang="bg-BG"/>
          </a:p>
        </p:txBody>
      </p:sp>
      <p:sp>
        <p:nvSpPr>
          <p:cNvPr id="464908" name="Line 12"/>
          <p:cNvSpPr>
            <a:spLocks noChangeShapeType="1"/>
          </p:cNvSpPr>
          <p:nvPr/>
        </p:nvSpPr>
        <p:spPr bwMode="auto">
          <a:xfrm>
            <a:off x="4654550" y="4303713"/>
            <a:ext cx="0" cy="246062"/>
          </a:xfrm>
          <a:prstGeom prst="line">
            <a:avLst/>
          </a:prstGeom>
          <a:noFill/>
          <a:ln w="38100">
            <a:solidFill>
              <a:srgbClr val="808080"/>
            </a:solidFill>
            <a:round/>
            <a:headEnd/>
            <a:tailEnd/>
          </a:ln>
          <a:effectLst/>
        </p:spPr>
        <p:txBody>
          <a:bodyPr/>
          <a:lstStyle/>
          <a:p>
            <a:endParaRPr lang="bg-BG"/>
          </a:p>
        </p:txBody>
      </p:sp>
      <p:sp>
        <p:nvSpPr>
          <p:cNvPr id="464909" name="Line 13"/>
          <p:cNvSpPr>
            <a:spLocks noChangeShapeType="1"/>
          </p:cNvSpPr>
          <p:nvPr/>
        </p:nvSpPr>
        <p:spPr bwMode="auto">
          <a:xfrm>
            <a:off x="3011488" y="4303713"/>
            <a:ext cx="0" cy="246062"/>
          </a:xfrm>
          <a:prstGeom prst="line">
            <a:avLst/>
          </a:prstGeom>
          <a:noFill/>
          <a:ln w="38100">
            <a:solidFill>
              <a:srgbClr val="808080"/>
            </a:solidFill>
            <a:round/>
            <a:headEnd/>
            <a:tailEnd/>
          </a:ln>
          <a:effectLst/>
        </p:spPr>
        <p:txBody>
          <a:bodyPr/>
          <a:lstStyle/>
          <a:p>
            <a:endParaRPr lang="bg-BG"/>
          </a:p>
        </p:txBody>
      </p:sp>
      <p:sp>
        <p:nvSpPr>
          <p:cNvPr id="464910" name="Line 14"/>
          <p:cNvSpPr>
            <a:spLocks noChangeShapeType="1"/>
          </p:cNvSpPr>
          <p:nvPr/>
        </p:nvSpPr>
        <p:spPr bwMode="auto">
          <a:xfrm>
            <a:off x="7927975" y="3371850"/>
            <a:ext cx="0" cy="247650"/>
          </a:xfrm>
          <a:prstGeom prst="line">
            <a:avLst/>
          </a:prstGeom>
          <a:noFill/>
          <a:ln w="38100">
            <a:solidFill>
              <a:srgbClr val="808080"/>
            </a:solidFill>
            <a:round/>
            <a:headEnd/>
            <a:tailEnd/>
          </a:ln>
          <a:effectLst/>
        </p:spPr>
        <p:txBody>
          <a:bodyPr/>
          <a:lstStyle/>
          <a:p>
            <a:endParaRPr lang="bg-BG"/>
          </a:p>
        </p:txBody>
      </p:sp>
      <p:sp>
        <p:nvSpPr>
          <p:cNvPr id="464911" name="Rectangle 15"/>
          <p:cNvSpPr>
            <a:spLocks noGrp="1" noChangeArrowheads="1"/>
          </p:cNvSpPr>
          <p:nvPr>
            <p:ph type="title"/>
          </p:nvPr>
        </p:nvSpPr>
        <p:spPr>
          <a:xfrm>
            <a:off x="2409825" y="71438"/>
            <a:ext cx="6554788" cy="914400"/>
          </a:xfrm>
        </p:spPr>
        <p:txBody>
          <a:bodyPr/>
          <a:lstStyle/>
          <a:p>
            <a:r>
              <a:rPr lang="en-US"/>
              <a:t>Types of Databases</a:t>
            </a:r>
          </a:p>
        </p:txBody>
      </p:sp>
      <p:sp>
        <p:nvSpPr>
          <p:cNvPr id="464912" name="Text Box 16"/>
          <p:cNvSpPr txBox="1">
            <a:spLocks noChangeArrowheads="1"/>
          </p:cNvSpPr>
          <p:nvPr/>
        </p:nvSpPr>
        <p:spPr bwMode="auto">
          <a:xfrm>
            <a:off x="3246438" y="1557338"/>
            <a:ext cx="2881312" cy="457200"/>
          </a:xfrm>
          <a:prstGeom prst="rect">
            <a:avLst/>
          </a:prstGeom>
          <a:noFill/>
          <a:ln w="9525">
            <a:noFill/>
            <a:miter lim="800000"/>
            <a:headEnd/>
            <a:tailEnd/>
          </a:ln>
          <a:effectLst/>
        </p:spPr>
        <p:txBody>
          <a:bodyPr wrap="none">
            <a:spAutoFit/>
          </a:bodyPr>
          <a:lstStyle/>
          <a:p>
            <a:pPr algn="ctr">
              <a:lnSpc>
                <a:spcPct val="100000"/>
              </a:lnSpc>
            </a:pPr>
            <a:r>
              <a:rPr kumimoji="0" lang="en-US" sz="2400">
                <a:solidFill>
                  <a:schemeClr val="tx1"/>
                </a:solidFill>
                <a:effectLst/>
              </a:rPr>
              <a:t>System Databases</a:t>
            </a:r>
          </a:p>
        </p:txBody>
      </p:sp>
      <p:sp>
        <p:nvSpPr>
          <p:cNvPr id="464913" name="Text Box 17"/>
          <p:cNvSpPr txBox="1">
            <a:spLocks noChangeArrowheads="1"/>
          </p:cNvSpPr>
          <p:nvPr/>
        </p:nvSpPr>
        <p:spPr bwMode="auto">
          <a:xfrm>
            <a:off x="3348038" y="5734050"/>
            <a:ext cx="2474912" cy="457200"/>
          </a:xfrm>
          <a:prstGeom prst="rect">
            <a:avLst/>
          </a:prstGeom>
          <a:noFill/>
          <a:ln w="9525" algn="ctr">
            <a:noFill/>
            <a:miter lim="800000"/>
            <a:headEnd/>
            <a:tailEnd/>
          </a:ln>
          <a:effectLst/>
        </p:spPr>
        <p:txBody>
          <a:bodyPr wrap="none">
            <a:spAutoFit/>
          </a:bodyPr>
          <a:lstStyle/>
          <a:p>
            <a:pPr algn="ctr">
              <a:lnSpc>
                <a:spcPct val="100000"/>
              </a:lnSpc>
            </a:pPr>
            <a:r>
              <a:rPr kumimoji="0" lang="en-US" sz="2400">
                <a:solidFill>
                  <a:schemeClr val="tx1"/>
                </a:solidFill>
                <a:effectLst/>
              </a:rPr>
              <a:t>User Databases</a:t>
            </a:r>
          </a:p>
        </p:txBody>
      </p:sp>
      <p:sp>
        <p:nvSpPr>
          <p:cNvPr id="464914" name="Text Box 18"/>
          <p:cNvSpPr txBox="1">
            <a:spLocks noChangeArrowheads="1"/>
          </p:cNvSpPr>
          <p:nvPr/>
        </p:nvSpPr>
        <p:spPr bwMode="auto">
          <a:xfrm>
            <a:off x="914209" y="1884641"/>
            <a:ext cx="827470" cy="369332"/>
          </a:xfrm>
          <a:prstGeom prst="rect">
            <a:avLst/>
          </a:prstGeom>
          <a:noFill/>
          <a:ln w="9525" algn="ctr">
            <a:noFill/>
            <a:miter lim="800000"/>
            <a:headEnd/>
            <a:tailEnd/>
          </a:ln>
          <a:effectLst/>
        </p:spPr>
        <p:txBody>
          <a:bodyPr wrap="none" anchor="ctr">
            <a:spAutoFit/>
          </a:bodyPr>
          <a:lstStyle/>
          <a:p>
            <a:pPr algn="ctr">
              <a:lnSpc>
                <a:spcPct val="90000"/>
              </a:lnSpc>
            </a:pPr>
            <a:r>
              <a:rPr kumimoji="0"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Narrow" pitchFamily="34" charset="0"/>
              </a:rPr>
              <a:t>master</a:t>
            </a:r>
          </a:p>
        </p:txBody>
      </p:sp>
      <p:sp>
        <p:nvSpPr>
          <p:cNvPr id="464915" name="Text Box 19"/>
          <p:cNvSpPr txBox="1">
            <a:spLocks noChangeArrowheads="1"/>
          </p:cNvSpPr>
          <p:nvPr/>
        </p:nvSpPr>
        <p:spPr bwMode="auto">
          <a:xfrm>
            <a:off x="2599681" y="2316441"/>
            <a:ext cx="756938" cy="369332"/>
          </a:xfrm>
          <a:prstGeom prst="rect">
            <a:avLst/>
          </a:prstGeom>
          <a:noFill/>
          <a:ln w="9525" algn="ctr">
            <a:noFill/>
            <a:miter lim="800000"/>
            <a:headEnd/>
            <a:tailEnd/>
          </a:ln>
          <a:effectLst/>
        </p:spPr>
        <p:txBody>
          <a:bodyPr wrap="none" anchor="ctr">
            <a:spAutoFit/>
          </a:bodyPr>
          <a:lstStyle/>
          <a:p>
            <a:pPr algn="ctr">
              <a:lnSpc>
                <a:spcPct val="90000"/>
              </a:lnSpc>
            </a:pPr>
            <a:r>
              <a:rPr kumimoji="0"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Narrow" pitchFamily="34" charset="0"/>
              </a:rPr>
              <a:t>model</a:t>
            </a:r>
          </a:p>
        </p:txBody>
      </p:sp>
      <p:sp>
        <p:nvSpPr>
          <p:cNvPr id="464916" name="Text Box 20"/>
          <p:cNvSpPr txBox="1">
            <a:spLocks noChangeArrowheads="1"/>
          </p:cNvSpPr>
          <p:nvPr/>
        </p:nvSpPr>
        <p:spPr bwMode="auto">
          <a:xfrm>
            <a:off x="4186561" y="2316441"/>
            <a:ext cx="885179" cy="369332"/>
          </a:xfrm>
          <a:prstGeom prst="rect">
            <a:avLst/>
          </a:prstGeom>
          <a:noFill/>
          <a:ln w="9525" algn="ctr">
            <a:noFill/>
            <a:miter lim="800000"/>
            <a:headEnd/>
            <a:tailEnd/>
          </a:ln>
          <a:effectLst/>
        </p:spPr>
        <p:txBody>
          <a:bodyPr wrap="none" anchor="ctr">
            <a:spAutoFit/>
          </a:bodyPr>
          <a:lstStyle/>
          <a:p>
            <a:pPr algn="ctr">
              <a:lnSpc>
                <a:spcPct val="90000"/>
              </a:lnSpc>
            </a:pPr>
            <a:r>
              <a:rPr kumimoji="0" lang="en-US" sz="20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Narrow" pitchFamily="34" charset="0"/>
              </a:rPr>
              <a:t>tempdb</a:t>
            </a:r>
          </a:p>
        </p:txBody>
      </p:sp>
      <p:sp>
        <p:nvSpPr>
          <p:cNvPr id="464917" name="Text Box 21"/>
          <p:cNvSpPr txBox="1">
            <a:spLocks noChangeArrowheads="1"/>
          </p:cNvSpPr>
          <p:nvPr/>
        </p:nvSpPr>
        <p:spPr bwMode="auto">
          <a:xfrm>
            <a:off x="5928947" y="2316441"/>
            <a:ext cx="699230" cy="369332"/>
          </a:xfrm>
          <a:prstGeom prst="rect">
            <a:avLst/>
          </a:prstGeom>
          <a:noFill/>
          <a:ln w="9525" algn="ctr">
            <a:noFill/>
            <a:miter lim="800000"/>
            <a:headEnd/>
            <a:tailEnd/>
          </a:ln>
          <a:effectLst/>
        </p:spPr>
        <p:txBody>
          <a:bodyPr wrap="none" anchor="ctr">
            <a:spAutoFit/>
          </a:bodyPr>
          <a:lstStyle/>
          <a:p>
            <a:pPr algn="ctr">
              <a:lnSpc>
                <a:spcPct val="90000"/>
              </a:lnSpc>
            </a:pPr>
            <a:r>
              <a:rPr kumimoji="0" lang="en-US" sz="20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Narrow" pitchFamily="34" charset="0"/>
              </a:rPr>
              <a:t>msdb</a:t>
            </a:r>
          </a:p>
        </p:txBody>
      </p:sp>
      <p:sp>
        <p:nvSpPr>
          <p:cNvPr id="464918" name="Line 22"/>
          <p:cNvSpPr>
            <a:spLocks noChangeShapeType="1"/>
          </p:cNvSpPr>
          <p:nvPr/>
        </p:nvSpPr>
        <p:spPr bwMode="auto">
          <a:xfrm>
            <a:off x="2151063" y="4303713"/>
            <a:ext cx="4935537" cy="0"/>
          </a:xfrm>
          <a:prstGeom prst="line">
            <a:avLst/>
          </a:prstGeom>
          <a:noFill/>
          <a:ln w="38100">
            <a:solidFill>
              <a:srgbClr val="808080"/>
            </a:solidFill>
            <a:round/>
            <a:headEnd/>
            <a:tailEnd/>
          </a:ln>
          <a:effectLst/>
        </p:spPr>
        <p:txBody>
          <a:bodyPr/>
          <a:lstStyle/>
          <a:p>
            <a:endParaRPr lang="bg-BG"/>
          </a:p>
        </p:txBody>
      </p:sp>
      <p:sp>
        <p:nvSpPr>
          <p:cNvPr id="464919" name="Line 23"/>
          <p:cNvSpPr>
            <a:spLocks noChangeShapeType="1"/>
          </p:cNvSpPr>
          <p:nvPr/>
        </p:nvSpPr>
        <p:spPr bwMode="auto">
          <a:xfrm flipV="1">
            <a:off x="609600" y="3600450"/>
            <a:ext cx="7943850" cy="14288"/>
          </a:xfrm>
          <a:prstGeom prst="line">
            <a:avLst/>
          </a:prstGeom>
          <a:noFill/>
          <a:ln w="38100">
            <a:solidFill>
              <a:srgbClr val="808080"/>
            </a:solidFill>
            <a:round/>
            <a:headEnd/>
            <a:tailEnd/>
          </a:ln>
          <a:effectLst/>
        </p:spPr>
        <p:txBody>
          <a:bodyPr/>
          <a:lstStyle/>
          <a:p>
            <a:endParaRPr lang="bg-BG"/>
          </a:p>
        </p:txBody>
      </p:sp>
      <p:sp>
        <p:nvSpPr>
          <p:cNvPr id="464920" name="Text Box 24"/>
          <p:cNvSpPr txBox="1">
            <a:spLocks noChangeArrowheads="1"/>
          </p:cNvSpPr>
          <p:nvPr/>
        </p:nvSpPr>
        <p:spPr bwMode="auto">
          <a:xfrm>
            <a:off x="7327490" y="2316441"/>
            <a:ext cx="1200970" cy="369332"/>
          </a:xfrm>
          <a:prstGeom prst="rect">
            <a:avLst/>
          </a:prstGeom>
          <a:noFill/>
          <a:ln w="9525" algn="ctr">
            <a:noFill/>
            <a:miter lim="800000"/>
            <a:headEnd/>
            <a:tailEnd/>
          </a:ln>
          <a:effectLst/>
        </p:spPr>
        <p:txBody>
          <a:bodyPr wrap="none" anchor="ctr">
            <a:spAutoFit/>
          </a:bodyPr>
          <a:lstStyle/>
          <a:p>
            <a:pPr algn="ctr">
              <a:lnSpc>
                <a:spcPct val="90000"/>
              </a:lnSpc>
            </a:pPr>
            <a:r>
              <a:rPr kumimoji="0" lang="en-US" sz="20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Narrow" pitchFamily="34" charset="0"/>
              </a:rPr>
              <a:t>distribution</a:t>
            </a:r>
          </a:p>
        </p:txBody>
      </p:sp>
      <p:sp>
        <p:nvSpPr>
          <p:cNvPr id="464921" name="Freeform 25"/>
          <p:cNvSpPr>
            <a:spLocks noChangeAspect="1"/>
          </p:cNvSpPr>
          <p:nvPr/>
        </p:nvSpPr>
        <p:spPr bwMode="auto">
          <a:xfrm rot="19623743" flipH="1">
            <a:off x="3049588" y="3846513"/>
            <a:ext cx="1265237" cy="282575"/>
          </a:xfrm>
          <a:custGeom>
            <a:avLst/>
            <a:gdLst/>
            <a:ahLst/>
            <a:cxnLst>
              <a:cxn ang="0">
                <a:pos x="0" y="69"/>
              </a:cxn>
              <a:cxn ang="0">
                <a:pos x="1081" y="0"/>
              </a:cxn>
              <a:cxn ang="0">
                <a:pos x="910" y="159"/>
              </a:cxn>
              <a:cxn ang="0">
                <a:pos x="1807" y="123"/>
              </a:cxn>
              <a:cxn ang="0">
                <a:pos x="648" y="271"/>
              </a:cxn>
              <a:cxn ang="0">
                <a:pos x="915" y="98"/>
              </a:cxn>
              <a:cxn ang="0">
                <a:pos x="0" y="69"/>
              </a:cxn>
            </a:cxnLst>
            <a:rect l="0" t="0" r="r" b="b"/>
            <a:pathLst>
              <a:path w="1808" h="272">
                <a:moveTo>
                  <a:pt x="0" y="69"/>
                </a:moveTo>
                <a:lnTo>
                  <a:pt x="1081" y="0"/>
                </a:lnTo>
                <a:lnTo>
                  <a:pt x="910" y="159"/>
                </a:lnTo>
                <a:lnTo>
                  <a:pt x="1807" y="123"/>
                </a:lnTo>
                <a:lnTo>
                  <a:pt x="648" y="271"/>
                </a:lnTo>
                <a:lnTo>
                  <a:pt x="915" y="98"/>
                </a:lnTo>
                <a:lnTo>
                  <a:pt x="0" y="69"/>
                </a:lnTo>
              </a:path>
            </a:pathLst>
          </a:custGeom>
          <a:solidFill>
            <a:srgbClr val="FF0000">
              <a:alpha val="75000"/>
            </a:srgbClr>
          </a:solidFill>
          <a:ln w="6350" cap="rnd" cmpd="sng">
            <a:noFill/>
            <a:prstDash val="solid"/>
            <a:round/>
            <a:headEnd type="none" w="med" len="med"/>
            <a:tailEnd type="none" w="med" len="med"/>
          </a:ln>
          <a:effectLst/>
        </p:spPr>
        <p:txBody>
          <a:bodyPr/>
          <a:lstStyle/>
          <a:p>
            <a:endParaRPr lang="bg-BG"/>
          </a:p>
        </p:txBody>
      </p:sp>
      <p:pic>
        <p:nvPicPr>
          <p:cNvPr id="464922" name="Picture 26" descr="Database"/>
          <p:cNvPicPr>
            <a:picLocks noChangeAspect="1" noChangeArrowheads="1"/>
          </p:cNvPicPr>
          <p:nvPr/>
        </p:nvPicPr>
        <p:blipFill>
          <a:blip r:embed="rId2" cstate="print"/>
          <a:srcRect/>
          <a:stretch>
            <a:fillRect/>
          </a:stretch>
        </p:blipFill>
        <p:spPr bwMode="auto">
          <a:xfrm>
            <a:off x="2274888" y="4443413"/>
            <a:ext cx="1471612" cy="1189037"/>
          </a:xfrm>
          <a:prstGeom prst="rect">
            <a:avLst/>
          </a:prstGeom>
          <a:noFill/>
          <a:ln w="9525">
            <a:noFill/>
            <a:miter lim="800000"/>
            <a:headEnd/>
            <a:tailEnd/>
          </a:ln>
        </p:spPr>
      </p:pic>
      <p:pic>
        <p:nvPicPr>
          <p:cNvPr id="464923" name="Picture 27" descr="Database"/>
          <p:cNvPicPr>
            <a:picLocks noChangeAspect="1" noChangeArrowheads="1"/>
          </p:cNvPicPr>
          <p:nvPr/>
        </p:nvPicPr>
        <p:blipFill>
          <a:blip r:embed="rId2" cstate="print"/>
          <a:srcRect/>
          <a:stretch>
            <a:fillRect/>
          </a:stretch>
        </p:blipFill>
        <p:spPr bwMode="auto">
          <a:xfrm>
            <a:off x="3917950" y="4443413"/>
            <a:ext cx="1471613" cy="1189037"/>
          </a:xfrm>
          <a:prstGeom prst="rect">
            <a:avLst/>
          </a:prstGeom>
          <a:noFill/>
          <a:ln w="9525">
            <a:noFill/>
            <a:miter lim="800000"/>
            <a:headEnd/>
            <a:tailEnd/>
          </a:ln>
        </p:spPr>
      </p:pic>
      <p:pic>
        <p:nvPicPr>
          <p:cNvPr id="464924" name="Picture 28" descr="Database"/>
          <p:cNvPicPr>
            <a:picLocks noChangeAspect="1" noChangeArrowheads="1"/>
          </p:cNvPicPr>
          <p:nvPr/>
        </p:nvPicPr>
        <p:blipFill>
          <a:blip r:embed="rId2" cstate="print"/>
          <a:srcRect/>
          <a:stretch>
            <a:fillRect/>
          </a:stretch>
        </p:blipFill>
        <p:spPr bwMode="auto">
          <a:xfrm>
            <a:off x="5562600" y="4443413"/>
            <a:ext cx="1471613" cy="1189037"/>
          </a:xfrm>
          <a:prstGeom prst="rect">
            <a:avLst/>
          </a:prstGeom>
          <a:noFill/>
          <a:ln w="9525">
            <a:noFill/>
            <a:miter lim="800000"/>
            <a:headEnd/>
            <a:tailEnd/>
          </a:ln>
        </p:spPr>
      </p:pic>
      <p:sp>
        <p:nvSpPr>
          <p:cNvPr id="464925" name="Text Box 29"/>
          <p:cNvSpPr txBox="1">
            <a:spLocks noChangeArrowheads="1"/>
          </p:cNvSpPr>
          <p:nvPr/>
        </p:nvSpPr>
        <p:spPr bwMode="auto">
          <a:xfrm>
            <a:off x="2689933" y="4567516"/>
            <a:ext cx="641522" cy="369332"/>
          </a:xfrm>
          <a:prstGeom prst="rect">
            <a:avLst/>
          </a:prstGeom>
          <a:noFill/>
          <a:ln w="9525">
            <a:noFill/>
            <a:miter lim="800000"/>
            <a:headEnd/>
            <a:tailEnd/>
          </a:ln>
          <a:effectLst/>
        </p:spPr>
        <p:txBody>
          <a:bodyPr wrap="none" anchor="ctr">
            <a:spAutoFit/>
          </a:bodyPr>
          <a:lstStyle/>
          <a:p>
            <a:pPr algn="ctr">
              <a:lnSpc>
                <a:spcPct val="90000"/>
              </a:lnSpc>
            </a:pPr>
            <a:r>
              <a:rPr kumimoji="0" lang="en-US" sz="20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Narrow" pitchFamily="34" charset="0"/>
              </a:rPr>
              <a:t>pubs</a:t>
            </a:r>
          </a:p>
        </p:txBody>
      </p:sp>
      <p:sp>
        <p:nvSpPr>
          <p:cNvPr id="464926" name="Text Box 30"/>
          <p:cNvSpPr txBox="1">
            <a:spLocks noChangeArrowheads="1"/>
          </p:cNvSpPr>
          <p:nvPr/>
        </p:nvSpPr>
        <p:spPr bwMode="auto">
          <a:xfrm>
            <a:off x="4088529" y="4567516"/>
            <a:ext cx="1132041" cy="369332"/>
          </a:xfrm>
          <a:prstGeom prst="rect">
            <a:avLst/>
          </a:prstGeom>
          <a:noFill/>
          <a:ln w="9525">
            <a:noFill/>
            <a:miter lim="800000"/>
            <a:headEnd/>
            <a:tailEnd/>
          </a:ln>
          <a:effectLst/>
        </p:spPr>
        <p:txBody>
          <a:bodyPr wrap="none" anchor="ctr">
            <a:spAutoFit/>
          </a:bodyPr>
          <a:lstStyle/>
          <a:p>
            <a:pPr algn="ctr">
              <a:lnSpc>
                <a:spcPct val="90000"/>
              </a:lnSpc>
            </a:pPr>
            <a:r>
              <a:rPr kumimoji="0" lang="en-US" sz="20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Narrow" pitchFamily="34" charset="0"/>
              </a:rPr>
              <a:t>Northwind</a:t>
            </a:r>
          </a:p>
        </p:txBody>
      </p:sp>
      <p:sp>
        <p:nvSpPr>
          <p:cNvPr id="464927" name="Text Box 31"/>
          <p:cNvSpPr txBox="1">
            <a:spLocks noChangeArrowheads="1"/>
          </p:cNvSpPr>
          <p:nvPr/>
        </p:nvSpPr>
        <p:spPr bwMode="auto">
          <a:xfrm>
            <a:off x="5916613" y="4568825"/>
            <a:ext cx="763587" cy="366713"/>
          </a:xfrm>
          <a:prstGeom prst="rect">
            <a:avLst/>
          </a:prstGeom>
          <a:noFill/>
          <a:ln w="9525">
            <a:noFill/>
            <a:miter lim="800000"/>
            <a:headEnd/>
            <a:tailEnd/>
          </a:ln>
          <a:effectLst/>
        </p:spPr>
        <p:txBody>
          <a:bodyPr wrap="none" anchor="ctr">
            <a:spAutoFit/>
          </a:bodyPr>
          <a:lstStyle/>
          <a:p>
            <a:pPr algn="ctr">
              <a:lnSpc>
                <a:spcPct val="90000"/>
              </a:lnSpc>
            </a:pPr>
            <a:r>
              <a:rPr kumimoji="0" lang="en-US" sz="20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Narrow" pitchFamily="34" charset="0"/>
              </a:rPr>
              <a:t>User1</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sz="3600"/>
              <a:t>Relations' multiplicity</a:t>
            </a:r>
            <a:endParaRPr lang="bg-BG" sz="3600"/>
          </a:p>
        </p:txBody>
      </p:sp>
      <p:sp>
        <p:nvSpPr>
          <p:cNvPr id="477187" name="Rectangle 3"/>
          <p:cNvSpPr>
            <a:spLocks noGrp="1" noChangeArrowheads="1"/>
          </p:cNvSpPr>
          <p:nvPr>
            <p:ph type="body" idx="1"/>
          </p:nvPr>
        </p:nvSpPr>
        <p:spPr/>
        <p:txBody>
          <a:bodyPr/>
          <a:lstStyle/>
          <a:p>
            <a:r>
              <a:rPr lang="en-US" sz="2800"/>
              <a:t>Relationship</a:t>
            </a:r>
            <a:r>
              <a:rPr lang="bg-BG" sz="2800"/>
              <a:t> </a:t>
            </a:r>
            <a:r>
              <a:rPr lang="en-US" sz="2800"/>
              <a:t>many x many</a:t>
            </a:r>
          </a:p>
          <a:p>
            <a:pPr lvl="1"/>
            <a:r>
              <a:rPr lang="bg-BG" sz="2800"/>
              <a:t>1 </a:t>
            </a:r>
            <a:r>
              <a:rPr lang="en-US" sz="2800"/>
              <a:t>record in the first table</a:t>
            </a:r>
            <a:r>
              <a:rPr lang="bg-BG" sz="2800"/>
              <a:t> </a:t>
            </a:r>
            <a:r>
              <a:rPr lang="en-US" sz="2800"/>
              <a:t>has many corresponding records in the second one</a:t>
            </a:r>
            <a:r>
              <a:rPr lang="bg-BG" sz="2800"/>
              <a:t> </a:t>
            </a:r>
            <a:r>
              <a:rPr lang="en-US" sz="2800"/>
              <a:t>and vice versa</a:t>
            </a:r>
            <a:endParaRPr lang="bg-BG" sz="2800"/>
          </a:p>
          <a:p>
            <a:pPr lvl="1"/>
            <a:r>
              <a:rPr lang="en-US" sz="2800"/>
              <a:t>Implemented through an extra table</a:t>
            </a:r>
            <a:endParaRPr lang="bg-BG" sz="2800"/>
          </a:p>
        </p:txBody>
      </p:sp>
      <p:graphicFrame>
        <p:nvGraphicFramePr>
          <p:cNvPr id="477188" name="Group 4"/>
          <p:cNvGraphicFramePr>
            <a:graphicFrameLocks noGrp="1"/>
          </p:cNvGraphicFramePr>
          <p:nvPr/>
        </p:nvGraphicFramePr>
        <p:xfrm>
          <a:off x="769938" y="4448175"/>
          <a:ext cx="1825625" cy="2257806"/>
        </p:xfrm>
        <a:graphic>
          <a:graphicData uri="http://schemas.openxmlformats.org/drawingml/2006/table">
            <a:tbl>
              <a:tblPr firstRow="1">
                <a:tableStyleId>{35758FB7-9AC5-4552-8A53-C91805E547FA}</a:tableStyleId>
              </a:tblPr>
              <a:tblGrid>
                <a:gridCol w="627062"/>
                <a:gridCol w="1198563"/>
              </a:tblGrid>
              <a:tr h="4826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u="none" strike="noStrike" cap="none" normalizeH="0" baseline="0" dirty="0" smtClean="0">
                          <a:ln>
                            <a:noFill/>
                          </a:ln>
                          <a:effectLst>
                            <a:outerShdw blurRad="38100" dist="38100" dir="2700000" algn="tl">
                              <a:srgbClr val="FFFFFF"/>
                            </a:outerShdw>
                          </a:effectLst>
                        </a:rPr>
                        <a:t>Id</a:t>
                      </a:r>
                      <a:endParaRPr kumimoji="1" lang="bg-BG" sz="2800" b="1" i="0" u="none" strike="noStrike" cap="none" normalizeH="0" baseline="0" dirty="0" smtClean="0">
                        <a:ln>
                          <a:noFill/>
                        </a:ln>
                        <a:solidFill>
                          <a:schemeClr val="tx1"/>
                        </a:solidFill>
                        <a:effectLst>
                          <a:outerShdw blurRad="38100" dist="38100" dir="2700000" algn="tl">
                            <a:srgbClr val="FFFFFF"/>
                          </a:outerShdw>
                        </a:effectLst>
                        <a:latin typeface="Courier New" pitchFamily="49"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u="none" strike="noStrike" cap="none" normalizeH="0" baseline="0" smtClean="0">
                          <a:ln>
                            <a:noFill/>
                          </a:ln>
                          <a:effectLst>
                            <a:outerShdw blurRad="38100" dist="38100" dir="2700000" algn="tl">
                              <a:srgbClr val="FFFFFF"/>
                            </a:outerShdw>
                          </a:effectLst>
                        </a:rPr>
                        <a:t>Name</a:t>
                      </a:r>
                      <a:endParaRPr kumimoji="1" lang="bg-BG" sz="2800" b="1" i="0" u="none" strike="noStrike" cap="none" normalizeH="0" baseline="0" smtClean="0">
                        <a:ln>
                          <a:noFill/>
                        </a:ln>
                        <a:solidFill>
                          <a:schemeClr val="tx1"/>
                        </a:solidFill>
                        <a:effectLst>
                          <a:outerShdw blurRad="38100" dist="38100" dir="2700000" algn="tl">
                            <a:srgbClr val="FFFFFF"/>
                          </a:outerShdw>
                        </a:effectLst>
                        <a:latin typeface="Courier New" pitchFamily="49" charset="0"/>
                      </a:endParaRPr>
                    </a:p>
                  </a:txBody>
                  <a:tcPr horzOverflow="overflow"/>
                </a:tc>
              </a:tr>
              <a:tr h="42545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400" u="none" strike="noStrike" cap="none" normalizeH="0" baseline="0" smtClean="0">
                          <a:ln>
                            <a:noFill/>
                          </a:ln>
                          <a:effectLst>
                            <a:outerShdw blurRad="38100" dist="38100" dir="2700000" algn="tl">
                              <a:srgbClr val="FFFFFF"/>
                            </a:outerShdw>
                          </a:effectLst>
                        </a:rPr>
                        <a:t>1</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noProof="1" smtClean="0">
                          <a:ln>
                            <a:noFill/>
                          </a:ln>
                          <a:effectLst>
                            <a:outerShdw blurRad="38100" dist="38100" dir="2700000" algn="tl">
                              <a:srgbClr val="FFFFFF"/>
                            </a:outerShdw>
                          </a:effectLst>
                        </a:rPr>
                        <a:t>Pesho</a:t>
                      </a:r>
                      <a:endParaRPr kumimoji="1" lang="en-US" sz="24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42545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400" u="none" strike="noStrike" cap="none" normalizeH="0" baseline="0" smtClean="0">
                          <a:ln>
                            <a:noFill/>
                          </a:ln>
                          <a:effectLst>
                            <a:outerShdw blurRad="38100" dist="38100" dir="2700000" algn="tl">
                              <a:srgbClr val="FFFFFF"/>
                            </a:outerShdw>
                          </a:effectLst>
                        </a:rPr>
                        <a:t>2</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noProof="1" smtClean="0">
                          <a:ln>
                            <a:noFill/>
                          </a:ln>
                          <a:effectLst>
                            <a:outerShdw blurRad="38100" dist="38100" dir="2700000" algn="tl">
                              <a:srgbClr val="FFFFFF"/>
                            </a:outerShdw>
                          </a:effectLst>
                        </a:rPr>
                        <a:t>Minka</a:t>
                      </a:r>
                      <a:endParaRPr kumimoji="1" lang="en-US" sz="24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4270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400" u="none" strike="noStrike" cap="none" normalizeH="0" baseline="0" smtClean="0">
                          <a:ln>
                            <a:noFill/>
                          </a:ln>
                          <a:effectLst>
                            <a:outerShdw blurRad="38100" dist="38100" dir="2700000" algn="tl">
                              <a:srgbClr val="FFFFFF"/>
                            </a:outerShdw>
                          </a:effectLst>
                        </a:rPr>
                        <a:t>3</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noProof="1" smtClean="0">
                          <a:ln>
                            <a:noFill/>
                          </a:ln>
                          <a:effectLst>
                            <a:outerShdw blurRad="38100" dist="38100" dir="2700000" algn="tl">
                              <a:srgbClr val="FFFFFF"/>
                            </a:outerShdw>
                          </a:effectLst>
                        </a:rPr>
                        <a:t>Gosho</a:t>
                      </a:r>
                      <a:endParaRPr kumimoji="1" lang="en-US" sz="24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42545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4</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noProof="1" smtClean="0">
                          <a:ln>
                            <a:noFill/>
                          </a:ln>
                          <a:effectLst>
                            <a:outerShdw blurRad="38100" dist="38100" dir="2700000" algn="tl">
                              <a:srgbClr val="FFFFFF"/>
                            </a:outerShdw>
                          </a:effectLst>
                        </a:rPr>
                        <a:t>Penka</a:t>
                      </a:r>
                      <a:endParaRPr kumimoji="1" lang="en-US" sz="24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graphicFrame>
        <p:nvGraphicFramePr>
          <p:cNvPr id="477270" name="Group 86"/>
          <p:cNvGraphicFramePr>
            <a:graphicFrameLocks noGrp="1"/>
          </p:cNvGraphicFramePr>
          <p:nvPr/>
        </p:nvGraphicFramePr>
        <p:xfrm>
          <a:off x="7056438" y="4716463"/>
          <a:ext cx="1935162" cy="1818894"/>
        </p:xfrm>
        <a:graphic>
          <a:graphicData uri="http://schemas.openxmlformats.org/drawingml/2006/table">
            <a:tbl>
              <a:tblPr firstRow="1">
                <a:tableStyleId>{35758FB7-9AC5-4552-8A53-C91805E547FA}</a:tableStyleId>
              </a:tblPr>
              <a:tblGrid>
                <a:gridCol w="706196"/>
                <a:gridCol w="1228966"/>
              </a:tblGrid>
              <a:tr h="3762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u="none" strike="noStrike" cap="none" normalizeH="0" baseline="0" dirty="0" smtClean="0">
                          <a:ln>
                            <a:noFill/>
                          </a:ln>
                          <a:effectLst>
                            <a:outerShdw blurRad="38100" dist="38100" dir="2700000" algn="tl">
                              <a:srgbClr val="FFFFFF"/>
                            </a:outerShdw>
                          </a:effectLst>
                        </a:rPr>
                        <a:t>Id</a:t>
                      </a:r>
                      <a:endParaRPr kumimoji="1" lang="bg-BG" sz="2800" b="1" i="0" u="none" strike="noStrike" cap="none" normalizeH="0" baseline="0" dirty="0" smtClean="0">
                        <a:ln>
                          <a:noFill/>
                        </a:ln>
                        <a:solidFill>
                          <a:schemeClr val="tx1"/>
                        </a:solidFill>
                        <a:effectLst>
                          <a:outerShdw blurRad="38100" dist="38100" dir="2700000" algn="tl">
                            <a:srgbClr val="FFFFFF"/>
                          </a:outerShdw>
                        </a:effectLst>
                        <a:latin typeface="Courier New" pitchFamily="49"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u="none" strike="noStrike" cap="none" normalizeH="0" baseline="0" smtClean="0">
                          <a:ln>
                            <a:noFill/>
                          </a:ln>
                          <a:effectLst>
                            <a:outerShdw blurRad="38100" dist="38100" dir="2700000" algn="tl">
                              <a:srgbClr val="FFFFFF"/>
                            </a:outerShdw>
                          </a:effectLst>
                        </a:rPr>
                        <a:t>Name</a:t>
                      </a:r>
                      <a:endParaRPr kumimoji="1" lang="bg-BG" sz="2800" b="1" i="0" u="none" strike="noStrike" cap="none" normalizeH="0" baseline="0" smtClean="0">
                        <a:ln>
                          <a:noFill/>
                        </a:ln>
                        <a:solidFill>
                          <a:schemeClr val="tx1"/>
                        </a:solidFill>
                        <a:effectLst>
                          <a:outerShdw blurRad="38100" dist="38100" dir="2700000" algn="tl">
                            <a:srgbClr val="FFFFFF"/>
                          </a:outerShdw>
                        </a:effectLst>
                        <a:latin typeface="Courier New" pitchFamily="49" charset="0"/>
                      </a:endParaRPr>
                    </a:p>
                  </a:txBody>
                  <a:tcPr horzOverflow="overflow"/>
                </a:tc>
              </a:tr>
              <a:tr h="334963">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400" u="none" strike="noStrike" cap="none" normalizeH="0" baseline="0" smtClean="0">
                          <a:ln>
                            <a:noFill/>
                          </a:ln>
                          <a:effectLst>
                            <a:outerShdw blurRad="38100" dist="38100" dir="2700000" algn="tl">
                              <a:srgbClr val="FFFFFF"/>
                            </a:outerShdw>
                          </a:effectLst>
                        </a:rPr>
                        <a:t>1</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.NET</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333375">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400" u="none" strike="noStrike" cap="none" normalizeH="0" baseline="0" smtClean="0">
                          <a:ln>
                            <a:noFill/>
                          </a:ln>
                          <a:effectLst>
                            <a:outerShdw blurRad="38100" dist="38100" dir="2700000" algn="tl">
                              <a:srgbClr val="FFFFFF"/>
                            </a:outerShdw>
                          </a:effectLst>
                        </a:rPr>
                        <a:t>2</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Java</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333375">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400" u="none" strike="noStrike" cap="none" normalizeH="0" baseline="0" smtClean="0">
                          <a:ln>
                            <a:noFill/>
                          </a:ln>
                          <a:effectLst>
                            <a:outerShdw blurRad="38100" dist="38100" dir="2700000" algn="tl">
                              <a:srgbClr val="FFFFFF"/>
                            </a:outerShdw>
                          </a:effectLst>
                        </a:rPr>
                        <a:t>3</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dirty="0" smtClean="0">
                          <a:ln>
                            <a:noFill/>
                          </a:ln>
                          <a:effectLst>
                            <a:outerShdw blurRad="38100" dist="38100" dir="2700000" algn="tl">
                              <a:srgbClr val="FFFFFF"/>
                            </a:outerShdw>
                          </a:effectLst>
                        </a:rPr>
                        <a:t>PHP</a:t>
                      </a:r>
                      <a:endParaRPr kumimoji="1" lang="bg-BG" sz="2400" b="1" i="0" u="none" strike="noStrike" cap="none" normalizeH="0" baseline="0" dirty="0"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
        <p:nvSpPr>
          <p:cNvPr id="477225" name="Text Box 41"/>
          <p:cNvSpPr txBox="1">
            <a:spLocks noChangeArrowheads="1"/>
          </p:cNvSpPr>
          <p:nvPr/>
        </p:nvSpPr>
        <p:spPr bwMode="auto">
          <a:xfrm>
            <a:off x="840336" y="4005263"/>
            <a:ext cx="1659429" cy="433965"/>
          </a:xfrm>
          <a:prstGeom prst="rect">
            <a:avLst/>
          </a:prstGeom>
          <a:noFill/>
          <a:ln w="9525" algn="ctr">
            <a:noFill/>
            <a:miter lim="800000"/>
            <a:headEnd/>
            <a:tailEnd/>
          </a:ln>
          <a:effectLst/>
        </p:spPr>
        <p:txBody>
          <a:bodyPr wrap="none">
            <a:spAutoFit/>
          </a:bodyPr>
          <a:lstStyle/>
          <a:p>
            <a:pPr algn="ctr" eaLnBrk="1" hangingPunct="1">
              <a:lnSpc>
                <a:spcPct val="90000"/>
              </a:lnSpc>
              <a:spcBef>
                <a:spcPct val="30000"/>
              </a:spcBef>
              <a:buClr>
                <a:schemeClr val="tx2"/>
              </a:buClr>
              <a:buSzPct val="75000"/>
              <a:buFont typeface="Wingdings" pitchFamily="2" charset="2"/>
              <a:buNone/>
            </a:pPr>
            <a:r>
              <a:rPr kumimoji="0" lang="en-US" sz="2400" b="1">
                <a:solidFill>
                  <a:schemeClr val="tx1"/>
                </a:solidFill>
                <a:latin typeface="Courier New" pitchFamily="49" charset="0"/>
              </a:rPr>
              <a:t>Students</a:t>
            </a:r>
            <a:endParaRPr kumimoji="0" lang="bg-BG" sz="2400" b="1">
              <a:solidFill>
                <a:schemeClr val="tx1"/>
              </a:solidFill>
              <a:latin typeface="Courier New" pitchFamily="49" charset="0"/>
            </a:endParaRPr>
          </a:p>
        </p:txBody>
      </p:sp>
      <p:sp>
        <p:nvSpPr>
          <p:cNvPr id="477226" name="Text Box 42"/>
          <p:cNvSpPr txBox="1">
            <a:spLocks noChangeArrowheads="1"/>
          </p:cNvSpPr>
          <p:nvPr/>
        </p:nvSpPr>
        <p:spPr bwMode="auto">
          <a:xfrm>
            <a:off x="7202340" y="4276725"/>
            <a:ext cx="1475084" cy="433965"/>
          </a:xfrm>
          <a:prstGeom prst="rect">
            <a:avLst/>
          </a:prstGeom>
          <a:noFill/>
          <a:ln w="9525" algn="ctr">
            <a:noFill/>
            <a:miter lim="800000"/>
            <a:headEnd/>
            <a:tailEnd/>
          </a:ln>
          <a:effectLst/>
        </p:spPr>
        <p:txBody>
          <a:bodyPr wrap="none">
            <a:spAutoFit/>
          </a:bodyPr>
          <a:lstStyle/>
          <a:p>
            <a:pPr algn="ctr" eaLnBrk="1" hangingPunct="1">
              <a:lnSpc>
                <a:spcPct val="90000"/>
              </a:lnSpc>
              <a:spcBef>
                <a:spcPct val="30000"/>
              </a:spcBef>
              <a:buClr>
                <a:schemeClr val="tx2"/>
              </a:buClr>
              <a:buSzPct val="75000"/>
              <a:buFont typeface="Wingdings" pitchFamily="2" charset="2"/>
              <a:buNone/>
            </a:pPr>
            <a:r>
              <a:rPr kumimoji="0" lang="en-US" sz="2400" b="1" dirty="0">
                <a:solidFill>
                  <a:schemeClr val="tx1"/>
                </a:solidFill>
                <a:latin typeface="Courier New" pitchFamily="49" charset="0"/>
              </a:rPr>
              <a:t>Courses</a:t>
            </a:r>
            <a:endParaRPr kumimoji="0" lang="bg-BG" sz="2400" b="1" dirty="0">
              <a:solidFill>
                <a:schemeClr val="tx1"/>
              </a:solidFill>
              <a:latin typeface="Courier New" pitchFamily="49" charset="0"/>
            </a:endParaRPr>
          </a:p>
        </p:txBody>
      </p:sp>
      <p:graphicFrame>
        <p:nvGraphicFramePr>
          <p:cNvPr id="477267" name="Group 83"/>
          <p:cNvGraphicFramePr>
            <a:graphicFrameLocks noGrp="1"/>
          </p:cNvGraphicFramePr>
          <p:nvPr/>
        </p:nvGraphicFramePr>
        <p:xfrm>
          <a:off x="3276600" y="4437063"/>
          <a:ext cx="3311525" cy="2319147"/>
        </p:xfrm>
        <a:graphic>
          <a:graphicData uri="http://schemas.openxmlformats.org/drawingml/2006/table">
            <a:tbl>
              <a:tblPr firstRow="1">
                <a:tableStyleId>{35758FB7-9AC5-4552-8A53-C91805E547FA}</a:tableStyleId>
              </a:tblPr>
              <a:tblGrid>
                <a:gridCol w="1728788"/>
                <a:gridCol w="1582737"/>
              </a:tblGrid>
              <a:tr h="301625">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u="none" strike="noStrike" cap="none" normalizeH="0" baseline="0" dirty="0" smtClean="0">
                          <a:ln>
                            <a:noFill/>
                          </a:ln>
                          <a:effectLst>
                            <a:outerShdw blurRad="38100" dist="38100" dir="2700000" algn="tl">
                              <a:srgbClr val="FFFFFF"/>
                            </a:outerShdw>
                          </a:effectLst>
                        </a:rPr>
                        <a:t>S</a:t>
                      </a:r>
                      <a:r>
                        <a:rPr kumimoji="1" lang="en-US" sz="2200" u="none" strike="noStrike" cap="none" normalizeH="0" baseline="0" noProof="1" smtClean="0">
                          <a:ln>
                            <a:noFill/>
                          </a:ln>
                          <a:effectLst>
                            <a:outerShdw blurRad="38100" dist="38100" dir="2700000" algn="tl">
                              <a:srgbClr val="FFFFFF"/>
                            </a:outerShdw>
                          </a:effectLst>
                        </a:rPr>
                        <a:t>tudent</a:t>
                      </a:r>
                      <a:r>
                        <a:rPr kumimoji="1" lang="en-US" sz="2200" u="none" strike="noStrike" cap="none" normalizeH="0" baseline="0" dirty="0" smtClean="0">
                          <a:ln>
                            <a:noFill/>
                          </a:ln>
                          <a:effectLst>
                            <a:outerShdw blurRad="38100" dist="38100" dir="2700000" algn="tl">
                              <a:srgbClr val="FFFFFF"/>
                            </a:outerShdw>
                          </a:effectLst>
                        </a:rPr>
                        <a:t>I</a:t>
                      </a:r>
                      <a:r>
                        <a:rPr kumimoji="1" lang="en-US" sz="2200" u="none" strike="noStrike" cap="none" normalizeH="0" baseline="0" noProof="1" smtClean="0">
                          <a:ln>
                            <a:noFill/>
                          </a:ln>
                          <a:effectLst>
                            <a:outerShdw blurRad="38100" dist="38100" dir="2700000" algn="tl">
                              <a:srgbClr val="FFFFFF"/>
                            </a:outerShdw>
                          </a:effectLst>
                        </a:rPr>
                        <a:t>d</a:t>
                      </a:r>
                      <a:endParaRPr kumimoji="1" lang="en-US" sz="2200" b="1" i="0" u="none" strike="noStrike" cap="none" normalizeH="0" baseline="0" noProof="1" smtClean="0">
                        <a:ln>
                          <a:noFill/>
                        </a:ln>
                        <a:solidFill>
                          <a:schemeClr val="tx1"/>
                        </a:solidFill>
                        <a:effectLst>
                          <a:outerShdw blurRad="38100" dist="38100" dir="2700000" algn="tl">
                            <a:srgbClr val="FFFFFF"/>
                          </a:outerShdw>
                        </a:effectLst>
                        <a:latin typeface="Courier New" pitchFamily="49"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u="none" strike="noStrike" cap="none" normalizeH="0" baseline="0" smtClean="0">
                          <a:ln>
                            <a:noFill/>
                          </a:ln>
                          <a:effectLst>
                            <a:outerShdw blurRad="38100" dist="38100" dir="2700000" algn="tl">
                              <a:srgbClr val="FFFFFF"/>
                            </a:outerShdw>
                          </a:effectLst>
                        </a:rPr>
                        <a:t>C</a:t>
                      </a:r>
                      <a:r>
                        <a:rPr kumimoji="1" lang="en-US" sz="2200" u="none" strike="noStrike" cap="none" normalizeH="0" baseline="0" noProof="1" smtClean="0">
                          <a:ln>
                            <a:noFill/>
                          </a:ln>
                          <a:effectLst>
                            <a:outerShdw blurRad="38100" dist="38100" dir="2700000" algn="tl">
                              <a:srgbClr val="FFFFFF"/>
                            </a:outerShdw>
                          </a:effectLst>
                        </a:rPr>
                        <a:t>ourse</a:t>
                      </a:r>
                      <a:r>
                        <a:rPr kumimoji="1" lang="en-US" sz="2200" u="none" strike="noStrike" cap="none" normalizeH="0" baseline="0" smtClean="0">
                          <a:ln>
                            <a:noFill/>
                          </a:ln>
                          <a:effectLst>
                            <a:outerShdw blurRad="38100" dist="38100" dir="2700000" algn="tl">
                              <a:srgbClr val="FFFFFF"/>
                            </a:outerShdw>
                          </a:effectLst>
                        </a:rPr>
                        <a:t>I</a:t>
                      </a:r>
                      <a:r>
                        <a:rPr kumimoji="1" lang="en-US" sz="2200" u="none" strike="noStrike" cap="none" normalizeH="0" baseline="0" noProof="1" smtClean="0">
                          <a:ln>
                            <a:noFill/>
                          </a:ln>
                          <a:effectLst>
                            <a:outerShdw blurRad="38100" dist="38100" dir="2700000" algn="tl">
                              <a:srgbClr val="FFFFFF"/>
                            </a:outerShdw>
                          </a:effectLst>
                        </a:rPr>
                        <a:t>d</a:t>
                      </a:r>
                      <a:endParaRPr kumimoji="1" lang="en-US" sz="2200" b="1" i="0" u="none" strike="noStrike" cap="none" normalizeH="0" baseline="0" noProof="1" smtClean="0">
                        <a:ln>
                          <a:noFill/>
                        </a:ln>
                        <a:solidFill>
                          <a:schemeClr val="tx1"/>
                        </a:solidFill>
                        <a:effectLst>
                          <a:outerShdw blurRad="38100" dist="38100" dir="2700000" algn="tl">
                            <a:srgbClr val="FFFFFF"/>
                          </a:outerShdw>
                        </a:effectLst>
                        <a:latin typeface="Courier New" pitchFamily="49" charset="0"/>
                      </a:endParaRPr>
                    </a:p>
                  </a:txBody>
                  <a:tcPr horzOverflow="overflow"/>
                </a:tc>
              </a:tr>
              <a:tr h="322263">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smtClean="0">
                          <a:ln>
                            <a:noFill/>
                          </a:ln>
                          <a:effectLst>
                            <a:outerShdw blurRad="38100" dist="38100" dir="2700000" algn="tl">
                              <a:srgbClr val="FFFFFF"/>
                            </a:outerShdw>
                          </a:effectLst>
                        </a:rPr>
                        <a:t>1</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smtClean="0">
                          <a:ln>
                            <a:noFill/>
                          </a:ln>
                          <a:effectLst>
                            <a:outerShdw blurRad="38100" dist="38100" dir="2700000" algn="tl">
                              <a:srgbClr val="FFFFFF"/>
                            </a:outerShdw>
                          </a:effectLst>
                        </a:rPr>
                        <a:t>1</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22263">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smtClean="0">
                          <a:ln>
                            <a:noFill/>
                          </a:ln>
                          <a:effectLst>
                            <a:outerShdw blurRad="38100" dist="38100" dir="2700000" algn="tl">
                              <a:srgbClr val="FFFFFF"/>
                            </a:outerShdw>
                          </a:effectLst>
                        </a:rPr>
                        <a:t>1</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smtClean="0">
                          <a:ln>
                            <a:noFill/>
                          </a:ln>
                          <a:effectLst>
                            <a:outerShdw blurRad="38100" dist="38100" dir="2700000" algn="tl">
                              <a:srgbClr val="FFFFFF"/>
                            </a:outerShdw>
                          </a:effectLst>
                        </a:rPr>
                        <a:t>2</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22263">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smtClean="0">
                          <a:ln>
                            <a:noFill/>
                          </a:ln>
                          <a:effectLst>
                            <a:outerShdw blurRad="38100" dist="38100" dir="2700000" algn="tl">
                              <a:srgbClr val="FFFFFF"/>
                            </a:outerShdw>
                          </a:effectLst>
                        </a:rPr>
                        <a:t>3</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smtClean="0">
                          <a:ln>
                            <a:noFill/>
                          </a:ln>
                          <a:effectLst>
                            <a:outerShdw blurRad="38100" dist="38100" dir="2700000" algn="tl">
                              <a:srgbClr val="FFFFFF"/>
                            </a:outerShdw>
                          </a:effectLst>
                        </a:rPr>
                        <a:t>2</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22263">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smtClean="0">
                          <a:ln>
                            <a:noFill/>
                          </a:ln>
                          <a:effectLst>
                            <a:outerShdw blurRad="38100" dist="38100" dir="2700000" algn="tl">
                              <a:srgbClr val="FFFFFF"/>
                            </a:outerShdw>
                          </a:effectLst>
                        </a:rPr>
                        <a:t>3</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smtClean="0">
                          <a:ln>
                            <a:noFill/>
                          </a:ln>
                          <a:effectLst>
                            <a:outerShdw blurRad="38100" dist="38100" dir="2700000" algn="tl">
                              <a:srgbClr val="FFFFFF"/>
                            </a:outerShdw>
                          </a:effectLst>
                        </a:rPr>
                        <a:t>3</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22263">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smtClean="0">
                          <a:ln>
                            <a:noFill/>
                          </a:ln>
                          <a:effectLst>
                            <a:outerShdw blurRad="38100" dist="38100" dir="2700000" algn="tl">
                              <a:srgbClr val="FFFFFF"/>
                            </a:outerShdw>
                          </a:effectLst>
                        </a:rPr>
                        <a:t>4</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smtClean="0">
                          <a:ln>
                            <a:noFill/>
                          </a:ln>
                          <a:effectLst>
                            <a:outerShdw blurRad="38100" dist="38100" dir="2700000" algn="tl">
                              <a:srgbClr val="FFFFFF"/>
                            </a:outerShdw>
                          </a:effectLst>
                        </a:rPr>
                        <a:t>2</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
        <p:nvSpPr>
          <p:cNvPr id="477250" name="Text Box 66"/>
          <p:cNvSpPr txBox="1">
            <a:spLocks noChangeArrowheads="1"/>
          </p:cNvSpPr>
          <p:nvPr/>
        </p:nvSpPr>
        <p:spPr bwMode="auto">
          <a:xfrm>
            <a:off x="3359809" y="3968750"/>
            <a:ext cx="2949846" cy="433965"/>
          </a:xfrm>
          <a:prstGeom prst="rect">
            <a:avLst/>
          </a:prstGeom>
          <a:noFill/>
          <a:ln w="9525" algn="ctr">
            <a:noFill/>
            <a:miter lim="800000"/>
            <a:headEnd/>
            <a:tailEnd/>
          </a:ln>
          <a:effectLst/>
        </p:spPr>
        <p:txBody>
          <a:bodyPr wrap="none">
            <a:spAutoFit/>
          </a:bodyPr>
          <a:lstStyle/>
          <a:p>
            <a:pPr algn="ctr" eaLnBrk="1" hangingPunct="1">
              <a:lnSpc>
                <a:spcPct val="90000"/>
              </a:lnSpc>
              <a:spcBef>
                <a:spcPct val="30000"/>
              </a:spcBef>
              <a:buClr>
                <a:schemeClr val="tx2"/>
              </a:buClr>
              <a:buSzPct val="75000"/>
              <a:buFont typeface="Wingdings" pitchFamily="2" charset="2"/>
              <a:buNone/>
            </a:pPr>
            <a:r>
              <a:rPr kumimoji="0" lang="en-US" sz="2400" b="1">
                <a:solidFill>
                  <a:schemeClr val="tx1"/>
                </a:solidFill>
                <a:latin typeface="Courier New" pitchFamily="49" charset="0"/>
              </a:rPr>
              <a:t>StudentsCourses</a:t>
            </a:r>
            <a:endParaRPr kumimoji="0" lang="bg-BG" sz="2400" b="1">
              <a:solidFill>
                <a:schemeClr val="tx1"/>
              </a:solidFill>
              <a:latin typeface="Courier New" pitchFamily="49" charset="0"/>
            </a:endParaRPr>
          </a:p>
        </p:txBody>
      </p:sp>
      <p:sp>
        <p:nvSpPr>
          <p:cNvPr id="477251" name="Line 67"/>
          <p:cNvSpPr>
            <a:spLocks noChangeShapeType="1"/>
          </p:cNvSpPr>
          <p:nvPr/>
        </p:nvSpPr>
        <p:spPr bwMode="auto">
          <a:xfrm flipH="1">
            <a:off x="2395538" y="4979988"/>
            <a:ext cx="1057275" cy="123825"/>
          </a:xfrm>
          <a:prstGeom prst="line">
            <a:avLst/>
          </a:prstGeom>
          <a:noFill/>
          <a:ln w="25400">
            <a:solidFill>
              <a:schemeClr val="tx1"/>
            </a:solidFill>
            <a:round/>
            <a:headEnd/>
            <a:tailEnd type="stealth" w="lg" len="lg"/>
          </a:ln>
          <a:effectLst/>
        </p:spPr>
        <p:txBody>
          <a:bodyPr wrap="none" anchor="ctr"/>
          <a:lstStyle/>
          <a:p>
            <a:endParaRPr lang="bg-BG"/>
          </a:p>
        </p:txBody>
      </p:sp>
      <p:sp>
        <p:nvSpPr>
          <p:cNvPr id="477252" name="Line 68"/>
          <p:cNvSpPr>
            <a:spLocks noChangeShapeType="1"/>
          </p:cNvSpPr>
          <p:nvPr/>
        </p:nvSpPr>
        <p:spPr bwMode="auto">
          <a:xfrm flipH="1" flipV="1">
            <a:off x="2411413" y="5216525"/>
            <a:ext cx="1028700" cy="174625"/>
          </a:xfrm>
          <a:prstGeom prst="line">
            <a:avLst/>
          </a:prstGeom>
          <a:noFill/>
          <a:ln w="25400">
            <a:solidFill>
              <a:schemeClr val="tx1"/>
            </a:solidFill>
            <a:round/>
            <a:headEnd/>
            <a:tailEnd type="stealth" w="lg" len="lg"/>
          </a:ln>
          <a:effectLst/>
        </p:spPr>
        <p:txBody>
          <a:bodyPr wrap="none" anchor="ctr"/>
          <a:lstStyle/>
          <a:p>
            <a:endParaRPr lang="bg-BG"/>
          </a:p>
        </p:txBody>
      </p:sp>
      <p:sp>
        <p:nvSpPr>
          <p:cNvPr id="477253" name="Line 69"/>
          <p:cNvSpPr>
            <a:spLocks noChangeShapeType="1"/>
          </p:cNvSpPr>
          <p:nvPr/>
        </p:nvSpPr>
        <p:spPr bwMode="auto">
          <a:xfrm flipH="1">
            <a:off x="2373313" y="5732463"/>
            <a:ext cx="1068387" cy="190500"/>
          </a:xfrm>
          <a:prstGeom prst="line">
            <a:avLst/>
          </a:prstGeom>
          <a:noFill/>
          <a:ln w="25400">
            <a:solidFill>
              <a:schemeClr val="tx1"/>
            </a:solidFill>
            <a:round/>
            <a:headEnd/>
            <a:tailEnd type="stealth" w="lg" len="lg"/>
          </a:ln>
          <a:effectLst/>
        </p:spPr>
        <p:txBody>
          <a:bodyPr wrap="none" anchor="ctr"/>
          <a:lstStyle/>
          <a:p>
            <a:endParaRPr lang="bg-BG"/>
          </a:p>
        </p:txBody>
      </p:sp>
      <p:sp>
        <p:nvSpPr>
          <p:cNvPr id="477254" name="Line 70"/>
          <p:cNvSpPr>
            <a:spLocks noChangeShapeType="1"/>
          </p:cNvSpPr>
          <p:nvPr/>
        </p:nvSpPr>
        <p:spPr bwMode="auto">
          <a:xfrm flipH="1" flipV="1">
            <a:off x="2397125" y="6049963"/>
            <a:ext cx="1044575" cy="38100"/>
          </a:xfrm>
          <a:prstGeom prst="line">
            <a:avLst/>
          </a:prstGeom>
          <a:noFill/>
          <a:ln w="25400">
            <a:solidFill>
              <a:schemeClr val="tx1"/>
            </a:solidFill>
            <a:round/>
            <a:headEnd/>
            <a:tailEnd type="stealth" w="lg" len="lg"/>
          </a:ln>
          <a:effectLst/>
        </p:spPr>
        <p:txBody>
          <a:bodyPr wrap="none" anchor="ctr"/>
          <a:lstStyle/>
          <a:p>
            <a:endParaRPr lang="bg-BG"/>
          </a:p>
        </p:txBody>
      </p:sp>
      <p:sp>
        <p:nvSpPr>
          <p:cNvPr id="477255" name="Line 71"/>
          <p:cNvSpPr>
            <a:spLocks noChangeShapeType="1"/>
          </p:cNvSpPr>
          <p:nvPr/>
        </p:nvSpPr>
        <p:spPr bwMode="auto">
          <a:xfrm flipH="1" flipV="1">
            <a:off x="2411413" y="6415088"/>
            <a:ext cx="1057275" cy="55562"/>
          </a:xfrm>
          <a:prstGeom prst="line">
            <a:avLst/>
          </a:prstGeom>
          <a:noFill/>
          <a:ln w="25400">
            <a:solidFill>
              <a:schemeClr val="tx1"/>
            </a:solidFill>
            <a:round/>
            <a:headEnd/>
            <a:tailEnd type="stealth" w="lg" len="lg"/>
          </a:ln>
          <a:effectLst/>
        </p:spPr>
        <p:txBody>
          <a:bodyPr wrap="none" anchor="ctr"/>
          <a:lstStyle/>
          <a:p>
            <a:endParaRPr lang="bg-BG"/>
          </a:p>
        </p:txBody>
      </p:sp>
      <p:sp>
        <p:nvSpPr>
          <p:cNvPr id="477256" name="Line 72"/>
          <p:cNvSpPr>
            <a:spLocks noChangeShapeType="1"/>
          </p:cNvSpPr>
          <p:nvPr/>
        </p:nvSpPr>
        <p:spPr bwMode="auto">
          <a:xfrm>
            <a:off x="6169025" y="4994275"/>
            <a:ext cx="1047750" cy="423863"/>
          </a:xfrm>
          <a:prstGeom prst="line">
            <a:avLst/>
          </a:prstGeom>
          <a:noFill/>
          <a:ln w="25400">
            <a:solidFill>
              <a:schemeClr val="tx1"/>
            </a:solidFill>
            <a:round/>
            <a:headEnd/>
            <a:tailEnd type="stealth" w="lg" len="lg"/>
          </a:ln>
          <a:effectLst/>
        </p:spPr>
        <p:txBody>
          <a:bodyPr wrap="none" anchor="ctr"/>
          <a:lstStyle/>
          <a:p>
            <a:endParaRPr lang="bg-BG"/>
          </a:p>
        </p:txBody>
      </p:sp>
      <p:sp>
        <p:nvSpPr>
          <p:cNvPr id="477257" name="Line 73"/>
          <p:cNvSpPr>
            <a:spLocks noChangeShapeType="1"/>
          </p:cNvSpPr>
          <p:nvPr/>
        </p:nvSpPr>
        <p:spPr bwMode="auto">
          <a:xfrm>
            <a:off x="6184900" y="5364163"/>
            <a:ext cx="1073150" cy="330200"/>
          </a:xfrm>
          <a:prstGeom prst="line">
            <a:avLst/>
          </a:prstGeom>
          <a:noFill/>
          <a:ln w="25400">
            <a:solidFill>
              <a:schemeClr val="tx1"/>
            </a:solidFill>
            <a:round/>
            <a:headEnd/>
            <a:tailEnd type="stealth" w="lg" len="lg"/>
          </a:ln>
          <a:effectLst/>
        </p:spPr>
        <p:txBody>
          <a:bodyPr wrap="none" anchor="ctr"/>
          <a:lstStyle/>
          <a:p>
            <a:endParaRPr lang="bg-BG"/>
          </a:p>
        </p:txBody>
      </p:sp>
      <p:sp>
        <p:nvSpPr>
          <p:cNvPr id="477258" name="Line 74"/>
          <p:cNvSpPr>
            <a:spLocks noChangeShapeType="1"/>
          </p:cNvSpPr>
          <p:nvPr/>
        </p:nvSpPr>
        <p:spPr bwMode="auto">
          <a:xfrm>
            <a:off x="6188075" y="5734050"/>
            <a:ext cx="1062038" cy="68263"/>
          </a:xfrm>
          <a:prstGeom prst="line">
            <a:avLst/>
          </a:prstGeom>
          <a:noFill/>
          <a:ln w="25400">
            <a:solidFill>
              <a:schemeClr val="tx1"/>
            </a:solidFill>
            <a:round/>
            <a:headEnd/>
            <a:tailEnd type="stealth" w="lg" len="lg"/>
          </a:ln>
          <a:effectLst/>
        </p:spPr>
        <p:txBody>
          <a:bodyPr wrap="none" anchor="ctr"/>
          <a:lstStyle/>
          <a:p>
            <a:endParaRPr lang="bg-BG"/>
          </a:p>
        </p:txBody>
      </p:sp>
      <p:sp>
        <p:nvSpPr>
          <p:cNvPr id="477259" name="Line 75"/>
          <p:cNvSpPr>
            <a:spLocks noChangeShapeType="1"/>
          </p:cNvSpPr>
          <p:nvPr/>
        </p:nvSpPr>
        <p:spPr bwMode="auto">
          <a:xfrm>
            <a:off x="6181725" y="6084888"/>
            <a:ext cx="1063625" cy="149225"/>
          </a:xfrm>
          <a:prstGeom prst="line">
            <a:avLst/>
          </a:prstGeom>
          <a:noFill/>
          <a:ln w="25400">
            <a:solidFill>
              <a:schemeClr val="tx1"/>
            </a:solidFill>
            <a:round/>
            <a:headEnd/>
            <a:tailEnd type="stealth" w="lg" len="lg"/>
          </a:ln>
          <a:effectLst/>
        </p:spPr>
        <p:txBody>
          <a:bodyPr wrap="none" anchor="ctr"/>
          <a:lstStyle/>
          <a:p>
            <a:endParaRPr lang="bg-BG"/>
          </a:p>
        </p:txBody>
      </p:sp>
      <p:sp>
        <p:nvSpPr>
          <p:cNvPr id="477260" name="Line 76"/>
          <p:cNvSpPr>
            <a:spLocks noChangeShapeType="1"/>
          </p:cNvSpPr>
          <p:nvPr/>
        </p:nvSpPr>
        <p:spPr bwMode="auto">
          <a:xfrm flipV="1">
            <a:off x="6188075" y="5883275"/>
            <a:ext cx="1049338" cy="560388"/>
          </a:xfrm>
          <a:prstGeom prst="line">
            <a:avLst/>
          </a:prstGeom>
          <a:noFill/>
          <a:ln w="25400">
            <a:solidFill>
              <a:schemeClr val="tx1"/>
            </a:solidFill>
            <a:round/>
            <a:headEnd/>
            <a:tailEnd type="stealth" w="lg" len="lg"/>
          </a:ln>
          <a:effectLst/>
        </p:spPr>
        <p:txBody>
          <a:bodyPr wrap="none" anchor="ctr"/>
          <a:lstStyle/>
          <a:p>
            <a:endParaRPr lang="bg-BG"/>
          </a:p>
        </p:txBody>
      </p:sp>
    </p:spTree>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p:txBody>
          <a:bodyPr/>
          <a:lstStyle/>
          <a:p>
            <a:r>
              <a:rPr lang="en-US" sz="3600"/>
              <a:t>Relations' multiplicity</a:t>
            </a:r>
            <a:endParaRPr lang="bg-BG" sz="3600"/>
          </a:p>
        </p:txBody>
      </p:sp>
      <p:sp>
        <p:nvSpPr>
          <p:cNvPr id="478211" name="Rectangle 3"/>
          <p:cNvSpPr>
            <a:spLocks noGrp="1" noChangeArrowheads="1"/>
          </p:cNvSpPr>
          <p:nvPr>
            <p:ph type="body" idx="1"/>
          </p:nvPr>
        </p:nvSpPr>
        <p:spPr/>
        <p:txBody>
          <a:bodyPr/>
          <a:lstStyle/>
          <a:p>
            <a:pPr>
              <a:spcBef>
                <a:spcPct val="20000"/>
              </a:spcBef>
            </a:pPr>
            <a:r>
              <a:rPr lang="en-US"/>
              <a:t>Relation</a:t>
            </a:r>
            <a:r>
              <a:rPr lang="bg-BG"/>
              <a:t> </a:t>
            </a:r>
            <a:r>
              <a:rPr lang="en-US"/>
              <a:t>1 x 1</a:t>
            </a:r>
            <a:endParaRPr lang="bg-BG"/>
          </a:p>
          <a:p>
            <a:pPr lvl="1">
              <a:spcBef>
                <a:spcPct val="20000"/>
              </a:spcBef>
            </a:pPr>
            <a:r>
              <a:rPr lang="bg-BG" sz="2800"/>
              <a:t>1 </a:t>
            </a:r>
            <a:r>
              <a:rPr lang="en-US" sz="2800"/>
              <a:t>record in a table corresponds to </a:t>
            </a:r>
            <a:r>
              <a:rPr lang="bg-BG" sz="2800"/>
              <a:t>1 </a:t>
            </a:r>
            <a:r>
              <a:rPr lang="en-US" sz="2800"/>
              <a:t>record in the other table</a:t>
            </a:r>
          </a:p>
          <a:p>
            <a:pPr lvl="1">
              <a:spcBef>
                <a:spcPct val="20000"/>
              </a:spcBef>
            </a:pPr>
            <a:r>
              <a:rPr lang="en-US" sz="2800"/>
              <a:t>Models table inheritance</a:t>
            </a:r>
            <a:endParaRPr lang="bg-BG" sz="2800"/>
          </a:p>
        </p:txBody>
      </p:sp>
      <p:graphicFrame>
        <p:nvGraphicFramePr>
          <p:cNvPr id="478212" name="Group 4"/>
          <p:cNvGraphicFramePr>
            <a:graphicFrameLocks noGrp="1"/>
          </p:cNvGraphicFramePr>
          <p:nvPr/>
        </p:nvGraphicFramePr>
        <p:xfrm>
          <a:off x="993775" y="4708525"/>
          <a:ext cx="3214688" cy="1760538"/>
        </p:xfrm>
        <a:graphic>
          <a:graphicData uri="http://schemas.openxmlformats.org/drawingml/2006/table">
            <a:tbl>
              <a:tblPr firstRow="1">
                <a:tableStyleId>{35758FB7-9AC5-4552-8A53-C91805E547FA}</a:tableStyleId>
              </a:tblPr>
              <a:tblGrid>
                <a:gridCol w="527050"/>
                <a:gridCol w="1830388"/>
                <a:gridCol w="857250"/>
              </a:tblGrid>
              <a:tr h="4826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u="none" strike="noStrike" cap="none" normalizeH="0" baseline="0" smtClean="0">
                          <a:ln>
                            <a:noFill/>
                          </a:ln>
                          <a:effectLst>
                            <a:outerShdw blurRad="38100" dist="38100" dir="2700000" algn="tl">
                              <a:srgbClr val="FFFFFF"/>
                            </a:outerShdw>
                          </a:effectLst>
                        </a:rPr>
                        <a:t>I</a:t>
                      </a:r>
                      <a:r>
                        <a:rPr kumimoji="1" lang="bg-BG" sz="2800" u="none" strike="noStrike" cap="none" normalizeH="0" baseline="0" smtClean="0">
                          <a:ln>
                            <a:noFill/>
                          </a:ln>
                          <a:effectLst>
                            <a:outerShdw blurRad="38100" dist="38100" dir="2700000" algn="tl">
                              <a:srgbClr val="FFFFFF"/>
                            </a:outerShdw>
                          </a:effectLst>
                        </a:rPr>
                        <a:t>d</a:t>
                      </a:r>
                      <a:endParaRPr kumimoji="1" lang="bg-BG" sz="2800" b="1" i="0" u="none" strike="noStrike" cap="none" normalizeH="0" baseline="0" smtClean="0">
                        <a:ln>
                          <a:noFill/>
                        </a:ln>
                        <a:solidFill>
                          <a:schemeClr val="tx1"/>
                        </a:solidFill>
                        <a:effectLst>
                          <a:outerShdw blurRad="38100" dist="38100" dir="2700000" algn="tl">
                            <a:srgbClr val="FFFFFF"/>
                          </a:outerShdw>
                        </a:effectLst>
                        <a:latin typeface="Courier New" pitchFamily="49" charset="0"/>
                      </a:endParaRPr>
                    </a:p>
                  </a:txBody>
                  <a:tcPr marL="0" marR="0" marT="0" marB="0"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u="none" strike="noStrike" cap="none" normalizeH="0" baseline="0" smtClean="0">
                          <a:ln>
                            <a:noFill/>
                          </a:ln>
                          <a:effectLst>
                            <a:outerShdw blurRad="38100" dist="38100" dir="2700000" algn="tl">
                              <a:srgbClr val="FFFFFF"/>
                            </a:outerShdw>
                          </a:effectLst>
                        </a:rPr>
                        <a:t>Name</a:t>
                      </a:r>
                      <a:endParaRPr kumimoji="1" lang="bg-BG" sz="2800" b="1" i="0" u="none" strike="noStrike" cap="none" normalizeH="0" baseline="0" smtClean="0">
                        <a:ln>
                          <a:noFill/>
                        </a:ln>
                        <a:solidFill>
                          <a:schemeClr val="tx1"/>
                        </a:solidFill>
                        <a:effectLst>
                          <a:outerShdw blurRad="38100" dist="38100" dir="2700000" algn="tl">
                            <a:srgbClr val="FFFFFF"/>
                          </a:outerShdw>
                        </a:effectLst>
                        <a:latin typeface="Courier New" pitchFamily="49" charset="0"/>
                      </a:endParaRPr>
                    </a:p>
                  </a:txBody>
                  <a:tcPr marL="0" marR="0" marT="0" marB="0"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u="none" strike="noStrike" cap="none" normalizeH="0" baseline="0" smtClean="0">
                          <a:ln>
                            <a:noFill/>
                          </a:ln>
                          <a:effectLst>
                            <a:outerShdw blurRad="38100" dist="38100" dir="2700000" algn="tl">
                              <a:srgbClr val="FFFFFF"/>
                            </a:outerShdw>
                          </a:effectLst>
                        </a:rPr>
                        <a:t>Age</a:t>
                      </a:r>
                      <a:endParaRPr kumimoji="1" lang="bg-BG" sz="2800" b="1" i="0" u="none" strike="noStrike" cap="none" normalizeH="0" baseline="0" smtClean="0">
                        <a:ln>
                          <a:noFill/>
                        </a:ln>
                        <a:solidFill>
                          <a:schemeClr val="tx1"/>
                        </a:solidFill>
                        <a:effectLst>
                          <a:outerShdw blurRad="38100" dist="38100" dir="2700000" algn="tl">
                            <a:srgbClr val="FFFFFF"/>
                          </a:outerShdw>
                        </a:effectLst>
                        <a:latin typeface="Courier New" pitchFamily="49" charset="0"/>
                      </a:endParaRPr>
                    </a:p>
                  </a:txBody>
                  <a:tcPr marL="0" marR="0" marT="0" marB="0" horzOverflow="overflow"/>
                </a:tc>
              </a:tr>
              <a:tr h="42545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400" u="none" strike="noStrike" cap="none" normalizeH="0" baseline="0" smtClean="0">
                          <a:ln>
                            <a:noFill/>
                          </a:ln>
                          <a:effectLst>
                            <a:outerShdw blurRad="38100" dist="38100" dir="2700000" algn="tl">
                              <a:srgbClr val="FFFFFF"/>
                            </a:outerShdw>
                          </a:effectLst>
                        </a:rPr>
                        <a:t>1</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marL="0" marR="0" marT="0" marB="0"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Mr. Ivan</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marL="0" marR="0" marT="0" marB="0"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72</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marL="0" marR="0" marT="0" marB="0" horzOverflow="overflow"/>
                </a:tc>
              </a:tr>
              <a:tr h="42545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400" u="none" strike="noStrike" cap="none" normalizeH="0" baseline="0" smtClean="0">
                          <a:ln>
                            <a:noFill/>
                          </a:ln>
                          <a:effectLst>
                            <a:outerShdw blurRad="38100" dist="38100" dir="2700000" algn="tl">
                              <a:srgbClr val="FFFFFF"/>
                            </a:outerShdw>
                          </a:effectLst>
                        </a:rPr>
                        <a:t>2</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marL="0" marR="0" marT="0" marB="0"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Goiko dude</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marL="0" marR="0" marT="0" marB="0"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26</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marL="0" marR="0" marT="0" marB="0" horzOverflow="overflow"/>
                </a:tc>
              </a:tr>
              <a:tr h="4270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400" u="none" strike="noStrike" cap="none" normalizeH="0" baseline="0" smtClean="0">
                          <a:ln>
                            <a:noFill/>
                          </a:ln>
                          <a:effectLst>
                            <a:outerShdw blurRad="38100" dist="38100" dir="2700000" algn="tl">
                              <a:srgbClr val="FFFFFF"/>
                            </a:outerShdw>
                          </a:effectLst>
                        </a:rPr>
                        <a:t>3</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marL="0" marR="0" marT="0" marB="0"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Mrs. Mara</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marL="0" marR="0" marT="0" marB="0"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dirty="0" smtClean="0">
                          <a:ln>
                            <a:noFill/>
                          </a:ln>
                          <a:effectLst>
                            <a:outerShdw blurRad="38100" dist="38100" dir="2700000" algn="tl">
                              <a:srgbClr val="FFFFFF"/>
                            </a:outerShdw>
                          </a:effectLst>
                        </a:rPr>
                        <a:t>24</a:t>
                      </a:r>
                      <a:endParaRPr kumimoji="1" lang="bg-BG" sz="2400" b="1" i="0" u="none" strike="noStrike" cap="none" normalizeH="0" baseline="0" dirty="0" smtClean="0">
                        <a:ln>
                          <a:noFill/>
                        </a:ln>
                        <a:solidFill>
                          <a:schemeClr val="tx1"/>
                        </a:solidFill>
                        <a:effectLst>
                          <a:outerShdw blurRad="38100" dist="38100" dir="2700000" algn="tl">
                            <a:srgbClr val="FFFFFF"/>
                          </a:outerShdw>
                        </a:effectLst>
                        <a:latin typeface="Arial" charset="0"/>
                      </a:endParaRPr>
                    </a:p>
                  </a:txBody>
                  <a:tcPr marL="0" marR="0" marT="0" marB="0" horzOverflow="overflow"/>
                </a:tc>
              </a:tr>
            </a:tbl>
          </a:graphicData>
        </a:graphic>
      </p:graphicFrame>
      <p:sp>
        <p:nvSpPr>
          <p:cNvPr id="478234" name="Text Box 26"/>
          <p:cNvSpPr txBox="1">
            <a:spLocks noChangeArrowheads="1"/>
          </p:cNvSpPr>
          <p:nvPr/>
        </p:nvSpPr>
        <p:spPr bwMode="auto">
          <a:xfrm>
            <a:off x="1893740" y="4237038"/>
            <a:ext cx="1475084" cy="433965"/>
          </a:xfrm>
          <a:prstGeom prst="rect">
            <a:avLst/>
          </a:prstGeom>
          <a:noFill/>
          <a:ln w="9525" algn="ctr">
            <a:noFill/>
            <a:miter lim="800000"/>
            <a:headEnd/>
            <a:tailEnd/>
          </a:ln>
          <a:effectLst/>
        </p:spPr>
        <p:txBody>
          <a:bodyPr wrap="none">
            <a:spAutoFit/>
          </a:bodyPr>
          <a:lstStyle/>
          <a:p>
            <a:pPr algn="ctr" eaLnBrk="1" hangingPunct="1">
              <a:lnSpc>
                <a:spcPct val="90000"/>
              </a:lnSpc>
              <a:spcBef>
                <a:spcPct val="30000"/>
              </a:spcBef>
              <a:buClr>
                <a:schemeClr val="tx2"/>
              </a:buClr>
              <a:buSzPct val="75000"/>
              <a:buFont typeface="Wingdings" pitchFamily="2" charset="2"/>
              <a:buNone/>
            </a:pPr>
            <a:r>
              <a:rPr kumimoji="0" lang="en-US" sz="2400" b="1" dirty="0">
                <a:solidFill>
                  <a:schemeClr val="tx1"/>
                </a:solidFill>
                <a:latin typeface="Courier New" pitchFamily="49" charset="0"/>
              </a:rPr>
              <a:t>Persons</a:t>
            </a:r>
            <a:endParaRPr kumimoji="0" lang="bg-BG" sz="2400" b="1" dirty="0">
              <a:solidFill>
                <a:schemeClr val="tx1"/>
              </a:solidFill>
              <a:latin typeface="Courier New" pitchFamily="49" charset="0"/>
            </a:endParaRPr>
          </a:p>
        </p:txBody>
      </p:sp>
      <p:graphicFrame>
        <p:nvGraphicFramePr>
          <p:cNvPr id="478235" name="Group 27"/>
          <p:cNvGraphicFramePr>
            <a:graphicFrameLocks noGrp="1"/>
          </p:cNvGraphicFramePr>
          <p:nvPr/>
        </p:nvGraphicFramePr>
        <p:xfrm>
          <a:off x="4783138" y="5138738"/>
          <a:ext cx="3676650" cy="1379982"/>
        </p:xfrm>
        <a:graphic>
          <a:graphicData uri="http://schemas.openxmlformats.org/drawingml/2006/table">
            <a:tbl>
              <a:tblPr firstRow="1">
                <a:tableStyleId>{35758FB7-9AC5-4552-8A53-C91805E547FA}</a:tableStyleId>
              </a:tblPr>
              <a:tblGrid>
                <a:gridCol w="815975"/>
                <a:gridCol w="2860675"/>
              </a:tblGrid>
              <a:tr h="4826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u="none" strike="noStrike" cap="none" normalizeH="0" baseline="0" smtClean="0">
                          <a:ln>
                            <a:noFill/>
                          </a:ln>
                          <a:effectLst>
                            <a:outerShdw blurRad="38100" dist="38100" dir="2700000" algn="tl">
                              <a:srgbClr val="FFFFFF"/>
                            </a:outerShdw>
                          </a:effectLst>
                        </a:rPr>
                        <a:t>Id</a:t>
                      </a:r>
                      <a:endParaRPr kumimoji="1" lang="bg-BG" sz="2800" b="1" i="0" u="none" strike="noStrike" cap="none" normalizeH="0" baseline="0" smtClean="0">
                        <a:ln>
                          <a:noFill/>
                        </a:ln>
                        <a:solidFill>
                          <a:schemeClr val="tx1"/>
                        </a:solidFill>
                        <a:effectLst>
                          <a:outerShdw blurRad="38100" dist="38100" dir="2700000" algn="tl">
                            <a:srgbClr val="FFFFFF"/>
                          </a:outerShdw>
                        </a:effectLst>
                        <a:latin typeface="Courier New" pitchFamily="49"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u="none" strike="noStrike" cap="none" normalizeH="0" baseline="0" smtClean="0">
                          <a:ln>
                            <a:noFill/>
                          </a:ln>
                          <a:effectLst>
                            <a:outerShdw blurRad="38100" dist="38100" dir="2700000" algn="tl">
                              <a:srgbClr val="FFFFFF"/>
                            </a:outerShdw>
                          </a:effectLst>
                        </a:rPr>
                        <a:t>Specialty</a:t>
                      </a:r>
                      <a:endParaRPr kumimoji="1" lang="bg-BG" sz="2800" b="1" i="0" u="none" strike="noStrike" cap="none" normalizeH="0" baseline="0" smtClean="0">
                        <a:ln>
                          <a:noFill/>
                        </a:ln>
                        <a:solidFill>
                          <a:schemeClr val="tx1"/>
                        </a:solidFill>
                        <a:effectLst>
                          <a:outerShdw blurRad="38100" dist="38100" dir="2700000" algn="tl">
                            <a:srgbClr val="FFFFFF"/>
                          </a:outerShdw>
                        </a:effectLst>
                        <a:latin typeface="Courier New" pitchFamily="49" charset="0"/>
                      </a:endParaRPr>
                    </a:p>
                  </a:txBody>
                  <a:tcPr horzOverflow="overflow"/>
                </a:tc>
              </a:tr>
              <a:tr h="42545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2</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Computer Science</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42545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3</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dirty="0" smtClean="0">
                          <a:ln>
                            <a:noFill/>
                          </a:ln>
                          <a:effectLst>
                            <a:outerShdw blurRad="38100" dist="38100" dir="2700000" algn="tl">
                              <a:srgbClr val="FFFFFF"/>
                            </a:outerShdw>
                          </a:effectLst>
                        </a:rPr>
                        <a:t>Chemistry</a:t>
                      </a:r>
                      <a:endParaRPr kumimoji="1" lang="bg-BG" sz="2400" b="1" i="0" u="none" strike="noStrike" cap="none" normalizeH="0" baseline="0" dirty="0"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
        <p:nvSpPr>
          <p:cNvPr id="478249" name="Line 41"/>
          <p:cNvSpPr>
            <a:spLocks noChangeShapeType="1"/>
          </p:cNvSpPr>
          <p:nvPr/>
        </p:nvSpPr>
        <p:spPr bwMode="auto">
          <a:xfrm>
            <a:off x="3919538" y="6284913"/>
            <a:ext cx="1081087" cy="0"/>
          </a:xfrm>
          <a:prstGeom prst="line">
            <a:avLst/>
          </a:prstGeom>
          <a:noFill/>
          <a:ln w="25400">
            <a:solidFill>
              <a:schemeClr val="tx1"/>
            </a:solidFill>
            <a:round/>
            <a:headEnd type="stealth" w="lg" len="lg"/>
            <a:tailEnd type="stealth" w="lg" len="lg"/>
          </a:ln>
          <a:effectLst/>
        </p:spPr>
        <p:txBody>
          <a:bodyPr wrap="none" anchor="ctr"/>
          <a:lstStyle/>
          <a:p>
            <a:endParaRPr lang="bg-BG"/>
          </a:p>
        </p:txBody>
      </p:sp>
      <p:sp>
        <p:nvSpPr>
          <p:cNvPr id="478250" name="Line 42"/>
          <p:cNvSpPr>
            <a:spLocks noChangeShapeType="1"/>
          </p:cNvSpPr>
          <p:nvPr/>
        </p:nvSpPr>
        <p:spPr bwMode="auto">
          <a:xfrm>
            <a:off x="3919538" y="5853113"/>
            <a:ext cx="1081087" cy="0"/>
          </a:xfrm>
          <a:prstGeom prst="line">
            <a:avLst/>
          </a:prstGeom>
          <a:noFill/>
          <a:ln w="25400">
            <a:solidFill>
              <a:schemeClr val="tx1"/>
            </a:solidFill>
            <a:round/>
            <a:headEnd type="stealth" w="lg" len="lg"/>
            <a:tailEnd type="stealth" w="lg" len="lg"/>
          </a:ln>
          <a:effectLst/>
        </p:spPr>
        <p:txBody>
          <a:bodyPr wrap="none" anchor="ctr"/>
          <a:lstStyle/>
          <a:p>
            <a:endParaRPr lang="bg-BG"/>
          </a:p>
        </p:txBody>
      </p:sp>
      <p:sp>
        <p:nvSpPr>
          <p:cNvPr id="478251" name="Line 43"/>
          <p:cNvSpPr>
            <a:spLocks noChangeShapeType="1"/>
          </p:cNvSpPr>
          <p:nvPr/>
        </p:nvSpPr>
        <p:spPr bwMode="auto">
          <a:xfrm flipV="1">
            <a:off x="3935413" y="4384675"/>
            <a:ext cx="2586037" cy="1014413"/>
          </a:xfrm>
          <a:prstGeom prst="line">
            <a:avLst/>
          </a:prstGeom>
          <a:noFill/>
          <a:ln w="25400">
            <a:solidFill>
              <a:schemeClr val="tx1"/>
            </a:solidFill>
            <a:round/>
            <a:headEnd type="stealth" w="lg" len="lg"/>
            <a:tailEnd type="stealth" w="lg" len="lg"/>
          </a:ln>
          <a:effectLst/>
        </p:spPr>
        <p:txBody>
          <a:bodyPr wrap="none" anchor="ctr"/>
          <a:lstStyle/>
          <a:p>
            <a:endParaRPr lang="bg-BG"/>
          </a:p>
        </p:txBody>
      </p:sp>
      <p:sp>
        <p:nvSpPr>
          <p:cNvPr id="478252" name="Text Box 44"/>
          <p:cNvSpPr txBox="1">
            <a:spLocks noChangeArrowheads="1"/>
          </p:cNvSpPr>
          <p:nvPr/>
        </p:nvSpPr>
        <p:spPr bwMode="auto">
          <a:xfrm>
            <a:off x="5486949" y="4740275"/>
            <a:ext cx="1659429" cy="433965"/>
          </a:xfrm>
          <a:prstGeom prst="rect">
            <a:avLst/>
          </a:prstGeom>
          <a:noFill/>
          <a:ln w="9525" algn="ctr">
            <a:noFill/>
            <a:miter lim="800000"/>
            <a:headEnd/>
            <a:tailEnd/>
          </a:ln>
          <a:effectLst/>
        </p:spPr>
        <p:txBody>
          <a:bodyPr wrap="none">
            <a:spAutoFit/>
          </a:bodyPr>
          <a:lstStyle/>
          <a:p>
            <a:pPr algn="ctr" eaLnBrk="1" hangingPunct="1">
              <a:lnSpc>
                <a:spcPct val="90000"/>
              </a:lnSpc>
              <a:spcBef>
                <a:spcPct val="30000"/>
              </a:spcBef>
              <a:buClr>
                <a:schemeClr val="tx2"/>
              </a:buClr>
              <a:buSzPct val="75000"/>
              <a:buFont typeface="Wingdings" pitchFamily="2" charset="2"/>
              <a:buNone/>
            </a:pPr>
            <a:r>
              <a:rPr kumimoji="0" lang="en-US" sz="2400" b="1">
                <a:solidFill>
                  <a:schemeClr val="tx1"/>
                </a:solidFill>
                <a:latin typeface="Courier New" pitchFamily="49" charset="0"/>
              </a:rPr>
              <a:t>Students</a:t>
            </a:r>
            <a:endParaRPr kumimoji="0" lang="bg-BG" sz="2400" b="1">
              <a:solidFill>
                <a:schemeClr val="tx1"/>
              </a:solidFill>
              <a:latin typeface="Courier New" pitchFamily="49" charset="0"/>
            </a:endParaRPr>
          </a:p>
        </p:txBody>
      </p:sp>
      <p:sp>
        <p:nvSpPr>
          <p:cNvPr id="478253" name="AutoShape 45"/>
          <p:cNvSpPr>
            <a:spLocks noChangeArrowheads="1"/>
          </p:cNvSpPr>
          <p:nvPr/>
        </p:nvSpPr>
        <p:spPr bwMode="auto">
          <a:xfrm>
            <a:off x="3417888" y="3429000"/>
            <a:ext cx="2449512" cy="1079500"/>
          </a:xfrm>
          <a:prstGeom prst="wedgeRoundRectCallout">
            <a:avLst>
              <a:gd name="adj1" fmla="val 20384"/>
              <a:gd name="adj2" fmla="val 106176"/>
              <a:gd name="adj3" fmla="val 16667"/>
            </a:avLst>
          </a:prstGeom>
          <a:ln>
            <a:headEnd/>
            <a:tailEnd/>
          </a:ln>
        </p:spPr>
        <p:style>
          <a:lnRef idx="3">
            <a:schemeClr val="lt1"/>
          </a:lnRef>
          <a:fillRef idx="1">
            <a:schemeClr val="accent2"/>
          </a:fillRef>
          <a:effectRef idx="1">
            <a:schemeClr val="accent2"/>
          </a:effectRef>
          <a:fontRef idx="minor">
            <a:schemeClr val="lt1"/>
          </a:fontRef>
        </p:style>
        <p:txBody>
          <a:bodyPr anchor="ctr"/>
          <a:lstStyle/>
          <a:p>
            <a:pPr algn="ctr"/>
            <a:r>
              <a:rPr lang="en-US" sz="2400">
                <a:effectLst>
                  <a:outerShdw blurRad="38100" dist="38100" dir="2700000" algn="tl">
                    <a:srgbClr val="FFFFFF"/>
                  </a:outerShdw>
                </a:effectLst>
              </a:rPr>
              <a:t>Primary &amp; Foreign key in the same time</a:t>
            </a:r>
            <a:endParaRPr lang="bg-BG" sz="2400">
              <a:effectLst>
                <a:outerShdw blurRad="38100" dist="38100" dir="2700000" algn="tl">
                  <a:srgbClr val="FFFFFF"/>
                </a:outerShdw>
              </a:effectLst>
            </a:endParaRPr>
          </a:p>
        </p:txBody>
      </p:sp>
      <p:sp>
        <p:nvSpPr>
          <p:cNvPr id="478254" name="AutoShape 46"/>
          <p:cNvSpPr>
            <a:spLocks noChangeArrowheads="1"/>
          </p:cNvSpPr>
          <p:nvPr/>
        </p:nvSpPr>
        <p:spPr bwMode="auto">
          <a:xfrm>
            <a:off x="684213" y="3471863"/>
            <a:ext cx="1439862" cy="792162"/>
          </a:xfrm>
          <a:prstGeom prst="wedgeRoundRectCallout">
            <a:avLst>
              <a:gd name="adj1" fmla="val -10972"/>
              <a:gd name="adj2" fmla="val 120741"/>
              <a:gd name="adj3" fmla="val 16667"/>
            </a:avLst>
          </a:prstGeom>
          <a:ln>
            <a:headEnd/>
            <a:tailEnd/>
          </a:ln>
        </p:spPr>
        <p:style>
          <a:lnRef idx="3">
            <a:schemeClr val="lt1"/>
          </a:lnRef>
          <a:fillRef idx="1">
            <a:schemeClr val="accent2"/>
          </a:fillRef>
          <a:effectRef idx="1">
            <a:schemeClr val="accent2"/>
          </a:effectRef>
          <a:fontRef idx="minor">
            <a:schemeClr val="lt1"/>
          </a:fontRef>
        </p:style>
        <p:txBody>
          <a:bodyPr anchor="ctr"/>
          <a:lstStyle/>
          <a:p>
            <a:pPr algn="ctr"/>
            <a:r>
              <a:rPr lang="en-US" sz="2400">
                <a:effectLst>
                  <a:outerShdw blurRad="38100" dist="38100" dir="2700000" algn="tl">
                    <a:srgbClr val="FFFFFF"/>
                  </a:outerShdw>
                </a:effectLst>
              </a:rPr>
              <a:t>Primary key</a:t>
            </a:r>
            <a:endParaRPr lang="bg-BG" sz="2400">
              <a:effectLst>
                <a:outerShdw blurRad="38100" dist="38100" dir="2700000" algn="tl">
                  <a:srgbClr val="FFFFFF"/>
                </a:outerShdw>
              </a:effectLst>
            </a:endParaRPr>
          </a:p>
        </p:txBody>
      </p:sp>
      <p:graphicFrame>
        <p:nvGraphicFramePr>
          <p:cNvPr id="478255" name="Group 47"/>
          <p:cNvGraphicFramePr>
            <a:graphicFrameLocks noGrp="1"/>
          </p:cNvGraphicFramePr>
          <p:nvPr/>
        </p:nvGraphicFramePr>
        <p:xfrm>
          <a:off x="6338888" y="3681413"/>
          <a:ext cx="2120900" cy="941070"/>
        </p:xfrm>
        <a:graphic>
          <a:graphicData uri="http://schemas.openxmlformats.org/drawingml/2006/table">
            <a:tbl>
              <a:tblPr firstRow="1">
                <a:tableStyleId>{35758FB7-9AC5-4552-8A53-C91805E547FA}</a:tableStyleId>
              </a:tblPr>
              <a:tblGrid>
                <a:gridCol w="768350"/>
                <a:gridCol w="1352550"/>
              </a:tblGrid>
              <a:tr h="4826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u="none" strike="noStrike" cap="none" normalizeH="0" baseline="0" smtClean="0">
                          <a:ln>
                            <a:noFill/>
                          </a:ln>
                          <a:effectLst>
                            <a:outerShdw blurRad="38100" dist="38100" dir="2700000" algn="tl">
                              <a:srgbClr val="FFFFFF"/>
                            </a:outerShdw>
                          </a:effectLst>
                        </a:rPr>
                        <a:t>Id</a:t>
                      </a:r>
                      <a:endParaRPr kumimoji="1" lang="bg-BG" sz="2800" b="1" i="0" u="none" strike="noStrike" cap="none" normalizeH="0" baseline="0" smtClean="0">
                        <a:ln>
                          <a:noFill/>
                        </a:ln>
                        <a:solidFill>
                          <a:schemeClr val="tx1"/>
                        </a:solidFill>
                        <a:effectLst>
                          <a:outerShdw blurRad="38100" dist="38100" dir="2700000" algn="tl">
                            <a:srgbClr val="FFFFFF"/>
                          </a:outerShdw>
                        </a:effectLst>
                        <a:latin typeface="Courier New" pitchFamily="49"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u="none" strike="noStrike" cap="none" normalizeH="0" baseline="0" smtClean="0">
                          <a:ln>
                            <a:noFill/>
                          </a:ln>
                          <a:effectLst>
                            <a:outerShdw blurRad="38100" dist="38100" dir="2700000" algn="tl">
                              <a:srgbClr val="FFFFFF"/>
                            </a:outerShdw>
                          </a:effectLst>
                        </a:rPr>
                        <a:t>Title</a:t>
                      </a:r>
                      <a:endParaRPr kumimoji="1" lang="bg-BG" sz="2800" b="1" i="0" u="none" strike="noStrike" cap="none" normalizeH="0" baseline="0" smtClean="0">
                        <a:ln>
                          <a:noFill/>
                        </a:ln>
                        <a:solidFill>
                          <a:schemeClr val="tx1"/>
                        </a:solidFill>
                        <a:effectLst>
                          <a:outerShdw blurRad="38100" dist="38100" dir="2700000" algn="tl">
                            <a:srgbClr val="FFFFFF"/>
                          </a:outerShdw>
                        </a:effectLst>
                        <a:latin typeface="Courier New" pitchFamily="49" charset="0"/>
                      </a:endParaRPr>
                    </a:p>
                  </a:txBody>
                  <a:tcPr horzOverflow="overflow"/>
                </a:tc>
              </a:tr>
              <a:tr h="42545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1</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dirty="0" smtClean="0">
                          <a:ln>
                            <a:noFill/>
                          </a:ln>
                          <a:effectLst>
                            <a:outerShdw blurRad="38100" dist="38100" dir="2700000" algn="tl">
                              <a:srgbClr val="FFFFFF"/>
                            </a:outerShdw>
                          </a:effectLst>
                        </a:rPr>
                        <a:t>Ph.D.</a:t>
                      </a:r>
                      <a:endParaRPr kumimoji="1" lang="bg-BG" sz="2400" b="1" i="0" u="none" strike="noStrike" cap="none" normalizeH="0" baseline="0" dirty="0"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
        <p:nvSpPr>
          <p:cNvPr id="478266" name="AutoShape 58"/>
          <p:cNvSpPr>
            <a:spLocks noChangeArrowheads="1"/>
          </p:cNvSpPr>
          <p:nvPr/>
        </p:nvSpPr>
        <p:spPr bwMode="auto">
          <a:xfrm>
            <a:off x="3419475" y="3417888"/>
            <a:ext cx="2449513" cy="1079500"/>
          </a:xfrm>
          <a:prstGeom prst="wedgeRoundRectCallout">
            <a:avLst>
              <a:gd name="adj1" fmla="val 75856"/>
              <a:gd name="adj2" fmla="val -2352"/>
              <a:gd name="adj3" fmla="val 16667"/>
            </a:avLst>
          </a:prstGeom>
          <a:ln>
            <a:headEnd/>
            <a:tailEnd/>
          </a:ln>
        </p:spPr>
        <p:style>
          <a:lnRef idx="3">
            <a:schemeClr val="lt1"/>
          </a:lnRef>
          <a:fillRef idx="1">
            <a:schemeClr val="accent2"/>
          </a:fillRef>
          <a:effectRef idx="1">
            <a:schemeClr val="accent2"/>
          </a:effectRef>
          <a:fontRef idx="minor">
            <a:schemeClr val="lt1"/>
          </a:fontRef>
        </p:style>
        <p:txBody>
          <a:bodyPr anchor="ctr"/>
          <a:lstStyle/>
          <a:p>
            <a:pPr algn="ctr"/>
            <a:r>
              <a:rPr lang="en-US" sz="2400">
                <a:effectLst>
                  <a:outerShdw blurRad="38100" dist="38100" dir="2700000" algn="tl">
                    <a:srgbClr val="FFFFFF"/>
                  </a:outerShdw>
                </a:effectLst>
              </a:rPr>
              <a:t>Primary &amp; Foreign key in the same time</a:t>
            </a:r>
            <a:endParaRPr lang="bg-BG" sz="2400">
              <a:effectLst>
                <a:outerShdw blurRad="38100" dist="38100" dir="2700000" algn="tl">
                  <a:srgbClr val="FFFFFF"/>
                </a:outerShdw>
              </a:effectLst>
            </a:endParaRPr>
          </a:p>
        </p:txBody>
      </p:sp>
      <p:sp>
        <p:nvSpPr>
          <p:cNvPr id="478267" name="Text Box 59"/>
          <p:cNvSpPr txBox="1">
            <a:spLocks noChangeArrowheads="1"/>
          </p:cNvSpPr>
          <p:nvPr/>
        </p:nvSpPr>
        <p:spPr bwMode="auto">
          <a:xfrm>
            <a:off x="6331303" y="3141663"/>
            <a:ext cx="2028119" cy="433965"/>
          </a:xfrm>
          <a:prstGeom prst="rect">
            <a:avLst/>
          </a:prstGeom>
          <a:noFill/>
          <a:ln w="9525" algn="ctr">
            <a:noFill/>
            <a:miter lim="800000"/>
            <a:headEnd/>
            <a:tailEnd/>
          </a:ln>
          <a:effectLst/>
        </p:spPr>
        <p:txBody>
          <a:bodyPr wrap="none">
            <a:spAutoFit/>
          </a:bodyPr>
          <a:lstStyle/>
          <a:p>
            <a:pPr algn="ctr" eaLnBrk="1" hangingPunct="1">
              <a:lnSpc>
                <a:spcPct val="90000"/>
              </a:lnSpc>
              <a:spcBef>
                <a:spcPct val="30000"/>
              </a:spcBef>
              <a:buClr>
                <a:schemeClr val="tx2"/>
              </a:buClr>
              <a:buSzPct val="75000"/>
              <a:buFont typeface="Wingdings" pitchFamily="2" charset="2"/>
              <a:buNone/>
            </a:pPr>
            <a:r>
              <a:rPr kumimoji="0" lang="en-US" sz="2400" b="1" dirty="0">
                <a:solidFill>
                  <a:schemeClr val="tx1"/>
                </a:solidFill>
                <a:latin typeface="Courier New" pitchFamily="49" charset="0"/>
              </a:rPr>
              <a:t>Professors</a:t>
            </a:r>
            <a:endParaRPr kumimoji="0" lang="bg-BG" sz="2400" b="1" dirty="0">
              <a:solidFill>
                <a:schemeClr val="tx1"/>
              </a:solidFill>
              <a:latin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8253"/>
                                        </p:tgtEl>
                                        <p:attrNameLst>
                                          <p:attrName>style.visibility</p:attrName>
                                        </p:attrNameLst>
                                      </p:cBhvr>
                                      <p:to>
                                        <p:strVal val="visible"/>
                                      </p:to>
                                    </p:set>
                                    <p:animEffect transition="in" filter="fade">
                                      <p:cBhvr>
                                        <p:cTn id="7" dur="500"/>
                                        <p:tgtEl>
                                          <p:spTgt spid="47825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8266"/>
                                        </p:tgtEl>
                                        <p:attrNameLst>
                                          <p:attrName>style.visibility</p:attrName>
                                        </p:attrNameLst>
                                      </p:cBhvr>
                                      <p:to>
                                        <p:strVal val="visible"/>
                                      </p:to>
                                    </p:set>
                                    <p:animEffect transition="in" filter="fade">
                                      <p:cBhvr>
                                        <p:cTn id="10" dur="500"/>
                                        <p:tgtEl>
                                          <p:spTgt spid="47826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78254"/>
                                        </p:tgtEl>
                                        <p:attrNameLst>
                                          <p:attrName>style.visibility</p:attrName>
                                        </p:attrNameLst>
                                      </p:cBhvr>
                                      <p:to>
                                        <p:strVal val="visible"/>
                                      </p:to>
                                    </p:set>
                                    <p:animEffect transition="in" filter="fade">
                                      <p:cBhvr>
                                        <p:cTn id="15" dur="500"/>
                                        <p:tgtEl>
                                          <p:spTgt spid="478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53" grpId="0" animBg="1"/>
      <p:bldP spid="478254" grpId="0" animBg="1"/>
      <p:bldP spid="478266"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en-US" sz="3200"/>
              <a:t>Representation of data organized as trees</a:t>
            </a:r>
            <a:endParaRPr lang="bg-BG" sz="3200"/>
          </a:p>
        </p:txBody>
      </p:sp>
      <p:sp>
        <p:nvSpPr>
          <p:cNvPr id="479235" name="Rectangle 3"/>
          <p:cNvSpPr>
            <a:spLocks noGrp="1" noChangeArrowheads="1"/>
          </p:cNvSpPr>
          <p:nvPr>
            <p:ph type="body" idx="1"/>
          </p:nvPr>
        </p:nvSpPr>
        <p:spPr/>
        <p:txBody>
          <a:bodyPr/>
          <a:lstStyle/>
          <a:p>
            <a:r>
              <a:rPr lang="en-US"/>
              <a:t>How do we represent trees and graphs?</a:t>
            </a:r>
            <a:r>
              <a:rPr lang="bg-BG"/>
              <a:t> </a:t>
            </a:r>
          </a:p>
        </p:txBody>
      </p:sp>
      <p:grpSp>
        <p:nvGrpSpPr>
          <p:cNvPr id="2" name="Group 6"/>
          <p:cNvGrpSpPr>
            <a:grpSpLocks noChangeAspect="1"/>
          </p:cNvGrpSpPr>
          <p:nvPr/>
        </p:nvGrpSpPr>
        <p:grpSpPr bwMode="auto">
          <a:xfrm>
            <a:off x="2051050" y="2060575"/>
            <a:ext cx="4373563" cy="4373563"/>
            <a:chOff x="1304" y="1298"/>
            <a:chExt cx="2755" cy="2755"/>
          </a:xfrm>
        </p:grpSpPr>
        <p:sp>
          <p:nvSpPr>
            <p:cNvPr id="479237" name="AutoShape 5"/>
            <p:cNvSpPr>
              <a:spLocks noChangeAspect="1" noChangeArrowheads="1" noTextEdit="1"/>
            </p:cNvSpPr>
            <p:nvPr/>
          </p:nvSpPr>
          <p:spPr bwMode="auto">
            <a:xfrm>
              <a:off x="1304" y="1298"/>
              <a:ext cx="2755" cy="2755"/>
            </a:xfrm>
            <a:prstGeom prst="rect">
              <a:avLst/>
            </a:prstGeom>
            <a:solidFill>
              <a:schemeClr val="bg1">
                <a:alpha val="0"/>
              </a:schemeClr>
            </a:solidFill>
            <a:ln w="9525">
              <a:noFill/>
              <a:miter lim="800000"/>
              <a:headEnd/>
              <a:tailEnd/>
            </a:ln>
          </p:spPr>
          <p:txBody>
            <a:bodyPr/>
            <a:lstStyle/>
            <a:p>
              <a:endParaRPr lang="bg-BG"/>
            </a:p>
          </p:txBody>
        </p:sp>
        <p:sp>
          <p:nvSpPr>
            <p:cNvPr id="479239" name="Rectangle 7"/>
            <p:cNvSpPr>
              <a:spLocks noChangeArrowheads="1"/>
            </p:cNvSpPr>
            <p:nvPr/>
          </p:nvSpPr>
          <p:spPr bwMode="auto">
            <a:xfrm>
              <a:off x="2083" y="1329"/>
              <a:ext cx="1198" cy="598"/>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endParaRPr lang="bg-BG"/>
            </a:p>
          </p:txBody>
        </p:sp>
        <p:sp>
          <p:nvSpPr>
            <p:cNvPr id="479240" name="Rectangle 8"/>
            <p:cNvSpPr>
              <a:spLocks noChangeArrowheads="1"/>
            </p:cNvSpPr>
            <p:nvPr/>
          </p:nvSpPr>
          <p:spPr bwMode="auto">
            <a:xfrm>
              <a:off x="2083" y="1329"/>
              <a:ext cx="1198" cy="598"/>
            </a:xfrm>
            <a:prstGeom prst="rect">
              <a:avLst/>
            </a:prstGeom>
            <a:noFill/>
            <a:ln w="33338" cap="rnd">
              <a:solidFill>
                <a:srgbClr val="000000"/>
              </a:solidFill>
              <a:round/>
              <a:headEnd/>
              <a:tailEnd/>
            </a:ln>
          </p:spPr>
          <p:txBody>
            <a:bodyPr/>
            <a:lstStyle/>
            <a:p>
              <a:endParaRPr lang="bg-BG"/>
            </a:p>
          </p:txBody>
        </p:sp>
        <p:sp>
          <p:nvSpPr>
            <p:cNvPr id="479241" name="Rectangle 9"/>
            <p:cNvSpPr>
              <a:spLocks noChangeArrowheads="1"/>
            </p:cNvSpPr>
            <p:nvPr/>
          </p:nvSpPr>
          <p:spPr bwMode="auto">
            <a:xfrm>
              <a:off x="2113" y="1359"/>
              <a:ext cx="1137" cy="539"/>
            </a:xfrm>
            <a:prstGeom prst="rect">
              <a:avLst/>
            </a:prstGeom>
            <a:noFill/>
            <a:ln w="33338" cap="rnd">
              <a:solidFill>
                <a:srgbClr val="000000"/>
              </a:solidFill>
              <a:round/>
              <a:headEnd/>
              <a:tailEnd/>
            </a:ln>
          </p:spPr>
          <p:txBody>
            <a:bodyPr/>
            <a:lstStyle/>
            <a:p>
              <a:endParaRPr lang="bg-BG"/>
            </a:p>
          </p:txBody>
        </p:sp>
        <p:sp>
          <p:nvSpPr>
            <p:cNvPr id="479242" name="Rectangle 10"/>
            <p:cNvSpPr>
              <a:spLocks noChangeArrowheads="1"/>
            </p:cNvSpPr>
            <p:nvPr/>
          </p:nvSpPr>
          <p:spPr bwMode="auto">
            <a:xfrm>
              <a:off x="2307" y="1417"/>
              <a:ext cx="676" cy="179"/>
            </a:xfrm>
            <a:prstGeom prst="rect">
              <a:avLst/>
            </a:prstGeom>
            <a:noFill/>
            <a:ln w="9525">
              <a:noFill/>
              <a:miter lim="800000"/>
              <a:headEnd/>
              <a:tailEnd/>
            </a:ln>
          </p:spPr>
          <p:txBody>
            <a:bodyPr wrap="none" lIns="0" tIns="0" rIns="0" bIns="0">
              <a:spAutoFit/>
            </a:bodyPr>
            <a:lstStyle/>
            <a:p>
              <a:r>
                <a:rPr lang="en-US" sz="2200">
                  <a:effectLst/>
                </a:rPr>
                <a:t>  Svetlin</a:t>
              </a:r>
              <a:endParaRPr lang="en-US">
                <a:effectLst>
                  <a:outerShdw blurRad="38100" dist="38100" dir="2700000" algn="tl">
                    <a:srgbClr val="FFFFFF"/>
                  </a:outerShdw>
                </a:effectLst>
              </a:endParaRPr>
            </a:p>
          </p:txBody>
        </p:sp>
        <p:sp>
          <p:nvSpPr>
            <p:cNvPr id="479243" name="Rectangle 11"/>
            <p:cNvSpPr>
              <a:spLocks noChangeArrowheads="1"/>
            </p:cNvSpPr>
            <p:nvPr/>
          </p:nvSpPr>
          <p:spPr bwMode="auto">
            <a:xfrm>
              <a:off x="2413" y="1628"/>
              <a:ext cx="529" cy="179"/>
            </a:xfrm>
            <a:prstGeom prst="rect">
              <a:avLst/>
            </a:prstGeom>
            <a:noFill/>
            <a:ln w="9525">
              <a:noFill/>
              <a:miter lim="800000"/>
              <a:headEnd/>
              <a:tailEnd/>
            </a:ln>
          </p:spPr>
          <p:txBody>
            <a:bodyPr wrap="none" lIns="0" tIns="0" rIns="0" bIns="0">
              <a:spAutoFit/>
            </a:bodyPr>
            <a:lstStyle/>
            <a:p>
              <a:r>
                <a:rPr lang="en-US" sz="2200">
                  <a:effectLst/>
                </a:rPr>
                <a:t>Nakov</a:t>
              </a:r>
              <a:endParaRPr lang="en-US">
                <a:effectLst>
                  <a:outerShdw blurRad="38100" dist="38100" dir="2700000" algn="tl">
                    <a:srgbClr val="FFFFFF"/>
                  </a:outerShdw>
                </a:effectLst>
              </a:endParaRPr>
            </a:p>
          </p:txBody>
        </p:sp>
        <p:sp>
          <p:nvSpPr>
            <p:cNvPr id="479244" name="Rectangle 12"/>
            <p:cNvSpPr>
              <a:spLocks noChangeArrowheads="1"/>
            </p:cNvSpPr>
            <p:nvPr/>
          </p:nvSpPr>
          <p:spPr bwMode="auto">
            <a:xfrm>
              <a:off x="1335" y="2526"/>
              <a:ext cx="1197" cy="599"/>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endParaRPr lang="bg-BG"/>
            </a:p>
          </p:txBody>
        </p:sp>
        <p:sp>
          <p:nvSpPr>
            <p:cNvPr id="479245" name="Rectangle 13"/>
            <p:cNvSpPr>
              <a:spLocks noChangeArrowheads="1"/>
            </p:cNvSpPr>
            <p:nvPr/>
          </p:nvSpPr>
          <p:spPr bwMode="auto">
            <a:xfrm>
              <a:off x="1335" y="2526"/>
              <a:ext cx="1197" cy="599"/>
            </a:xfrm>
            <a:prstGeom prst="rect">
              <a:avLst/>
            </a:prstGeom>
            <a:noFill/>
            <a:ln w="33338" cap="rnd">
              <a:solidFill>
                <a:srgbClr val="000000"/>
              </a:solidFill>
              <a:round/>
              <a:headEnd/>
              <a:tailEnd/>
            </a:ln>
          </p:spPr>
          <p:txBody>
            <a:bodyPr/>
            <a:lstStyle/>
            <a:p>
              <a:endParaRPr lang="bg-BG"/>
            </a:p>
          </p:txBody>
        </p:sp>
        <p:sp>
          <p:nvSpPr>
            <p:cNvPr id="479246" name="Rectangle 14"/>
            <p:cNvSpPr>
              <a:spLocks noChangeArrowheads="1"/>
            </p:cNvSpPr>
            <p:nvPr/>
          </p:nvSpPr>
          <p:spPr bwMode="auto">
            <a:xfrm>
              <a:off x="1647" y="2618"/>
              <a:ext cx="519" cy="179"/>
            </a:xfrm>
            <a:prstGeom prst="rect">
              <a:avLst/>
            </a:prstGeom>
            <a:noFill/>
            <a:ln w="9525">
              <a:noFill/>
              <a:miter lim="800000"/>
              <a:headEnd/>
              <a:tailEnd/>
            </a:ln>
          </p:spPr>
          <p:txBody>
            <a:bodyPr wrap="none" lIns="0" tIns="0" rIns="0" bIns="0">
              <a:spAutoFit/>
            </a:bodyPr>
            <a:lstStyle/>
            <a:p>
              <a:r>
                <a:rPr lang="en-US" sz="2200">
                  <a:effectLst/>
                </a:rPr>
                <a:t> Mario</a:t>
              </a:r>
              <a:endParaRPr lang="en-US">
                <a:effectLst>
                  <a:outerShdw blurRad="38100" dist="38100" dir="2700000" algn="tl">
                    <a:srgbClr val="FFFFFF"/>
                  </a:outerShdw>
                </a:effectLst>
              </a:endParaRPr>
            </a:p>
          </p:txBody>
        </p:sp>
        <p:sp>
          <p:nvSpPr>
            <p:cNvPr id="479247" name="Rectangle 15"/>
            <p:cNvSpPr>
              <a:spLocks noChangeArrowheads="1"/>
            </p:cNvSpPr>
            <p:nvPr/>
          </p:nvSpPr>
          <p:spPr bwMode="auto">
            <a:xfrm>
              <a:off x="1647" y="2830"/>
              <a:ext cx="617" cy="179"/>
            </a:xfrm>
            <a:prstGeom prst="rect">
              <a:avLst/>
            </a:prstGeom>
            <a:noFill/>
            <a:ln w="9525">
              <a:noFill/>
              <a:miter lim="800000"/>
              <a:headEnd/>
              <a:tailEnd/>
            </a:ln>
          </p:spPr>
          <p:txBody>
            <a:bodyPr wrap="none" lIns="0" tIns="0" rIns="0" bIns="0">
              <a:spAutoFit/>
            </a:bodyPr>
            <a:lstStyle/>
            <a:p>
              <a:r>
                <a:rPr lang="en-US" sz="2200">
                  <a:effectLst/>
                </a:rPr>
                <a:t>Peshev</a:t>
              </a:r>
              <a:endParaRPr lang="en-US">
                <a:effectLst>
                  <a:outerShdw blurRad="38100" dist="38100" dir="2700000" algn="tl">
                    <a:srgbClr val="FFFFFF"/>
                  </a:outerShdw>
                </a:effectLst>
              </a:endParaRPr>
            </a:p>
          </p:txBody>
        </p:sp>
        <p:sp>
          <p:nvSpPr>
            <p:cNvPr id="479248" name="Freeform 16"/>
            <p:cNvSpPr>
              <a:spLocks/>
            </p:cNvSpPr>
            <p:nvPr/>
          </p:nvSpPr>
          <p:spPr bwMode="auto">
            <a:xfrm>
              <a:off x="1933" y="1927"/>
              <a:ext cx="749" cy="599"/>
            </a:xfrm>
            <a:custGeom>
              <a:avLst/>
              <a:gdLst/>
              <a:ahLst/>
              <a:cxnLst>
                <a:cxn ang="0">
                  <a:pos x="749" y="0"/>
                </a:cxn>
                <a:cxn ang="0">
                  <a:pos x="749" y="300"/>
                </a:cxn>
                <a:cxn ang="0">
                  <a:pos x="0" y="300"/>
                </a:cxn>
                <a:cxn ang="0">
                  <a:pos x="0" y="599"/>
                </a:cxn>
              </a:cxnLst>
              <a:rect l="0" t="0" r="r" b="b"/>
              <a:pathLst>
                <a:path w="749" h="599">
                  <a:moveTo>
                    <a:pt x="749" y="0"/>
                  </a:moveTo>
                  <a:lnTo>
                    <a:pt x="749" y="300"/>
                  </a:lnTo>
                  <a:lnTo>
                    <a:pt x="0" y="300"/>
                  </a:lnTo>
                  <a:lnTo>
                    <a:pt x="0" y="599"/>
                  </a:lnTo>
                </a:path>
              </a:pathLst>
            </a:custGeom>
            <a:noFill/>
            <a:ln w="33338" cap="rnd">
              <a:solidFill>
                <a:srgbClr val="000000"/>
              </a:solidFill>
              <a:prstDash val="solid"/>
              <a:round/>
              <a:headEnd/>
              <a:tailEnd/>
            </a:ln>
          </p:spPr>
          <p:txBody>
            <a:bodyPr/>
            <a:lstStyle/>
            <a:p>
              <a:endParaRPr lang="bg-BG"/>
            </a:p>
          </p:txBody>
        </p:sp>
        <p:sp>
          <p:nvSpPr>
            <p:cNvPr id="479249" name="Rectangle 17"/>
            <p:cNvSpPr>
              <a:spLocks noChangeArrowheads="1"/>
            </p:cNvSpPr>
            <p:nvPr/>
          </p:nvSpPr>
          <p:spPr bwMode="auto">
            <a:xfrm>
              <a:off x="2831" y="2526"/>
              <a:ext cx="1198" cy="599"/>
            </a:xfrm>
            <a:prstGeom prst="rect">
              <a:avLst/>
            </a:prstGeom>
            <a:solidFill>
              <a:srgbClr val="FFFFFF"/>
            </a:solidFill>
            <a:ln w="9525">
              <a:noFill/>
              <a:miter lim="800000"/>
              <a:headEnd/>
              <a:tailEnd/>
            </a:ln>
          </p:spPr>
          <p:txBody>
            <a:bodyPr/>
            <a:lstStyle/>
            <a:p>
              <a:endParaRPr lang="bg-BG"/>
            </a:p>
          </p:txBody>
        </p:sp>
        <p:sp>
          <p:nvSpPr>
            <p:cNvPr id="479250" name="Rectangle 18"/>
            <p:cNvSpPr>
              <a:spLocks noChangeArrowheads="1"/>
            </p:cNvSpPr>
            <p:nvPr/>
          </p:nvSpPr>
          <p:spPr bwMode="auto">
            <a:xfrm>
              <a:off x="2831" y="2526"/>
              <a:ext cx="1198" cy="599"/>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endParaRPr lang="bg-BG"/>
            </a:p>
          </p:txBody>
        </p:sp>
        <p:sp>
          <p:nvSpPr>
            <p:cNvPr id="479251" name="Rectangle 19"/>
            <p:cNvSpPr>
              <a:spLocks noChangeArrowheads="1"/>
            </p:cNvSpPr>
            <p:nvPr/>
          </p:nvSpPr>
          <p:spPr bwMode="auto">
            <a:xfrm>
              <a:off x="3205" y="2618"/>
              <a:ext cx="529" cy="179"/>
            </a:xfrm>
            <a:prstGeom prst="rect">
              <a:avLst/>
            </a:prstGeom>
            <a:noFill/>
            <a:ln w="9525">
              <a:noFill/>
              <a:miter lim="800000"/>
              <a:headEnd/>
              <a:tailEnd/>
            </a:ln>
          </p:spPr>
          <p:txBody>
            <a:bodyPr wrap="none" lIns="0" tIns="0" rIns="0" bIns="0">
              <a:spAutoFit/>
            </a:bodyPr>
            <a:lstStyle/>
            <a:p>
              <a:r>
                <a:rPr lang="en-US" sz="2200">
                  <a:effectLst/>
                </a:rPr>
                <a:t>Nadya</a:t>
              </a:r>
              <a:endParaRPr lang="en-US">
                <a:effectLst>
                  <a:outerShdw blurRad="38100" dist="38100" dir="2700000" algn="tl">
                    <a:srgbClr val="FFFFFF"/>
                  </a:outerShdw>
                </a:effectLst>
              </a:endParaRPr>
            </a:p>
          </p:txBody>
        </p:sp>
        <p:sp>
          <p:nvSpPr>
            <p:cNvPr id="479252" name="Rectangle 20"/>
            <p:cNvSpPr>
              <a:spLocks noChangeArrowheads="1"/>
            </p:cNvSpPr>
            <p:nvPr/>
          </p:nvSpPr>
          <p:spPr bwMode="auto">
            <a:xfrm>
              <a:off x="3007" y="2830"/>
              <a:ext cx="853" cy="179"/>
            </a:xfrm>
            <a:prstGeom prst="rect">
              <a:avLst/>
            </a:prstGeom>
            <a:noFill/>
            <a:ln w="9525">
              <a:noFill/>
              <a:miter lim="800000"/>
              <a:headEnd/>
              <a:tailEnd/>
            </a:ln>
          </p:spPr>
          <p:txBody>
            <a:bodyPr wrap="none" lIns="0" tIns="0" rIns="0" bIns="0">
              <a:spAutoFit/>
            </a:bodyPr>
            <a:lstStyle/>
            <a:p>
              <a:r>
                <a:rPr lang="en-US" sz="2200" dirty="0">
                  <a:effectLst/>
                </a:rPr>
                <a:t> </a:t>
              </a:r>
              <a:r>
                <a:rPr lang="en-US" sz="2200" dirty="0" err="1">
                  <a:effectLst/>
                </a:rPr>
                <a:t>Todorova</a:t>
              </a:r>
              <a:endParaRPr lang="en-US" dirty="0">
                <a:effectLst>
                  <a:outerShdw blurRad="38100" dist="38100" dir="2700000" algn="tl">
                    <a:srgbClr val="FFFFFF"/>
                  </a:outerShdw>
                </a:effectLst>
              </a:endParaRPr>
            </a:p>
          </p:txBody>
        </p:sp>
        <p:sp>
          <p:nvSpPr>
            <p:cNvPr id="479253" name="Freeform 21"/>
            <p:cNvSpPr>
              <a:spLocks/>
            </p:cNvSpPr>
            <p:nvPr/>
          </p:nvSpPr>
          <p:spPr bwMode="auto">
            <a:xfrm>
              <a:off x="2682" y="1927"/>
              <a:ext cx="748" cy="599"/>
            </a:xfrm>
            <a:custGeom>
              <a:avLst/>
              <a:gdLst/>
              <a:ahLst/>
              <a:cxnLst>
                <a:cxn ang="0">
                  <a:pos x="0" y="0"/>
                </a:cxn>
                <a:cxn ang="0">
                  <a:pos x="0" y="300"/>
                </a:cxn>
                <a:cxn ang="0">
                  <a:pos x="748" y="300"/>
                </a:cxn>
                <a:cxn ang="0">
                  <a:pos x="748" y="599"/>
                </a:cxn>
              </a:cxnLst>
              <a:rect l="0" t="0" r="r" b="b"/>
              <a:pathLst>
                <a:path w="748" h="599">
                  <a:moveTo>
                    <a:pt x="0" y="0"/>
                  </a:moveTo>
                  <a:lnTo>
                    <a:pt x="0" y="300"/>
                  </a:lnTo>
                  <a:lnTo>
                    <a:pt x="748" y="300"/>
                  </a:lnTo>
                  <a:lnTo>
                    <a:pt x="748" y="599"/>
                  </a:lnTo>
                </a:path>
              </a:pathLst>
            </a:custGeom>
            <a:noFill/>
            <a:ln w="33338" cap="rnd">
              <a:solidFill>
                <a:srgbClr val="000000"/>
              </a:solidFill>
              <a:prstDash val="solid"/>
              <a:round/>
              <a:headEnd/>
              <a:tailEnd/>
            </a:ln>
          </p:spPr>
          <p:txBody>
            <a:bodyPr/>
            <a:lstStyle/>
            <a:p>
              <a:endParaRPr lang="bg-BG"/>
            </a:p>
          </p:txBody>
        </p:sp>
        <p:sp>
          <p:nvSpPr>
            <p:cNvPr id="479254" name="Rectangle 22"/>
            <p:cNvSpPr>
              <a:spLocks noChangeArrowheads="1"/>
            </p:cNvSpPr>
            <p:nvPr/>
          </p:nvSpPr>
          <p:spPr bwMode="auto">
            <a:xfrm>
              <a:off x="2831" y="3424"/>
              <a:ext cx="1198" cy="599"/>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endParaRPr lang="bg-BG"/>
            </a:p>
          </p:txBody>
        </p:sp>
        <p:sp>
          <p:nvSpPr>
            <p:cNvPr id="479255" name="Rectangle 23"/>
            <p:cNvSpPr>
              <a:spLocks noChangeArrowheads="1"/>
            </p:cNvSpPr>
            <p:nvPr/>
          </p:nvSpPr>
          <p:spPr bwMode="auto">
            <a:xfrm>
              <a:off x="2831" y="3424"/>
              <a:ext cx="1198" cy="599"/>
            </a:xfrm>
            <a:prstGeom prst="rect">
              <a:avLst/>
            </a:prstGeom>
            <a:noFill/>
            <a:ln w="33338" cap="rnd">
              <a:solidFill>
                <a:srgbClr val="000000"/>
              </a:solidFill>
              <a:round/>
              <a:headEnd/>
              <a:tailEnd/>
            </a:ln>
          </p:spPr>
          <p:txBody>
            <a:bodyPr/>
            <a:lstStyle/>
            <a:p>
              <a:endParaRPr lang="bg-BG"/>
            </a:p>
          </p:txBody>
        </p:sp>
        <p:sp>
          <p:nvSpPr>
            <p:cNvPr id="479256" name="Rectangle 24"/>
            <p:cNvSpPr>
              <a:spLocks noChangeArrowheads="1"/>
            </p:cNvSpPr>
            <p:nvPr/>
          </p:nvSpPr>
          <p:spPr bwMode="auto">
            <a:xfrm>
              <a:off x="3165" y="3516"/>
              <a:ext cx="510" cy="179"/>
            </a:xfrm>
            <a:prstGeom prst="rect">
              <a:avLst/>
            </a:prstGeom>
            <a:noFill/>
            <a:ln w="9525">
              <a:noFill/>
              <a:miter lim="800000"/>
              <a:headEnd/>
              <a:tailEnd/>
            </a:ln>
          </p:spPr>
          <p:txBody>
            <a:bodyPr wrap="none" lIns="0" tIns="0" rIns="0" bIns="0">
              <a:spAutoFit/>
            </a:bodyPr>
            <a:lstStyle/>
            <a:p>
              <a:r>
                <a:rPr lang="en-US" sz="2200">
                  <a:effectLst/>
                </a:rPr>
                <a:t> Ioana</a:t>
              </a:r>
              <a:endParaRPr lang="en-US">
                <a:effectLst>
                  <a:outerShdw blurRad="38100" dist="38100" dir="2700000" algn="tl">
                    <a:srgbClr val="FFFFFF"/>
                  </a:outerShdw>
                </a:effectLst>
              </a:endParaRPr>
            </a:p>
          </p:txBody>
        </p:sp>
        <p:sp>
          <p:nvSpPr>
            <p:cNvPr id="479257" name="Rectangle 25"/>
            <p:cNvSpPr>
              <a:spLocks noChangeArrowheads="1"/>
            </p:cNvSpPr>
            <p:nvPr/>
          </p:nvSpPr>
          <p:spPr bwMode="auto">
            <a:xfrm>
              <a:off x="3060" y="3727"/>
              <a:ext cx="706" cy="179"/>
            </a:xfrm>
            <a:prstGeom prst="rect">
              <a:avLst/>
            </a:prstGeom>
            <a:noFill/>
            <a:ln w="9525">
              <a:noFill/>
              <a:miter lim="800000"/>
              <a:headEnd/>
              <a:tailEnd/>
            </a:ln>
          </p:spPr>
          <p:txBody>
            <a:bodyPr wrap="none" lIns="0" tIns="0" rIns="0" bIns="0">
              <a:spAutoFit/>
            </a:bodyPr>
            <a:lstStyle/>
            <a:p>
              <a:r>
                <a:rPr lang="en-US" sz="2200">
                  <a:effectLst/>
                </a:rPr>
                <a:t> Ivanova</a:t>
              </a:r>
              <a:endParaRPr lang="en-US">
                <a:effectLst>
                  <a:outerShdw blurRad="38100" dist="38100" dir="2700000" algn="tl">
                    <a:srgbClr val="FFFFFF"/>
                  </a:outerShdw>
                </a:effectLst>
              </a:endParaRPr>
            </a:p>
          </p:txBody>
        </p:sp>
        <p:sp>
          <p:nvSpPr>
            <p:cNvPr id="479258" name="Line 26"/>
            <p:cNvSpPr>
              <a:spLocks noChangeShapeType="1"/>
            </p:cNvSpPr>
            <p:nvPr/>
          </p:nvSpPr>
          <p:spPr bwMode="auto">
            <a:xfrm>
              <a:off x="3430" y="3125"/>
              <a:ext cx="1" cy="299"/>
            </a:xfrm>
            <a:prstGeom prst="line">
              <a:avLst/>
            </a:prstGeom>
            <a:noFill/>
            <a:ln w="33338" cap="rnd">
              <a:solidFill>
                <a:srgbClr val="000000"/>
              </a:solidFill>
              <a:round/>
              <a:headEnd/>
              <a:tailEnd/>
            </a:ln>
          </p:spPr>
          <p:txBody>
            <a:bodyPr/>
            <a:lstStyle/>
            <a:p>
              <a:endParaRPr lang="bg-BG"/>
            </a:p>
          </p:txBody>
        </p:sp>
      </p:grpSp>
    </p:spTree>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r>
              <a:rPr lang="en-US" sz="3200"/>
              <a:t>Self-relationships</a:t>
            </a:r>
            <a:endParaRPr lang="bg-BG" sz="3200"/>
          </a:p>
        </p:txBody>
      </p:sp>
      <p:sp>
        <p:nvSpPr>
          <p:cNvPr id="480259" name="Rectangle 3"/>
          <p:cNvSpPr>
            <a:spLocks noGrp="1" noChangeArrowheads="1"/>
          </p:cNvSpPr>
          <p:nvPr>
            <p:ph type="body" idx="1"/>
          </p:nvPr>
        </p:nvSpPr>
        <p:spPr/>
        <p:txBody>
          <a:bodyPr/>
          <a:lstStyle/>
          <a:p>
            <a:r>
              <a:rPr lang="en-US"/>
              <a:t>The</a:t>
            </a:r>
            <a:r>
              <a:rPr lang="bg-BG"/>
              <a:t> </a:t>
            </a:r>
            <a:r>
              <a:rPr lang="en-US"/>
              <a:t>primary/foreign key relations can point to one and the same table</a:t>
            </a:r>
            <a:endParaRPr lang="bg-BG"/>
          </a:p>
          <a:p>
            <a:pPr lvl="1"/>
            <a:r>
              <a:rPr lang="en-US"/>
              <a:t>Example</a:t>
            </a:r>
            <a:r>
              <a:rPr lang="bg-BG"/>
              <a:t>: </a:t>
            </a:r>
            <a:r>
              <a:rPr lang="en-US"/>
              <a:t>employees in a company have a manager, who is also an employee</a:t>
            </a:r>
            <a:endParaRPr lang="bg-BG"/>
          </a:p>
        </p:txBody>
      </p:sp>
      <p:graphicFrame>
        <p:nvGraphicFramePr>
          <p:cNvPr id="480293" name="Group 37"/>
          <p:cNvGraphicFramePr>
            <a:graphicFrameLocks noGrp="1"/>
          </p:cNvGraphicFramePr>
          <p:nvPr/>
        </p:nvGraphicFramePr>
        <p:xfrm>
          <a:off x="1835150" y="4348163"/>
          <a:ext cx="5976938" cy="2257806"/>
        </p:xfrm>
        <a:graphic>
          <a:graphicData uri="http://schemas.openxmlformats.org/drawingml/2006/table">
            <a:tbl>
              <a:tblPr firstRow="1">
                <a:tableStyleId>{35758FB7-9AC5-4552-8A53-C91805E547FA}</a:tableStyleId>
              </a:tblPr>
              <a:tblGrid>
                <a:gridCol w="815975"/>
                <a:gridCol w="2860675"/>
                <a:gridCol w="2300288"/>
              </a:tblGrid>
              <a:tr h="4826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u="none" strike="noStrike" cap="none" normalizeH="0" baseline="0" dirty="0" smtClean="0">
                          <a:ln>
                            <a:noFill/>
                          </a:ln>
                          <a:effectLst>
                            <a:outerShdw blurRad="38100" dist="38100" dir="2700000" algn="tl">
                              <a:srgbClr val="FFFFFF"/>
                            </a:outerShdw>
                          </a:effectLst>
                        </a:rPr>
                        <a:t>Id</a:t>
                      </a:r>
                      <a:endParaRPr kumimoji="1" lang="bg-BG" sz="2800" b="1" i="0" u="none" strike="noStrike" cap="none" normalizeH="0" baseline="0" dirty="0" smtClean="0">
                        <a:ln>
                          <a:noFill/>
                        </a:ln>
                        <a:solidFill>
                          <a:schemeClr val="tx1"/>
                        </a:solidFill>
                        <a:effectLst>
                          <a:outerShdw blurRad="38100" dist="38100" dir="2700000" algn="tl">
                            <a:srgbClr val="FFFFFF"/>
                          </a:outerShdw>
                        </a:effectLst>
                        <a:latin typeface="Courier New" pitchFamily="49"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u="none" strike="noStrike" cap="none" normalizeH="0" baseline="0" smtClean="0">
                          <a:ln>
                            <a:noFill/>
                          </a:ln>
                          <a:effectLst>
                            <a:outerShdw blurRad="38100" dist="38100" dir="2700000" algn="tl">
                              <a:srgbClr val="FFFFFF"/>
                            </a:outerShdw>
                          </a:effectLst>
                        </a:rPr>
                        <a:t>Name</a:t>
                      </a:r>
                      <a:endParaRPr kumimoji="1" lang="bg-BG" sz="2800" b="1" i="0" u="none" strike="noStrike" cap="none" normalizeH="0" baseline="0" smtClean="0">
                        <a:ln>
                          <a:noFill/>
                        </a:ln>
                        <a:solidFill>
                          <a:schemeClr val="tx1"/>
                        </a:solidFill>
                        <a:effectLst>
                          <a:outerShdw blurRad="38100" dist="38100" dir="2700000" algn="tl">
                            <a:srgbClr val="FFFFFF"/>
                          </a:outerShdw>
                        </a:effectLst>
                        <a:latin typeface="Courier New" pitchFamily="49"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u="none" strike="noStrike" cap="none" normalizeH="0" baseline="0" noProof="1" smtClean="0">
                          <a:ln>
                            <a:noFill/>
                          </a:ln>
                          <a:effectLst>
                            <a:outerShdw blurRad="38100" dist="38100" dir="2700000" algn="tl">
                              <a:srgbClr val="FFFFFF"/>
                            </a:outerShdw>
                          </a:effectLst>
                        </a:rPr>
                        <a:t>ManagerId</a:t>
                      </a:r>
                      <a:endParaRPr kumimoji="1" lang="en-US" sz="2800" b="1" i="0" u="none" strike="noStrike" cap="none" normalizeH="0" baseline="0" noProof="1" smtClean="0">
                        <a:ln>
                          <a:noFill/>
                        </a:ln>
                        <a:solidFill>
                          <a:schemeClr val="tx1"/>
                        </a:solidFill>
                        <a:effectLst>
                          <a:outerShdw blurRad="38100" dist="38100" dir="2700000" algn="tl">
                            <a:srgbClr val="FFFFFF"/>
                          </a:outerShdw>
                        </a:effectLst>
                        <a:latin typeface="Courier New" pitchFamily="49" charset="0"/>
                      </a:endParaRPr>
                    </a:p>
                  </a:txBody>
                  <a:tcPr horzOverflow="overflow"/>
                </a:tc>
              </a:tr>
              <a:tr h="42545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400" u="none" strike="noStrike" cap="none" normalizeH="0" baseline="0" smtClean="0">
                          <a:ln>
                            <a:noFill/>
                          </a:ln>
                          <a:effectLst>
                            <a:outerShdw blurRad="38100" dist="38100" dir="2700000" algn="tl">
                              <a:srgbClr val="FFFFFF"/>
                            </a:outerShdw>
                          </a:effectLst>
                        </a:rPr>
                        <a:t>1</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Svetlin Nakov</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u="none" strike="noStrike" cap="none" normalizeH="0" baseline="0" smtClean="0">
                          <a:ln>
                            <a:noFill/>
                          </a:ln>
                          <a:effectLst>
                            <a:outerShdw blurRad="38100" dist="38100" dir="2700000" algn="tl">
                              <a:srgbClr val="FFFFFF"/>
                            </a:outerShdw>
                          </a:effectLst>
                        </a:rPr>
                        <a:t>(</a:t>
                      </a:r>
                      <a:r>
                        <a:rPr kumimoji="1" lang="en-US" sz="2400" u="none" strike="noStrike" cap="none" normalizeH="0" baseline="0" smtClean="0">
                          <a:ln>
                            <a:noFill/>
                          </a:ln>
                          <a:effectLst>
                            <a:outerShdw blurRad="38100" dist="38100" dir="2700000" algn="tl">
                              <a:srgbClr val="FFFFFF"/>
                            </a:outerShdw>
                          </a:effectLst>
                        </a:rPr>
                        <a:t>null)</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42545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400" u="none" strike="noStrike" cap="none" normalizeH="0" baseline="0" dirty="0" smtClean="0">
                          <a:ln>
                            <a:noFill/>
                          </a:ln>
                          <a:effectLst>
                            <a:outerShdw blurRad="38100" dist="38100" dir="2700000" algn="tl">
                              <a:srgbClr val="FFFFFF"/>
                            </a:outerShdw>
                          </a:effectLst>
                        </a:rPr>
                        <a:t>2</a:t>
                      </a:r>
                      <a:endParaRPr kumimoji="1" lang="bg-BG" sz="2400" b="1" i="0" u="none" strike="noStrike" cap="none" normalizeH="0" baseline="0" dirty="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Mario Peshev</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u="none" strike="noStrike" cap="none" normalizeH="0" baseline="0" smtClean="0">
                          <a:ln>
                            <a:noFill/>
                          </a:ln>
                          <a:effectLst>
                            <a:outerShdw blurRad="38100" dist="38100" dir="2700000" algn="tl">
                              <a:srgbClr val="FFFFFF"/>
                            </a:outerShdw>
                          </a:effectLst>
                        </a:rPr>
                        <a:t>1</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4270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400" u="none" strike="noStrike" cap="none" normalizeH="0" baseline="0" smtClean="0">
                          <a:ln>
                            <a:noFill/>
                          </a:ln>
                          <a:effectLst>
                            <a:outerShdw blurRad="38100" dist="38100" dir="2700000" algn="tl">
                              <a:srgbClr val="FFFFFF"/>
                            </a:outerShdw>
                          </a:effectLst>
                        </a:rPr>
                        <a:t>3</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Nadya Todorova</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u="none" strike="noStrike" cap="none" normalizeH="0" baseline="0" smtClean="0">
                          <a:ln>
                            <a:noFill/>
                          </a:ln>
                          <a:effectLst>
                            <a:outerShdw blurRad="38100" dist="38100" dir="2700000" algn="tl">
                              <a:srgbClr val="FFFFFF"/>
                            </a:outerShdw>
                          </a:effectLst>
                        </a:rPr>
                        <a:t>1</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4270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400" u="none" strike="noStrike" cap="none" normalizeH="0" baseline="0" smtClean="0">
                          <a:ln>
                            <a:noFill/>
                          </a:ln>
                          <a:effectLst>
                            <a:outerShdw blurRad="38100" dist="38100" dir="2700000" algn="tl">
                              <a:srgbClr val="FFFFFF"/>
                            </a:outerShdw>
                          </a:effectLst>
                        </a:rPr>
                        <a:t>4</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smtClean="0">
                          <a:ln>
                            <a:noFill/>
                          </a:ln>
                          <a:effectLst>
                            <a:outerShdw blurRad="38100" dist="38100" dir="2700000" algn="tl">
                              <a:srgbClr val="FFFFFF"/>
                            </a:outerShdw>
                          </a:effectLst>
                        </a:rPr>
                        <a:t>Ioana Ivanova</a:t>
                      </a:r>
                      <a:endParaRPr kumimoji="1" lang="bg-BG" sz="24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u="none" strike="noStrike" cap="none" normalizeH="0" baseline="0" dirty="0" smtClean="0">
                          <a:ln>
                            <a:noFill/>
                          </a:ln>
                          <a:effectLst>
                            <a:outerShdw blurRad="38100" dist="38100" dir="2700000" algn="tl">
                              <a:srgbClr val="FFFFFF"/>
                            </a:outerShdw>
                          </a:effectLst>
                        </a:rPr>
                        <a:t>3</a:t>
                      </a:r>
                      <a:endParaRPr kumimoji="1" lang="bg-BG" sz="2400" b="1" i="0" u="none" strike="noStrike" cap="none" normalizeH="0" baseline="0" dirty="0"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
        <p:nvSpPr>
          <p:cNvPr id="480286" name="Text Box 30"/>
          <p:cNvSpPr txBox="1">
            <a:spLocks noChangeArrowheads="1"/>
          </p:cNvSpPr>
          <p:nvPr/>
        </p:nvSpPr>
        <p:spPr bwMode="auto">
          <a:xfrm>
            <a:off x="2825750" y="3830638"/>
            <a:ext cx="2098675" cy="476250"/>
          </a:xfrm>
          <a:prstGeom prst="rect">
            <a:avLst/>
          </a:prstGeom>
          <a:noFill/>
          <a:ln w="9525" algn="ctr">
            <a:noFill/>
            <a:miter lim="800000"/>
            <a:headEnd/>
            <a:tailEnd/>
          </a:ln>
          <a:effectLst/>
        </p:spPr>
        <p:txBody>
          <a:bodyPr wrap="none">
            <a:spAutoFit/>
          </a:bodyPr>
          <a:lstStyle/>
          <a:p>
            <a:pPr algn="ctr" eaLnBrk="1" hangingPunct="1">
              <a:lnSpc>
                <a:spcPct val="90000"/>
              </a:lnSpc>
              <a:spcBef>
                <a:spcPct val="30000"/>
              </a:spcBef>
              <a:buClr>
                <a:schemeClr val="tx2"/>
              </a:buClr>
              <a:buSzPct val="75000"/>
              <a:buFont typeface="Wingdings" pitchFamily="2" charset="2"/>
              <a:buNone/>
            </a:pPr>
            <a:r>
              <a:rPr kumimoji="0" lang="en-US" sz="2800">
                <a:solidFill>
                  <a:schemeClr val="tx1"/>
                </a:solidFill>
                <a:effectLst>
                  <a:outerShdw blurRad="38100" dist="38100" dir="2700000" algn="tl">
                    <a:srgbClr val="FFFFFF"/>
                  </a:outerShdw>
                </a:effectLst>
                <a:latin typeface="Courier New" pitchFamily="49" charset="0"/>
              </a:rPr>
              <a:t>Employees</a:t>
            </a:r>
            <a:endParaRPr kumimoji="0" lang="bg-BG" sz="2800">
              <a:solidFill>
                <a:schemeClr val="tx1"/>
              </a:solidFill>
              <a:effectLst>
                <a:outerShdw blurRad="38100" dist="38100" dir="2700000" algn="tl">
                  <a:srgbClr val="FFFFFF"/>
                </a:outerShdw>
              </a:effectLst>
              <a:latin typeface="Courier New" pitchFamily="49" charset="0"/>
            </a:endParaRPr>
          </a:p>
        </p:txBody>
      </p:sp>
      <p:sp>
        <p:nvSpPr>
          <p:cNvPr id="480287" name="AutoShape 31"/>
          <p:cNvSpPr>
            <a:spLocks noChangeArrowheads="1"/>
          </p:cNvSpPr>
          <p:nvPr/>
        </p:nvSpPr>
        <p:spPr bwMode="auto">
          <a:xfrm>
            <a:off x="682625" y="3644900"/>
            <a:ext cx="2089150" cy="503238"/>
          </a:xfrm>
          <a:prstGeom prst="wedgeRoundRectCallout">
            <a:avLst>
              <a:gd name="adj1" fmla="val 23782"/>
              <a:gd name="adj2" fmla="val 107412"/>
              <a:gd name="adj3" fmla="val 16667"/>
            </a:avLst>
          </a:prstGeom>
          <a:solidFill>
            <a:srgbClr val="FFCC99">
              <a:alpha val="30000"/>
            </a:srgbClr>
          </a:solidFill>
          <a:ln w="9525" algn="ctr">
            <a:solidFill>
              <a:schemeClr val="tx1"/>
            </a:solidFill>
            <a:miter lim="800000"/>
            <a:headEnd/>
            <a:tailEnd/>
          </a:ln>
          <a:effectLst>
            <a:outerShdw dist="17961" dir="2700000" algn="ctr" rotWithShape="0">
              <a:srgbClr val="FFFFFF"/>
            </a:outerShdw>
          </a:effectLst>
        </p:spPr>
        <p:txBody>
          <a:bodyPr anchor="ctr"/>
          <a:lstStyle/>
          <a:p>
            <a:pPr algn="ctr"/>
            <a:r>
              <a:rPr lang="en-US" sz="2400">
                <a:effectLst>
                  <a:outerShdw blurRad="38100" dist="38100" dir="2700000" algn="tl">
                    <a:srgbClr val="FFFFFF"/>
                  </a:outerShdw>
                </a:effectLst>
              </a:rPr>
              <a:t>Primary key</a:t>
            </a:r>
            <a:endParaRPr lang="bg-BG" sz="2400">
              <a:effectLst>
                <a:outerShdw blurRad="38100" dist="38100" dir="2700000" algn="tl">
                  <a:srgbClr val="FFFFFF"/>
                </a:outerShdw>
              </a:effectLst>
            </a:endParaRPr>
          </a:p>
        </p:txBody>
      </p:sp>
      <p:sp>
        <p:nvSpPr>
          <p:cNvPr id="480288" name="AutoShape 32"/>
          <p:cNvSpPr>
            <a:spLocks noChangeArrowheads="1"/>
          </p:cNvSpPr>
          <p:nvPr/>
        </p:nvSpPr>
        <p:spPr bwMode="auto">
          <a:xfrm>
            <a:off x="6659563" y="3644900"/>
            <a:ext cx="2160587" cy="504825"/>
          </a:xfrm>
          <a:prstGeom prst="wedgeRoundRectCallout">
            <a:avLst>
              <a:gd name="adj1" fmla="val -47722"/>
              <a:gd name="adj2" fmla="val 107861"/>
              <a:gd name="adj3" fmla="val 16667"/>
            </a:avLst>
          </a:prstGeom>
          <a:solidFill>
            <a:srgbClr val="FFCC99">
              <a:alpha val="30000"/>
            </a:srgbClr>
          </a:solidFill>
          <a:ln w="9525" algn="ctr">
            <a:solidFill>
              <a:schemeClr val="tx1"/>
            </a:solidFill>
            <a:miter lim="800000"/>
            <a:headEnd/>
            <a:tailEnd/>
          </a:ln>
          <a:effectLst>
            <a:outerShdw dist="17961" dir="2700000" algn="ctr" rotWithShape="0">
              <a:srgbClr val="FFFFFF"/>
            </a:outerShdw>
          </a:effectLst>
        </p:spPr>
        <p:txBody>
          <a:bodyPr anchor="ctr"/>
          <a:lstStyle/>
          <a:p>
            <a:pPr algn="ctr"/>
            <a:r>
              <a:rPr lang="en-US" sz="2400">
                <a:effectLst>
                  <a:outerShdw blurRad="38100" dist="38100" dir="2700000" algn="tl">
                    <a:srgbClr val="FFFFFF"/>
                  </a:outerShdw>
                </a:effectLst>
              </a:rPr>
              <a:t>Foreign key</a:t>
            </a:r>
            <a:endParaRPr lang="bg-BG" sz="2400">
              <a:effectLst>
                <a:outerShdw blurRad="38100" dist="38100" dir="2700000" algn="tl">
                  <a:srgbClr val="FFFFFF"/>
                </a:outerShdw>
              </a:effectLst>
            </a:endParaRPr>
          </a:p>
        </p:txBody>
      </p:sp>
      <p:sp>
        <p:nvSpPr>
          <p:cNvPr id="480289" name="Freeform 33"/>
          <p:cNvSpPr>
            <a:spLocks/>
          </p:cNvSpPr>
          <p:nvPr/>
        </p:nvSpPr>
        <p:spPr bwMode="auto">
          <a:xfrm>
            <a:off x="7446963" y="5113338"/>
            <a:ext cx="796925" cy="763587"/>
          </a:xfrm>
          <a:custGeom>
            <a:avLst/>
            <a:gdLst/>
            <a:ahLst/>
            <a:cxnLst>
              <a:cxn ang="0">
                <a:pos x="5" y="590"/>
              </a:cxn>
              <a:cxn ang="0">
                <a:pos x="430" y="533"/>
              </a:cxn>
              <a:cxn ang="0">
                <a:pos x="430" y="85"/>
              </a:cxn>
              <a:cxn ang="0">
                <a:pos x="0" y="21"/>
              </a:cxn>
            </a:cxnLst>
            <a:rect l="0" t="0" r="r" b="b"/>
            <a:pathLst>
              <a:path w="502" h="617">
                <a:moveTo>
                  <a:pt x="5" y="590"/>
                </a:moveTo>
                <a:cubicBezTo>
                  <a:pt x="76" y="580"/>
                  <a:pt x="359" y="617"/>
                  <a:pt x="430" y="533"/>
                </a:cubicBezTo>
                <a:cubicBezTo>
                  <a:pt x="501" y="449"/>
                  <a:pt x="502" y="170"/>
                  <a:pt x="430" y="85"/>
                </a:cubicBezTo>
                <a:cubicBezTo>
                  <a:pt x="358" y="0"/>
                  <a:pt x="90" y="34"/>
                  <a:pt x="0" y="21"/>
                </a:cubicBezTo>
              </a:path>
            </a:pathLst>
          </a:custGeom>
          <a:noFill/>
          <a:ln w="25400">
            <a:solidFill>
              <a:schemeClr val="tx1"/>
            </a:solidFill>
            <a:round/>
            <a:headEnd/>
            <a:tailEnd type="stealth" w="lg" len="lg"/>
          </a:ln>
          <a:effectLst/>
        </p:spPr>
        <p:txBody>
          <a:bodyPr wrap="none" anchor="ctr"/>
          <a:lstStyle/>
          <a:p>
            <a:endParaRPr lang="bg-BG"/>
          </a:p>
        </p:txBody>
      </p:sp>
      <p:sp>
        <p:nvSpPr>
          <p:cNvPr id="480290" name="Freeform 34"/>
          <p:cNvSpPr>
            <a:spLocks/>
          </p:cNvSpPr>
          <p:nvPr/>
        </p:nvSpPr>
        <p:spPr bwMode="auto">
          <a:xfrm>
            <a:off x="7446963" y="4940300"/>
            <a:ext cx="796925" cy="576263"/>
          </a:xfrm>
          <a:custGeom>
            <a:avLst/>
            <a:gdLst/>
            <a:ahLst/>
            <a:cxnLst>
              <a:cxn ang="0">
                <a:pos x="5" y="590"/>
              </a:cxn>
              <a:cxn ang="0">
                <a:pos x="430" y="533"/>
              </a:cxn>
              <a:cxn ang="0">
                <a:pos x="430" y="85"/>
              </a:cxn>
              <a:cxn ang="0">
                <a:pos x="0" y="21"/>
              </a:cxn>
            </a:cxnLst>
            <a:rect l="0" t="0" r="r" b="b"/>
            <a:pathLst>
              <a:path w="502" h="617">
                <a:moveTo>
                  <a:pt x="5" y="590"/>
                </a:moveTo>
                <a:cubicBezTo>
                  <a:pt x="76" y="580"/>
                  <a:pt x="359" y="617"/>
                  <a:pt x="430" y="533"/>
                </a:cubicBezTo>
                <a:cubicBezTo>
                  <a:pt x="501" y="449"/>
                  <a:pt x="502" y="170"/>
                  <a:pt x="430" y="85"/>
                </a:cubicBezTo>
                <a:cubicBezTo>
                  <a:pt x="358" y="0"/>
                  <a:pt x="90" y="34"/>
                  <a:pt x="0" y="21"/>
                </a:cubicBezTo>
              </a:path>
            </a:pathLst>
          </a:custGeom>
          <a:noFill/>
          <a:ln w="25400">
            <a:solidFill>
              <a:schemeClr val="tx1"/>
            </a:solidFill>
            <a:round/>
            <a:headEnd/>
            <a:tailEnd type="stealth" w="lg" len="lg"/>
          </a:ln>
          <a:effectLst/>
        </p:spPr>
        <p:txBody>
          <a:bodyPr wrap="none" anchor="ctr"/>
          <a:lstStyle/>
          <a:p>
            <a:endParaRPr lang="bg-BG"/>
          </a:p>
        </p:txBody>
      </p:sp>
      <p:sp>
        <p:nvSpPr>
          <p:cNvPr id="480291" name="Freeform 35"/>
          <p:cNvSpPr>
            <a:spLocks/>
          </p:cNvSpPr>
          <p:nvPr/>
        </p:nvSpPr>
        <p:spPr bwMode="auto">
          <a:xfrm>
            <a:off x="7451725" y="5949950"/>
            <a:ext cx="796925" cy="431800"/>
          </a:xfrm>
          <a:custGeom>
            <a:avLst/>
            <a:gdLst/>
            <a:ahLst/>
            <a:cxnLst>
              <a:cxn ang="0">
                <a:pos x="5" y="590"/>
              </a:cxn>
              <a:cxn ang="0">
                <a:pos x="430" y="533"/>
              </a:cxn>
              <a:cxn ang="0">
                <a:pos x="430" y="85"/>
              </a:cxn>
              <a:cxn ang="0">
                <a:pos x="0" y="21"/>
              </a:cxn>
            </a:cxnLst>
            <a:rect l="0" t="0" r="r" b="b"/>
            <a:pathLst>
              <a:path w="502" h="617">
                <a:moveTo>
                  <a:pt x="5" y="590"/>
                </a:moveTo>
                <a:cubicBezTo>
                  <a:pt x="76" y="580"/>
                  <a:pt x="359" y="617"/>
                  <a:pt x="430" y="533"/>
                </a:cubicBezTo>
                <a:cubicBezTo>
                  <a:pt x="501" y="449"/>
                  <a:pt x="502" y="170"/>
                  <a:pt x="430" y="85"/>
                </a:cubicBezTo>
                <a:cubicBezTo>
                  <a:pt x="358" y="0"/>
                  <a:pt x="90" y="34"/>
                  <a:pt x="0" y="21"/>
                </a:cubicBezTo>
              </a:path>
            </a:pathLst>
          </a:custGeom>
          <a:noFill/>
          <a:ln w="25400">
            <a:solidFill>
              <a:schemeClr val="tx1"/>
            </a:solidFill>
            <a:round/>
            <a:headEnd/>
            <a:tailEnd type="stealth" w="lg" len="lg"/>
          </a:ln>
          <a:effectLst/>
        </p:spPr>
        <p:txBody>
          <a:bodyPr wrap="none" anchor="ctr"/>
          <a:lstStyle/>
          <a:p>
            <a:endParaRPr lang="bg-BG"/>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0287"/>
                                        </p:tgtEl>
                                        <p:attrNameLst>
                                          <p:attrName>style.visibility</p:attrName>
                                        </p:attrNameLst>
                                      </p:cBhvr>
                                      <p:to>
                                        <p:strVal val="visible"/>
                                      </p:to>
                                    </p:set>
                                    <p:animEffect transition="in" filter="fade">
                                      <p:cBhvr>
                                        <p:cTn id="7" dur="500"/>
                                        <p:tgtEl>
                                          <p:spTgt spid="4802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0288"/>
                                        </p:tgtEl>
                                        <p:attrNameLst>
                                          <p:attrName>style.visibility</p:attrName>
                                        </p:attrNameLst>
                                      </p:cBhvr>
                                      <p:to>
                                        <p:strVal val="visible"/>
                                      </p:to>
                                    </p:set>
                                    <p:animEffect transition="in" filter="fade">
                                      <p:cBhvr>
                                        <p:cTn id="12" dur="500"/>
                                        <p:tgtEl>
                                          <p:spTgt spid="480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87" grpId="0" animBg="1"/>
      <p:bldP spid="480288"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r>
              <a:rPr lang="en-US"/>
              <a:t>Relational scheme</a:t>
            </a:r>
            <a:endParaRPr lang="bg-BG"/>
          </a:p>
        </p:txBody>
      </p:sp>
      <p:sp>
        <p:nvSpPr>
          <p:cNvPr id="481283" name="Rectangle 3"/>
          <p:cNvSpPr>
            <a:spLocks noGrp="1" noChangeArrowheads="1"/>
          </p:cNvSpPr>
          <p:nvPr>
            <p:ph type="body" idx="1"/>
          </p:nvPr>
        </p:nvSpPr>
        <p:spPr/>
        <p:txBody>
          <a:bodyPr/>
          <a:lstStyle/>
          <a:p>
            <a:pPr>
              <a:lnSpc>
                <a:spcPct val="85000"/>
              </a:lnSpc>
            </a:pPr>
            <a:r>
              <a:rPr lang="en-US"/>
              <a:t>Relational scheme of a DB is called the collection of</a:t>
            </a:r>
            <a:r>
              <a:rPr lang="bg-BG"/>
              <a:t>:</a:t>
            </a:r>
          </a:p>
          <a:p>
            <a:pPr lvl="1">
              <a:lnSpc>
                <a:spcPct val="85000"/>
              </a:lnSpc>
            </a:pPr>
            <a:r>
              <a:rPr lang="en-US"/>
              <a:t>All the schemes of all the tables</a:t>
            </a:r>
            <a:endParaRPr lang="bg-BG"/>
          </a:p>
          <a:p>
            <a:pPr lvl="1">
              <a:lnSpc>
                <a:spcPct val="85000"/>
              </a:lnSpc>
            </a:pPr>
            <a:r>
              <a:rPr lang="en-US"/>
              <a:t>Relations between the tables</a:t>
            </a:r>
            <a:endParaRPr lang="bg-BG"/>
          </a:p>
          <a:p>
            <a:pPr>
              <a:lnSpc>
                <a:spcPct val="85000"/>
              </a:lnSpc>
            </a:pPr>
            <a:r>
              <a:rPr lang="en-US"/>
              <a:t>The relational</a:t>
            </a:r>
            <a:r>
              <a:rPr lang="bg-BG"/>
              <a:t> </a:t>
            </a:r>
            <a:r>
              <a:rPr lang="en-US"/>
              <a:t>scheme describe the structure of a database</a:t>
            </a:r>
            <a:endParaRPr lang="bg-BG" sz="3000"/>
          </a:p>
          <a:p>
            <a:pPr lvl="1">
              <a:lnSpc>
                <a:spcPct val="85000"/>
              </a:lnSpc>
            </a:pPr>
            <a:r>
              <a:rPr lang="en-US"/>
              <a:t>Doesn't contain data</a:t>
            </a:r>
            <a:r>
              <a:rPr lang="bg-BG"/>
              <a:t>, </a:t>
            </a:r>
            <a:r>
              <a:rPr lang="en-US"/>
              <a:t>but metadata</a:t>
            </a:r>
            <a:endParaRPr lang="bg-BG"/>
          </a:p>
          <a:p>
            <a:pPr>
              <a:lnSpc>
                <a:spcPct val="85000"/>
              </a:lnSpc>
            </a:pPr>
            <a:r>
              <a:rPr lang="en-US" sz="3000"/>
              <a:t>Relational schemes are graphically displayed through</a:t>
            </a:r>
            <a:r>
              <a:rPr lang="bg-BG" sz="3000"/>
              <a:t> </a:t>
            </a:r>
            <a:r>
              <a:rPr lang="en-US" sz="3000"/>
              <a:t>Entity/Relationship diagrams</a:t>
            </a:r>
            <a:r>
              <a:rPr lang="bg-BG" sz="3000"/>
              <a:t> (</a:t>
            </a:r>
            <a:r>
              <a:rPr lang="en-US" sz="3000"/>
              <a:t>E/R Diagrams)</a:t>
            </a:r>
            <a:endParaRPr lang="bg-BG"/>
          </a:p>
        </p:txBody>
      </p:sp>
    </p:spTree>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r>
              <a:rPr lang="en-US"/>
              <a:t>E/R Diagrams</a:t>
            </a:r>
            <a:r>
              <a:rPr lang="bg-BG"/>
              <a:t> – </a:t>
            </a:r>
            <a:r>
              <a:rPr lang="en-US"/>
              <a:t>example</a:t>
            </a:r>
            <a:endParaRPr lang="bg-BG"/>
          </a:p>
        </p:txBody>
      </p:sp>
      <p:pic>
        <p:nvPicPr>
          <p:cNvPr id="482307" name="Picture 3" descr="SQL-Server-ER-Diagram"/>
          <p:cNvPicPr>
            <a:picLocks noChangeAspect="1" noChangeArrowheads="1"/>
          </p:cNvPicPr>
          <p:nvPr/>
        </p:nvPicPr>
        <p:blipFill>
          <a:blip r:embed="rId2" cstate="print"/>
          <a:srcRect/>
          <a:stretch>
            <a:fillRect/>
          </a:stretch>
        </p:blipFill>
        <p:spPr bwMode="auto">
          <a:xfrm>
            <a:off x="1693863" y="1176338"/>
            <a:ext cx="5683250" cy="5367337"/>
          </a:xfrm>
          <a:prstGeom prst="rect">
            <a:avLst/>
          </a:prstGeom>
          <a:noFill/>
        </p:spPr>
      </p:pic>
      <p:sp>
        <p:nvSpPr>
          <p:cNvPr id="482308" name="AutoShape 4"/>
          <p:cNvSpPr>
            <a:spLocks noChangeArrowheads="1"/>
          </p:cNvSpPr>
          <p:nvPr/>
        </p:nvSpPr>
        <p:spPr bwMode="auto">
          <a:xfrm flipV="1">
            <a:off x="5380038" y="1038225"/>
            <a:ext cx="3260725" cy="1376363"/>
          </a:xfrm>
          <a:prstGeom prst="wedgeRoundRectCallout">
            <a:avLst>
              <a:gd name="adj1" fmla="val -77218"/>
              <a:gd name="adj2" fmla="val -62574"/>
              <a:gd name="adj3" fmla="val 16667"/>
            </a:avLst>
          </a:prstGeom>
          <a:ln>
            <a:headEnd/>
            <a:tailEnd/>
          </a:ln>
        </p:spPr>
        <p:style>
          <a:lnRef idx="3">
            <a:schemeClr val="lt1"/>
          </a:lnRef>
          <a:fillRef idx="1">
            <a:schemeClr val="accent2"/>
          </a:fillRef>
          <a:effectRef idx="1">
            <a:schemeClr val="accent2"/>
          </a:effectRef>
          <a:fontRef idx="minor">
            <a:schemeClr val="lt1"/>
          </a:fontRef>
        </p:style>
        <p:txBody>
          <a:bodyPr rot="10800000" lIns="54000" rIns="54000" anchor="ctr"/>
          <a:lstStyle/>
          <a:p>
            <a:pPr algn="ctr" eaLnBrk="1" hangingPunct="1"/>
            <a:r>
              <a:rPr kumimoji="0" lang="en-US" sz="2200" dirty="0">
                <a:solidFill>
                  <a:schemeClr val="tx1"/>
                </a:solidFill>
                <a:effectLst>
                  <a:outerShdw blurRad="38100" dist="38100" dir="2700000" algn="tl">
                    <a:srgbClr val="FFFFFF"/>
                  </a:outerShdw>
                </a:effectLst>
              </a:rPr>
              <a:t>The diagram is created with</a:t>
            </a:r>
            <a:r>
              <a:rPr kumimoji="0" lang="bg-BG" sz="2200" dirty="0">
                <a:solidFill>
                  <a:schemeClr val="tx1"/>
                </a:solidFill>
                <a:effectLst>
                  <a:outerShdw blurRad="38100" dist="38100" dir="2700000" algn="tl">
                    <a:srgbClr val="FFFFFF"/>
                  </a:outerShdw>
                </a:effectLst>
              </a:rPr>
              <a:t> </a:t>
            </a:r>
            <a:r>
              <a:rPr kumimoji="0" lang="en-US" sz="2200" dirty="0">
                <a:solidFill>
                  <a:schemeClr val="tx1"/>
                </a:solidFill>
                <a:effectLst>
                  <a:outerShdw blurRad="38100" dist="38100" dir="2700000" algn="tl">
                    <a:srgbClr val="FFFFFF"/>
                  </a:outerShdw>
                </a:effectLst>
              </a:rPr>
              <a:t>Microsoft SQL Server Enterprise Manager</a:t>
            </a:r>
            <a:endParaRPr kumimoji="0" lang="bg-BG" sz="2200" dirty="0">
              <a:solidFill>
                <a:schemeClr val="tx1"/>
              </a:solidFill>
              <a:effectLst>
                <a:outerShdw blurRad="38100" dist="38100" dir="2700000" algn="tl">
                  <a:srgbClr val="FFFFFF"/>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2308"/>
                                        </p:tgtEl>
                                        <p:attrNameLst>
                                          <p:attrName>style.visibility</p:attrName>
                                        </p:attrNameLst>
                                      </p:cBhvr>
                                      <p:to>
                                        <p:strVal val="visible"/>
                                      </p:to>
                                    </p:set>
                                    <p:animEffect transition="in" filter="fade">
                                      <p:cBhvr>
                                        <p:cTn id="7" dur="500"/>
                                        <p:tgtEl>
                                          <p:spTgt spid="482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8"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a:t>E/R Diagrams</a:t>
            </a:r>
            <a:r>
              <a:rPr lang="bg-BG"/>
              <a:t> – </a:t>
            </a:r>
            <a:r>
              <a:rPr lang="en-US"/>
              <a:t>example</a:t>
            </a:r>
            <a:endParaRPr lang="bg-BG"/>
          </a:p>
        </p:txBody>
      </p:sp>
      <p:pic>
        <p:nvPicPr>
          <p:cNvPr id="483331" name="Picture 3" descr="ArtsSemNet-ER-Diagram"/>
          <p:cNvPicPr>
            <a:picLocks noChangeAspect="1" noChangeArrowheads="1"/>
          </p:cNvPicPr>
          <p:nvPr/>
        </p:nvPicPr>
        <p:blipFill>
          <a:blip r:embed="rId2" cstate="print"/>
          <a:srcRect/>
          <a:stretch>
            <a:fillRect/>
          </a:stretch>
        </p:blipFill>
        <p:spPr bwMode="auto">
          <a:xfrm>
            <a:off x="825500" y="1139825"/>
            <a:ext cx="7427913" cy="5341938"/>
          </a:xfrm>
          <a:prstGeom prst="rect">
            <a:avLst/>
          </a:prstGeom>
          <a:noFill/>
        </p:spPr>
      </p:pic>
      <p:sp>
        <p:nvSpPr>
          <p:cNvPr id="483332" name="AutoShape 4"/>
          <p:cNvSpPr>
            <a:spLocks noChangeArrowheads="1"/>
          </p:cNvSpPr>
          <p:nvPr/>
        </p:nvSpPr>
        <p:spPr bwMode="auto">
          <a:xfrm flipV="1">
            <a:off x="6116638" y="1557338"/>
            <a:ext cx="2714625" cy="1050925"/>
          </a:xfrm>
          <a:prstGeom prst="wedgeRoundRectCallout">
            <a:avLst>
              <a:gd name="adj1" fmla="val -99417"/>
              <a:gd name="adj2" fmla="val -78551"/>
              <a:gd name="adj3" fmla="val 16667"/>
            </a:avLst>
          </a:prstGeom>
          <a:ln>
            <a:headEnd/>
            <a:tailEnd/>
          </a:ln>
        </p:spPr>
        <p:style>
          <a:lnRef idx="3">
            <a:schemeClr val="lt1"/>
          </a:lnRef>
          <a:fillRef idx="1">
            <a:schemeClr val="accent2"/>
          </a:fillRef>
          <a:effectRef idx="1">
            <a:schemeClr val="accent2"/>
          </a:effectRef>
          <a:fontRef idx="minor">
            <a:schemeClr val="lt1"/>
          </a:fontRef>
        </p:style>
        <p:txBody>
          <a:bodyPr rot="10800000" lIns="54000" rIns="54000" anchor="ctr"/>
          <a:lstStyle/>
          <a:p>
            <a:pPr algn="ctr" eaLnBrk="1" hangingPunct="1"/>
            <a:r>
              <a:rPr kumimoji="0" lang="en-US" sz="2200">
                <a:solidFill>
                  <a:schemeClr val="tx1"/>
                </a:solidFill>
                <a:effectLst>
                  <a:outerShdw blurRad="38100" dist="38100" dir="2700000" algn="tl">
                    <a:srgbClr val="FFFFFF"/>
                  </a:outerShdw>
                </a:effectLst>
              </a:rPr>
              <a:t>The diagram is created with</a:t>
            </a:r>
            <a:r>
              <a:rPr kumimoji="0" lang="bg-BG" sz="2200">
                <a:solidFill>
                  <a:schemeClr val="tx1"/>
                </a:solidFill>
                <a:effectLst>
                  <a:outerShdw blurRad="38100" dist="38100" dir="2700000" algn="tl">
                    <a:srgbClr val="FFFFFF"/>
                  </a:outerShdw>
                </a:effectLst>
              </a:rPr>
              <a:t> </a:t>
            </a:r>
            <a:r>
              <a:rPr kumimoji="0" lang="en-US" sz="2200">
                <a:solidFill>
                  <a:schemeClr val="tx1"/>
                </a:solidFill>
                <a:effectLst>
                  <a:outerShdw blurRad="38100" dist="38100" dir="2700000" algn="tl">
                    <a:srgbClr val="FFFFFF"/>
                  </a:outerShdw>
                </a:effectLst>
              </a:rPr>
              <a:t>PLATINUM ERwin</a:t>
            </a:r>
            <a:endParaRPr kumimoji="0" lang="bg-BG" sz="2200">
              <a:solidFill>
                <a:schemeClr val="tx1"/>
              </a:solidFill>
              <a:effectLst>
                <a:outerShdw blurRad="38100" dist="38100" dir="2700000" algn="tl">
                  <a:srgbClr val="FFFFFF"/>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3332"/>
                                        </p:tgtEl>
                                        <p:attrNameLst>
                                          <p:attrName>style.visibility</p:attrName>
                                        </p:attrNameLst>
                                      </p:cBhvr>
                                      <p:to>
                                        <p:strVal val="visible"/>
                                      </p:to>
                                    </p:set>
                                    <p:animEffect transition="in" filter="fade">
                                      <p:cBhvr>
                                        <p:cTn id="7" dur="500"/>
                                        <p:tgtEl>
                                          <p:spTgt spid="483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2"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a:t>E/R Diagrams</a:t>
            </a:r>
            <a:r>
              <a:rPr lang="bg-BG"/>
              <a:t> – </a:t>
            </a:r>
            <a:r>
              <a:rPr lang="en-US"/>
              <a:t>example</a:t>
            </a:r>
            <a:endParaRPr lang="bg-BG"/>
          </a:p>
        </p:txBody>
      </p:sp>
      <p:pic>
        <p:nvPicPr>
          <p:cNvPr id="484355" name="Picture 3" descr="DBDesigner-ER-Diagram"/>
          <p:cNvPicPr>
            <a:picLocks noChangeAspect="1" noChangeArrowheads="1"/>
          </p:cNvPicPr>
          <p:nvPr/>
        </p:nvPicPr>
        <p:blipFill>
          <a:blip r:embed="rId2" cstate="print"/>
          <a:srcRect/>
          <a:stretch>
            <a:fillRect/>
          </a:stretch>
        </p:blipFill>
        <p:spPr bwMode="auto">
          <a:xfrm>
            <a:off x="698500" y="1443038"/>
            <a:ext cx="7831138" cy="4943475"/>
          </a:xfrm>
          <a:prstGeom prst="rect">
            <a:avLst/>
          </a:prstGeom>
          <a:noFill/>
        </p:spPr>
      </p:pic>
      <p:sp>
        <p:nvSpPr>
          <p:cNvPr id="484356" name="AutoShape 4"/>
          <p:cNvSpPr>
            <a:spLocks noChangeArrowheads="1"/>
          </p:cNvSpPr>
          <p:nvPr/>
        </p:nvSpPr>
        <p:spPr bwMode="auto">
          <a:xfrm flipV="1">
            <a:off x="4464050" y="1079500"/>
            <a:ext cx="3832225" cy="928688"/>
          </a:xfrm>
          <a:prstGeom prst="wedgeRoundRectCallout">
            <a:avLst>
              <a:gd name="adj1" fmla="val -48222"/>
              <a:gd name="adj2" fmla="val -126926"/>
              <a:gd name="adj3" fmla="val 16667"/>
            </a:avLst>
          </a:prstGeom>
          <a:ln>
            <a:headEnd/>
            <a:tailEnd/>
          </a:ln>
        </p:spPr>
        <p:style>
          <a:lnRef idx="3">
            <a:schemeClr val="lt1"/>
          </a:lnRef>
          <a:fillRef idx="1">
            <a:schemeClr val="accent2"/>
          </a:fillRef>
          <a:effectRef idx="1">
            <a:schemeClr val="accent2"/>
          </a:effectRef>
          <a:fontRef idx="minor">
            <a:schemeClr val="lt1"/>
          </a:fontRef>
        </p:style>
        <p:txBody>
          <a:bodyPr rot="10800000" lIns="54000" rIns="54000" anchor="ctr"/>
          <a:lstStyle/>
          <a:p>
            <a:pPr algn="ctr" eaLnBrk="1" hangingPunct="1"/>
            <a:r>
              <a:rPr kumimoji="0" lang="en-US" sz="2200">
                <a:solidFill>
                  <a:schemeClr val="tx1"/>
                </a:solidFill>
                <a:effectLst>
                  <a:outerShdw blurRad="38100" dist="38100" dir="2700000" algn="tl">
                    <a:srgbClr val="FFFFFF"/>
                  </a:outerShdw>
                </a:effectLst>
              </a:rPr>
              <a:t>The diagram is created with</a:t>
            </a:r>
            <a:r>
              <a:rPr kumimoji="0" lang="bg-BG" sz="2200">
                <a:solidFill>
                  <a:schemeClr val="tx1"/>
                </a:solidFill>
                <a:effectLst>
                  <a:outerShdw blurRad="38100" dist="38100" dir="2700000" algn="tl">
                    <a:srgbClr val="FFFFFF"/>
                  </a:outerShdw>
                </a:effectLst>
              </a:rPr>
              <a:t> fabFORCE DB Designer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4356"/>
                                        </p:tgtEl>
                                        <p:attrNameLst>
                                          <p:attrName>style.visibility</p:attrName>
                                        </p:attrNameLst>
                                      </p:cBhvr>
                                      <p:to>
                                        <p:strVal val="visible"/>
                                      </p:to>
                                    </p:set>
                                    <p:animEffect transition="in" filter="fade">
                                      <p:cBhvr>
                                        <p:cTn id="7" dur="500"/>
                                        <p:tgtEl>
                                          <p:spTgt spid="484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6"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a:t>E/R Diagrams</a:t>
            </a:r>
            <a:r>
              <a:rPr lang="bg-BG"/>
              <a:t> – </a:t>
            </a:r>
            <a:r>
              <a:rPr lang="en-US"/>
              <a:t>example</a:t>
            </a:r>
            <a:endParaRPr lang="bg-BG"/>
          </a:p>
        </p:txBody>
      </p:sp>
      <p:pic>
        <p:nvPicPr>
          <p:cNvPr id="485379" name="Picture 3" descr="University-DB-Diagram"/>
          <p:cNvPicPr preferRelativeResize="0">
            <a:picLocks noChangeAspect="1" noChangeArrowheads="1"/>
          </p:cNvPicPr>
          <p:nvPr/>
        </p:nvPicPr>
        <p:blipFill>
          <a:blip r:embed="rId2" cstate="print"/>
          <a:srcRect/>
          <a:stretch>
            <a:fillRect/>
          </a:stretch>
        </p:blipFill>
        <p:spPr bwMode="auto">
          <a:xfrm>
            <a:off x="695325" y="2332038"/>
            <a:ext cx="7769225" cy="4043362"/>
          </a:xfrm>
          <a:prstGeom prst="rect">
            <a:avLst/>
          </a:prstGeom>
          <a:solidFill>
            <a:schemeClr val="bg2"/>
          </a:solidFill>
          <a:ln w="9525">
            <a:noFill/>
            <a:miter lim="800000"/>
            <a:headEnd/>
            <a:tailEnd/>
          </a:ln>
        </p:spPr>
      </p:pic>
      <p:sp>
        <p:nvSpPr>
          <p:cNvPr id="485380" name="AutoShape 4"/>
          <p:cNvSpPr>
            <a:spLocks noChangeArrowheads="1"/>
          </p:cNvSpPr>
          <p:nvPr/>
        </p:nvSpPr>
        <p:spPr bwMode="auto">
          <a:xfrm flipV="1">
            <a:off x="1611313" y="1157288"/>
            <a:ext cx="3359150" cy="833437"/>
          </a:xfrm>
          <a:prstGeom prst="wedgeRoundRectCallout">
            <a:avLst>
              <a:gd name="adj1" fmla="val 22398"/>
              <a:gd name="adj2" fmla="val -124477"/>
              <a:gd name="adj3" fmla="val 16667"/>
            </a:avLst>
          </a:prstGeom>
          <a:ln>
            <a:headEnd/>
            <a:tailEnd/>
          </a:ln>
        </p:spPr>
        <p:style>
          <a:lnRef idx="3">
            <a:schemeClr val="lt1"/>
          </a:lnRef>
          <a:fillRef idx="1">
            <a:schemeClr val="accent2"/>
          </a:fillRef>
          <a:effectRef idx="1">
            <a:schemeClr val="accent2"/>
          </a:effectRef>
          <a:fontRef idx="minor">
            <a:schemeClr val="lt1"/>
          </a:fontRef>
        </p:style>
        <p:txBody>
          <a:bodyPr rot="10800000" lIns="54000" rIns="54000" anchor="ctr"/>
          <a:lstStyle/>
          <a:p>
            <a:pPr algn="ctr" eaLnBrk="1" hangingPunct="1"/>
            <a:r>
              <a:rPr kumimoji="0" lang="en-US" sz="2200">
                <a:solidFill>
                  <a:schemeClr val="tx1"/>
                </a:solidFill>
                <a:effectLst>
                  <a:outerShdw blurRad="38100" dist="38100" dir="2700000" algn="tl">
                    <a:srgbClr val="FFFFFF"/>
                  </a:outerShdw>
                </a:effectLst>
              </a:rPr>
              <a:t>The diagram is created with</a:t>
            </a:r>
            <a:r>
              <a:rPr kumimoji="0" lang="bg-BG" sz="2200">
                <a:solidFill>
                  <a:schemeClr val="tx1"/>
                </a:solidFill>
                <a:effectLst>
                  <a:outerShdw blurRad="38100" dist="38100" dir="2700000" algn="tl">
                    <a:srgbClr val="FFFFFF"/>
                  </a:outerShdw>
                </a:effectLst>
              </a:rPr>
              <a:t> </a:t>
            </a:r>
            <a:r>
              <a:rPr kumimoji="0" lang="en-US" sz="2200">
                <a:solidFill>
                  <a:schemeClr val="tx1"/>
                </a:solidFill>
                <a:effectLst>
                  <a:outerShdw blurRad="38100" dist="38100" dir="2700000" algn="tl">
                    <a:srgbClr val="FFFFFF"/>
                  </a:outerShdw>
                </a:effectLst>
              </a:rPr>
              <a:t>MS Visio</a:t>
            </a:r>
            <a:endParaRPr kumimoji="0" lang="bg-BG" sz="2200">
              <a:solidFill>
                <a:schemeClr val="tx1"/>
              </a:solidFill>
              <a:effectLst>
                <a:outerShdw blurRad="38100" dist="38100" dir="2700000" algn="tl">
                  <a:srgbClr val="FFFFFF"/>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5380"/>
                                        </p:tgtEl>
                                        <p:attrNameLst>
                                          <p:attrName>style.visibility</p:attrName>
                                        </p:attrNameLst>
                                      </p:cBhvr>
                                      <p:to>
                                        <p:strVal val="visible"/>
                                      </p:to>
                                    </p:set>
                                    <p:animEffect transition="in" filter="fade">
                                      <p:cBhvr>
                                        <p:cTn id="7" dur="500"/>
                                        <p:tgtEl>
                                          <p:spTgt spid="485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80"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a:t>Tools for</a:t>
            </a:r>
            <a:r>
              <a:rPr lang="bg-BG"/>
              <a:t> </a:t>
            </a:r>
            <a:r>
              <a:rPr lang="en-US"/>
              <a:t>E/R</a:t>
            </a:r>
            <a:r>
              <a:rPr lang="bg-BG"/>
              <a:t> </a:t>
            </a:r>
            <a:r>
              <a:rPr lang="en-US"/>
              <a:t>Design</a:t>
            </a:r>
            <a:endParaRPr lang="bg-BG"/>
          </a:p>
        </p:txBody>
      </p:sp>
      <p:sp>
        <p:nvSpPr>
          <p:cNvPr id="486403" name="Rectangle 3"/>
          <p:cNvSpPr>
            <a:spLocks noGrp="1" noChangeArrowheads="1"/>
          </p:cNvSpPr>
          <p:nvPr>
            <p:ph type="body" idx="1"/>
          </p:nvPr>
        </p:nvSpPr>
        <p:spPr/>
        <p:txBody>
          <a:bodyPr/>
          <a:lstStyle/>
          <a:p>
            <a:pPr>
              <a:spcBef>
                <a:spcPct val="35000"/>
              </a:spcBef>
            </a:pPr>
            <a:r>
              <a:rPr lang="bg-BG"/>
              <a:t>E/R </a:t>
            </a:r>
            <a:r>
              <a:rPr lang="en-US"/>
              <a:t>diagrams are created with</a:t>
            </a:r>
            <a:r>
              <a:rPr lang="bg-BG"/>
              <a:t> Data Modeling Tools:</a:t>
            </a:r>
          </a:p>
          <a:p>
            <a:pPr lvl="1">
              <a:spcBef>
                <a:spcPct val="35000"/>
              </a:spcBef>
            </a:pPr>
            <a:r>
              <a:rPr lang="bg-BG"/>
              <a:t>SQL Server Enterprise Manager</a:t>
            </a:r>
            <a:r>
              <a:rPr lang="en-US"/>
              <a:t> </a:t>
            </a:r>
            <a:r>
              <a:rPr lang="bg-BG"/>
              <a:t>Oracle Designer</a:t>
            </a:r>
            <a:endParaRPr lang="en-US"/>
          </a:p>
          <a:p>
            <a:pPr lvl="1">
              <a:spcBef>
                <a:spcPct val="35000"/>
              </a:spcBef>
            </a:pPr>
            <a:r>
              <a:rPr lang="bg-BG"/>
              <a:t>Microsoft Visio</a:t>
            </a:r>
          </a:p>
          <a:p>
            <a:pPr lvl="1">
              <a:spcBef>
                <a:spcPct val="35000"/>
              </a:spcBef>
            </a:pPr>
            <a:r>
              <a:rPr lang="bg-BG"/>
              <a:t>Computer Associates E</a:t>
            </a:r>
            <a:r>
              <a:rPr lang="en-US"/>
              <a:t>R</a:t>
            </a:r>
            <a:r>
              <a:rPr lang="bg-BG"/>
              <a:t>win</a:t>
            </a:r>
          </a:p>
          <a:p>
            <a:pPr lvl="1">
              <a:spcBef>
                <a:spcPct val="35000"/>
              </a:spcBef>
            </a:pPr>
            <a:r>
              <a:rPr lang="en-US"/>
              <a:t>CASE Studio</a:t>
            </a:r>
            <a:endParaRPr lang="bg-BG"/>
          </a:p>
          <a:p>
            <a:pPr lvl="1">
              <a:spcBef>
                <a:spcPct val="35000"/>
              </a:spcBef>
            </a:pPr>
            <a:r>
              <a:rPr lang="bg-BG"/>
              <a:t>IBM Rational Rose</a:t>
            </a:r>
          </a:p>
          <a:p>
            <a:pPr lvl="1">
              <a:spcBef>
                <a:spcPct val="35000"/>
              </a:spcBef>
            </a:pPr>
            <a:r>
              <a:rPr lang="bg-BG"/>
              <a:t>theKompany Data Architect</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a:xfrm>
            <a:off x="2409825" y="71438"/>
            <a:ext cx="6554788" cy="914400"/>
          </a:xfrm>
        </p:spPr>
        <p:txBody>
          <a:bodyPr/>
          <a:lstStyle/>
          <a:p>
            <a:r>
              <a:rPr lang="en-US"/>
              <a:t>SQL Server Databases</a:t>
            </a:r>
          </a:p>
        </p:txBody>
      </p:sp>
      <p:sp>
        <p:nvSpPr>
          <p:cNvPr id="471043" name="Rectangle 3"/>
          <p:cNvSpPr>
            <a:spLocks noGrp="1" noChangeArrowheads="1"/>
          </p:cNvSpPr>
          <p:nvPr>
            <p:ph type="body" idx="1"/>
          </p:nvPr>
        </p:nvSpPr>
        <p:spPr>
          <a:noFill/>
          <a:ln/>
        </p:spPr>
        <p:txBody>
          <a:bodyPr/>
          <a:lstStyle/>
          <a:p>
            <a:r>
              <a:rPr lang="en-US"/>
              <a:t>Each database consists of 2 files:</a:t>
            </a:r>
          </a:p>
          <a:p>
            <a:pPr lvl="1"/>
            <a:r>
              <a:rPr lang="en-US">
                <a:latin typeface="Courier New" pitchFamily="49" charset="0"/>
              </a:rPr>
              <a:t>.mdf</a:t>
            </a:r>
            <a:r>
              <a:rPr lang="en-US"/>
              <a:t> file – a file that contains all the data in the database</a:t>
            </a:r>
          </a:p>
          <a:p>
            <a:pPr lvl="1"/>
            <a:r>
              <a:rPr lang="en-US">
                <a:latin typeface="Courier New" pitchFamily="49" charset="0"/>
              </a:rPr>
              <a:t>.ldf</a:t>
            </a:r>
            <a:r>
              <a:rPr lang="en-US"/>
              <a:t> file – a file that keeps track of transactions, logs and so on</a:t>
            </a:r>
          </a:p>
          <a:p>
            <a:r>
              <a:rPr lang="en-US"/>
              <a:t>You need both of them to use the database</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a:t>Normalization</a:t>
            </a:r>
            <a:endParaRPr lang="bg-BG"/>
          </a:p>
        </p:txBody>
      </p:sp>
      <p:sp>
        <p:nvSpPr>
          <p:cNvPr id="492547" name="Rectangle 3"/>
          <p:cNvSpPr>
            <a:spLocks noGrp="1" noChangeArrowheads="1"/>
          </p:cNvSpPr>
          <p:nvPr>
            <p:ph type="body" sz="half" idx="1"/>
          </p:nvPr>
        </p:nvSpPr>
        <p:spPr>
          <a:xfrm>
            <a:off x="323850" y="1268413"/>
            <a:ext cx="8351838" cy="5329237"/>
          </a:xfrm>
        </p:spPr>
        <p:txBody>
          <a:bodyPr/>
          <a:lstStyle/>
          <a:p>
            <a:pPr>
              <a:spcBef>
                <a:spcPct val="25000"/>
              </a:spcBef>
            </a:pPr>
            <a:r>
              <a:rPr lang="en-US"/>
              <a:t>Normalization of the relational scheme removes</a:t>
            </a:r>
            <a:r>
              <a:rPr lang="bg-BG"/>
              <a:t> </a:t>
            </a:r>
            <a:r>
              <a:rPr lang="en-US"/>
              <a:t>repeating data</a:t>
            </a:r>
            <a:endParaRPr lang="bg-BG"/>
          </a:p>
          <a:p>
            <a:pPr>
              <a:spcBef>
                <a:spcPct val="25000"/>
              </a:spcBef>
            </a:pPr>
            <a:r>
              <a:rPr lang="en-US"/>
              <a:t>Non-normalized data contain many repetitions. For example</a:t>
            </a:r>
            <a:r>
              <a:rPr lang="bg-BG"/>
              <a:t>:</a:t>
            </a:r>
          </a:p>
        </p:txBody>
      </p:sp>
      <p:graphicFrame>
        <p:nvGraphicFramePr>
          <p:cNvPr id="492599" name="Group 55"/>
          <p:cNvGraphicFramePr>
            <a:graphicFrameLocks noGrp="1"/>
          </p:cNvGraphicFramePr>
          <p:nvPr>
            <p:ph sz="half" idx="2"/>
          </p:nvPr>
        </p:nvGraphicFramePr>
        <p:xfrm>
          <a:off x="546100" y="3743706"/>
          <a:ext cx="8064500" cy="2580894"/>
        </p:xfrm>
        <a:graphic>
          <a:graphicData uri="http://schemas.openxmlformats.org/drawingml/2006/table">
            <a:tbl>
              <a:tblPr firstRow="1">
                <a:tableStyleId>{35758FB7-9AC5-4552-8A53-C91805E547FA}</a:tableStyleId>
              </a:tblPr>
              <a:tblGrid>
                <a:gridCol w="1601787"/>
                <a:gridCol w="1422400"/>
                <a:gridCol w="1008063"/>
                <a:gridCol w="1511300"/>
                <a:gridCol w="1524000"/>
                <a:gridCol w="996950"/>
              </a:tblGrid>
              <a:tr h="38735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smtClean="0">
                          <a:ln>
                            <a:noFill/>
                          </a:ln>
                          <a:effectLst>
                            <a:outerShdw blurRad="38100" dist="38100" dir="2700000" algn="tl">
                              <a:srgbClr val="FFFFFF"/>
                            </a:outerShdw>
                          </a:effectLst>
                        </a:rPr>
                        <a:t>Product</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Courier New" pitchFamily="49"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smtClean="0">
                          <a:ln>
                            <a:noFill/>
                          </a:ln>
                          <a:effectLst>
                            <a:outerShdw blurRad="38100" dist="38100" dir="2700000" algn="tl">
                              <a:srgbClr val="FFFFFF"/>
                            </a:outerShdw>
                          </a:effectLst>
                        </a:rPr>
                        <a:t>Producer</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Courier New" pitchFamily="49"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smtClean="0">
                          <a:ln>
                            <a:noFill/>
                          </a:ln>
                          <a:effectLst>
                            <a:outerShdw blurRad="38100" dist="38100" dir="2700000" algn="tl">
                              <a:srgbClr val="FFFFFF"/>
                            </a:outerShdw>
                          </a:effectLst>
                        </a:rPr>
                        <a:t>Price</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Courier New" pitchFamily="49"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smtClean="0">
                          <a:ln>
                            <a:noFill/>
                          </a:ln>
                          <a:effectLst>
                            <a:outerShdw blurRad="38100" dist="38100" dir="2700000" algn="tl">
                              <a:srgbClr val="FFFFFF"/>
                            </a:outerShdw>
                          </a:effectLst>
                        </a:rPr>
                        <a:t>Category</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Courier New" pitchFamily="49"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smtClean="0">
                          <a:ln>
                            <a:noFill/>
                          </a:ln>
                          <a:effectLst>
                            <a:outerShdw blurRad="38100" dist="38100" dir="2700000" algn="tl">
                              <a:srgbClr val="FFFFFF"/>
                            </a:outerShdw>
                          </a:effectLst>
                        </a:rPr>
                        <a:t>Shop</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Courier New" pitchFamily="49"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smtClean="0">
                          <a:ln>
                            <a:noFill/>
                          </a:ln>
                          <a:effectLst>
                            <a:outerShdw blurRad="38100" dist="38100" dir="2700000" algn="tl">
                              <a:srgbClr val="FFFFFF"/>
                            </a:outerShdw>
                          </a:effectLst>
                        </a:rPr>
                        <a:t>Town</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Courier New" pitchFamily="49" charset="0"/>
                      </a:endParaRPr>
                    </a:p>
                  </a:txBody>
                  <a:tcPr horzOverflow="overflow"/>
                </a:tc>
              </a:tr>
              <a:tr h="3556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Yoghurt</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Mlexis LTD</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0.67</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food</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store "Mente"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Sofia</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54013">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bread "Dobrudja"</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Bakery "Smoky"</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0.</a:t>
                      </a:r>
                      <a:r>
                        <a:rPr kumimoji="1" lang="en-US" sz="1800" u="none" strike="noStrike" cap="none" normalizeH="0" baseline="0" smtClean="0">
                          <a:ln>
                            <a:noFill/>
                          </a:ln>
                          <a:effectLst>
                            <a:outerShdw blurRad="38100" dist="38100" dir="2700000" algn="tl">
                              <a:srgbClr val="FFFFFF"/>
                            </a:outerShdw>
                          </a:effectLst>
                        </a:rPr>
                        <a:t>8</a:t>
                      </a:r>
                      <a:r>
                        <a:rPr kumimoji="1" lang="en-US" sz="1800" u="none" strike="noStrike" cap="none" normalizeH="0" baseline="0" noProof="1" smtClean="0">
                          <a:ln>
                            <a:noFill/>
                          </a:ln>
                          <a:effectLst>
                            <a:outerShdw blurRad="38100" dist="38100" dir="2700000" algn="tl">
                              <a:srgbClr val="FFFFFF"/>
                            </a:outerShdw>
                          </a:effectLst>
                        </a:rPr>
                        <a:t>5</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food</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store "Mente"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Sofia</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54013">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beer "Zagorka"</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Zagorka CO</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0.</a:t>
                      </a:r>
                      <a:r>
                        <a:rPr kumimoji="1" lang="en-US" sz="1800" u="none" strike="noStrike" cap="none" normalizeH="0" baseline="0" smtClean="0">
                          <a:ln>
                            <a:noFill/>
                          </a:ln>
                          <a:effectLst>
                            <a:outerShdw blurRad="38100" dist="38100" dir="2700000" algn="tl">
                              <a:srgbClr val="FFFFFF"/>
                            </a:outerShdw>
                          </a:effectLst>
                        </a:rPr>
                        <a:t>6</a:t>
                      </a:r>
                      <a:r>
                        <a:rPr kumimoji="1" lang="en-US" sz="1800" u="none" strike="noStrike" cap="none" normalizeH="0" baseline="0" noProof="1" smtClean="0">
                          <a:ln>
                            <a:noFill/>
                          </a:ln>
                          <a:effectLst>
                            <a:outerShdw blurRad="38100" dist="38100" dir="2700000" algn="tl">
                              <a:srgbClr val="FFFFFF"/>
                            </a:outerShdw>
                          </a:effectLst>
                        </a:rPr>
                        <a:t>8</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soft drinks</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stall "non-stop"</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Varna</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556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beer "Tuborg"</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Shumen Drinks CO</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0.</a:t>
                      </a:r>
                      <a:r>
                        <a:rPr kumimoji="1" lang="en-US" sz="1800" u="none" strike="noStrike" cap="none" normalizeH="0" baseline="0" smtClean="0">
                          <a:ln>
                            <a:noFill/>
                          </a:ln>
                          <a:effectLst>
                            <a:outerShdw blurRad="38100" dist="38100" dir="2700000" algn="tl">
                              <a:srgbClr val="FFFFFF"/>
                            </a:outerShdw>
                          </a:effectLst>
                        </a:rPr>
                        <a:t>8</a:t>
                      </a:r>
                      <a:r>
                        <a:rPr kumimoji="1" lang="en-US" sz="1800" u="none" strike="noStrike" cap="none" normalizeH="0" baseline="0" noProof="1" smtClean="0">
                          <a:ln>
                            <a:noFill/>
                          </a:ln>
                          <a:effectLst>
                            <a:outerShdw blurRad="38100" dist="38100" dir="2700000" algn="tl">
                              <a:srgbClr val="FFFFFF"/>
                            </a:outerShdw>
                          </a:effectLst>
                        </a:rPr>
                        <a:t>7</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soft drinks</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stall "non-stop"</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Varna</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Tree>
  </p:cSld>
  <p:clrMapOvr>
    <a:masterClrMapping/>
  </p:clrMapOv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lstStyle/>
          <a:p>
            <a:r>
              <a:rPr lang="en-US"/>
              <a:t>Normalization</a:t>
            </a:r>
            <a:endParaRPr lang="bg-BG"/>
          </a:p>
        </p:txBody>
      </p:sp>
      <p:sp>
        <p:nvSpPr>
          <p:cNvPr id="493571" name="Rectangle 3"/>
          <p:cNvSpPr>
            <a:spLocks noGrp="1" noChangeArrowheads="1"/>
          </p:cNvSpPr>
          <p:nvPr>
            <p:ph type="body" sz="half" idx="1"/>
          </p:nvPr>
        </p:nvSpPr>
        <p:spPr>
          <a:xfrm>
            <a:off x="323850" y="1196975"/>
            <a:ext cx="8496300" cy="5257800"/>
          </a:xfrm>
        </p:spPr>
        <p:txBody>
          <a:bodyPr/>
          <a:lstStyle/>
          <a:p>
            <a:pPr>
              <a:spcBef>
                <a:spcPct val="25000"/>
              </a:spcBef>
            </a:pPr>
            <a:r>
              <a:rPr lang="en-US"/>
              <a:t>1-st</a:t>
            </a:r>
            <a:r>
              <a:rPr lang="bg-BG"/>
              <a:t> </a:t>
            </a:r>
            <a:r>
              <a:rPr lang="en-US"/>
              <a:t>Normal Form</a:t>
            </a:r>
            <a:endParaRPr lang="bg-BG"/>
          </a:p>
          <a:p>
            <a:pPr lvl="1">
              <a:spcBef>
                <a:spcPct val="25000"/>
              </a:spcBef>
            </a:pPr>
            <a:r>
              <a:rPr lang="en-US"/>
              <a:t>Data have table appearance</a:t>
            </a:r>
            <a:endParaRPr lang="bg-BG"/>
          </a:p>
          <a:p>
            <a:pPr lvl="1">
              <a:spcBef>
                <a:spcPct val="25000"/>
              </a:spcBef>
            </a:pPr>
            <a:r>
              <a:rPr lang="en-US"/>
              <a:t>Fields in the rows are atomic</a:t>
            </a:r>
            <a:r>
              <a:rPr lang="bg-BG"/>
              <a:t> (</a:t>
            </a:r>
            <a:r>
              <a:rPr lang="en-US"/>
              <a:t>inseparable</a:t>
            </a:r>
            <a:r>
              <a:rPr lang="bg-BG"/>
              <a:t>) </a:t>
            </a:r>
            <a:r>
              <a:rPr lang="en-US"/>
              <a:t>values</a:t>
            </a:r>
            <a:endParaRPr lang="bg-BG"/>
          </a:p>
          <a:p>
            <a:pPr lvl="1">
              <a:spcBef>
                <a:spcPct val="25000"/>
              </a:spcBef>
            </a:pPr>
            <a:r>
              <a:rPr lang="en-US"/>
              <a:t>There are no repetitions within a single row</a:t>
            </a:r>
            <a:endParaRPr lang="bg-BG"/>
          </a:p>
          <a:p>
            <a:pPr lvl="1">
              <a:spcBef>
                <a:spcPct val="25000"/>
              </a:spcBef>
            </a:pPr>
            <a:r>
              <a:rPr lang="en-US"/>
              <a:t>A primary key is defined for each table</a:t>
            </a:r>
            <a:endParaRPr lang="bg-BG"/>
          </a:p>
        </p:txBody>
      </p:sp>
      <p:graphicFrame>
        <p:nvGraphicFramePr>
          <p:cNvPr id="493572" name="Group 4"/>
          <p:cNvGraphicFramePr>
            <a:graphicFrameLocks noGrp="1"/>
          </p:cNvGraphicFramePr>
          <p:nvPr>
            <p:ph sz="half" idx="2"/>
          </p:nvPr>
        </p:nvGraphicFramePr>
        <p:xfrm>
          <a:off x="611188" y="5013325"/>
          <a:ext cx="7777162" cy="1295401"/>
        </p:xfrm>
        <a:graphic>
          <a:graphicData uri="http://schemas.openxmlformats.org/drawingml/2006/table">
            <a:tbl>
              <a:tblPr firstRow="1">
                <a:tableStyleId>{35758FB7-9AC5-4552-8A53-C91805E547FA}</a:tableStyleId>
              </a:tblPr>
              <a:tblGrid>
                <a:gridCol w="2252662"/>
                <a:gridCol w="1647825"/>
                <a:gridCol w="1644650"/>
                <a:gridCol w="2232025"/>
              </a:tblGrid>
              <a:tr h="454025">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smtClean="0">
                          <a:ln>
                            <a:noFill/>
                          </a:ln>
                          <a:effectLst>
                            <a:outerShdw blurRad="38100" dist="38100" dir="2700000" algn="tl">
                              <a:srgbClr val="FFFFFF"/>
                            </a:outerShdw>
                          </a:effectLst>
                        </a:rPr>
                        <a:t>Book</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Courier New" pitchFamily="49"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smtClean="0">
                          <a:ln>
                            <a:noFill/>
                          </a:ln>
                          <a:effectLst>
                            <a:outerShdw blurRad="38100" dist="38100" dir="2700000" algn="tl">
                              <a:srgbClr val="FFFFFF"/>
                            </a:outerShdw>
                          </a:effectLst>
                        </a:rPr>
                        <a:t>ISBN (PK)</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Courier New" pitchFamily="49"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smtClean="0">
                          <a:ln>
                            <a:noFill/>
                          </a:ln>
                          <a:effectLst>
                            <a:outerShdw blurRad="38100" dist="38100" dir="2700000" algn="tl">
                              <a:srgbClr val="FFFFFF"/>
                            </a:outerShdw>
                          </a:effectLst>
                        </a:rPr>
                        <a:t>Author</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Courier New" pitchFamily="49"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smtClean="0">
                          <a:ln>
                            <a:noFill/>
                          </a:ln>
                          <a:effectLst>
                            <a:outerShdw blurRad="38100" dist="38100" dir="2700000" algn="tl">
                              <a:srgbClr val="FFFFFF"/>
                            </a:outerShdw>
                          </a:effectLst>
                        </a:rPr>
                        <a:t>AuthorEmail</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Courier New" pitchFamily="49" charset="0"/>
                      </a:endParaRPr>
                    </a:p>
                  </a:txBody>
                  <a:tcPr horzOverflow="overflow"/>
                </a:tc>
              </a:tr>
              <a:tr h="42068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.NET Framework</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3847028437</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Mr. Kiro</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bai-kiro@abv.bg</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42068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Beginning SQL</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7234534450</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Santa</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dedo@mraz.org</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Tree>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a:t>Normalization</a:t>
            </a:r>
            <a:endParaRPr lang="bg-BG"/>
          </a:p>
        </p:txBody>
      </p:sp>
      <p:sp>
        <p:nvSpPr>
          <p:cNvPr id="494595" name="Rectangle 3"/>
          <p:cNvSpPr>
            <a:spLocks noGrp="1" noChangeArrowheads="1"/>
          </p:cNvSpPr>
          <p:nvPr>
            <p:ph type="body" idx="1"/>
          </p:nvPr>
        </p:nvSpPr>
        <p:spPr/>
        <p:txBody>
          <a:bodyPr/>
          <a:lstStyle/>
          <a:p>
            <a:r>
              <a:rPr lang="en-US"/>
              <a:t>2-nd Normal Form</a:t>
            </a:r>
            <a:endParaRPr lang="bg-BG"/>
          </a:p>
          <a:p>
            <a:pPr lvl="1"/>
            <a:r>
              <a:rPr lang="en-US"/>
              <a:t>Retains all requirements of</a:t>
            </a:r>
            <a:r>
              <a:rPr lang="bg-BG"/>
              <a:t> </a:t>
            </a:r>
            <a:r>
              <a:rPr lang="en-US"/>
              <a:t>1-st Normal Form</a:t>
            </a:r>
            <a:r>
              <a:rPr lang="bg-BG"/>
              <a:t> </a:t>
            </a:r>
            <a:endParaRPr lang="en-US"/>
          </a:p>
          <a:p>
            <a:pPr lvl="1"/>
            <a:r>
              <a:rPr lang="en-US"/>
              <a:t>There are no columns that depend on part of the primary key</a:t>
            </a:r>
            <a:r>
              <a:rPr lang="bg-BG"/>
              <a:t> (</a:t>
            </a:r>
            <a:r>
              <a:rPr lang="en-US"/>
              <a:t>if it consists of several columns</a:t>
            </a:r>
            <a:r>
              <a:rPr lang="bg-BG"/>
              <a:t>)</a:t>
            </a:r>
          </a:p>
        </p:txBody>
      </p:sp>
      <p:graphicFrame>
        <p:nvGraphicFramePr>
          <p:cNvPr id="494630" name="Group 38"/>
          <p:cNvGraphicFramePr>
            <a:graphicFrameLocks noGrp="1"/>
          </p:cNvGraphicFramePr>
          <p:nvPr/>
        </p:nvGraphicFramePr>
        <p:xfrm>
          <a:off x="971550" y="4814888"/>
          <a:ext cx="6864350" cy="1219201"/>
        </p:xfrm>
        <a:graphic>
          <a:graphicData uri="http://schemas.openxmlformats.org/drawingml/2006/table">
            <a:tbl>
              <a:tblPr firstRow="1">
                <a:tableStyleId>{35758FB7-9AC5-4552-8A53-C91805E547FA}</a:tableStyleId>
              </a:tblPr>
              <a:tblGrid>
                <a:gridCol w="1987550"/>
                <a:gridCol w="1612900"/>
                <a:gridCol w="1295400"/>
                <a:gridCol w="1968500"/>
              </a:tblGrid>
              <a:tr h="4270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smtClean="0">
                          <a:ln>
                            <a:noFill/>
                          </a:ln>
                          <a:effectLst>
                            <a:outerShdw blurRad="38100" dist="38100" dir="2700000" algn="tl">
                              <a:srgbClr val="FFFFFF"/>
                            </a:outerShdw>
                          </a:effectLst>
                        </a:rPr>
                        <a:t>book (PK)</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Courier New" pitchFamily="49"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smtClean="0">
                          <a:ln>
                            <a:noFill/>
                          </a:ln>
                          <a:effectLst>
                            <a:outerShdw blurRad="38100" dist="38100" dir="2700000" algn="tl">
                              <a:srgbClr val="FFFFFF"/>
                            </a:outerShdw>
                          </a:effectLst>
                        </a:rPr>
                        <a:t>Author (PK)</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Courier New" pitchFamily="49"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smtClean="0">
                          <a:ln>
                            <a:noFill/>
                          </a:ln>
                          <a:effectLst>
                            <a:outerShdw blurRad="38100" dist="38100" dir="2700000" algn="tl">
                              <a:srgbClr val="FFFFFF"/>
                            </a:outerShdw>
                          </a:effectLst>
                        </a:rPr>
                        <a:t>Price</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Courier New" pitchFamily="49"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smtClean="0">
                          <a:ln>
                            <a:noFill/>
                          </a:ln>
                          <a:effectLst>
                            <a:outerShdw blurRad="38100" dist="38100" dir="2700000" algn="tl">
                              <a:srgbClr val="FFFFFF"/>
                            </a:outerShdw>
                          </a:effectLst>
                        </a:rPr>
                        <a:t>Author</a:t>
                      </a:r>
                      <a:r>
                        <a:rPr kumimoji="1" lang="en-US" sz="2000" u="none" strike="noStrike" cap="none" normalizeH="0" baseline="0" smtClean="0">
                          <a:ln>
                            <a:noFill/>
                          </a:ln>
                          <a:effectLst>
                            <a:outerShdw blurRad="38100" dist="38100" dir="2700000" algn="tl">
                              <a:srgbClr val="FFFFFF"/>
                            </a:outerShdw>
                          </a:effectLst>
                        </a:rPr>
                        <a:t>E</a:t>
                      </a:r>
                      <a:r>
                        <a:rPr kumimoji="1" lang="en-US" sz="2000" u="none" strike="noStrike" cap="none" normalizeH="0" baseline="0" noProof="1" smtClean="0">
                          <a:ln>
                            <a:noFill/>
                          </a:ln>
                          <a:effectLst>
                            <a:outerShdw blurRad="38100" dist="38100" dir="2700000" algn="tl">
                              <a:srgbClr val="FFFFFF"/>
                            </a:outerShdw>
                          </a:effectLst>
                        </a:rPr>
                        <a:t>mail</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Courier New" pitchFamily="49" charset="0"/>
                      </a:endParaRPr>
                    </a:p>
                  </a:txBody>
                  <a:tcPr horzOverflow="overflow"/>
                </a:tc>
              </a:tr>
              <a:tr h="396875">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.NET Framework</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Mr. Kiro</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37.25</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bai-kiro@abv.bg</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9528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Beginning SQL</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Santa</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19.95</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dedo@mraz.org</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
        <p:nvSpPr>
          <p:cNvPr id="494626" name="AutoShape 34"/>
          <p:cNvSpPr>
            <a:spLocks noChangeArrowheads="1"/>
          </p:cNvSpPr>
          <p:nvPr/>
        </p:nvSpPr>
        <p:spPr bwMode="auto">
          <a:xfrm flipV="1">
            <a:off x="3059113" y="3806825"/>
            <a:ext cx="2451100" cy="825500"/>
          </a:xfrm>
          <a:prstGeom prst="wedgeRoundRectCallout">
            <a:avLst>
              <a:gd name="adj1" fmla="val 26032"/>
              <a:gd name="adj2" fmla="val -161542"/>
              <a:gd name="adj3" fmla="val 16667"/>
            </a:avLst>
          </a:prstGeom>
          <a:ln>
            <a:headEnd/>
            <a:tailEnd/>
          </a:ln>
        </p:spPr>
        <p:style>
          <a:lnRef idx="3">
            <a:schemeClr val="lt1"/>
          </a:lnRef>
          <a:fillRef idx="1">
            <a:schemeClr val="accent2"/>
          </a:fillRef>
          <a:effectRef idx="1">
            <a:schemeClr val="accent2"/>
          </a:effectRef>
          <a:fontRef idx="minor">
            <a:schemeClr val="lt1"/>
          </a:fontRef>
        </p:style>
        <p:txBody>
          <a:bodyPr rot="10800000" lIns="54000" rIns="54000" anchor="ctr"/>
          <a:lstStyle/>
          <a:p>
            <a:pPr algn="ctr" eaLnBrk="1" hangingPunct="1"/>
            <a:r>
              <a:rPr kumimoji="0" lang="en-US" sz="2200">
                <a:solidFill>
                  <a:schemeClr val="tx1"/>
                </a:solidFill>
                <a:effectLst>
                  <a:outerShdw blurRad="38100" dist="38100" dir="2700000" algn="tl">
                    <a:srgbClr val="FFFFFF"/>
                  </a:outerShdw>
                </a:effectLst>
              </a:rPr>
              <a:t>The price depends on the book</a:t>
            </a:r>
            <a:endParaRPr kumimoji="0" lang="bg-BG" sz="2200">
              <a:solidFill>
                <a:schemeClr val="tx1"/>
              </a:solidFill>
              <a:effectLst>
                <a:outerShdw blurRad="38100" dist="38100" dir="2700000" algn="tl">
                  <a:srgbClr val="FFFFFF"/>
                </a:outerShdw>
              </a:effectLst>
            </a:endParaRPr>
          </a:p>
        </p:txBody>
      </p:sp>
      <p:sp>
        <p:nvSpPr>
          <p:cNvPr id="494627" name="AutoShape 35"/>
          <p:cNvSpPr>
            <a:spLocks noChangeArrowheads="1"/>
          </p:cNvSpPr>
          <p:nvPr/>
        </p:nvSpPr>
        <p:spPr bwMode="auto">
          <a:xfrm flipV="1">
            <a:off x="5867400" y="3733800"/>
            <a:ext cx="2730500" cy="749300"/>
          </a:xfrm>
          <a:prstGeom prst="wedgeRoundRectCallout">
            <a:avLst>
              <a:gd name="adj1" fmla="val 19472"/>
              <a:gd name="adj2" fmla="val -185384"/>
              <a:gd name="adj3" fmla="val 16667"/>
            </a:avLst>
          </a:prstGeom>
          <a:ln>
            <a:headEnd/>
            <a:tailEnd/>
          </a:ln>
        </p:spPr>
        <p:style>
          <a:lnRef idx="3">
            <a:schemeClr val="lt1"/>
          </a:lnRef>
          <a:fillRef idx="1">
            <a:schemeClr val="accent2"/>
          </a:fillRef>
          <a:effectRef idx="1">
            <a:schemeClr val="accent2"/>
          </a:effectRef>
          <a:fontRef idx="minor">
            <a:schemeClr val="lt1"/>
          </a:fontRef>
        </p:style>
        <p:txBody>
          <a:bodyPr rot="10800000" lIns="54000" rIns="54000" anchor="ctr"/>
          <a:lstStyle/>
          <a:p>
            <a:pPr algn="ctr" eaLnBrk="1" hangingPunct="1"/>
            <a:r>
              <a:rPr kumimoji="0" lang="en-US" sz="2200">
                <a:solidFill>
                  <a:schemeClr val="tx1"/>
                </a:solidFill>
                <a:effectLst>
                  <a:outerShdw blurRad="38100" dist="38100" dir="2700000" algn="tl">
                    <a:srgbClr val="FFFFFF"/>
                  </a:outerShdw>
                </a:effectLst>
              </a:rPr>
              <a:t>E-mail</a:t>
            </a:r>
            <a:r>
              <a:rPr kumimoji="0" lang="bg-BG" sz="2200">
                <a:solidFill>
                  <a:schemeClr val="tx1"/>
                </a:solidFill>
                <a:effectLst>
                  <a:outerShdw blurRad="38100" dist="38100" dir="2700000" algn="tl">
                    <a:srgbClr val="FFFFFF"/>
                  </a:outerShdw>
                </a:effectLst>
              </a:rPr>
              <a:t> </a:t>
            </a:r>
            <a:r>
              <a:rPr kumimoji="0" lang="en-US" sz="2200">
                <a:solidFill>
                  <a:schemeClr val="tx1"/>
                </a:solidFill>
                <a:effectLst>
                  <a:outerShdw blurRad="38100" dist="38100" dir="2700000" algn="tl">
                    <a:srgbClr val="FFFFFF"/>
                  </a:outerShdw>
                </a:effectLst>
              </a:rPr>
              <a:t>depends on the author</a:t>
            </a:r>
            <a:endParaRPr kumimoji="0" lang="bg-BG" sz="2200">
              <a:solidFill>
                <a:schemeClr val="tx1"/>
              </a:solidFill>
              <a:effectLst>
                <a:outerShdw blurRad="38100" dist="38100" dir="2700000" algn="tl">
                  <a:srgbClr val="FFFFFF"/>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4626"/>
                                        </p:tgtEl>
                                        <p:attrNameLst>
                                          <p:attrName>style.visibility</p:attrName>
                                        </p:attrNameLst>
                                      </p:cBhvr>
                                      <p:to>
                                        <p:strVal val="visible"/>
                                      </p:to>
                                    </p:set>
                                    <p:animEffect transition="in" filter="fade">
                                      <p:cBhvr>
                                        <p:cTn id="7" dur="500"/>
                                        <p:tgtEl>
                                          <p:spTgt spid="4946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94627"/>
                                        </p:tgtEl>
                                        <p:attrNameLst>
                                          <p:attrName>style.visibility</p:attrName>
                                        </p:attrNameLst>
                                      </p:cBhvr>
                                      <p:to>
                                        <p:strVal val="visible"/>
                                      </p:to>
                                    </p:set>
                                    <p:animEffect transition="in" filter="fade">
                                      <p:cBhvr>
                                        <p:cTn id="12" dur="500"/>
                                        <p:tgtEl>
                                          <p:spTgt spid="494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626" grpId="0" animBg="1"/>
      <p:bldP spid="494627"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t>Normalization</a:t>
            </a:r>
            <a:endParaRPr lang="bg-BG"/>
          </a:p>
        </p:txBody>
      </p:sp>
      <p:sp>
        <p:nvSpPr>
          <p:cNvPr id="495619" name="Rectangle 3"/>
          <p:cNvSpPr>
            <a:spLocks noGrp="1" noChangeArrowheads="1"/>
          </p:cNvSpPr>
          <p:nvPr>
            <p:ph type="body" sz="half" idx="1"/>
          </p:nvPr>
        </p:nvSpPr>
        <p:spPr>
          <a:xfrm>
            <a:off x="323850" y="1268413"/>
            <a:ext cx="8496300" cy="5329237"/>
          </a:xfrm>
        </p:spPr>
        <p:txBody>
          <a:bodyPr/>
          <a:lstStyle/>
          <a:p>
            <a:r>
              <a:rPr lang="en-US"/>
              <a:t>3-rd Normal Form</a:t>
            </a:r>
            <a:endParaRPr lang="bg-BG"/>
          </a:p>
          <a:p>
            <a:pPr lvl="1"/>
            <a:r>
              <a:rPr lang="en-US"/>
              <a:t>Retains all requirements of</a:t>
            </a:r>
            <a:r>
              <a:rPr lang="bg-BG"/>
              <a:t> </a:t>
            </a:r>
            <a:r>
              <a:rPr lang="en-US"/>
              <a:t>2-nd Normal Form</a:t>
            </a:r>
            <a:endParaRPr lang="bg-BG" sz="2800"/>
          </a:p>
          <a:p>
            <a:pPr lvl="1"/>
            <a:r>
              <a:rPr lang="en-US"/>
              <a:t>The only dependencies between columns are</a:t>
            </a:r>
            <a:r>
              <a:rPr lang="bg-BG"/>
              <a:t> "</a:t>
            </a:r>
            <a:r>
              <a:rPr lang="en-US"/>
              <a:t>a column depends on the PK</a:t>
            </a:r>
            <a:r>
              <a:rPr lang="bg-BG"/>
              <a:t>"</a:t>
            </a:r>
          </a:p>
        </p:txBody>
      </p:sp>
      <p:graphicFrame>
        <p:nvGraphicFramePr>
          <p:cNvPr id="495681" name="Group 65"/>
          <p:cNvGraphicFramePr>
            <a:graphicFrameLocks noGrp="1"/>
          </p:cNvGraphicFramePr>
          <p:nvPr>
            <p:ph sz="half" idx="2"/>
          </p:nvPr>
        </p:nvGraphicFramePr>
        <p:xfrm>
          <a:off x="468313" y="4149725"/>
          <a:ext cx="8135937" cy="2256663"/>
        </p:xfrm>
        <a:graphic>
          <a:graphicData uri="http://schemas.openxmlformats.org/drawingml/2006/table">
            <a:tbl>
              <a:tblPr firstRow="1">
                <a:tableStyleId>{35758FB7-9AC5-4552-8A53-C91805E547FA}</a:tableStyleId>
              </a:tblPr>
              <a:tblGrid>
                <a:gridCol w="576262"/>
                <a:gridCol w="2303463"/>
                <a:gridCol w="1225550"/>
                <a:gridCol w="1058862"/>
                <a:gridCol w="1150938"/>
                <a:gridCol w="960437"/>
                <a:gridCol w="860425"/>
              </a:tblGrid>
              <a:tr h="271463">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u="none" strike="noStrike" cap="none" normalizeH="0" baseline="0" noProof="1" smtClean="0">
                          <a:ln>
                            <a:noFill/>
                          </a:ln>
                          <a:effectLst>
                            <a:outerShdw blurRad="38100" dist="38100" dir="2700000" algn="tl">
                              <a:srgbClr val="FFFFFF"/>
                            </a:outerShdw>
                          </a:effectLst>
                        </a:rPr>
                        <a:t>Id</a:t>
                      </a:r>
                      <a:endParaRPr kumimoji="1" lang="en-US" sz="2200" b="1" i="0" u="none" strike="noStrike" cap="none" normalizeH="0" baseline="0" noProof="1" smtClean="0">
                        <a:ln>
                          <a:noFill/>
                        </a:ln>
                        <a:solidFill>
                          <a:schemeClr val="tx1"/>
                        </a:solidFill>
                        <a:effectLst>
                          <a:outerShdw blurRad="38100" dist="38100" dir="2700000" algn="tl">
                            <a:srgbClr val="FFFFFF"/>
                          </a:outerShdw>
                        </a:effectLst>
                        <a:latin typeface="Courier New" pitchFamily="49"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u="none" strike="noStrike" cap="none" normalizeH="0" baseline="0" noProof="1" smtClean="0">
                          <a:ln>
                            <a:noFill/>
                          </a:ln>
                          <a:effectLst>
                            <a:outerShdw blurRad="38100" dist="38100" dir="2700000" algn="tl">
                              <a:srgbClr val="FFFFFF"/>
                            </a:outerShdw>
                          </a:effectLst>
                        </a:rPr>
                        <a:t>Product</a:t>
                      </a:r>
                      <a:endParaRPr kumimoji="1" lang="en-US" sz="2200" b="1" i="0" u="none" strike="noStrike" cap="none" normalizeH="0" baseline="0" noProof="1" smtClean="0">
                        <a:ln>
                          <a:noFill/>
                        </a:ln>
                        <a:solidFill>
                          <a:schemeClr val="tx1"/>
                        </a:solidFill>
                        <a:effectLst>
                          <a:outerShdw blurRad="38100" dist="38100" dir="2700000" algn="tl">
                            <a:srgbClr val="FFFFFF"/>
                          </a:outerShdw>
                        </a:effectLst>
                        <a:latin typeface="Courier New" pitchFamily="49"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u="none" strike="noStrike" cap="none" normalizeH="0" baseline="0" noProof="1" smtClean="0">
                          <a:ln>
                            <a:noFill/>
                          </a:ln>
                          <a:effectLst>
                            <a:outerShdw blurRad="38100" dist="38100" dir="2700000" algn="tl">
                              <a:srgbClr val="FFFFFF"/>
                            </a:outerShdw>
                          </a:effectLst>
                        </a:rPr>
                        <a:t>ProducerId</a:t>
                      </a:r>
                      <a:endParaRPr kumimoji="1" lang="en-US" sz="2200" b="1" i="0" u="none" strike="noStrike" cap="none" normalizeH="0" baseline="0" noProof="1" smtClean="0">
                        <a:ln>
                          <a:noFill/>
                        </a:ln>
                        <a:solidFill>
                          <a:schemeClr val="tx1"/>
                        </a:solidFill>
                        <a:effectLst>
                          <a:outerShdw blurRad="38100" dist="38100" dir="2700000" algn="tl">
                            <a:srgbClr val="FFFFFF"/>
                          </a:outerShdw>
                        </a:effectLst>
                        <a:latin typeface="Courier New" pitchFamily="49"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u="none" strike="noStrike" cap="none" normalizeH="0" baseline="0" noProof="1" smtClean="0">
                          <a:ln>
                            <a:noFill/>
                          </a:ln>
                          <a:effectLst>
                            <a:outerShdw blurRad="38100" dist="38100" dir="2700000" algn="tl">
                              <a:srgbClr val="FFFFFF"/>
                            </a:outerShdw>
                          </a:effectLst>
                        </a:rPr>
                        <a:t>Price</a:t>
                      </a:r>
                      <a:endParaRPr kumimoji="1" lang="en-US" sz="2200" b="1" i="0" u="none" strike="noStrike" cap="none" normalizeH="0" baseline="0" noProof="1" smtClean="0">
                        <a:ln>
                          <a:noFill/>
                        </a:ln>
                        <a:solidFill>
                          <a:schemeClr val="tx1"/>
                        </a:solidFill>
                        <a:effectLst>
                          <a:outerShdw blurRad="38100" dist="38100" dir="2700000" algn="tl">
                            <a:srgbClr val="FFFFFF"/>
                          </a:outerShdw>
                        </a:effectLst>
                        <a:latin typeface="Courier New" pitchFamily="49"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u="none" strike="noStrike" cap="none" normalizeH="0" baseline="0" noProof="1" smtClean="0">
                          <a:ln>
                            <a:noFill/>
                          </a:ln>
                          <a:effectLst>
                            <a:outerShdw blurRad="38100" dist="38100" dir="2700000" algn="tl">
                              <a:srgbClr val="FFFFFF"/>
                            </a:outerShdw>
                          </a:effectLst>
                        </a:rPr>
                        <a:t>CategoryId</a:t>
                      </a:r>
                      <a:endParaRPr kumimoji="1" lang="en-US" sz="2200" b="1" i="0" u="none" strike="noStrike" cap="none" normalizeH="0" baseline="0" noProof="1" smtClean="0">
                        <a:ln>
                          <a:noFill/>
                        </a:ln>
                        <a:solidFill>
                          <a:schemeClr val="tx1"/>
                        </a:solidFill>
                        <a:effectLst>
                          <a:outerShdw blurRad="38100" dist="38100" dir="2700000" algn="tl">
                            <a:srgbClr val="FFFFFF"/>
                          </a:outerShdw>
                        </a:effectLst>
                        <a:latin typeface="Courier New" pitchFamily="49"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u="none" strike="noStrike" cap="none" normalizeH="0" baseline="0" noProof="1" smtClean="0">
                          <a:ln>
                            <a:noFill/>
                          </a:ln>
                          <a:effectLst>
                            <a:outerShdw blurRad="38100" dist="38100" dir="2700000" algn="tl">
                              <a:srgbClr val="FFFFFF"/>
                            </a:outerShdw>
                          </a:effectLst>
                        </a:rPr>
                        <a:t>ShopId</a:t>
                      </a:r>
                      <a:endParaRPr kumimoji="1" lang="en-US" sz="2200" b="1" i="0" u="none" strike="noStrike" cap="none" normalizeH="0" baseline="0" noProof="1" smtClean="0">
                        <a:ln>
                          <a:noFill/>
                        </a:ln>
                        <a:solidFill>
                          <a:schemeClr val="tx1"/>
                        </a:solidFill>
                        <a:effectLst>
                          <a:outerShdw blurRad="38100" dist="38100" dir="2700000" algn="tl">
                            <a:srgbClr val="FFFFFF"/>
                          </a:outerShdw>
                        </a:effectLst>
                        <a:latin typeface="Courier New" pitchFamily="49"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u="none" strike="noStrike" cap="none" normalizeH="0" baseline="0" noProof="1" smtClean="0">
                          <a:ln>
                            <a:noFill/>
                          </a:ln>
                          <a:effectLst>
                            <a:outerShdw blurRad="38100" dist="38100" dir="2700000" algn="tl">
                              <a:srgbClr val="FFFFFF"/>
                            </a:outerShdw>
                          </a:effectLst>
                        </a:rPr>
                        <a:t>TownId</a:t>
                      </a:r>
                      <a:endParaRPr kumimoji="1" lang="en-US" sz="2200" b="1" i="0" u="none" strike="noStrike" cap="none" normalizeH="0" baseline="0" noProof="1" smtClean="0">
                        <a:ln>
                          <a:noFill/>
                        </a:ln>
                        <a:solidFill>
                          <a:schemeClr val="tx1"/>
                        </a:solidFill>
                        <a:effectLst>
                          <a:outerShdw blurRad="38100" dist="38100" dir="2700000" algn="tl">
                            <a:srgbClr val="FFFFFF"/>
                          </a:outerShdw>
                        </a:effectLst>
                        <a:latin typeface="Courier New" pitchFamily="49" charset="0"/>
                      </a:endParaRPr>
                    </a:p>
                  </a:txBody>
                  <a:tcPr horzOverflow="overflow"/>
                </a:tc>
              </a:tr>
              <a:tr h="3556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1</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smtClean="0">
                          <a:ln>
                            <a:noFill/>
                          </a:ln>
                          <a:effectLst>
                            <a:outerShdw blurRad="38100" dist="38100" dir="2700000" algn="tl">
                              <a:srgbClr val="FFFFFF"/>
                            </a:outerShdw>
                          </a:effectLst>
                        </a:rPr>
                        <a:t>Yoghourt</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2</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0.67</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2</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4</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1</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2492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2</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smtClean="0">
                          <a:ln>
                            <a:noFill/>
                          </a:ln>
                          <a:effectLst>
                            <a:outerShdw blurRad="38100" dist="38100" dir="2700000" algn="tl">
                              <a:srgbClr val="FFFFFF"/>
                            </a:outerShdw>
                          </a:effectLst>
                        </a:rPr>
                        <a:t>bread "Dobrudja"</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3</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0.</a:t>
                      </a:r>
                      <a:r>
                        <a:rPr kumimoji="1" lang="en-US" sz="2000" u="none" strike="noStrike" cap="none" normalizeH="0" baseline="0" smtClean="0">
                          <a:ln>
                            <a:noFill/>
                          </a:ln>
                          <a:effectLst>
                            <a:outerShdw blurRad="38100" dist="38100" dir="2700000" algn="tl">
                              <a:srgbClr val="FFFFFF"/>
                            </a:outerShdw>
                          </a:effectLst>
                        </a:rPr>
                        <a:t>8</a:t>
                      </a:r>
                      <a:r>
                        <a:rPr kumimoji="1" lang="en-US" sz="2000" u="none" strike="noStrike" cap="none" normalizeH="0" baseline="0" noProof="1" smtClean="0">
                          <a:ln>
                            <a:noFill/>
                          </a:ln>
                          <a:effectLst>
                            <a:outerShdw blurRad="38100" dist="38100" dir="2700000" algn="tl">
                              <a:srgbClr val="FFFFFF"/>
                            </a:outerShdw>
                          </a:effectLst>
                        </a:rPr>
                        <a:t>5</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2</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4</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1</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2492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3</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smtClean="0">
                          <a:ln>
                            <a:noFill/>
                          </a:ln>
                          <a:effectLst>
                            <a:outerShdw blurRad="38100" dist="38100" dir="2700000" algn="tl">
                              <a:srgbClr val="FFFFFF"/>
                            </a:outerShdw>
                          </a:effectLst>
                        </a:rPr>
                        <a:t>rakiya "Peshtera"</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6</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smtClean="0">
                          <a:ln>
                            <a:noFill/>
                          </a:ln>
                          <a:effectLst>
                            <a:outerShdw blurRad="38100" dist="38100" dir="2700000" algn="tl">
                              <a:srgbClr val="FFFFFF"/>
                            </a:outerShdw>
                          </a:effectLst>
                        </a:rPr>
                        <a:t>6</a:t>
                      </a:r>
                      <a:r>
                        <a:rPr kumimoji="1" lang="en-US" sz="2000" u="none" strike="noStrike" cap="none" normalizeH="0" baseline="0" noProof="1" smtClean="0">
                          <a:ln>
                            <a:noFill/>
                          </a:ln>
                          <a:effectLst>
                            <a:outerShdw blurRad="38100" dist="38100" dir="2700000" algn="tl">
                              <a:srgbClr val="FFFFFF"/>
                            </a:outerShdw>
                          </a:effectLst>
                        </a:rPr>
                        <a:t>.38</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5</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2</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1</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2492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4</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smtClean="0">
                          <a:ln>
                            <a:noFill/>
                          </a:ln>
                          <a:effectLst>
                            <a:outerShdw blurRad="38100" dist="38100" dir="2700000" algn="tl">
                              <a:srgbClr val="FFFFFF"/>
                            </a:outerShdw>
                          </a:effectLst>
                        </a:rPr>
                        <a:t>beer "Tuborg"</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4</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0.</a:t>
                      </a:r>
                      <a:r>
                        <a:rPr kumimoji="1" lang="en-US" sz="2000" u="none" strike="noStrike" cap="none" normalizeH="0" baseline="0" smtClean="0">
                          <a:ln>
                            <a:noFill/>
                          </a:ln>
                          <a:effectLst>
                            <a:outerShdw blurRad="38100" dist="38100" dir="2700000" algn="tl">
                              <a:srgbClr val="FFFFFF"/>
                            </a:outerShdw>
                          </a:effectLst>
                        </a:rPr>
                        <a:t>8</a:t>
                      </a:r>
                      <a:r>
                        <a:rPr kumimoji="1" lang="en-US" sz="2000" u="none" strike="noStrike" cap="none" normalizeH="0" baseline="0" noProof="1" smtClean="0">
                          <a:ln>
                            <a:noFill/>
                          </a:ln>
                          <a:effectLst>
                            <a:outerShdw blurRad="38100" dist="38100" dir="2700000" algn="tl">
                              <a:srgbClr val="FFFFFF"/>
                            </a:outerShdw>
                          </a:effectLst>
                        </a:rPr>
                        <a:t>7</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4</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1</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3</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Tree>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en-US"/>
              <a:t>Normalization</a:t>
            </a:r>
            <a:endParaRPr lang="bg-BG"/>
          </a:p>
        </p:txBody>
      </p:sp>
      <p:sp>
        <p:nvSpPr>
          <p:cNvPr id="496643" name="Rectangle 3"/>
          <p:cNvSpPr>
            <a:spLocks noGrp="1" noChangeArrowheads="1"/>
          </p:cNvSpPr>
          <p:nvPr>
            <p:ph type="body" idx="1"/>
          </p:nvPr>
        </p:nvSpPr>
        <p:spPr/>
        <p:txBody>
          <a:bodyPr/>
          <a:lstStyle/>
          <a:p>
            <a:r>
              <a:rPr lang="en-US"/>
              <a:t>4-th</a:t>
            </a:r>
            <a:r>
              <a:rPr lang="bg-BG"/>
              <a:t> </a:t>
            </a:r>
            <a:r>
              <a:rPr lang="en-US"/>
              <a:t>Normal Form</a:t>
            </a:r>
            <a:endParaRPr lang="bg-BG"/>
          </a:p>
          <a:p>
            <a:pPr lvl="1"/>
            <a:r>
              <a:rPr lang="en-US" sz="2800"/>
              <a:t>Retains all requirements of</a:t>
            </a:r>
            <a:r>
              <a:rPr lang="bg-BG" sz="2800"/>
              <a:t> </a:t>
            </a:r>
            <a:r>
              <a:rPr lang="en-US" sz="2800"/>
              <a:t>3-rd Normal Form</a:t>
            </a:r>
            <a:endParaRPr lang="bg-BG" sz="2800"/>
          </a:p>
          <a:p>
            <a:pPr lvl="1"/>
            <a:r>
              <a:rPr lang="en-US" sz="2800"/>
              <a:t>There is one column at most in each table that can have many possible values for a single key</a:t>
            </a:r>
            <a:r>
              <a:rPr lang="bg-BG" sz="2800"/>
              <a:t> </a:t>
            </a:r>
            <a:r>
              <a:rPr lang="en-US" sz="2800"/>
              <a:t>(multi-valued attribute)</a:t>
            </a:r>
            <a:endParaRPr lang="bg-BG" sz="2800"/>
          </a:p>
        </p:txBody>
      </p:sp>
      <p:graphicFrame>
        <p:nvGraphicFramePr>
          <p:cNvPr id="496724" name="Group 84"/>
          <p:cNvGraphicFramePr>
            <a:graphicFrameLocks noGrp="1"/>
          </p:cNvGraphicFramePr>
          <p:nvPr/>
        </p:nvGraphicFramePr>
        <p:xfrm>
          <a:off x="1042988" y="5400675"/>
          <a:ext cx="6989762" cy="1123950"/>
        </p:xfrm>
        <a:graphic>
          <a:graphicData uri="http://schemas.openxmlformats.org/drawingml/2006/table">
            <a:tbl>
              <a:tblPr firstRow="1">
                <a:tableStyleId>{35758FB7-9AC5-4552-8A53-C91805E547FA}</a:tableStyleId>
              </a:tblPr>
              <a:tblGrid>
                <a:gridCol w="1427162"/>
                <a:gridCol w="2254250"/>
                <a:gridCol w="3308350"/>
              </a:tblGrid>
              <a:tr h="3937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smtClean="0">
                          <a:ln>
                            <a:noFill/>
                          </a:ln>
                          <a:effectLst>
                            <a:outerShdw blurRad="38100" dist="38100" dir="2700000" algn="tl">
                              <a:srgbClr val="FFFFFF"/>
                            </a:outerShdw>
                          </a:effectLst>
                        </a:rPr>
                        <a:t>AuthorId</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Courier New" pitchFamily="49"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smtClean="0">
                          <a:ln>
                            <a:noFill/>
                          </a:ln>
                          <a:effectLst>
                            <a:outerShdw blurRad="38100" dist="38100" dir="2700000" algn="tl">
                              <a:srgbClr val="FFFFFF"/>
                            </a:outerShdw>
                          </a:effectLst>
                        </a:rPr>
                        <a:t>Book</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Courier New" pitchFamily="49"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smtClean="0">
                          <a:ln>
                            <a:noFill/>
                          </a:ln>
                          <a:effectLst>
                            <a:outerShdw blurRad="38100" dist="38100" dir="2700000" algn="tl">
                              <a:srgbClr val="FFFFFF"/>
                            </a:outerShdw>
                          </a:effectLst>
                        </a:rPr>
                        <a:t>Article</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Courier New" pitchFamily="49" charset="0"/>
                      </a:endParaRPr>
                    </a:p>
                  </a:txBody>
                  <a:tcPr horzOverflow="overflow"/>
                </a:tc>
              </a:tr>
              <a:tr h="365125">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2</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.NET Programming</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Regular Expressions in .NET</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65125">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4</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Mastering J2EE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Best Practices in J2EE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
        <p:nvSpPr>
          <p:cNvPr id="496668" name="AutoShape 28"/>
          <p:cNvSpPr>
            <a:spLocks noChangeArrowheads="1"/>
          </p:cNvSpPr>
          <p:nvPr/>
        </p:nvSpPr>
        <p:spPr bwMode="auto">
          <a:xfrm flipV="1">
            <a:off x="971550" y="4437063"/>
            <a:ext cx="2362200" cy="796925"/>
          </a:xfrm>
          <a:prstGeom prst="wedgeRoundRectCallout">
            <a:avLst>
              <a:gd name="adj1" fmla="val 39648"/>
              <a:gd name="adj2" fmla="val -95421"/>
              <a:gd name="adj3" fmla="val 16667"/>
            </a:avLst>
          </a:prstGeom>
          <a:ln>
            <a:headEnd/>
            <a:tailEnd/>
          </a:ln>
        </p:spPr>
        <p:style>
          <a:lnRef idx="3">
            <a:schemeClr val="lt1"/>
          </a:lnRef>
          <a:fillRef idx="1">
            <a:schemeClr val="accent2"/>
          </a:fillRef>
          <a:effectRef idx="1">
            <a:schemeClr val="accent2"/>
          </a:effectRef>
          <a:fontRef idx="minor">
            <a:schemeClr val="lt1"/>
          </a:fontRef>
        </p:style>
        <p:txBody>
          <a:bodyPr rot="10800000" lIns="54000" rIns="54000" anchor="ctr"/>
          <a:lstStyle/>
          <a:p>
            <a:pPr algn="ctr" eaLnBrk="1" hangingPunct="1"/>
            <a:r>
              <a:rPr kumimoji="0" lang="en-US" sz="2000">
                <a:solidFill>
                  <a:schemeClr val="tx1"/>
                </a:solidFill>
                <a:effectLst>
                  <a:outerShdw blurRad="38100" dist="38100" dir="2700000" algn="tl">
                    <a:srgbClr val="FFFFFF"/>
                  </a:outerShdw>
                </a:effectLst>
              </a:rPr>
              <a:t>One author can have many books</a:t>
            </a:r>
            <a:endParaRPr kumimoji="0" lang="bg-BG" sz="2000">
              <a:solidFill>
                <a:schemeClr val="tx1"/>
              </a:solidFill>
              <a:effectLst>
                <a:outerShdw blurRad="38100" dist="38100" dir="2700000" algn="tl">
                  <a:srgbClr val="FFFFFF"/>
                </a:outerShdw>
              </a:effectLst>
            </a:endParaRPr>
          </a:p>
        </p:txBody>
      </p:sp>
      <p:sp>
        <p:nvSpPr>
          <p:cNvPr id="496669" name="AutoShape 29"/>
          <p:cNvSpPr>
            <a:spLocks noChangeArrowheads="1"/>
          </p:cNvSpPr>
          <p:nvPr/>
        </p:nvSpPr>
        <p:spPr bwMode="auto">
          <a:xfrm flipV="1">
            <a:off x="3708400" y="4365625"/>
            <a:ext cx="2390775" cy="868363"/>
          </a:xfrm>
          <a:prstGeom prst="wedgeRoundRectCallout">
            <a:avLst>
              <a:gd name="adj1" fmla="val 40301"/>
              <a:gd name="adj2" fmla="val -94611"/>
              <a:gd name="adj3" fmla="val 16667"/>
            </a:avLst>
          </a:prstGeom>
          <a:ln>
            <a:headEnd/>
            <a:tailEnd/>
          </a:ln>
        </p:spPr>
        <p:style>
          <a:lnRef idx="3">
            <a:schemeClr val="lt1"/>
          </a:lnRef>
          <a:fillRef idx="1">
            <a:schemeClr val="accent2"/>
          </a:fillRef>
          <a:effectRef idx="1">
            <a:schemeClr val="accent2"/>
          </a:effectRef>
          <a:fontRef idx="minor">
            <a:schemeClr val="lt1"/>
          </a:fontRef>
        </p:style>
        <p:txBody>
          <a:bodyPr rot="10800000" lIns="54000" rIns="54000" anchor="ctr"/>
          <a:lstStyle/>
          <a:p>
            <a:pPr algn="ctr" eaLnBrk="1" hangingPunct="1"/>
            <a:r>
              <a:rPr kumimoji="0" lang="en-US" sz="2000">
                <a:solidFill>
                  <a:schemeClr val="tx1"/>
                </a:solidFill>
                <a:effectLst>
                  <a:outerShdw blurRad="38100" dist="38100" dir="2700000" algn="tl">
                    <a:srgbClr val="FFFFFF"/>
                  </a:outerShdw>
                </a:effectLst>
              </a:rPr>
              <a:t>One author can have many articles</a:t>
            </a:r>
            <a:endParaRPr kumimoji="0" lang="bg-BG" sz="2000">
              <a:solidFill>
                <a:schemeClr val="tx1"/>
              </a:solidFill>
              <a:effectLst>
                <a:outerShdw blurRad="38100" dist="38100" dir="2700000" algn="tl">
                  <a:srgbClr val="FFFFFF"/>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6668"/>
                                        </p:tgtEl>
                                        <p:attrNameLst>
                                          <p:attrName>style.visibility</p:attrName>
                                        </p:attrNameLst>
                                      </p:cBhvr>
                                      <p:to>
                                        <p:strVal val="visible"/>
                                      </p:to>
                                    </p:set>
                                    <p:animEffect transition="in" filter="fade">
                                      <p:cBhvr>
                                        <p:cTn id="7" dur="500"/>
                                        <p:tgtEl>
                                          <p:spTgt spid="4966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96669"/>
                                        </p:tgtEl>
                                        <p:attrNameLst>
                                          <p:attrName>style.visibility</p:attrName>
                                        </p:attrNameLst>
                                      </p:cBhvr>
                                      <p:to>
                                        <p:strVal val="visible"/>
                                      </p:to>
                                    </p:set>
                                    <p:animEffect transition="in" filter="fade">
                                      <p:cBhvr>
                                        <p:cTn id="12" dur="500"/>
                                        <p:tgtEl>
                                          <p:spTgt spid="496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68" grpId="0" animBg="1"/>
      <p:bldP spid="496669"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r>
              <a:rPr lang="en-US"/>
              <a:t>Normalization</a:t>
            </a:r>
            <a:endParaRPr lang="bg-BG"/>
          </a:p>
        </p:txBody>
      </p:sp>
      <p:sp>
        <p:nvSpPr>
          <p:cNvPr id="497667" name="Rectangle 3"/>
          <p:cNvSpPr>
            <a:spLocks noGrp="1" noChangeArrowheads="1"/>
          </p:cNvSpPr>
          <p:nvPr>
            <p:ph type="body" idx="1"/>
          </p:nvPr>
        </p:nvSpPr>
        <p:spPr/>
        <p:txBody>
          <a:bodyPr/>
          <a:lstStyle/>
          <a:p>
            <a:r>
              <a:rPr lang="en-US" dirty="0"/>
              <a:t>Example for a normalized scheme</a:t>
            </a:r>
            <a:r>
              <a:rPr lang="bg-BG" dirty="0"/>
              <a:t> </a:t>
            </a:r>
            <a:r>
              <a:rPr lang="en-US" dirty="0"/>
              <a:t>(in</a:t>
            </a:r>
            <a:r>
              <a:rPr lang="bg-BG" dirty="0"/>
              <a:t> 4-</a:t>
            </a:r>
            <a:r>
              <a:rPr lang="en-US" dirty="0" err="1"/>
              <a:t>th</a:t>
            </a:r>
            <a:r>
              <a:rPr lang="bg-BG" dirty="0"/>
              <a:t> </a:t>
            </a:r>
            <a:r>
              <a:rPr lang="en-US" dirty="0"/>
              <a:t>Normal Form</a:t>
            </a:r>
            <a:r>
              <a:rPr lang="bg-BG" dirty="0"/>
              <a:t>):</a:t>
            </a:r>
          </a:p>
        </p:txBody>
      </p:sp>
      <p:graphicFrame>
        <p:nvGraphicFramePr>
          <p:cNvPr id="497668" name="Group 4"/>
          <p:cNvGraphicFramePr>
            <a:graphicFrameLocks noGrp="1"/>
          </p:cNvGraphicFramePr>
          <p:nvPr/>
        </p:nvGraphicFramePr>
        <p:xfrm>
          <a:off x="583238" y="5486400"/>
          <a:ext cx="2095500" cy="1123950"/>
        </p:xfrm>
        <a:graphic>
          <a:graphicData uri="http://schemas.openxmlformats.org/drawingml/2006/table">
            <a:tbl>
              <a:tblPr firstRow="1">
                <a:tableStyleId>{35758FB7-9AC5-4552-8A53-C91805E547FA}</a:tableStyleId>
              </a:tblPr>
              <a:tblGrid>
                <a:gridCol w="409575"/>
                <a:gridCol w="1685925"/>
              </a:tblGrid>
              <a:tr h="3937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smtClean="0">
                          <a:ln>
                            <a:noFill/>
                          </a:ln>
                          <a:effectLst>
                            <a:outerShdw blurRad="38100" dist="38100" dir="2700000" algn="tl">
                              <a:srgbClr val="FFFFFF"/>
                            </a:outerShdw>
                          </a:effectLst>
                        </a:rPr>
                        <a:t>I</a:t>
                      </a:r>
                      <a:r>
                        <a:rPr kumimoji="1" lang="en-US" sz="2000" u="none" strike="noStrike" cap="none" normalizeH="0" baseline="0" noProof="1" smtClean="0">
                          <a:ln>
                            <a:noFill/>
                          </a:ln>
                          <a:effectLst>
                            <a:outerShdw blurRad="38100" dist="38100" dir="2700000" algn="tl">
                              <a:srgbClr val="FFFFFF"/>
                            </a:outerShdw>
                          </a:effectLst>
                        </a:rPr>
                        <a:t>d</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smtClean="0">
                          <a:ln>
                            <a:noFill/>
                          </a:ln>
                          <a:effectLst>
                            <a:outerShdw blurRad="38100" dist="38100" dir="2700000" algn="tl">
                              <a:srgbClr val="FFFFFF"/>
                            </a:outerShdw>
                          </a:effectLst>
                        </a:rPr>
                        <a:t>Name</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65125">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2</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r>
                        <a:rPr kumimoji="1" lang="en-US" sz="1800" u="none" strike="noStrike" cap="none" normalizeH="0" baseline="0" smtClean="0">
                          <a:ln>
                            <a:noFill/>
                          </a:ln>
                          <a:effectLst>
                            <a:outerShdw blurRad="38100" dist="38100" dir="2700000" algn="tl">
                              <a:srgbClr val="FFFFFF"/>
                            </a:outerShdw>
                          </a:effectLst>
                        </a:rPr>
                        <a:t>Mlex</a:t>
                      </a:r>
                      <a:r>
                        <a:rPr kumimoji="1" lang="bg-BG" sz="1800" u="none" strike="noStrike" cap="none" normalizeH="0" baseline="0" noProof="1" smtClean="0">
                          <a:ln>
                            <a:noFill/>
                          </a:ln>
                          <a:effectLst>
                            <a:outerShdw blurRad="38100" dist="38100" dir="2700000" algn="tl">
                              <a:srgbClr val="FFFFFF"/>
                            </a:outerShdw>
                          </a:effectLst>
                        </a:rPr>
                        <a:t>" ООД</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65125">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4</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r>
                        <a:rPr kumimoji="1" lang="en-US" sz="1800" u="none" strike="noStrike" cap="none" normalizeH="0" baseline="0" dirty="0" err="1" smtClean="0">
                          <a:ln>
                            <a:noFill/>
                          </a:ln>
                          <a:effectLst>
                            <a:outerShdw blurRad="38100" dist="38100" dir="2700000" algn="tl">
                              <a:srgbClr val="FFFFFF"/>
                            </a:outerShdw>
                          </a:effectLst>
                        </a:rPr>
                        <a:t>Zagorka</a:t>
                      </a:r>
                      <a:r>
                        <a:rPr kumimoji="1" lang="bg-BG" sz="1800" u="none" strike="noStrike" cap="none" normalizeH="0" baseline="0" noProof="1" smtClean="0">
                          <a:ln>
                            <a:noFill/>
                          </a:ln>
                          <a:effectLst>
                            <a:outerShdw blurRad="38100" dist="38100" dir="2700000" algn="tl">
                              <a:srgbClr val="FFFFFF"/>
                            </a:outerShdw>
                          </a:effectLst>
                        </a:rPr>
                        <a:t>" АД</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graphicFrame>
        <p:nvGraphicFramePr>
          <p:cNvPr id="497682" name="Group 18"/>
          <p:cNvGraphicFramePr>
            <a:graphicFrameLocks noGrp="1"/>
          </p:cNvGraphicFramePr>
          <p:nvPr/>
        </p:nvGraphicFramePr>
        <p:xfrm>
          <a:off x="3078788" y="5486400"/>
          <a:ext cx="1930400" cy="1125157"/>
        </p:xfrm>
        <a:graphic>
          <a:graphicData uri="http://schemas.openxmlformats.org/drawingml/2006/table">
            <a:tbl>
              <a:tblPr firstRow="1">
                <a:tableStyleId>{35758FB7-9AC5-4552-8A53-C91805E547FA}</a:tableStyleId>
              </a:tblPr>
              <a:tblGrid>
                <a:gridCol w="409575"/>
                <a:gridCol w="1520825"/>
              </a:tblGrid>
              <a:tr h="40798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smtClean="0">
                          <a:ln>
                            <a:noFill/>
                          </a:ln>
                          <a:effectLst>
                            <a:outerShdw blurRad="38100" dist="38100" dir="2700000" algn="tl">
                              <a:srgbClr val="FFFFFF"/>
                            </a:outerShdw>
                          </a:effectLst>
                        </a:rPr>
                        <a:t>Id</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smtClean="0">
                          <a:ln>
                            <a:noFill/>
                          </a:ln>
                          <a:effectLst>
                            <a:outerShdw blurRad="38100" dist="38100" dir="2700000" algn="tl">
                              <a:srgbClr val="FFFFFF"/>
                            </a:outerShdw>
                          </a:effectLst>
                        </a:rPr>
                        <a:t>Name</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65125">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4</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beer</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000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dirty="0" smtClean="0">
                          <a:ln>
                            <a:noFill/>
                          </a:ln>
                          <a:effectLst>
                            <a:outerShdw blurRad="38100" dist="38100" dir="2700000" algn="tl">
                              <a:srgbClr val="FFFFFF"/>
                            </a:outerShdw>
                          </a:effectLst>
                        </a:rPr>
                        <a:t>2</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dirty="0" smtClean="0">
                          <a:ln>
                            <a:noFill/>
                          </a:ln>
                          <a:effectLst>
                            <a:outerShdw blurRad="38100" dist="38100" dir="2700000" algn="tl">
                              <a:srgbClr val="FFFFFF"/>
                            </a:outerShdw>
                          </a:effectLst>
                        </a:rPr>
                        <a:t>food</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graphicFrame>
        <p:nvGraphicFramePr>
          <p:cNvPr id="497792" name="Group 128"/>
          <p:cNvGraphicFramePr>
            <a:graphicFrameLocks noGrp="1"/>
          </p:cNvGraphicFramePr>
          <p:nvPr/>
        </p:nvGraphicFramePr>
        <p:xfrm>
          <a:off x="533400" y="2438400"/>
          <a:ext cx="8077200" cy="2252472"/>
        </p:xfrm>
        <a:graphic>
          <a:graphicData uri="http://schemas.openxmlformats.org/drawingml/2006/table">
            <a:tbl>
              <a:tblPr firstRow="1">
                <a:tableStyleId>{35758FB7-9AC5-4552-8A53-C91805E547FA}</a:tableStyleId>
              </a:tblPr>
              <a:tblGrid>
                <a:gridCol w="584518"/>
                <a:gridCol w="2078355"/>
                <a:gridCol w="1299527"/>
                <a:gridCol w="1066800"/>
                <a:gridCol w="1295400"/>
                <a:gridCol w="838200"/>
                <a:gridCol w="914400"/>
              </a:tblGrid>
              <a:tr h="271463">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u="none" strike="noStrike" cap="none" normalizeH="0" baseline="0" noProof="1" smtClean="0">
                          <a:ln>
                            <a:noFill/>
                          </a:ln>
                          <a:effectLst>
                            <a:outerShdw blurRad="38100" dist="38100" dir="2700000" algn="tl">
                              <a:srgbClr val="FFFFFF"/>
                            </a:outerShdw>
                          </a:effectLst>
                        </a:rPr>
                        <a:t>Id</a:t>
                      </a:r>
                      <a:endParaRPr kumimoji="1" lang="en-US" sz="2200" b="1" i="0" u="none" strike="noStrike" cap="none" normalizeH="0" baseline="0" noProof="1" smtClean="0">
                        <a:ln>
                          <a:noFill/>
                        </a:ln>
                        <a:solidFill>
                          <a:schemeClr val="tx1"/>
                        </a:solidFill>
                        <a:effectLst>
                          <a:outerShdw blurRad="38100" dist="38100" dir="2700000" algn="tl">
                            <a:srgbClr val="FFFFFF"/>
                          </a:outerShdw>
                        </a:effectLst>
                        <a:latin typeface="Courier New" pitchFamily="49"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u="none" strike="noStrike" cap="none" normalizeH="0" baseline="0" noProof="1" smtClean="0">
                          <a:ln>
                            <a:noFill/>
                          </a:ln>
                          <a:effectLst>
                            <a:outerShdw blurRad="38100" dist="38100" dir="2700000" algn="tl">
                              <a:srgbClr val="FFFFFF"/>
                            </a:outerShdw>
                          </a:effectLst>
                        </a:rPr>
                        <a:t>Product</a:t>
                      </a:r>
                      <a:endParaRPr kumimoji="1" lang="en-US" sz="2200" b="1" i="0" u="none" strike="noStrike" cap="none" normalizeH="0" baseline="0" noProof="1" smtClean="0">
                        <a:ln>
                          <a:noFill/>
                        </a:ln>
                        <a:solidFill>
                          <a:schemeClr val="tx1"/>
                        </a:solidFill>
                        <a:effectLst>
                          <a:outerShdw blurRad="38100" dist="38100" dir="2700000" algn="tl">
                            <a:srgbClr val="FFFFFF"/>
                          </a:outerShdw>
                        </a:effectLst>
                        <a:latin typeface="Courier New" pitchFamily="49"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u="none" strike="noStrike" cap="none" normalizeH="0" baseline="0" noProof="1" smtClean="0">
                          <a:ln>
                            <a:noFill/>
                          </a:ln>
                          <a:effectLst>
                            <a:outerShdw blurRad="38100" dist="38100" dir="2700000" algn="tl">
                              <a:srgbClr val="FFFFFF"/>
                            </a:outerShdw>
                          </a:effectLst>
                        </a:rPr>
                        <a:t>ProducerId</a:t>
                      </a:r>
                      <a:endParaRPr kumimoji="1" lang="en-US" sz="2200" b="1" i="0" u="none" strike="noStrike" cap="none" normalizeH="0" baseline="0" noProof="1" smtClean="0">
                        <a:ln>
                          <a:noFill/>
                        </a:ln>
                        <a:solidFill>
                          <a:schemeClr val="tx1"/>
                        </a:solidFill>
                        <a:effectLst>
                          <a:outerShdw blurRad="38100" dist="38100" dir="2700000" algn="tl">
                            <a:srgbClr val="FFFFFF"/>
                          </a:outerShdw>
                        </a:effectLst>
                        <a:latin typeface="Courier New" pitchFamily="49"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u="none" strike="noStrike" cap="none" normalizeH="0" baseline="0" noProof="1" smtClean="0">
                          <a:ln>
                            <a:noFill/>
                          </a:ln>
                          <a:effectLst>
                            <a:outerShdw blurRad="38100" dist="38100" dir="2700000" algn="tl">
                              <a:srgbClr val="FFFFFF"/>
                            </a:outerShdw>
                          </a:effectLst>
                        </a:rPr>
                        <a:t>Price</a:t>
                      </a:r>
                      <a:endParaRPr kumimoji="1" lang="en-US" sz="2200" b="1" i="0" u="none" strike="noStrike" cap="none" normalizeH="0" baseline="0" noProof="1" smtClean="0">
                        <a:ln>
                          <a:noFill/>
                        </a:ln>
                        <a:solidFill>
                          <a:schemeClr val="tx1"/>
                        </a:solidFill>
                        <a:effectLst>
                          <a:outerShdw blurRad="38100" dist="38100" dir="2700000" algn="tl">
                            <a:srgbClr val="FFFFFF"/>
                          </a:outerShdw>
                        </a:effectLst>
                        <a:latin typeface="Courier New" pitchFamily="49"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u="none" strike="noStrike" cap="none" normalizeH="0" baseline="0" noProof="1" smtClean="0">
                          <a:ln>
                            <a:noFill/>
                          </a:ln>
                          <a:effectLst>
                            <a:outerShdw blurRad="38100" dist="38100" dir="2700000" algn="tl">
                              <a:srgbClr val="FFFFFF"/>
                            </a:outerShdw>
                          </a:effectLst>
                        </a:rPr>
                        <a:t>CategoryId</a:t>
                      </a:r>
                      <a:endParaRPr kumimoji="1" lang="en-US" sz="2200" b="1" i="0" u="none" strike="noStrike" cap="none" normalizeH="0" baseline="0" noProof="1" smtClean="0">
                        <a:ln>
                          <a:noFill/>
                        </a:ln>
                        <a:solidFill>
                          <a:schemeClr val="tx1"/>
                        </a:solidFill>
                        <a:effectLst>
                          <a:outerShdw blurRad="38100" dist="38100" dir="2700000" algn="tl">
                            <a:srgbClr val="FFFFFF"/>
                          </a:outerShdw>
                        </a:effectLst>
                        <a:latin typeface="Courier New" pitchFamily="49"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u="none" strike="noStrike" cap="none" normalizeH="0" baseline="0" noProof="1" smtClean="0">
                          <a:ln>
                            <a:noFill/>
                          </a:ln>
                          <a:effectLst>
                            <a:outerShdw blurRad="38100" dist="38100" dir="2700000" algn="tl">
                              <a:srgbClr val="FFFFFF"/>
                            </a:outerShdw>
                          </a:effectLst>
                        </a:rPr>
                        <a:t>ShopId</a:t>
                      </a:r>
                      <a:endParaRPr kumimoji="1" lang="en-US" sz="2200" b="1" i="0" u="none" strike="noStrike" cap="none" normalizeH="0" baseline="0" noProof="1" smtClean="0">
                        <a:ln>
                          <a:noFill/>
                        </a:ln>
                        <a:solidFill>
                          <a:schemeClr val="tx1"/>
                        </a:solidFill>
                        <a:effectLst>
                          <a:outerShdw blurRad="38100" dist="38100" dir="2700000" algn="tl">
                            <a:srgbClr val="FFFFFF"/>
                          </a:outerShdw>
                        </a:effectLst>
                        <a:latin typeface="Courier New" pitchFamily="49"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u="none" strike="noStrike" cap="none" normalizeH="0" baseline="0" noProof="1" smtClean="0">
                          <a:ln>
                            <a:noFill/>
                          </a:ln>
                          <a:effectLst>
                            <a:outerShdw blurRad="38100" dist="38100" dir="2700000" algn="tl">
                              <a:srgbClr val="FFFFFF"/>
                            </a:outerShdw>
                          </a:effectLst>
                        </a:rPr>
                        <a:t>TownId</a:t>
                      </a:r>
                      <a:endParaRPr kumimoji="1" lang="en-US" sz="2200" b="1" i="0" u="none" strike="noStrike" cap="none" normalizeH="0" baseline="0" noProof="1" smtClean="0">
                        <a:ln>
                          <a:noFill/>
                        </a:ln>
                        <a:solidFill>
                          <a:schemeClr val="tx1"/>
                        </a:solidFill>
                        <a:effectLst>
                          <a:outerShdw blurRad="38100" dist="38100" dir="2700000" algn="tl">
                            <a:srgbClr val="FFFFFF"/>
                          </a:outerShdw>
                        </a:effectLst>
                        <a:latin typeface="Courier New" pitchFamily="49" charset="0"/>
                      </a:endParaRPr>
                    </a:p>
                  </a:txBody>
                  <a:tcPr horzOverflow="overflow"/>
                </a:tc>
              </a:tr>
              <a:tr h="24765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1</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smtClean="0">
                          <a:ln>
                            <a:noFill/>
                          </a:ln>
                          <a:effectLst>
                            <a:outerShdw blurRad="38100" dist="38100" dir="2700000" algn="tl">
                              <a:srgbClr val="FFFFFF"/>
                            </a:outerShdw>
                          </a:effectLst>
                        </a:rPr>
                        <a:t>Youghurt</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2</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0.67</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2</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4</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1</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2492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2</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smtClean="0">
                          <a:ln>
                            <a:noFill/>
                          </a:ln>
                          <a:effectLst>
                            <a:outerShdw blurRad="38100" dist="38100" dir="2700000" algn="tl">
                              <a:srgbClr val="FFFFFF"/>
                            </a:outerShdw>
                          </a:effectLst>
                        </a:rPr>
                        <a:t>bread "Dobrudja"</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3</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0.55</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2</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4</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1</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2492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3</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smtClean="0">
                          <a:ln>
                            <a:noFill/>
                          </a:ln>
                          <a:effectLst>
                            <a:outerShdw blurRad="38100" dist="38100" dir="2700000" algn="tl">
                              <a:srgbClr val="FFFFFF"/>
                            </a:outerShdw>
                          </a:effectLst>
                        </a:rPr>
                        <a:t>rackia "Pe6tera"</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6</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4.38</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5</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2</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1</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2492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4</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smtClean="0">
                          <a:ln>
                            <a:noFill/>
                          </a:ln>
                          <a:effectLst>
                            <a:outerShdw blurRad="38100" dist="38100" dir="2700000" algn="tl">
                              <a:srgbClr val="FFFFFF"/>
                            </a:outerShdw>
                          </a:effectLst>
                        </a:rPr>
                        <a:t>beer "Tuborg"</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4</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0.67</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4</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1</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3</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graphicFrame>
        <p:nvGraphicFramePr>
          <p:cNvPr id="497746" name="Group 82"/>
          <p:cNvGraphicFramePr>
            <a:graphicFrameLocks noGrp="1"/>
          </p:cNvGraphicFramePr>
          <p:nvPr/>
        </p:nvGraphicFramePr>
        <p:xfrm>
          <a:off x="5336213" y="5486400"/>
          <a:ext cx="1419225" cy="1125157"/>
        </p:xfrm>
        <a:graphic>
          <a:graphicData uri="http://schemas.openxmlformats.org/drawingml/2006/table">
            <a:tbl>
              <a:tblPr firstRow="1">
                <a:tableStyleId>{35758FB7-9AC5-4552-8A53-C91805E547FA}</a:tableStyleId>
              </a:tblPr>
              <a:tblGrid>
                <a:gridCol w="409575"/>
                <a:gridCol w="1009650"/>
              </a:tblGrid>
              <a:tr h="40798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smtClean="0">
                          <a:ln>
                            <a:noFill/>
                          </a:ln>
                          <a:effectLst>
                            <a:outerShdw blurRad="38100" dist="38100" dir="2700000" algn="tl">
                              <a:srgbClr val="FFFFFF"/>
                            </a:outerShdw>
                          </a:effectLst>
                        </a:rPr>
                        <a:t>I</a:t>
                      </a:r>
                      <a:r>
                        <a:rPr kumimoji="1" lang="bg-BG" sz="2000" u="none" strike="noStrike" cap="none" normalizeH="0" baseline="0" dirty="0" smtClean="0">
                          <a:ln>
                            <a:noFill/>
                          </a:ln>
                          <a:effectLst>
                            <a:outerShdw blurRad="38100" dist="38100" dir="2700000" algn="tl">
                              <a:srgbClr val="FFFFFF"/>
                            </a:outerShdw>
                          </a:effectLst>
                        </a:rPr>
                        <a:t>d</a:t>
                      </a:r>
                      <a:endParaRPr kumimoji="1" lang="bg-BG" sz="2000" b="1" i="0" u="none" strike="noStrike" cap="none" normalizeH="0" baseline="0" dirty="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smtClean="0">
                          <a:ln>
                            <a:noFill/>
                          </a:ln>
                          <a:effectLst>
                            <a:outerShdw blurRad="38100" dist="38100" dir="2700000" algn="tl">
                              <a:srgbClr val="FFFFFF"/>
                            </a:outerShdw>
                          </a:effectLst>
                        </a:rPr>
                        <a:t>Name</a:t>
                      </a:r>
                      <a:endParaRPr kumimoji="1" lang="bg-BG" sz="2000" b="1" i="0" u="none" strike="noStrike" cap="none" normalizeH="0" baseline="0" dirty="0" smtClean="0">
                        <a:ln>
                          <a:noFill/>
                        </a:ln>
                        <a:solidFill>
                          <a:schemeClr val="tx1"/>
                        </a:solidFill>
                        <a:effectLst>
                          <a:outerShdw blurRad="38100" dist="38100" dir="2700000" algn="tl">
                            <a:srgbClr val="FFFFFF"/>
                          </a:outerShdw>
                        </a:effectLst>
                        <a:latin typeface="Arial" charset="0"/>
                      </a:endParaRPr>
                    </a:p>
                  </a:txBody>
                  <a:tcPr horzOverflow="overflow"/>
                </a:tc>
              </a:tr>
              <a:tr h="365125">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1</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Billa</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3000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4</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dirty="0" smtClean="0">
                          <a:ln>
                            <a:noFill/>
                          </a:ln>
                          <a:effectLst>
                            <a:outerShdw blurRad="38100" dist="38100" dir="2700000" algn="tl">
                              <a:srgbClr val="FFFFFF"/>
                            </a:outerShdw>
                          </a:effectLst>
                        </a:rPr>
                        <a:t>METRO</a:t>
                      </a:r>
                      <a:endParaRPr kumimoji="1" lang="bg-BG" sz="1800" b="1" i="0" u="none" strike="noStrike" cap="none" normalizeH="0" baseline="0" dirty="0"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graphicFrame>
        <p:nvGraphicFramePr>
          <p:cNvPr id="497760" name="Group 96"/>
          <p:cNvGraphicFramePr>
            <a:graphicFrameLocks noGrp="1"/>
          </p:cNvGraphicFramePr>
          <p:nvPr/>
        </p:nvGraphicFramePr>
        <p:xfrm>
          <a:off x="7142788" y="5486400"/>
          <a:ext cx="1419225" cy="1125157"/>
        </p:xfrm>
        <a:graphic>
          <a:graphicData uri="http://schemas.openxmlformats.org/drawingml/2006/table">
            <a:tbl>
              <a:tblPr firstRow="1">
                <a:tableStyleId>{35758FB7-9AC5-4552-8A53-C91805E547FA}</a:tableStyleId>
              </a:tblPr>
              <a:tblGrid>
                <a:gridCol w="409575"/>
                <a:gridCol w="1009650"/>
              </a:tblGrid>
              <a:tr h="40798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smtClean="0">
                          <a:ln>
                            <a:noFill/>
                          </a:ln>
                          <a:effectLst>
                            <a:outerShdw blurRad="38100" dist="38100" dir="2700000" algn="tl">
                              <a:srgbClr val="FFFFFF"/>
                            </a:outerShdw>
                          </a:effectLst>
                        </a:rPr>
                        <a:t>Id</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smtClean="0">
                          <a:ln>
                            <a:noFill/>
                          </a:ln>
                          <a:effectLst>
                            <a:outerShdw blurRad="38100" dist="38100" dir="2700000" algn="tl">
                              <a:srgbClr val="FFFFFF"/>
                            </a:outerShdw>
                          </a:effectLst>
                        </a:rPr>
                        <a:t>Name</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65125">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1</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София</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000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dirty="0" smtClean="0">
                          <a:ln>
                            <a:noFill/>
                          </a:ln>
                          <a:effectLst>
                            <a:outerShdw blurRad="38100" dist="38100" dir="2700000" algn="tl">
                              <a:srgbClr val="FFFFFF"/>
                            </a:outerShdw>
                          </a:effectLst>
                        </a:rPr>
                        <a:t>3</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dirty="0" smtClean="0">
                          <a:ln>
                            <a:noFill/>
                          </a:ln>
                          <a:effectLst>
                            <a:outerShdw blurRad="38100" dist="38100" dir="2700000" algn="tl">
                              <a:srgbClr val="FFFFFF"/>
                            </a:outerShdw>
                          </a:effectLst>
                        </a:rPr>
                        <a:t>Варна</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
        <p:nvSpPr>
          <p:cNvPr id="497774" name="Text Box 110"/>
          <p:cNvSpPr txBox="1">
            <a:spLocks noChangeArrowheads="1"/>
          </p:cNvSpPr>
          <p:nvPr/>
        </p:nvSpPr>
        <p:spPr bwMode="auto">
          <a:xfrm>
            <a:off x="513388" y="2133600"/>
            <a:ext cx="1544012" cy="405496"/>
          </a:xfrm>
          <a:prstGeom prst="rect">
            <a:avLst/>
          </a:prstGeom>
          <a:noFill/>
          <a:ln w="9525" algn="ctr">
            <a:noFill/>
            <a:miter lim="800000"/>
            <a:headEnd/>
            <a:tailEnd/>
          </a:ln>
          <a:effectLst/>
        </p:spPr>
        <p:txBody>
          <a:bodyPr wrap="none">
            <a:spAutoFit/>
          </a:bodyPr>
          <a:lstStyle/>
          <a:p>
            <a:pPr eaLnBrk="1" hangingPunct="1">
              <a:lnSpc>
                <a:spcPct val="90000"/>
              </a:lnSpc>
              <a:spcBef>
                <a:spcPct val="30000"/>
              </a:spcBef>
              <a:buClr>
                <a:schemeClr val="tx2"/>
              </a:buClr>
              <a:buSzPct val="75000"/>
              <a:buFont typeface="Wingdings" pitchFamily="2" charset="2"/>
              <a:buNone/>
            </a:pPr>
            <a:r>
              <a:rPr kumimoji="0" lang="en-US" sz="2200" b="1" dirty="0">
                <a:solidFill>
                  <a:schemeClr val="tx1"/>
                </a:solidFill>
                <a:latin typeface="Courier New" pitchFamily="49" charset="0"/>
              </a:rPr>
              <a:t>Products</a:t>
            </a:r>
            <a:endParaRPr kumimoji="0" lang="bg-BG" sz="2200" b="1" dirty="0">
              <a:solidFill>
                <a:schemeClr val="tx1"/>
              </a:solidFill>
              <a:latin typeface="Courier New" pitchFamily="49" charset="0"/>
            </a:endParaRPr>
          </a:p>
        </p:txBody>
      </p:sp>
      <p:sp>
        <p:nvSpPr>
          <p:cNvPr id="497775" name="Text Box 111"/>
          <p:cNvSpPr txBox="1">
            <a:spLocks noChangeArrowheads="1"/>
          </p:cNvSpPr>
          <p:nvPr/>
        </p:nvSpPr>
        <p:spPr bwMode="auto">
          <a:xfrm>
            <a:off x="589588" y="5157104"/>
            <a:ext cx="1374094" cy="405496"/>
          </a:xfrm>
          <a:prstGeom prst="rect">
            <a:avLst/>
          </a:prstGeom>
          <a:noFill/>
          <a:ln w="9525" algn="ctr">
            <a:noFill/>
            <a:miter lim="800000"/>
            <a:headEnd/>
            <a:tailEnd/>
          </a:ln>
          <a:effectLst/>
        </p:spPr>
        <p:txBody>
          <a:bodyPr wrap="none">
            <a:spAutoFit/>
          </a:bodyPr>
          <a:lstStyle/>
          <a:p>
            <a:pPr eaLnBrk="1" hangingPunct="1">
              <a:lnSpc>
                <a:spcPct val="90000"/>
              </a:lnSpc>
              <a:spcBef>
                <a:spcPct val="30000"/>
              </a:spcBef>
              <a:buClr>
                <a:schemeClr val="tx2"/>
              </a:buClr>
              <a:buSzPct val="75000"/>
              <a:buFont typeface="Wingdings" pitchFamily="2" charset="2"/>
              <a:buNone/>
            </a:pPr>
            <a:r>
              <a:rPr kumimoji="0" lang="en-US" sz="2200" b="1" dirty="0">
                <a:solidFill>
                  <a:schemeClr val="tx1"/>
                </a:solidFill>
                <a:latin typeface="Courier New" pitchFamily="49" charset="0"/>
              </a:rPr>
              <a:t>Vendors</a:t>
            </a:r>
            <a:endParaRPr kumimoji="0" lang="bg-BG" sz="2200" b="1" dirty="0">
              <a:solidFill>
                <a:schemeClr val="tx1"/>
              </a:solidFill>
              <a:latin typeface="Courier New" pitchFamily="49" charset="0"/>
            </a:endParaRPr>
          </a:p>
        </p:txBody>
      </p:sp>
      <p:sp>
        <p:nvSpPr>
          <p:cNvPr id="497776" name="Text Box 112"/>
          <p:cNvSpPr txBox="1">
            <a:spLocks noChangeArrowheads="1"/>
          </p:cNvSpPr>
          <p:nvPr/>
        </p:nvSpPr>
        <p:spPr bwMode="auto">
          <a:xfrm>
            <a:off x="3049139" y="5157104"/>
            <a:ext cx="1883849" cy="405496"/>
          </a:xfrm>
          <a:prstGeom prst="rect">
            <a:avLst/>
          </a:prstGeom>
          <a:noFill/>
          <a:ln w="9525" algn="ctr">
            <a:noFill/>
            <a:miter lim="800000"/>
            <a:headEnd/>
            <a:tailEnd/>
          </a:ln>
          <a:effectLst/>
        </p:spPr>
        <p:txBody>
          <a:bodyPr wrap="none">
            <a:spAutoFit/>
          </a:bodyPr>
          <a:lstStyle/>
          <a:p>
            <a:pPr eaLnBrk="1" hangingPunct="1">
              <a:lnSpc>
                <a:spcPct val="90000"/>
              </a:lnSpc>
              <a:spcBef>
                <a:spcPct val="30000"/>
              </a:spcBef>
              <a:buClr>
                <a:schemeClr val="tx2"/>
              </a:buClr>
              <a:buSzPct val="75000"/>
              <a:buFont typeface="Wingdings" pitchFamily="2" charset="2"/>
              <a:buNone/>
            </a:pPr>
            <a:r>
              <a:rPr kumimoji="0" lang="en-US" sz="2200" b="1" dirty="0">
                <a:solidFill>
                  <a:schemeClr val="tx1"/>
                </a:solidFill>
                <a:latin typeface="Courier New" pitchFamily="49" charset="0"/>
              </a:rPr>
              <a:t>Categories</a:t>
            </a:r>
            <a:endParaRPr kumimoji="0" lang="bg-BG" sz="2200" b="1" dirty="0">
              <a:solidFill>
                <a:schemeClr val="tx1"/>
              </a:solidFill>
              <a:latin typeface="Courier New" pitchFamily="49" charset="0"/>
            </a:endParaRPr>
          </a:p>
        </p:txBody>
      </p:sp>
      <p:sp>
        <p:nvSpPr>
          <p:cNvPr id="497777" name="Text Box 113"/>
          <p:cNvSpPr txBox="1">
            <a:spLocks noChangeArrowheads="1"/>
          </p:cNvSpPr>
          <p:nvPr/>
        </p:nvSpPr>
        <p:spPr bwMode="auto">
          <a:xfrm>
            <a:off x="5237788" y="5181600"/>
            <a:ext cx="1204176" cy="405496"/>
          </a:xfrm>
          <a:prstGeom prst="rect">
            <a:avLst/>
          </a:prstGeom>
          <a:noFill/>
          <a:ln w="9525" algn="ctr">
            <a:noFill/>
            <a:miter lim="800000"/>
            <a:headEnd/>
            <a:tailEnd/>
          </a:ln>
          <a:effectLst/>
        </p:spPr>
        <p:txBody>
          <a:bodyPr wrap="none">
            <a:spAutoFit/>
          </a:bodyPr>
          <a:lstStyle/>
          <a:p>
            <a:pPr eaLnBrk="1" hangingPunct="1">
              <a:lnSpc>
                <a:spcPct val="90000"/>
              </a:lnSpc>
              <a:spcBef>
                <a:spcPct val="30000"/>
              </a:spcBef>
              <a:buClr>
                <a:schemeClr val="tx2"/>
              </a:buClr>
              <a:buSzPct val="75000"/>
              <a:buFont typeface="Wingdings" pitchFamily="2" charset="2"/>
              <a:buNone/>
            </a:pPr>
            <a:r>
              <a:rPr kumimoji="0" lang="en-US" sz="2200" b="1" dirty="0">
                <a:solidFill>
                  <a:schemeClr val="tx1"/>
                </a:solidFill>
                <a:latin typeface="Courier New" pitchFamily="49" charset="0"/>
              </a:rPr>
              <a:t>Stores</a:t>
            </a:r>
            <a:endParaRPr kumimoji="0" lang="bg-BG" sz="2200" b="1" dirty="0">
              <a:solidFill>
                <a:schemeClr val="tx1"/>
              </a:solidFill>
              <a:latin typeface="Courier New" pitchFamily="49" charset="0"/>
            </a:endParaRPr>
          </a:p>
        </p:txBody>
      </p:sp>
      <p:sp>
        <p:nvSpPr>
          <p:cNvPr id="497778" name="Text Box 114"/>
          <p:cNvSpPr txBox="1">
            <a:spLocks noChangeArrowheads="1"/>
          </p:cNvSpPr>
          <p:nvPr/>
        </p:nvSpPr>
        <p:spPr bwMode="auto">
          <a:xfrm>
            <a:off x="7066588" y="5157104"/>
            <a:ext cx="1034257" cy="405496"/>
          </a:xfrm>
          <a:prstGeom prst="rect">
            <a:avLst/>
          </a:prstGeom>
          <a:noFill/>
          <a:ln w="9525" algn="ctr">
            <a:noFill/>
            <a:miter lim="800000"/>
            <a:headEnd/>
            <a:tailEnd/>
          </a:ln>
          <a:effectLst/>
        </p:spPr>
        <p:txBody>
          <a:bodyPr wrap="none">
            <a:spAutoFit/>
          </a:bodyPr>
          <a:lstStyle/>
          <a:p>
            <a:pPr eaLnBrk="1" hangingPunct="1">
              <a:lnSpc>
                <a:spcPct val="90000"/>
              </a:lnSpc>
              <a:spcBef>
                <a:spcPct val="30000"/>
              </a:spcBef>
              <a:buClr>
                <a:schemeClr val="tx2"/>
              </a:buClr>
              <a:buSzPct val="75000"/>
              <a:buFont typeface="Wingdings" pitchFamily="2" charset="2"/>
              <a:buNone/>
            </a:pPr>
            <a:r>
              <a:rPr kumimoji="0" lang="en-US" sz="2200" b="1" dirty="0">
                <a:solidFill>
                  <a:schemeClr val="tx1"/>
                </a:solidFill>
                <a:latin typeface="Courier New" pitchFamily="49" charset="0"/>
              </a:rPr>
              <a:t>Towns</a:t>
            </a:r>
            <a:endParaRPr kumimoji="0" lang="bg-BG" sz="2200" b="1" dirty="0">
              <a:solidFill>
                <a:schemeClr val="tx1"/>
              </a:solidFill>
              <a:latin typeface="Courier New" pitchFamily="49" charset="0"/>
            </a:endParaRPr>
          </a:p>
        </p:txBody>
      </p:sp>
      <p:sp>
        <p:nvSpPr>
          <p:cNvPr id="497779" name="Line 115"/>
          <p:cNvSpPr>
            <a:spLocks noChangeShapeType="1"/>
          </p:cNvSpPr>
          <p:nvPr/>
        </p:nvSpPr>
        <p:spPr bwMode="auto">
          <a:xfrm flipH="1">
            <a:off x="2494587" y="4800600"/>
            <a:ext cx="1219201" cy="609600"/>
          </a:xfrm>
          <a:prstGeom prst="line">
            <a:avLst/>
          </a:prstGeom>
          <a:noFill/>
          <a:ln w="25400">
            <a:solidFill>
              <a:schemeClr val="tx1"/>
            </a:solidFill>
            <a:round/>
            <a:headEnd/>
            <a:tailEnd type="stealth" w="lg" len="lg"/>
          </a:ln>
          <a:effectLst/>
        </p:spPr>
        <p:txBody>
          <a:bodyPr wrap="none" anchor="ctr"/>
          <a:lstStyle/>
          <a:p>
            <a:endParaRPr lang="bg-BG"/>
          </a:p>
        </p:txBody>
      </p:sp>
      <p:sp>
        <p:nvSpPr>
          <p:cNvPr id="497780" name="Line 116"/>
          <p:cNvSpPr>
            <a:spLocks noChangeShapeType="1"/>
          </p:cNvSpPr>
          <p:nvPr/>
        </p:nvSpPr>
        <p:spPr bwMode="auto">
          <a:xfrm flipH="1">
            <a:off x="4932988" y="4800600"/>
            <a:ext cx="914400" cy="609600"/>
          </a:xfrm>
          <a:prstGeom prst="line">
            <a:avLst/>
          </a:prstGeom>
          <a:noFill/>
          <a:ln w="25400">
            <a:solidFill>
              <a:schemeClr val="tx1"/>
            </a:solidFill>
            <a:round/>
            <a:headEnd/>
            <a:tailEnd type="stealth" w="lg" len="lg"/>
          </a:ln>
          <a:effectLst/>
        </p:spPr>
        <p:txBody>
          <a:bodyPr wrap="none" anchor="ctr"/>
          <a:lstStyle/>
          <a:p>
            <a:endParaRPr lang="bg-BG"/>
          </a:p>
        </p:txBody>
      </p:sp>
      <p:sp>
        <p:nvSpPr>
          <p:cNvPr id="497781" name="Line 117"/>
          <p:cNvSpPr>
            <a:spLocks noChangeShapeType="1"/>
          </p:cNvSpPr>
          <p:nvPr/>
        </p:nvSpPr>
        <p:spPr bwMode="auto">
          <a:xfrm flipH="1">
            <a:off x="6472862" y="4800600"/>
            <a:ext cx="669925" cy="584200"/>
          </a:xfrm>
          <a:prstGeom prst="line">
            <a:avLst/>
          </a:prstGeom>
          <a:noFill/>
          <a:ln w="25400">
            <a:solidFill>
              <a:schemeClr val="tx1"/>
            </a:solidFill>
            <a:round/>
            <a:headEnd/>
            <a:tailEnd type="stealth" w="lg" len="lg"/>
          </a:ln>
          <a:effectLst/>
        </p:spPr>
        <p:txBody>
          <a:bodyPr wrap="none" anchor="ctr"/>
          <a:lstStyle/>
          <a:p>
            <a:endParaRPr lang="bg-BG"/>
          </a:p>
        </p:txBody>
      </p:sp>
      <p:sp>
        <p:nvSpPr>
          <p:cNvPr id="497782" name="Line 118"/>
          <p:cNvSpPr>
            <a:spLocks noChangeShapeType="1"/>
          </p:cNvSpPr>
          <p:nvPr/>
        </p:nvSpPr>
        <p:spPr bwMode="auto">
          <a:xfrm>
            <a:off x="8057189" y="4800599"/>
            <a:ext cx="109538" cy="600075"/>
          </a:xfrm>
          <a:prstGeom prst="line">
            <a:avLst/>
          </a:prstGeom>
          <a:noFill/>
          <a:ln w="25400">
            <a:solidFill>
              <a:schemeClr val="tx1"/>
            </a:solidFill>
            <a:round/>
            <a:headEnd/>
            <a:tailEnd type="stealth" w="lg" len="lg"/>
          </a:ln>
          <a:effectLst/>
        </p:spPr>
        <p:txBody>
          <a:bodyPr wrap="none" anchor="ctr"/>
          <a:lstStyle/>
          <a:p>
            <a:endParaRPr lang="bg-BG"/>
          </a:p>
        </p:txBody>
      </p:sp>
    </p:spTree>
  </p:cSld>
  <p:clrMapOvr>
    <a:masterClrMapping/>
  </p:clrMapOvr>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en-US"/>
              <a:t>Constraints</a:t>
            </a:r>
            <a:endParaRPr lang="bg-BG"/>
          </a:p>
        </p:txBody>
      </p:sp>
      <p:sp>
        <p:nvSpPr>
          <p:cNvPr id="498691" name="Rectangle 3"/>
          <p:cNvSpPr>
            <a:spLocks noGrp="1" noChangeArrowheads="1"/>
          </p:cNvSpPr>
          <p:nvPr>
            <p:ph type="body" idx="1"/>
          </p:nvPr>
        </p:nvSpPr>
        <p:spPr/>
        <p:txBody>
          <a:bodyPr/>
          <a:lstStyle/>
          <a:p>
            <a:r>
              <a:rPr lang="en-US"/>
              <a:t>Constraints</a:t>
            </a:r>
            <a:r>
              <a:rPr lang="bg-BG"/>
              <a:t> </a:t>
            </a:r>
            <a:r>
              <a:rPr lang="en-US"/>
              <a:t>set data rules</a:t>
            </a:r>
            <a:r>
              <a:rPr lang="bg-BG"/>
              <a:t> </a:t>
            </a:r>
            <a:r>
              <a:rPr lang="en-US"/>
              <a:t>which cannot be broken</a:t>
            </a:r>
            <a:endParaRPr lang="bg-BG"/>
          </a:p>
          <a:p>
            <a:r>
              <a:rPr lang="en-US"/>
              <a:t>Primary key constraint</a:t>
            </a:r>
            <a:endParaRPr lang="bg-BG"/>
          </a:p>
          <a:p>
            <a:pPr lvl="1"/>
            <a:r>
              <a:rPr lang="en-US"/>
              <a:t>Primary key is unique for each record</a:t>
            </a:r>
          </a:p>
          <a:p>
            <a:r>
              <a:rPr lang="en-US"/>
              <a:t>Unique key constraint</a:t>
            </a:r>
            <a:endParaRPr lang="bg-BG"/>
          </a:p>
          <a:p>
            <a:pPr lvl="1"/>
            <a:r>
              <a:rPr lang="en-US"/>
              <a:t>Values in a column (or a group of columns) are</a:t>
            </a:r>
            <a:r>
              <a:rPr lang="bg-BG"/>
              <a:t> </a:t>
            </a:r>
            <a:r>
              <a:rPr lang="en-US"/>
              <a:t>unique</a:t>
            </a:r>
            <a:endParaRPr lang="bg-BG"/>
          </a:p>
        </p:txBody>
      </p:sp>
    </p:spTree>
  </p:cSld>
  <p:clrMapOvr>
    <a:masterClrMapping/>
  </p:clrMapOv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r>
              <a:rPr lang="en-US"/>
              <a:t>Constraints</a:t>
            </a:r>
            <a:endParaRPr lang="bg-BG"/>
          </a:p>
        </p:txBody>
      </p:sp>
      <p:sp>
        <p:nvSpPr>
          <p:cNvPr id="499715" name="Rectangle 3"/>
          <p:cNvSpPr>
            <a:spLocks noGrp="1" noChangeArrowheads="1"/>
          </p:cNvSpPr>
          <p:nvPr>
            <p:ph type="body" idx="1"/>
          </p:nvPr>
        </p:nvSpPr>
        <p:spPr/>
        <p:txBody>
          <a:bodyPr/>
          <a:lstStyle/>
          <a:p>
            <a:pPr>
              <a:spcBef>
                <a:spcPct val="25000"/>
              </a:spcBef>
            </a:pPr>
            <a:r>
              <a:rPr lang="en-US"/>
              <a:t>Foreign key constraint</a:t>
            </a:r>
            <a:endParaRPr lang="bg-BG"/>
          </a:p>
          <a:p>
            <a:pPr lvl="1">
              <a:spcBef>
                <a:spcPct val="25000"/>
              </a:spcBef>
            </a:pPr>
            <a:r>
              <a:rPr lang="en-US"/>
              <a:t>The value in a given column is a key from another table</a:t>
            </a:r>
            <a:endParaRPr lang="bg-BG"/>
          </a:p>
          <a:p>
            <a:pPr>
              <a:spcBef>
                <a:spcPct val="25000"/>
              </a:spcBef>
            </a:pPr>
            <a:r>
              <a:rPr lang="en-US"/>
              <a:t>Check constraint</a:t>
            </a:r>
            <a:endParaRPr lang="bg-BG"/>
          </a:p>
          <a:p>
            <a:pPr lvl="1">
              <a:spcBef>
                <a:spcPct val="25000"/>
              </a:spcBef>
            </a:pPr>
            <a:r>
              <a:rPr lang="en-US"/>
              <a:t>Values in a certain column meet some condition</a:t>
            </a:r>
            <a:endParaRPr lang="bg-BG"/>
          </a:p>
          <a:p>
            <a:pPr lvl="1">
              <a:spcBef>
                <a:spcPct val="25000"/>
              </a:spcBef>
            </a:pPr>
            <a:r>
              <a:rPr lang="en-US"/>
              <a:t>For example</a:t>
            </a:r>
            <a:r>
              <a:rPr lang="bg-BG"/>
              <a:t>:</a:t>
            </a:r>
          </a:p>
          <a:p>
            <a:pPr lvl="2">
              <a:spcBef>
                <a:spcPct val="25000"/>
              </a:spcBef>
            </a:pPr>
            <a:r>
              <a:rPr lang="bg-BG" sz="2400">
                <a:latin typeface="Courier New" pitchFamily="49" charset="0"/>
              </a:rPr>
              <a:t>(</a:t>
            </a:r>
            <a:r>
              <a:rPr lang="en-US" sz="2400">
                <a:latin typeface="Courier New" pitchFamily="49" charset="0"/>
              </a:rPr>
              <a:t>hour&gt;=0)</a:t>
            </a:r>
            <a:r>
              <a:rPr lang="en-US" sz="2400"/>
              <a:t> </a:t>
            </a:r>
            <a:r>
              <a:rPr lang="en-US" sz="2400">
                <a:latin typeface="Courier New" pitchFamily="49" charset="0"/>
              </a:rPr>
              <a:t>AND</a:t>
            </a:r>
            <a:r>
              <a:rPr lang="en-US" sz="2400"/>
              <a:t> </a:t>
            </a:r>
            <a:r>
              <a:rPr lang="en-US" sz="2400">
                <a:latin typeface="Courier New" pitchFamily="49" charset="0"/>
              </a:rPr>
              <a:t>(hour&lt;=24)</a:t>
            </a:r>
            <a:endParaRPr lang="bg-BG" sz="2400">
              <a:latin typeface="Courier New" pitchFamily="49" charset="0"/>
            </a:endParaRPr>
          </a:p>
          <a:p>
            <a:pPr lvl="2">
              <a:spcBef>
                <a:spcPct val="25000"/>
              </a:spcBef>
            </a:pPr>
            <a:r>
              <a:rPr lang="bg-BG" sz="2400">
                <a:latin typeface="Courier New" pitchFamily="49" charset="0"/>
              </a:rPr>
              <a:t>name = upper(name)</a:t>
            </a:r>
            <a:endParaRPr lang="bg-BG"/>
          </a:p>
        </p:txBody>
      </p:sp>
    </p:spTree>
  </p:cSld>
  <p:clrMapOvr>
    <a:masterClrMapping/>
  </p:clrMapOvr>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r>
              <a:rPr lang="en-US"/>
              <a:t>Indexes</a:t>
            </a:r>
            <a:endParaRPr lang="bg-BG"/>
          </a:p>
        </p:txBody>
      </p:sp>
      <p:sp>
        <p:nvSpPr>
          <p:cNvPr id="500739" name="Rectangle 3"/>
          <p:cNvSpPr>
            <a:spLocks noGrp="1" noChangeArrowheads="1"/>
          </p:cNvSpPr>
          <p:nvPr>
            <p:ph type="body" idx="1"/>
          </p:nvPr>
        </p:nvSpPr>
        <p:spPr/>
        <p:txBody>
          <a:bodyPr/>
          <a:lstStyle/>
          <a:p>
            <a:pPr>
              <a:spcBef>
                <a:spcPct val="25000"/>
              </a:spcBef>
            </a:pPr>
            <a:r>
              <a:rPr lang="en-US"/>
              <a:t>Indexes speed up searching of values in a certain column or group of columns</a:t>
            </a:r>
            <a:r>
              <a:rPr lang="bg-BG"/>
              <a:t> </a:t>
            </a:r>
            <a:endParaRPr lang="en-US"/>
          </a:p>
          <a:p>
            <a:pPr>
              <a:spcBef>
                <a:spcPct val="25000"/>
              </a:spcBef>
            </a:pPr>
            <a:r>
              <a:rPr lang="en-US"/>
              <a:t>Used in big tables</a:t>
            </a:r>
            <a:endParaRPr lang="bg-BG"/>
          </a:p>
          <a:p>
            <a:pPr>
              <a:spcBef>
                <a:spcPct val="25000"/>
              </a:spcBef>
            </a:pPr>
            <a:r>
              <a:rPr lang="en-US"/>
              <a:t>Usually implemented as B-trees or hash tables</a:t>
            </a:r>
            <a:endParaRPr lang="bg-BG"/>
          </a:p>
          <a:p>
            <a:pPr>
              <a:spcBef>
                <a:spcPct val="25000"/>
              </a:spcBef>
            </a:pPr>
            <a:r>
              <a:rPr lang="en-US"/>
              <a:t>They can be outer indexes</a:t>
            </a:r>
            <a:r>
              <a:rPr lang="bg-BG"/>
              <a:t> (</a:t>
            </a:r>
            <a:r>
              <a:rPr lang="en-US"/>
              <a:t>outside the table</a:t>
            </a:r>
            <a:r>
              <a:rPr lang="bg-BG"/>
              <a:t>) </a:t>
            </a:r>
            <a:r>
              <a:rPr lang="en-US"/>
              <a:t>or built-in</a:t>
            </a:r>
            <a:endParaRPr lang="bg-BG"/>
          </a:p>
          <a:p>
            <a:pPr>
              <a:spcBef>
                <a:spcPct val="25000"/>
              </a:spcBef>
            </a:pPr>
            <a:r>
              <a:rPr lang="en-US"/>
              <a:t>Adding and deleting of records in indexed tables is slower</a:t>
            </a:r>
            <a:endParaRPr lang="bg-BG"/>
          </a:p>
        </p:txBody>
      </p:sp>
    </p:spTree>
  </p:cSld>
  <p:clrMapOvr>
    <a:masterClrMapping/>
  </p:clrMapOv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lstStyle/>
          <a:p>
            <a:r>
              <a:rPr lang="en-US"/>
              <a:t>The</a:t>
            </a:r>
            <a:r>
              <a:rPr lang="bg-BG"/>
              <a:t> </a:t>
            </a:r>
            <a:r>
              <a:rPr lang="en-US"/>
              <a:t>SQL language</a:t>
            </a:r>
            <a:endParaRPr lang="bg-BG"/>
          </a:p>
        </p:txBody>
      </p:sp>
      <p:sp>
        <p:nvSpPr>
          <p:cNvPr id="501763" name="Rectangle 3"/>
          <p:cNvSpPr>
            <a:spLocks noGrp="1" noChangeArrowheads="1"/>
          </p:cNvSpPr>
          <p:nvPr>
            <p:ph type="body" idx="1"/>
          </p:nvPr>
        </p:nvSpPr>
        <p:spPr/>
        <p:txBody>
          <a:bodyPr/>
          <a:lstStyle/>
          <a:p>
            <a:pPr>
              <a:spcBef>
                <a:spcPct val="25000"/>
              </a:spcBef>
            </a:pPr>
            <a:r>
              <a:rPr lang="en-US"/>
              <a:t>SQL (Structured Query Language)</a:t>
            </a:r>
          </a:p>
          <a:p>
            <a:pPr lvl="1">
              <a:spcBef>
                <a:spcPct val="25000"/>
              </a:spcBef>
            </a:pPr>
            <a:r>
              <a:rPr lang="en-US"/>
              <a:t>Standardized declarative language</a:t>
            </a:r>
            <a:r>
              <a:rPr lang="bg-BG"/>
              <a:t> </a:t>
            </a:r>
            <a:r>
              <a:rPr lang="en-US"/>
              <a:t>for manipulation of relational databases</a:t>
            </a:r>
            <a:endParaRPr lang="bg-BG"/>
          </a:p>
          <a:p>
            <a:pPr lvl="1">
              <a:spcBef>
                <a:spcPct val="25000"/>
              </a:spcBef>
            </a:pPr>
            <a:r>
              <a:rPr lang="en-US"/>
              <a:t>SQL-99 is into use </a:t>
            </a:r>
          </a:p>
          <a:p>
            <a:pPr>
              <a:spcBef>
                <a:spcPct val="25000"/>
              </a:spcBef>
            </a:pPr>
            <a:r>
              <a:rPr lang="en-US"/>
              <a:t>SQL supports</a:t>
            </a:r>
            <a:r>
              <a:rPr lang="bg-BG"/>
              <a:t>:</a:t>
            </a:r>
          </a:p>
          <a:p>
            <a:pPr lvl="1">
              <a:spcBef>
                <a:spcPct val="25000"/>
              </a:spcBef>
            </a:pPr>
            <a:r>
              <a:rPr lang="en-US"/>
              <a:t>Creating</a:t>
            </a:r>
            <a:r>
              <a:rPr lang="bg-BG"/>
              <a:t>, </a:t>
            </a:r>
            <a:r>
              <a:rPr lang="en-US"/>
              <a:t>altering, deleting tables and other objects in the database</a:t>
            </a:r>
            <a:endParaRPr lang="bg-BG"/>
          </a:p>
          <a:p>
            <a:pPr lvl="1">
              <a:spcBef>
                <a:spcPct val="25000"/>
              </a:spcBef>
            </a:pPr>
            <a:r>
              <a:rPr lang="en-US"/>
              <a:t>Searching for</a:t>
            </a:r>
            <a:r>
              <a:rPr lang="bg-BG"/>
              <a:t>, </a:t>
            </a:r>
            <a:r>
              <a:rPr lang="en-US"/>
              <a:t>retrieving, inserting, changing and deleting records</a:t>
            </a:r>
            <a:endParaRPr lang="bg-BG"/>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ctrTitle"/>
          </p:nvPr>
        </p:nvSpPr>
        <p:spPr>
          <a:xfrm>
            <a:off x="1258888" y="2532063"/>
            <a:ext cx="6480175" cy="1473200"/>
          </a:xfrm>
        </p:spPr>
        <p:txBody>
          <a:bodyPr/>
          <a:lstStyle/>
          <a:p>
            <a:pPr>
              <a:lnSpc>
                <a:spcPct val="110000"/>
              </a:lnSpc>
            </a:pPr>
            <a:r>
              <a:rPr lang="en-US"/>
              <a:t>SQL Server Authentication</a:t>
            </a:r>
            <a:endParaRPr lang="bg-BG"/>
          </a:p>
        </p:txBody>
      </p:sp>
    </p:spTree>
  </p:cSld>
  <p:clrMapOvr>
    <a:masterClrMapping/>
  </p:clrMapOvr>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en-US"/>
              <a:t>The</a:t>
            </a:r>
            <a:r>
              <a:rPr lang="bg-BG"/>
              <a:t> </a:t>
            </a:r>
            <a:r>
              <a:rPr lang="en-US"/>
              <a:t>SQL language</a:t>
            </a:r>
            <a:endParaRPr lang="bg-BG"/>
          </a:p>
        </p:txBody>
      </p:sp>
      <p:sp>
        <p:nvSpPr>
          <p:cNvPr id="502787" name="Rectangle 3"/>
          <p:cNvSpPr>
            <a:spLocks noGrp="1" noChangeArrowheads="1"/>
          </p:cNvSpPr>
          <p:nvPr>
            <p:ph type="body" idx="1"/>
          </p:nvPr>
        </p:nvSpPr>
        <p:spPr/>
        <p:txBody>
          <a:bodyPr/>
          <a:lstStyle/>
          <a:p>
            <a:r>
              <a:rPr lang="en-US"/>
              <a:t>SQL consists of:</a:t>
            </a:r>
          </a:p>
          <a:p>
            <a:pPr lvl="1"/>
            <a:r>
              <a:rPr lang="en-US" sz="2800"/>
              <a:t>DDL – Data Definition Language</a:t>
            </a:r>
          </a:p>
          <a:p>
            <a:pPr lvl="2"/>
            <a:r>
              <a:rPr lang="en-US" sz="2400"/>
              <a:t>CREATE, ALTER, DROP commands</a:t>
            </a:r>
          </a:p>
          <a:p>
            <a:pPr lvl="1"/>
            <a:r>
              <a:rPr lang="en-US" sz="2800"/>
              <a:t>DML – Data Manipulation Language</a:t>
            </a:r>
          </a:p>
          <a:p>
            <a:pPr lvl="2"/>
            <a:r>
              <a:rPr lang="en-US" sz="2400"/>
              <a:t>SELECT, INSERT, UPDATE, DELETE commands</a:t>
            </a:r>
          </a:p>
          <a:p>
            <a:r>
              <a:rPr lang="en-US"/>
              <a:t>Example for an SQL SELECT query</a:t>
            </a:r>
            <a:r>
              <a:rPr lang="bg-BG"/>
              <a:t>:</a:t>
            </a:r>
          </a:p>
        </p:txBody>
      </p:sp>
      <p:sp>
        <p:nvSpPr>
          <p:cNvPr id="502788" name="Rectangle 4"/>
          <p:cNvSpPr>
            <a:spLocks noChangeArrowheads="1"/>
          </p:cNvSpPr>
          <p:nvPr/>
        </p:nvSpPr>
        <p:spPr bwMode="auto">
          <a:xfrm>
            <a:off x="900113" y="4868863"/>
            <a:ext cx="7704137" cy="1209562"/>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eaLnBrk="1" hangingPunct="1">
              <a:lnSpc>
                <a:spcPct val="90000"/>
              </a:lnSpc>
              <a:buClr>
                <a:schemeClr val="tx2"/>
              </a:buClr>
              <a:buSzPct val="75000"/>
              <a:buFont typeface="Wingdings" pitchFamily="2" charset="2"/>
              <a:buNone/>
            </a:pPr>
            <a:r>
              <a:rPr kumimoji="0" lang="en-US" sz="2400" b="1" noProof="1">
                <a:solidFill>
                  <a:schemeClr val="tx1"/>
                </a:solidFill>
                <a:latin typeface="Courier New" pitchFamily="49" charset="0"/>
              </a:rPr>
              <a:t>SELECT Towns.Name, Countries.Name</a:t>
            </a:r>
          </a:p>
          <a:p>
            <a:pPr eaLnBrk="1" hangingPunct="1">
              <a:lnSpc>
                <a:spcPct val="90000"/>
              </a:lnSpc>
              <a:buClr>
                <a:schemeClr val="tx2"/>
              </a:buClr>
              <a:buSzPct val="75000"/>
              <a:buFont typeface="Wingdings" pitchFamily="2" charset="2"/>
              <a:buNone/>
            </a:pPr>
            <a:r>
              <a:rPr kumimoji="0" lang="en-US" sz="2400" b="1" noProof="1">
                <a:solidFill>
                  <a:schemeClr val="tx1"/>
                </a:solidFill>
                <a:latin typeface="Courier New" pitchFamily="49" charset="0"/>
              </a:rPr>
              <a:t>FROM Towns, Countries</a:t>
            </a:r>
          </a:p>
          <a:p>
            <a:pPr eaLnBrk="1" hangingPunct="1">
              <a:lnSpc>
                <a:spcPct val="90000"/>
              </a:lnSpc>
              <a:buClr>
                <a:schemeClr val="tx2"/>
              </a:buClr>
              <a:buSzPct val="75000"/>
              <a:buFont typeface="Wingdings" pitchFamily="2" charset="2"/>
              <a:buNone/>
            </a:pPr>
            <a:r>
              <a:rPr kumimoji="0" lang="en-US" sz="2400" b="1" noProof="1">
                <a:solidFill>
                  <a:schemeClr val="tx1"/>
                </a:solidFill>
                <a:latin typeface="Courier New" pitchFamily="49" charset="0"/>
              </a:rPr>
              <a:t>WHERE Towns.CountryId = Countries.Id</a:t>
            </a:r>
            <a:endParaRPr kumimoji="0" lang="en-US" sz="2000" b="1" noProof="1">
              <a:solidFill>
                <a:schemeClr val="tx1"/>
              </a:solidFill>
              <a:latin typeface="Courier New" pitchFamily="49" charset="0"/>
            </a:endParaRPr>
          </a:p>
        </p:txBody>
      </p:sp>
    </p:spTree>
  </p:cSld>
  <p:clrMapOvr>
    <a:masterClrMapping/>
  </p:clrMapOv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lstStyle/>
          <a:p>
            <a:r>
              <a:rPr lang="en-US"/>
              <a:t>Stored Procedures</a:t>
            </a:r>
            <a:endParaRPr lang="bg-BG"/>
          </a:p>
        </p:txBody>
      </p:sp>
      <p:sp>
        <p:nvSpPr>
          <p:cNvPr id="503811" name="Rectangle 3"/>
          <p:cNvSpPr>
            <a:spLocks noGrp="1" noChangeArrowheads="1"/>
          </p:cNvSpPr>
          <p:nvPr>
            <p:ph type="body" idx="1"/>
          </p:nvPr>
        </p:nvSpPr>
        <p:spPr/>
        <p:txBody>
          <a:bodyPr/>
          <a:lstStyle/>
          <a:p>
            <a:pPr>
              <a:lnSpc>
                <a:spcPct val="85000"/>
              </a:lnSpc>
            </a:pPr>
            <a:r>
              <a:rPr lang="en-US"/>
              <a:t>Procedures at database level</a:t>
            </a:r>
            <a:r>
              <a:rPr lang="bg-BG"/>
              <a:t> (</a:t>
            </a:r>
            <a:r>
              <a:rPr lang="en-US"/>
              <a:t>stored procedures)</a:t>
            </a:r>
          </a:p>
          <a:p>
            <a:pPr lvl="1">
              <a:lnSpc>
                <a:spcPct val="85000"/>
              </a:lnSpc>
            </a:pPr>
            <a:r>
              <a:rPr lang="en-US"/>
              <a:t>Code executed on the very database server</a:t>
            </a:r>
            <a:r>
              <a:rPr lang="bg-BG"/>
              <a:t> </a:t>
            </a:r>
            <a:endParaRPr lang="en-US"/>
          </a:p>
          <a:p>
            <a:pPr lvl="1">
              <a:lnSpc>
                <a:spcPct val="85000"/>
              </a:lnSpc>
            </a:pPr>
            <a:r>
              <a:rPr lang="en-US"/>
              <a:t>Much faster than an outer code</a:t>
            </a:r>
            <a:r>
              <a:rPr lang="bg-BG"/>
              <a:t> </a:t>
            </a:r>
            <a:endParaRPr lang="en-US"/>
          </a:p>
          <a:p>
            <a:pPr lvl="1">
              <a:lnSpc>
                <a:spcPct val="85000"/>
              </a:lnSpc>
            </a:pPr>
            <a:r>
              <a:rPr lang="en-US"/>
              <a:t>Data is locally accessible</a:t>
            </a:r>
            <a:endParaRPr lang="bg-BG"/>
          </a:p>
          <a:p>
            <a:pPr lvl="1">
              <a:lnSpc>
                <a:spcPct val="85000"/>
              </a:lnSpc>
            </a:pPr>
            <a:r>
              <a:rPr lang="en-US"/>
              <a:t>Can accept parameters</a:t>
            </a:r>
            <a:endParaRPr lang="bg-BG"/>
          </a:p>
          <a:p>
            <a:pPr lvl="1">
              <a:lnSpc>
                <a:spcPct val="85000"/>
              </a:lnSpc>
            </a:pPr>
            <a:r>
              <a:rPr lang="en-US"/>
              <a:t>Can return result</a:t>
            </a:r>
            <a:endParaRPr lang="bg-BG"/>
          </a:p>
          <a:p>
            <a:pPr lvl="2">
              <a:lnSpc>
                <a:spcPct val="85000"/>
              </a:lnSpc>
            </a:pPr>
            <a:r>
              <a:rPr lang="en-US"/>
              <a:t>single value</a:t>
            </a:r>
            <a:endParaRPr lang="bg-BG"/>
          </a:p>
          <a:p>
            <a:pPr lvl="2">
              <a:lnSpc>
                <a:spcPct val="85000"/>
              </a:lnSpc>
            </a:pPr>
            <a:r>
              <a:rPr lang="en-US"/>
              <a:t>record set</a:t>
            </a:r>
            <a:endParaRPr lang="bg-BG"/>
          </a:p>
        </p:txBody>
      </p:sp>
    </p:spTree>
  </p:cSld>
  <p:clrMapOvr>
    <a:masterClrMapping/>
  </p:clrMapOvr>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en-US"/>
              <a:t>Stored Procedures</a:t>
            </a:r>
            <a:endParaRPr lang="bg-BG"/>
          </a:p>
        </p:txBody>
      </p:sp>
      <p:sp>
        <p:nvSpPr>
          <p:cNvPr id="504835" name="Rectangle 3"/>
          <p:cNvSpPr>
            <a:spLocks noGrp="1" noChangeArrowheads="1"/>
          </p:cNvSpPr>
          <p:nvPr>
            <p:ph type="body" idx="1"/>
          </p:nvPr>
        </p:nvSpPr>
        <p:spPr/>
        <p:txBody>
          <a:bodyPr/>
          <a:lstStyle/>
          <a:p>
            <a:r>
              <a:rPr lang="en-US"/>
              <a:t>Procedures at database level are written on a language extension of SQL</a:t>
            </a:r>
            <a:r>
              <a:rPr lang="bg-BG"/>
              <a:t> </a:t>
            </a:r>
            <a:endParaRPr lang="en-US"/>
          </a:p>
          <a:p>
            <a:pPr lvl="1"/>
            <a:r>
              <a:rPr lang="en-US" sz="2800"/>
              <a:t>PL/SQL – in</a:t>
            </a:r>
            <a:r>
              <a:rPr lang="bg-BG" sz="2800"/>
              <a:t> </a:t>
            </a:r>
            <a:r>
              <a:rPr lang="en-US" sz="2800"/>
              <a:t>Oracle</a:t>
            </a:r>
            <a:endParaRPr lang="bg-BG" sz="2800"/>
          </a:p>
          <a:p>
            <a:pPr lvl="1"/>
            <a:r>
              <a:rPr lang="en-US" sz="2800"/>
              <a:t>T-SQL </a:t>
            </a:r>
            <a:r>
              <a:rPr lang="bg-BG" sz="2800"/>
              <a:t>– </a:t>
            </a:r>
            <a:r>
              <a:rPr lang="en-US" sz="2800"/>
              <a:t>in</a:t>
            </a:r>
            <a:r>
              <a:rPr lang="bg-BG" sz="2800"/>
              <a:t> </a:t>
            </a:r>
            <a:r>
              <a:rPr lang="en-US" sz="2800"/>
              <a:t>Microsoft SQL</a:t>
            </a:r>
            <a:r>
              <a:rPr lang="bg-BG" sz="2800"/>
              <a:t> </a:t>
            </a:r>
            <a:r>
              <a:rPr lang="en-US" sz="2800"/>
              <a:t>Server</a:t>
            </a:r>
          </a:p>
          <a:p>
            <a:r>
              <a:rPr lang="en-US"/>
              <a:t>A stored procedure in</a:t>
            </a:r>
            <a:r>
              <a:rPr lang="bg-BG"/>
              <a:t> </a:t>
            </a:r>
            <a:r>
              <a:rPr lang="en-US"/>
              <a:t>PL/SQL</a:t>
            </a:r>
            <a:r>
              <a:rPr lang="bg-BG"/>
              <a:t>:</a:t>
            </a:r>
          </a:p>
        </p:txBody>
      </p:sp>
      <p:sp>
        <p:nvSpPr>
          <p:cNvPr id="504836" name="Rectangle 4"/>
          <p:cNvSpPr>
            <a:spLocks noChangeArrowheads="1"/>
          </p:cNvSpPr>
          <p:nvPr/>
        </p:nvSpPr>
        <p:spPr bwMode="auto">
          <a:xfrm>
            <a:off x="611188" y="4221163"/>
            <a:ext cx="7996237" cy="2214562"/>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eaLnBrk="1" hangingPunct="1">
              <a:lnSpc>
                <a:spcPct val="100000"/>
              </a:lnSpc>
              <a:buClr>
                <a:schemeClr val="tx2"/>
              </a:buClr>
              <a:buSzPct val="75000"/>
              <a:buFont typeface="Wingdings" pitchFamily="2" charset="2"/>
              <a:buNone/>
            </a:pPr>
            <a:r>
              <a:rPr kumimoji="0" lang="en-US" sz="2200" b="1" noProof="1">
                <a:solidFill>
                  <a:schemeClr val="tx1"/>
                </a:solidFill>
                <a:latin typeface="Courier New" pitchFamily="49" charset="0"/>
              </a:rPr>
              <a:t>CREATE OR REPLACE PROCEDURE spInsert</a:t>
            </a:r>
            <a:r>
              <a:rPr kumimoji="0" lang="en-US" sz="2200" b="1">
                <a:solidFill>
                  <a:schemeClr val="tx1"/>
                </a:solidFill>
                <a:latin typeface="Courier New" pitchFamily="49" charset="0"/>
              </a:rPr>
              <a:t>Country</a:t>
            </a:r>
            <a:r>
              <a:rPr kumimoji="0" lang="en-US" sz="2200" b="1" noProof="1">
                <a:solidFill>
                  <a:schemeClr val="tx1"/>
                </a:solidFill>
                <a:latin typeface="Courier New" pitchFamily="49" charset="0"/>
              </a:rPr>
              <a:t>(</a:t>
            </a:r>
            <a:r>
              <a:rPr kumimoji="0" lang="en-US" sz="2200" b="1">
                <a:solidFill>
                  <a:schemeClr val="tx1"/>
                </a:solidFill>
                <a:latin typeface="Courier New" pitchFamily="49" charset="0"/>
              </a:rPr>
              <a:t>country</a:t>
            </a:r>
            <a:r>
              <a:rPr kumimoji="0" lang="en-US" sz="2200" b="1" noProof="1">
                <a:solidFill>
                  <a:schemeClr val="tx1"/>
                </a:solidFill>
                <a:latin typeface="Courier New" pitchFamily="49" charset="0"/>
              </a:rPr>
              <a:t>Name varchar2) IS</a:t>
            </a:r>
          </a:p>
          <a:p>
            <a:pPr eaLnBrk="1" hangingPunct="1">
              <a:lnSpc>
                <a:spcPct val="100000"/>
              </a:lnSpc>
              <a:buClr>
                <a:schemeClr val="tx2"/>
              </a:buClr>
              <a:buSzPct val="75000"/>
              <a:buFont typeface="Wingdings" pitchFamily="2" charset="2"/>
              <a:buNone/>
            </a:pPr>
            <a:r>
              <a:rPr kumimoji="0" lang="en-US" sz="2200" b="1" noProof="1">
                <a:solidFill>
                  <a:schemeClr val="tx1"/>
                </a:solidFill>
                <a:latin typeface="Courier New" pitchFamily="49" charset="0"/>
              </a:rPr>
              <a:t>BEGIN</a:t>
            </a:r>
          </a:p>
          <a:p>
            <a:pPr eaLnBrk="1" hangingPunct="1">
              <a:lnSpc>
                <a:spcPct val="100000"/>
              </a:lnSpc>
              <a:buClr>
                <a:schemeClr val="tx2"/>
              </a:buClr>
              <a:buSzPct val="75000"/>
              <a:buFont typeface="Wingdings" pitchFamily="2" charset="2"/>
              <a:buNone/>
            </a:pPr>
            <a:r>
              <a:rPr kumimoji="0" lang="en-US" sz="2200" b="1" noProof="1">
                <a:solidFill>
                  <a:schemeClr val="tx1"/>
                </a:solidFill>
                <a:latin typeface="Courier New" pitchFamily="49" charset="0"/>
              </a:rPr>
              <a:t>  INSERT INTO </a:t>
            </a:r>
            <a:r>
              <a:rPr kumimoji="0" lang="en-US" sz="2200" b="1">
                <a:solidFill>
                  <a:schemeClr val="tx1"/>
                </a:solidFill>
                <a:latin typeface="Courier New" pitchFamily="49" charset="0"/>
              </a:rPr>
              <a:t>Countries</a:t>
            </a:r>
            <a:r>
              <a:rPr kumimoji="0" lang="en-US" sz="2200" b="1" noProof="1">
                <a:solidFill>
                  <a:schemeClr val="tx1"/>
                </a:solidFill>
                <a:latin typeface="Courier New" pitchFamily="49" charset="0"/>
              </a:rPr>
              <a:t>(Name)</a:t>
            </a:r>
            <a:endParaRPr kumimoji="0" lang="en-US" sz="2200" b="1">
              <a:solidFill>
                <a:schemeClr val="tx1"/>
              </a:solidFill>
              <a:latin typeface="Courier New" pitchFamily="49" charset="0"/>
            </a:endParaRPr>
          </a:p>
          <a:p>
            <a:pPr eaLnBrk="1" hangingPunct="1">
              <a:lnSpc>
                <a:spcPct val="100000"/>
              </a:lnSpc>
              <a:buClr>
                <a:schemeClr val="tx2"/>
              </a:buClr>
              <a:buSzPct val="75000"/>
              <a:buFont typeface="Wingdings" pitchFamily="2" charset="2"/>
              <a:buNone/>
            </a:pPr>
            <a:r>
              <a:rPr kumimoji="0" lang="en-US" sz="2200" b="1">
                <a:solidFill>
                  <a:schemeClr val="tx1"/>
                </a:solidFill>
                <a:latin typeface="Courier New" pitchFamily="49" charset="0"/>
              </a:rPr>
              <a:t>  </a:t>
            </a:r>
            <a:r>
              <a:rPr kumimoji="0" lang="en-US" sz="2200" b="1" noProof="1">
                <a:solidFill>
                  <a:schemeClr val="tx1"/>
                </a:solidFill>
                <a:latin typeface="Courier New" pitchFamily="49" charset="0"/>
              </a:rPr>
              <a:t>VALUES(</a:t>
            </a:r>
            <a:r>
              <a:rPr kumimoji="0" lang="en-US" sz="2200" b="1">
                <a:solidFill>
                  <a:schemeClr val="tx1"/>
                </a:solidFill>
                <a:latin typeface="Courier New" pitchFamily="49" charset="0"/>
              </a:rPr>
              <a:t>country</a:t>
            </a:r>
            <a:r>
              <a:rPr kumimoji="0" lang="en-US" sz="2200" b="1" noProof="1">
                <a:solidFill>
                  <a:schemeClr val="tx1"/>
                </a:solidFill>
                <a:latin typeface="Courier New" pitchFamily="49" charset="0"/>
              </a:rPr>
              <a:t>Name);</a:t>
            </a:r>
          </a:p>
          <a:p>
            <a:pPr eaLnBrk="1" hangingPunct="1">
              <a:lnSpc>
                <a:spcPct val="100000"/>
              </a:lnSpc>
              <a:buClr>
                <a:schemeClr val="tx2"/>
              </a:buClr>
              <a:buSzPct val="75000"/>
              <a:buFont typeface="Wingdings" pitchFamily="2" charset="2"/>
              <a:buNone/>
            </a:pPr>
            <a:r>
              <a:rPr kumimoji="0" lang="en-US" sz="2200" b="1" noProof="1">
                <a:solidFill>
                  <a:schemeClr val="tx1"/>
                </a:solidFill>
                <a:latin typeface="Courier New" pitchFamily="49" charset="0"/>
              </a:rPr>
              <a:t>END;</a:t>
            </a:r>
          </a:p>
        </p:txBody>
      </p:sp>
    </p:spTree>
  </p:cSld>
  <p:clrMapOvr>
    <a:masterClrMapping/>
  </p:clrMapOvr>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t>Views</a:t>
            </a:r>
            <a:endParaRPr lang="bg-BG"/>
          </a:p>
        </p:txBody>
      </p:sp>
      <p:sp>
        <p:nvSpPr>
          <p:cNvPr id="505859" name="Rectangle 3"/>
          <p:cNvSpPr>
            <a:spLocks noGrp="1" noChangeArrowheads="1"/>
          </p:cNvSpPr>
          <p:nvPr>
            <p:ph type="body" idx="1"/>
          </p:nvPr>
        </p:nvSpPr>
        <p:spPr/>
        <p:txBody>
          <a:bodyPr/>
          <a:lstStyle/>
          <a:p>
            <a:r>
              <a:rPr lang="en-US"/>
              <a:t>Views are</a:t>
            </a:r>
            <a:r>
              <a:rPr lang="bg-BG"/>
              <a:t> </a:t>
            </a:r>
            <a:r>
              <a:rPr lang="en-US"/>
              <a:t>named</a:t>
            </a:r>
            <a:r>
              <a:rPr lang="bg-BG"/>
              <a:t> </a:t>
            </a:r>
            <a:r>
              <a:rPr lang="en-US"/>
              <a:t>SQL SELECT queries which are used as tables</a:t>
            </a:r>
            <a:endParaRPr lang="bg-BG"/>
          </a:p>
          <a:p>
            <a:r>
              <a:rPr lang="en-US"/>
              <a:t>Facilitate writing of complex SQL queries</a:t>
            </a:r>
          </a:p>
          <a:p>
            <a:r>
              <a:rPr lang="en-US"/>
              <a:t>Also used to do fine security adjustments</a:t>
            </a:r>
            <a:r>
              <a:rPr lang="bg-BG"/>
              <a:t>:</a:t>
            </a:r>
          </a:p>
          <a:p>
            <a:pPr lvl="1"/>
            <a:r>
              <a:rPr lang="en-US"/>
              <a:t>A certain user isn't given permissions on any of the tables</a:t>
            </a:r>
            <a:r>
              <a:rPr lang="bg-BG"/>
              <a:t> </a:t>
            </a:r>
            <a:endParaRPr lang="en-US"/>
          </a:p>
          <a:p>
            <a:pPr lvl="1"/>
            <a:r>
              <a:rPr lang="en-US"/>
              <a:t>He is given permissions on some of the views only (a subset of data)</a:t>
            </a:r>
            <a:endParaRPr lang="bg-BG"/>
          </a:p>
        </p:txBody>
      </p:sp>
    </p:spTree>
  </p:cSld>
  <p:clrMapOvr>
    <a:masterClrMapping/>
  </p:clrMapOvr>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en-US" dirty="0"/>
              <a:t>Views – </a:t>
            </a:r>
            <a:r>
              <a:rPr lang="en-US" dirty="0" smtClean="0"/>
              <a:t>Example</a:t>
            </a:r>
            <a:endParaRPr lang="bg-BG" dirty="0"/>
          </a:p>
        </p:txBody>
      </p:sp>
      <p:sp>
        <p:nvSpPr>
          <p:cNvPr id="530507" name="Rectangle 75"/>
          <p:cNvSpPr>
            <a:spLocks noChangeArrowheads="1"/>
          </p:cNvSpPr>
          <p:nvPr/>
        </p:nvSpPr>
        <p:spPr bwMode="auto">
          <a:xfrm>
            <a:off x="468313" y="1341438"/>
            <a:ext cx="8135937" cy="3127010"/>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eaLnBrk="1" hangingPunct="1">
              <a:lnSpc>
                <a:spcPct val="95000"/>
              </a:lnSpc>
              <a:buClr>
                <a:schemeClr val="tx2"/>
              </a:buClr>
              <a:buSzPct val="75000"/>
              <a:buFont typeface="Wingdings" pitchFamily="2" charset="2"/>
              <a:buNone/>
            </a:pPr>
            <a:r>
              <a:rPr kumimoji="0" lang="en-US" sz="2000" b="1" noProof="1">
                <a:solidFill>
                  <a:schemeClr val="tx1"/>
                </a:solidFill>
                <a:latin typeface="Courier New" pitchFamily="49" charset="0"/>
              </a:rPr>
              <a:t>CREATE VIEW V_BGCompanies AS</a:t>
            </a:r>
          </a:p>
          <a:p>
            <a:pPr eaLnBrk="1" hangingPunct="1">
              <a:lnSpc>
                <a:spcPct val="95000"/>
              </a:lnSpc>
            </a:pPr>
            <a:r>
              <a:rPr kumimoji="0" lang="en-US" sz="2000" b="1" noProof="1">
                <a:solidFill>
                  <a:schemeClr val="tx1"/>
                </a:solidFill>
                <a:latin typeface="Courier New" pitchFamily="49" charset="0"/>
              </a:rPr>
              <a:t>  SELECT </a:t>
            </a:r>
          </a:p>
          <a:p>
            <a:pPr eaLnBrk="1" hangingPunct="1">
              <a:lnSpc>
                <a:spcPct val="95000"/>
              </a:lnSpc>
            </a:pPr>
            <a:r>
              <a:rPr kumimoji="0" lang="en-US" sz="2000" b="1" noProof="1">
                <a:solidFill>
                  <a:schemeClr val="tx1"/>
                </a:solidFill>
                <a:latin typeface="Courier New" pitchFamily="49" charset="0"/>
              </a:rPr>
              <a:t>    V_Companies.Id AS Id,</a:t>
            </a:r>
          </a:p>
          <a:p>
            <a:pPr eaLnBrk="1" hangingPunct="1">
              <a:lnSpc>
                <a:spcPct val="95000"/>
              </a:lnSpc>
            </a:pPr>
            <a:r>
              <a:rPr kumimoji="0" lang="en-US" sz="2000" b="1" noProof="1">
                <a:solidFill>
                  <a:schemeClr val="tx1"/>
                </a:solidFill>
                <a:latin typeface="Courier New" pitchFamily="49" charset="0"/>
              </a:rPr>
              <a:t>    V_Companies.Company AS Company</a:t>
            </a:r>
          </a:p>
          <a:p>
            <a:pPr eaLnBrk="1" hangingPunct="1">
              <a:lnSpc>
                <a:spcPct val="95000"/>
              </a:lnSpc>
            </a:pPr>
            <a:r>
              <a:rPr kumimoji="0" lang="en-US" sz="2000" b="1" noProof="1">
                <a:solidFill>
                  <a:schemeClr val="tx1"/>
                </a:solidFill>
                <a:latin typeface="Courier New" pitchFamily="49" charset="0"/>
              </a:rPr>
              <a:t>  FROM V_Companies INNER JOIN </a:t>
            </a:r>
          </a:p>
          <a:p>
            <a:pPr eaLnBrk="1" hangingPunct="1">
              <a:lnSpc>
                <a:spcPct val="95000"/>
              </a:lnSpc>
            </a:pPr>
            <a:r>
              <a:rPr kumimoji="0" lang="en-US" sz="2000" b="1" noProof="1">
                <a:solidFill>
                  <a:schemeClr val="tx1"/>
                </a:solidFill>
                <a:latin typeface="Courier New" pitchFamily="49" charset="0"/>
              </a:rPr>
              <a:t>    (V_Towns INNER JOIN V_Countries ON</a:t>
            </a:r>
          </a:p>
          <a:p>
            <a:pPr eaLnBrk="1" hangingPunct="1">
              <a:lnSpc>
                <a:spcPct val="95000"/>
              </a:lnSpc>
            </a:pPr>
            <a:r>
              <a:rPr kumimoji="0" lang="en-US" sz="2000" b="1" noProof="1">
                <a:solidFill>
                  <a:schemeClr val="tx1"/>
                </a:solidFill>
                <a:latin typeface="Courier New" pitchFamily="49" charset="0"/>
              </a:rPr>
              <a:t>     V_Towns.CountryId= V_Countries.Id)</a:t>
            </a:r>
          </a:p>
          <a:p>
            <a:pPr eaLnBrk="1" hangingPunct="1">
              <a:lnSpc>
                <a:spcPct val="95000"/>
              </a:lnSpc>
            </a:pPr>
            <a:r>
              <a:rPr kumimoji="0" lang="en-US" sz="2000" b="1" noProof="1">
                <a:solidFill>
                  <a:schemeClr val="tx1"/>
                </a:solidFill>
                <a:latin typeface="Courier New" pitchFamily="49" charset="0"/>
              </a:rPr>
              <a:t>    ON V_Companies.TownId= V_Towns.Id</a:t>
            </a:r>
          </a:p>
          <a:p>
            <a:pPr eaLnBrk="1" hangingPunct="1">
              <a:lnSpc>
                <a:spcPct val="95000"/>
              </a:lnSpc>
            </a:pPr>
            <a:r>
              <a:rPr kumimoji="0" lang="en-US" sz="2000" b="1" noProof="1">
                <a:solidFill>
                  <a:schemeClr val="tx1"/>
                </a:solidFill>
                <a:latin typeface="Courier New" pitchFamily="49" charset="0"/>
              </a:rPr>
              <a:t>  WHERE</a:t>
            </a:r>
          </a:p>
          <a:p>
            <a:pPr eaLnBrk="1" hangingPunct="1">
              <a:lnSpc>
                <a:spcPct val="95000"/>
              </a:lnSpc>
            </a:pPr>
            <a:r>
              <a:rPr kumimoji="0" lang="en-US" sz="2000" b="1" noProof="1">
                <a:solidFill>
                  <a:schemeClr val="tx1"/>
                </a:solidFill>
                <a:latin typeface="Courier New" pitchFamily="49" charset="0"/>
              </a:rPr>
              <a:t>    V_Countries.Country = "Bulgaria";</a:t>
            </a:r>
          </a:p>
        </p:txBody>
      </p:sp>
      <p:graphicFrame>
        <p:nvGraphicFramePr>
          <p:cNvPr id="530525" name="Group 93"/>
          <p:cNvGraphicFramePr>
            <a:graphicFrameLocks noGrp="1"/>
          </p:cNvGraphicFramePr>
          <p:nvPr/>
        </p:nvGraphicFramePr>
        <p:xfrm>
          <a:off x="3059113" y="4991100"/>
          <a:ext cx="2881312" cy="1289304"/>
        </p:xfrm>
        <a:graphic>
          <a:graphicData uri="http://schemas.openxmlformats.org/drawingml/2006/table">
            <a:tbl>
              <a:tblPr firstRow="1">
                <a:tableStyleId>{35758FB7-9AC5-4552-8A53-C91805E547FA}</a:tableStyleId>
              </a:tblPr>
              <a:tblGrid>
                <a:gridCol w="527050"/>
                <a:gridCol w="2354262"/>
              </a:tblGrid>
              <a:tr h="238125">
                <a:tc>
                  <a:txBody>
                    <a:bodyPr/>
                    <a:lstStyle/>
                    <a:p>
                      <a:pPr marL="0" marR="0" lvl="0" indent="0" algn="ctr" defTabSz="914400" rtl="0" eaLnBrk="0" fontAlgn="base" latinLnBrk="0" hangingPunct="0">
                        <a:lnSpc>
                          <a:spcPct val="140000"/>
                        </a:lnSpc>
                        <a:spcBef>
                          <a:spcPct val="40000"/>
                        </a:spcBef>
                        <a:spcAft>
                          <a:spcPct val="0"/>
                        </a:spcAft>
                        <a:buClr>
                          <a:schemeClr val="tx1"/>
                        </a:buClr>
                        <a:buSzTx/>
                        <a:buFontTx/>
                        <a:buNone/>
                        <a:tabLst/>
                      </a:pPr>
                      <a:r>
                        <a:rPr kumimoji="1" lang="en-US" sz="2200" u="none" strike="noStrike" cap="none" normalizeH="0" baseline="0" noProof="1" smtClean="0">
                          <a:ln>
                            <a:noFill/>
                          </a:ln>
                          <a:effectLst>
                            <a:outerShdw blurRad="38100" dist="38100" dir="2700000" algn="tl">
                              <a:srgbClr val="FFFFFF"/>
                            </a:outerShdw>
                          </a:effectLst>
                        </a:rPr>
                        <a:t>Id</a:t>
                      </a:r>
                      <a:endParaRPr kumimoji="1" lang="en-US" sz="2200" b="1" i="0" u="none" strike="noStrike" cap="none" normalizeH="0" baseline="0" noProof="1" smtClean="0">
                        <a:ln>
                          <a:noFill/>
                        </a:ln>
                        <a:solidFill>
                          <a:schemeClr val="tx1"/>
                        </a:solidFill>
                        <a:effectLst>
                          <a:outerShdw blurRad="38100" dist="38100" dir="2700000" algn="tl">
                            <a:srgbClr val="FFFFFF"/>
                          </a:outerShdw>
                        </a:effectLst>
                        <a:latin typeface="Courier New" pitchFamily="49" charset="0"/>
                      </a:endParaRPr>
                    </a:p>
                  </a:txBody>
                  <a:tcPr horzOverflow="overflow"/>
                </a:tc>
                <a:tc>
                  <a:txBody>
                    <a:bodyPr/>
                    <a:lstStyle/>
                    <a:p>
                      <a:pPr marL="0" marR="0" lvl="0" indent="0" algn="ctr" defTabSz="914400" rtl="0" eaLnBrk="0" fontAlgn="base" latinLnBrk="0" hangingPunct="0">
                        <a:lnSpc>
                          <a:spcPct val="140000"/>
                        </a:lnSpc>
                        <a:spcBef>
                          <a:spcPct val="40000"/>
                        </a:spcBef>
                        <a:spcAft>
                          <a:spcPct val="0"/>
                        </a:spcAft>
                        <a:buClr>
                          <a:schemeClr val="tx1"/>
                        </a:buClr>
                        <a:buSzTx/>
                        <a:buFontTx/>
                        <a:buNone/>
                        <a:tabLst/>
                      </a:pPr>
                      <a:r>
                        <a:rPr kumimoji="1" lang="en-US" sz="2200" u="none" strike="noStrike" cap="none" normalizeH="0" baseline="0" noProof="1" smtClean="0">
                          <a:ln>
                            <a:noFill/>
                          </a:ln>
                          <a:effectLst>
                            <a:outerShdw blurRad="38100" dist="38100" dir="2700000" algn="tl">
                              <a:srgbClr val="FFFFFF"/>
                            </a:outerShdw>
                          </a:effectLst>
                        </a:rPr>
                        <a:t>Company</a:t>
                      </a:r>
                      <a:endParaRPr kumimoji="1" lang="en-US" sz="2200" b="1" i="0" u="none" strike="noStrike" cap="none" normalizeH="0" baseline="0" noProof="1" smtClean="0">
                        <a:ln>
                          <a:noFill/>
                        </a:ln>
                        <a:solidFill>
                          <a:schemeClr val="tx1"/>
                        </a:solidFill>
                        <a:effectLst>
                          <a:outerShdw blurRad="38100" dist="38100" dir="2700000" algn="tl">
                            <a:srgbClr val="FFFFFF"/>
                          </a:outerShdw>
                        </a:effectLst>
                        <a:latin typeface="Courier New" pitchFamily="49" charset="0"/>
                      </a:endParaRPr>
                    </a:p>
                  </a:txBody>
                  <a:tcPr horzOverflow="overflow"/>
                </a:tc>
              </a:tr>
              <a:tr h="220663">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1</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smtClean="0">
                          <a:ln>
                            <a:noFill/>
                          </a:ln>
                          <a:effectLst>
                            <a:outerShdw blurRad="38100" dist="38100" dir="2700000" algn="tl">
                              <a:srgbClr val="FFFFFF"/>
                            </a:outerShdw>
                          </a:effectLst>
                        </a:rPr>
                        <a:t>Mente LTD</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22225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noProof="1" smtClean="0">
                          <a:ln>
                            <a:noFill/>
                          </a:ln>
                          <a:effectLst>
                            <a:outerShdw blurRad="38100" dist="38100" dir="2700000" algn="tl">
                              <a:srgbClr val="FFFFFF"/>
                            </a:outerShdw>
                          </a:effectLst>
                        </a:rPr>
                        <a:t>3</a:t>
                      </a:r>
                      <a:endParaRPr kumimoji="1" lang="bg-BG"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smtClean="0">
                          <a:ln>
                            <a:noFill/>
                          </a:ln>
                          <a:effectLst>
                            <a:outerShdw blurRad="38100" dist="38100" dir="2700000" algn="tl">
                              <a:srgbClr val="FFFFFF"/>
                            </a:outerShdw>
                          </a:effectLst>
                        </a:rPr>
                        <a:t>HardSoft CO</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
        <p:nvSpPr>
          <p:cNvPr id="530522" name="Text Box 90"/>
          <p:cNvSpPr txBox="1">
            <a:spLocks noChangeArrowheads="1"/>
          </p:cNvSpPr>
          <p:nvPr/>
        </p:nvSpPr>
        <p:spPr bwMode="auto">
          <a:xfrm>
            <a:off x="611188" y="5229225"/>
            <a:ext cx="2393604" cy="405496"/>
          </a:xfrm>
          <a:prstGeom prst="rect">
            <a:avLst/>
          </a:prstGeom>
          <a:noFill/>
          <a:ln w="9525" algn="ctr">
            <a:noFill/>
            <a:miter lim="800000"/>
            <a:headEnd/>
            <a:tailEnd/>
          </a:ln>
          <a:effectLst/>
        </p:spPr>
        <p:txBody>
          <a:bodyPr wrap="none">
            <a:spAutoFit/>
          </a:bodyPr>
          <a:lstStyle/>
          <a:p>
            <a:pPr eaLnBrk="1" hangingPunct="1">
              <a:lnSpc>
                <a:spcPct val="90000"/>
              </a:lnSpc>
              <a:spcBef>
                <a:spcPct val="30000"/>
              </a:spcBef>
              <a:buClr>
                <a:schemeClr val="tx2"/>
              </a:buClr>
              <a:buSzPct val="75000"/>
              <a:buFont typeface="Wingdings" pitchFamily="2" charset="2"/>
              <a:buNone/>
            </a:pPr>
            <a:r>
              <a:rPr kumimoji="0" lang="en-US" sz="2200" b="1" dirty="0" err="1">
                <a:solidFill>
                  <a:schemeClr val="tx1"/>
                </a:solidFill>
                <a:latin typeface="Courier New" pitchFamily="49" charset="0"/>
              </a:rPr>
              <a:t>V_BGCompanies</a:t>
            </a:r>
            <a:endParaRPr kumimoji="0" lang="bg-BG" sz="2200" b="1" dirty="0">
              <a:solidFill>
                <a:schemeClr val="tx1"/>
              </a:solidFill>
              <a:latin typeface="Courier New" pitchFamily="49" charset="0"/>
            </a:endParaRPr>
          </a:p>
        </p:txBody>
      </p:sp>
      <p:sp>
        <p:nvSpPr>
          <p:cNvPr id="530523" name="Line 91"/>
          <p:cNvSpPr>
            <a:spLocks noChangeShapeType="1"/>
          </p:cNvSpPr>
          <p:nvPr/>
        </p:nvSpPr>
        <p:spPr bwMode="auto">
          <a:xfrm>
            <a:off x="4356100" y="4581525"/>
            <a:ext cx="0" cy="284163"/>
          </a:xfrm>
          <a:prstGeom prst="line">
            <a:avLst/>
          </a:prstGeom>
          <a:noFill/>
          <a:ln w="25400">
            <a:solidFill>
              <a:schemeClr val="tx1"/>
            </a:solidFill>
            <a:round/>
            <a:headEnd/>
            <a:tailEnd type="stealth" w="lg" len="lg"/>
          </a:ln>
          <a:effectLst/>
        </p:spPr>
        <p:txBody>
          <a:bodyPr wrap="none" anchor="ctr"/>
          <a:lstStyle/>
          <a:p>
            <a:endParaRPr lang="bg-BG"/>
          </a:p>
        </p:txBody>
      </p:sp>
    </p:spTree>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t>Triggers</a:t>
            </a:r>
            <a:endParaRPr lang="bg-BG"/>
          </a:p>
        </p:txBody>
      </p:sp>
      <p:sp>
        <p:nvSpPr>
          <p:cNvPr id="507907" name="Rectangle 3"/>
          <p:cNvSpPr>
            <a:spLocks noGrp="1" noChangeArrowheads="1"/>
          </p:cNvSpPr>
          <p:nvPr>
            <p:ph type="body" idx="1"/>
          </p:nvPr>
        </p:nvSpPr>
        <p:spPr/>
        <p:txBody>
          <a:bodyPr/>
          <a:lstStyle/>
          <a:p>
            <a:pPr>
              <a:lnSpc>
                <a:spcPct val="85000"/>
              </a:lnSpc>
            </a:pPr>
            <a:r>
              <a:rPr lang="en-US"/>
              <a:t>Triggers are database level procedures that activate when some event occurs</a:t>
            </a:r>
            <a:r>
              <a:rPr lang="bg-BG"/>
              <a:t>, </a:t>
            </a:r>
            <a:r>
              <a:rPr lang="en-US"/>
              <a:t>for instance</a:t>
            </a:r>
            <a:r>
              <a:rPr lang="bg-BG"/>
              <a:t>:</a:t>
            </a:r>
          </a:p>
          <a:p>
            <a:pPr lvl="1">
              <a:lnSpc>
                <a:spcPct val="85000"/>
              </a:lnSpc>
            </a:pPr>
            <a:r>
              <a:rPr lang="en-US"/>
              <a:t>When inserting a record</a:t>
            </a:r>
            <a:endParaRPr lang="bg-BG"/>
          </a:p>
          <a:p>
            <a:pPr lvl="1">
              <a:lnSpc>
                <a:spcPct val="85000"/>
              </a:lnSpc>
            </a:pPr>
            <a:r>
              <a:rPr lang="en-US"/>
              <a:t>When changing a record</a:t>
            </a:r>
            <a:endParaRPr lang="bg-BG"/>
          </a:p>
          <a:p>
            <a:pPr lvl="1">
              <a:lnSpc>
                <a:spcPct val="85000"/>
              </a:lnSpc>
            </a:pPr>
            <a:r>
              <a:rPr lang="en-US"/>
              <a:t>When deleting a record</a:t>
            </a:r>
            <a:endParaRPr lang="bg-BG"/>
          </a:p>
          <a:p>
            <a:pPr>
              <a:lnSpc>
                <a:spcPct val="85000"/>
              </a:lnSpc>
            </a:pPr>
            <a:r>
              <a:rPr lang="en-US"/>
              <a:t>Triggers can perform additional data processing</a:t>
            </a:r>
          </a:p>
          <a:p>
            <a:pPr lvl="1">
              <a:lnSpc>
                <a:spcPct val="85000"/>
              </a:lnSpc>
            </a:pPr>
            <a:r>
              <a:rPr lang="en-US"/>
              <a:t>To change the newly added data</a:t>
            </a:r>
            <a:endParaRPr lang="bg-BG"/>
          </a:p>
          <a:p>
            <a:pPr lvl="1">
              <a:lnSpc>
                <a:spcPct val="85000"/>
              </a:lnSpc>
            </a:pPr>
            <a:r>
              <a:rPr lang="en-US"/>
              <a:t>Support for logs and history</a:t>
            </a:r>
            <a:endParaRPr lang="bg-BG"/>
          </a:p>
        </p:txBody>
      </p:sp>
    </p:spTree>
  </p:cSld>
  <p:clrMapOvr>
    <a:masterClrMapping/>
  </p:clrMapOvr>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r>
              <a:rPr lang="en-US"/>
              <a:t>Triggers</a:t>
            </a:r>
            <a:r>
              <a:rPr lang="bg-BG"/>
              <a:t> – </a:t>
            </a:r>
            <a:r>
              <a:rPr lang="en-US"/>
              <a:t>Example</a:t>
            </a:r>
            <a:endParaRPr lang="bg-BG"/>
          </a:p>
        </p:txBody>
      </p:sp>
      <p:sp>
        <p:nvSpPr>
          <p:cNvPr id="508931" name="Rectangle 3"/>
          <p:cNvSpPr>
            <a:spLocks noGrp="1" noChangeArrowheads="1"/>
          </p:cNvSpPr>
          <p:nvPr>
            <p:ph type="body" idx="1"/>
          </p:nvPr>
        </p:nvSpPr>
        <p:spPr/>
        <p:txBody>
          <a:bodyPr/>
          <a:lstStyle/>
          <a:p>
            <a:r>
              <a:rPr lang="en-US" dirty="0"/>
              <a:t>We have a table with company names</a:t>
            </a:r>
            <a:r>
              <a:rPr lang="bg-BG" dirty="0"/>
              <a:t> :</a:t>
            </a:r>
            <a:endParaRPr lang="en-US" dirty="0"/>
          </a:p>
          <a:p>
            <a:endParaRPr lang="en-US" dirty="0"/>
          </a:p>
          <a:p>
            <a:endParaRPr lang="en-US" dirty="0"/>
          </a:p>
          <a:p>
            <a:r>
              <a:rPr lang="en-US" dirty="0"/>
              <a:t>A trigger that appends an "Ltd." at the end of the name of a new company:</a:t>
            </a:r>
            <a:endParaRPr lang="bg-BG" dirty="0"/>
          </a:p>
        </p:txBody>
      </p:sp>
      <p:sp>
        <p:nvSpPr>
          <p:cNvPr id="508932" name="Rectangle 4"/>
          <p:cNvSpPr>
            <a:spLocks noChangeArrowheads="1"/>
          </p:cNvSpPr>
          <p:nvPr/>
        </p:nvSpPr>
        <p:spPr bwMode="auto">
          <a:xfrm>
            <a:off x="685800" y="1752600"/>
            <a:ext cx="7777163" cy="1041824"/>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eaLnBrk="1" hangingPunct="1">
              <a:lnSpc>
                <a:spcPct val="90000"/>
              </a:lnSpc>
            </a:pPr>
            <a:r>
              <a:rPr kumimoji="0" lang="en-US" sz="2000" b="1" noProof="1">
                <a:solidFill>
                  <a:schemeClr val="tx1"/>
                </a:solidFill>
                <a:latin typeface="Courier New" pitchFamily="49" charset="0"/>
              </a:rPr>
              <a:t>CREATE TABLE C</a:t>
            </a:r>
            <a:r>
              <a:rPr kumimoji="0" lang="en-US" sz="2000" b="1" dirty="0" err="1">
                <a:solidFill>
                  <a:schemeClr val="tx1"/>
                </a:solidFill>
                <a:latin typeface="Courier New" pitchFamily="49" charset="0"/>
              </a:rPr>
              <a:t>ompanies</a:t>
            </a:r>
            <a:r>
              <a:rPr kumimoji="0" lang="en-US" sz="2000" b="1" noProof="1">
                <a:solidFill>
                  <a:schemeClr val="tx1"/>
                </a:solidFill>
                <a:latin typeface="Courier New" pitchFamily="49" charset="0"/>
              </a:rPr>
              <a:t>(</a:t>
            </a:r>
          </a:p>
          <a:p>
            <a:pPr eaLnBrk="1" hangingPunct="1">
              <a:lnSpc>
                <a:spcPct val="90000"/>
              </a:lnSpc>
            </a:pPr>
            <a:r>
              <a:rPr kumimoji="0" lang="en-US" sz="2000" b="1" noProof="1" smtClean="0">
                <a:solidFill>
                  <a:schemeClr val="tx1"/>
                </a:solidFill>
                <a:latin typeface="Courier New" pitchFamily="49" charset="0"/>
              </a:rPr>
              <a:t>  </a:t>
            </a:r>
            <a:r>
              <a:rPr kumimoji="0" lang="en-US" sz="2000" b="1" dirty="0">
                <a:solidFill>
                  <a:schemeClr val="tx1"/>
                </a:solidFill>
                <a:latin typeface="Courier New" pitchFamily="49" charset="0"/>
              </a:rPr>
              <a:t>I</a:t>
            </a:r>
            <a:r>
              <a:rPr kumimoji="0" lang="en-US" sz="2000" b="1" noProof="1">
                <a:solidFill>
                  <a:schemeClr val="tx1"/>
                </a:solidFill>
                <a:latin typeface="Courier New" pitchFamily="49" charset="0"/>
              </a:rPr>
              <a:t>d </a:t>
            </a:r>
            <a:r>
              <a:rPr kumimoji="0" lang="en-US" sz="2000" b="1" dirty="0">
                <a:solidFill>
                  <a:schemeClr val="tx1"/>
                </a:solidFill>
                <a:latin typeface="Courier New" pitchFamily="49" charset="0"/>
              </a:rPr>
              <a:t>number</a:t>
            </a:r>
            <a:r>
              <a:rPr kumimoji="0" lang="en-US" sz="2000" b="1" noProof="1">
                <a:solidFill>
                  <a:schemeClr val="tx1"/>
                </a:solidFill>
                <a:latin typeface="Courier New" pitchFamily="49" charset="0"/>
              </a:rPr>
              <a:t> NOT NULL,</a:t>
            </a:r>
          </a:p>
          <a:p>
            <a:pPr eaLnBrk="1" hangingPunct="1">
              <a:lnSpc>
                <a:spcPct val="90000"/>
              </a:lnSpc>
            </a:pPr>
            <a:r>
              <a:rPr kumimoji="0" lang="en-US" sz="2000" b="1" noProof="1">
                <a:solidFill>
                  <a:schemeClr val="tx1"/>
                </a:solidFill>
                <a:latin typeface="Courier New" pitchFamily="49" charset="0"/>
              </a:rPr>
              <a:t>  </a:t>
            </a:r>
            <a:r>
              <a:rPr kumimoji="0" lang="en-US" sz="2000" b="1" dirty="0">
                <a:solidFill>
                  <a:schemeClr val="tx1"/>
                </a:solidFill>
                <a:latin typeface="Courier New" pitchFamily="49" charset="0"/>
              </a:rPr>
              <a:t>N</a:t>
            </a:r>
            <a:r>
              <a:rPr kumimoji="0" lang="en-US" sz="2000" b="1" noProof="1">
                <a:solidFill>
                  <a:schemeClr val="tx1"/>
                </a:solidFill>
                <a:latin typeface="Courier New" pitchFamily="49" charset="0"/>
              </a:rPr>
              <a:t>ame varchar(50) NOT NULL)</a:t>
            </a:r>
          </a:p>
        </p:txBody>
      </p:sp>
      <p:sp>
        <p:nvSpPr>
          <p:cNvPr id="508933" name="Rectangle 5"/>
          <p:cNvSpPr>
            <a:spLocks noChangeArrowheads="1"/>
          </p:cNvSpPr>
          <p:nvPr/>
        </p:nvSpPr>
        <p:spPr bwMode="auto">
          <a:xfrm>
            <a:off x="685800" y="4114800"/>
            <a:ext cx="7777163" cy="2033587"/>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eaLnBrk="1" hangingPunct="1">
              <a:lnSpc>
                <a:spcPct val="100000"/>
              </a:lnSpc>
            </a:pPr>
            <a:r>
              <a:rPr kumimoji="0" lang="en-US" sz="2000" b="1" noProof="1">
                <a:solidFill>
                  <a:schemeClr val="tx1"/>
                </a:solidFill>
                <a:latin typeface="Courier New" pitchFamily="49" charset="0"/>
              </a:rPr>
              <a:t>CREATE OR REPLACE TRIGGER trg_Companies_INSERT</a:t>
            </a:r>
          </a:p>
          <a:p>
            <a:pPr eaLnBrk="1" hangingPunct="1">
              <a:lnSpc>
                <a:spcPct val="100000"/>
              </a:lnSpc>
            </a:pPr>
            <a:r>
              <a:rPr kumimoji="0" lang="en-US" sz="2000" b="1" noProof="1">
                <a:solidFill>
                  <a:schemeClr val="tx1"/>
                </a:solidFill>
                <a:latin typeface="Courier New" pitchFamily="49" charset="0"/>
              </a:rPr>
              <a:t>  BEFORE INSERT ON Company</a:t>
            </a:r>
          </a:p>
          <a:p>
            <a:pPr eaLnBrk="1" hangingPunct="1">
              <a:lnSpc>
                <a:spcPct val="100000"/>
              </a:lnSpc>
            </a:pPr>
            <a:r>
              <a:rPr kumimoji="0" lang="en-US" sz="2000" b="1" noProof="1">
                <a:solidFill>
                  <a:schemeClr val="tx1"/>
                </a:solidFill>
                <a:latin typeface="Courier New" pitchFamily="49" charset="0"/>
              </a:rPr>
              <a:t>  FOR EACH ROW</a:t>
            </a:r>
          </a:p>
          <a:p>
            <a:pPr eaLnBrk="1" hangingPunct="1">
              <a:lnSpc>
                <a:spcPct val="100000"/>
              </a:lnSpc>
            </a:pPr>
            <a:r>
              <a:rPr kumimoji="0" lang="en-US" sz="2000" b="1" noProof="1">
                <a:solidFill>
                  <a:schemeClr val="tx1"/>
                </a:solidFill>
                <a:latin typeface="Courier New" pitchFamily="49" charset="0"/>
              </a:rPr>
              <a:t>BEGIN</a:t>
            </a:r>
          </a:p>
          <a:p>
            <a:pPr eaLnBrk="1" hangingPunct="1">
              <a:lnSpc>
                <a:spcPct val="100000"/>
              </a:lnSpc>
            </a:pPr>
            <a:r>
              <a:rPr kumimoji="0" lang="en-US" sz="2000" b="1" noProof="1">
                <a:solidFill>
                  <a:schemeClr val="tx1"/>
                </a:solidFill>
                <a:latin typeface="Courier New" pitchFamily="49" charset="0"/>
              </a:rPr>
              <a:t>  :NEW.Name := :NEW.Name || '  Ltd.';</a:t>
            </a:r>
          </a:p>
          <a:p>
            <a:pPr eaLnBrk="1" hangingPunct="1">
              <a:lnSpc>
                <a:spcPct val="100000"/>
              </a:lnSpc>
            </a:pPr>
            <a:r>
              <a:rPr kumimoji="0" lang="en-US" sz="2000" b="1" noProof="1">
                <a:solidFill>
                  <a:schemeClr val="tx1"/>
                </a:solidFill>
                <a:latin typeface="Courier New" pitchFamily="49" charset="0"/>
              </a:rPr>
              <a:t>END;</a:t>
            </a:r>
          </a:p>
        </p:txBody>
      </p:sp>
    </p:spTree>
  </p:cSld>
  <p:clrMapOvr>
    <a:masterClrMapping/>
  </p:clrMapOvr>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en-US"/>
              <a:t>Transactions</a:t>
            </a:r>
            <a:endParaRPr lang="bg-BG"/>
          </a:p>
        </p:txBody>
      </p:sp>
      <p:sp>
        <p:nvSpPr>
          <p:cNvPr id="525315" name="Rectangle 3"/>
          <p:cNvSpPr>
            <a:spLocks noGrp="1" noChangeArrowheads="1"/>
          </p:cNvSpPr>
          <p:nvPr>
            <p:ph type="body" idx="1"/>
          </p:nvPr>
        </p:nvSpPr>
        <p:spPr/>
        <p:txBody>
          <a:bodyPr/>
          <a:lstStyle/>
          <a:p>
            <a:r>
              <a:rPr lang="en-US" dirty="0">
                <a:solidFill>
                  <a:schemeClr val="hlink"/>
                </a:solidFill>
                <a:effectLst>
                  <a:outerShdw blurRad="38100" dist="38100" dir="2700000" algn="tl">
                    <a:srgbClr val="000000"/>
                  </a:outerShdw>
                </a:effectLst>
              </a:rPr>
              <a:t>Transactions</a:t>
            </a:r>
            <a:r>
              <a:rPr lang="en-US" dirty="0"/>
              <a:t> are a sequence of actions</a:t>
            </a:r>
            <a:r>
              <a:rPr lang="bg-BG" dirty="0"/>
              <a:t> (</a:t>
            </a:r>
            <a:r>
              <a:rPr lang="en-US" dirty="0"/>
              <a:t>database operations</a:t>
            </a:r>
            <a:r>
              <a:rPr lang="bg-BG" dirty="0"/>
              <a:t>)</a:t>
            </a:r>
            <a:r>
              <a:rPr lang="en-US" dirty="0"/>
              <a:t> which are executed as a whole</a:t>
            </a:r>
            <a:r>
              <a:rPr lang="bg-BG" dirty="0"/>
              <a:t>:</a:t>
            </a:r>
          </a:p>
          <a:p>
            <a:pPr lvl="1"/>
            <a:r>
              <a:rPr lang="en-US" dirty="0"/>
              <a:t>Either all of them execute successfully</a:t>
            </a:r>
            <a:endParaRPr lang="bg-BG" dirty="0"/>
          </a:p>
          <a:p>
            <a:pPr lvl="1"/>
            <a:r>
              <a:rPr lang="en-US" dirty="0"/>
              <a:t>Or none of the them</a:t>
            </a:r>
            <a:endParaRPr lang="bg-BG" dirty="0"/>
          </a:p>
          <a:p>
            <a:r>
              <a:rPr lang="en-US" dirty="0"/>
              <a:t>Example</a:t>
            </a:r>
            <a:r>
              <a:rPr lang="bg-BG" dirty="0"/>
              <a:t>:</a:t>
            </a:r>
          </a:p>
          <a:p>
            <a:pPr lvl="1"/>
            <a:r>
              <a:rPr lang="en-US" dirty="0"/>
              <a:t>A bank transfer from one account into another</a:t>
            </a:r>
            <a:r>
              <a:rPr lang="bg-BG" dirty="0"/>
              <a:t> (</a:t>
            </a:r>
            <a:r>
              <a:rPr lang="en-US" dirty="0"/>
              <a:t>withdrawal</a:t>
            </a:r>
            <a:r>
              <a:rPr lang="bg-BG" dirty="0"/>
              <a:t> + </a:t>
            </a:r>
            <a:r>
              <a:rPr lang="en-US" dirty="0"/>
              <a:t>deposit</a:t>
            </a:r>
            <a:r>
              <a:rPr lang="bg-BG" dirty="0"/>
              <a:t>)</a:t>
            </a:r>
          </a:p>
          <a:p>
            <a:pPr lvl="1"/>
            <a:r>
              <a:rPr lang="en-US" dirty="0"/>
              <a:t>If either the withdrawal or the deposit fails</a:t>
            </a:r>
            <a:r>
              <a:rPr lang="bg-BG" dirty="0"/>
              <a:t> </a:t>
            </a:r>
            <a:r>
              <a:rPr lang="en-US" dirty="0"/>
              <a:t>the whole operation is cancelled</a:t>
            </a:r>
            <a:endParaRPr lang="bg-BG" dirty="0"/>
          </a:p>
        </p:txBody>
      </p:sp>
    </p:spTree>
  </p:cSld>
  <p:clrMapOvr>
    <a:masterClrMapping/>
  </p:clrMapOvr>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Text Box 2"/>
          <p:cNvSpPr txBox="1">
            <a:spLocks noChangeArrowheads="1"/>
          </p:cNvSpPr>
          <p:nvPr/>
        </p:nvSpPr>
        <p:spPr bwMode="auto">
          <a:xfrm>
            <a:off x="1776413" y="4292600"/>
            <a:ext cx="1355725" cy="457200"/>
          </a:xfrm>
          <a:prstGeom prst="rect">
            <a:avLst/>
          </a:prstGeom>
          <a:noFill/>
          <a:ln w="12700">
            <a:noFill/>
            <a:miter lim="800000"/>
            <a:headEnd type="none" w="sm" len="sm"/>
            <a:tailEnd type="none" w="sm" len="sm"/>
          </a:ln>
          <a:effectLst/>
        </p:spPr>
        <p:txBody>
          <a:bodyPr wrap="none">
            <a:spAutoFit/>
          </a:bodyPr>
          <a:lstStyle/>
          <a:p>
            <a:pPr>
              <a:lnSpc>
                <a:spcPct val="100000"/>
              </a:lnSpc>
            </a:pPr>
            <a:r>
              <a:rPr kumimoji="0" lang="en-US" sz="2400" b="0">
                <a:solidFill>
                  <a:schemeClr val="tx1"/>
                </a:solidFill>
                <a:effectLst>
                  <a:outerShdw blurRad="38100" dist="38100" dir="2700000" algn="tl">
                    <a:srgbClr val="FFFFFF"/>
                  </a:outerShdw>
                </a:effectLst>
              </a:rPr>
              <a:t>Rollback</a:t>
            </a:r>
          </a:p>
        </p:txBody>
      </p:sp>
      <p:sp>
        <p:nvSpPr>
          <p:cNvPr id="526339" name="Text Box 3"/>
          <p:cNvSpPr txBox="1">
            <a:spLocks noChangeArrowheads="1"/>
          </p:cNvSpPr>
          <p:nvPr/>
        </p:nvSpPr>
        <p:spPr bwMode="auto">
          <a:xfrm>
            <a:off x="5353050" y="2997200"/>
            <a:ext cx="1235075" cy="457200"/>
          </a:xfrm>
          <a:prstGeom prst="rect">
            <a:avLst/>
          </a:prstGeom>
          <a:noFill/>
          <a:ln w="12700">
            <a:noFill/>
            <a:miter lim="800000"/>
            <a:headEnd type="none" w="sm" len="sm"/>
            <a:tailEnd type="none" w="sm" len="sm"/>
          </a:ln>
          <a:effectLst/>
        </p:spPr>
        <p:txBody>
          <a:bodyPr wrap="none">
            <a:spAutoFit/>
          </a:bodyPr>
          <a:lstStyle/>
          <a:p>
            <a:pPr>
              <a:lnSpc>
                <a:spcPct val="100000"/>
              </a:lnSpc>
            </a:pPr>
            <a:r>
              <a:rPr kumimoji="0" lang="en-US" sz="2400" b="0">
                <a:solidFill>
                  <a:schemeClr val="tx1"/>
                </a:solidFill>
                <a:effectLst>
                  <a:outerShdw blurRad="38100" dist="38100" dir="2700000" algn="tl">
                    <a:srgbClr val="FFFFFF"/>
                  </a:outerShdw>
                </a:effectLst>
              </a:rPr>
              <a:t>Commit</a:t>
            </a:r>
          </a:p>
        </p:txBody>
      </p:sp>
      <p:cxnSp>
        <p:nvCxnSpPr>
          <p:cNvPr id="526340" name="AutoShape 4"/>
          <p:cNvCxnSpPr>
            <a:cxnSpLocks noChangeShapeType="1"/>
            <a:stCxn id="526349" idx="3"/>
            <a:endCxn id="526351" idx="1"/>
          </p:cNvCxnSpPr>
          <p:nvPr/>
        </p:nvCxnSpPr>
        <p:spPr bwMode="auto">
          <a:xfrm>
            <a:off x="1922463" y="3568700"/>
            <a:ext cx="1209675" cy="0"/>
          </a:xfrm>
          <a:prstGeom prst="straightConnector1">
            <a:avLst/>
          </a:prstGeom>
          <a:noFill/>
          <a:ln w="38100">
            <a:solidFill>
              <a:schemeClr val="tx1"/>
            </a:solidFill>
            <a:round/>
            <a:headEnd type="none" w="sm" len="sm"/>
            <a:tailEnd type="arrow" w="lg" len="lg"/>
          </a:ln>
          <a:effectLst/>
        </p:spPr>
      </p:cxnSp>
      <p:cxnSp>
        <p:nvCxnSpPr>
          <p:cNvPr id="526341" name="AutoShape 5"/>
          <p:cNvCxnSpPr>
            <a:cxnSpLocks noChangeShapeType="1"/>
            <a:stCxn id="526351" idx="3"/>
            <a:endCxn id="526350" idx="1"/>
          </p:cNvCxnSpPr>
          <p:nvPr/>
        </p:nvCxnSpPr>
        <p:spPr bwMode="auto">
          <a:xfrm>
            <a:off x="5351463" y="3568700"/>
            <a:ext cx="1308100" cy="0"/>
          </a:xfrm>
          <a:prstGeom prst="straightConnector1">
            <a:avLst/>
          </a:prstGeom>
          <a:noFill/>
          <a:ln w="38100">
            <a:solidFill>
              <a:schemeClr val="tx1"/>
            </a:solidFill>
            <a:round/>
            <a:headEnd type="none" w="sm" len="sm"/>
            <a:tailEnd type="arrow" w="lg" len="lg"/>
          </a:ln>
          <a:effectLst/>
        </p:spPr>
      </p:cxnSp>
      <p:sp>
        <p:nvSpPr>
          <p:cNvPr id="526342" name="Rectangle 6"/>
          <p:cNvSpPr>
            <a:spLocks noGrp="1" noChangeArrowheads="1"/>
          </p:cNvSpPr>
          <p:nvPr>
            <p:ph type="title"/>
          </p:nvPr>
        </p:nvSpPr>
        <p:spPr/>
        <p:txBody>
          <a:bodyPr/>
          <a:lstStyle/>
          <a:p>
            <a:r>
              <a:rPr lang="en-US"/>
              <a:t>A Transaction</a:t>
            </a:r>
          </a:p>
        </p:txBody>
      </p:sp>
      <p:sp>
        <p:nvSpPr>
          <p:cNvPr id="526343" name="Freeform 7"/>
          <p:cNvSpPr>
            <a:spLocks/>
          </p:cNvSpPr>
          <p:nvPr/>
        </p:nvSpPr>
        <p:spPr bwMode="auto">
          <a:xfrm>
            <a:off x="3192463" y="2495550"/>
            <a:ext cx="901700" cy="450850"/>
          </a:xfrm>
          <a:custGeom>
            <a:avLst/>
            <a:gdLst/>
            <a:ahLst/>
            <a:cxnLst>
              <a:cxn ang="0">
                <a:pos x="0" y="270"/>
              </a:cxn>
              <a:cxn ang="0">
                <a:pos x="73" y="93"/>
              </a:cxn>
              <a:cxn ang="0">
                <a:pos x="211" y="5"/>
              </a:cxn>
              <a:cxn ang="0">
                <a:pos x="366" y="60"/>
              </a:cxn>
              <a:cxn ang="0">
                <a:pos x="488" y="284"/>
              </a:cxn>
            </a:cxnLst>
            <a:rect l="0" t="0" r="r" b="b"/>
            <a:pathLst>
              <a:path w="488" h="284">
                <a:moveTo>
                  <a:pt x="0" y="270"/>
                </a:moveTo>
                <a:cubicBezTo>
                  <a:pt x="13" y="239"/>
                  <a:pt x="38" y="137"/>
                  <a:pt x="73" y="93"/>
                </a:cubicBezTo>
                <a:cubicBezTo>
                  <a:pt x="108" y="49"/>
                  <a:pt x="162" y="11"/>
                  <a:pt x="211" y="5"/>
                </a:cubicBezTo>
                <a:cubicBezTo>
                  <a:pt x="260" y="0"/>
                  <a:pt x="320" y="14"/>
                  <a:pt x="366" y="60"/>
                </a:cubicBezTo>
                <a:cubicBezTo>
                  <a:pt x="412" y="107"/>
                  <a:pt x="463" y="237"/>
                  <a:pt x="488" y="284"/>
                </a:cubicBezTo>
              </a:path>
            </a:pathLst>
          </a:custGeom>
          <a:noFill/>
          <a:ln w="38100" cap="flat" cmpd="sng">
            <a:solidFill>
              <a:schemeClr val="tx1"/>
            </a:solidFill>
            <a:prstDash val="solid"/>
            <a:round/>
            <a:headEnd type="none" w="sm" len="sm"/>
            <a:tailEnd type="arrow" w="lg" len="lg"/>
          </a:ln>
          <a:effectLst/>
        </p:spPr>
        <p:txBody>
          <a:bodyPr wrap="none" anchor="ctr"/>
          <a:lstStyle/>
          <a:p>
            <a:endParaRPr lang="bg-BG"/>
          </a:p>
        </p:txBody>
      </p:sp>
      <p:sp>
        <p:nvSpPr>
          <p:cNvPr id="526344" name="Text Box 8"/>
          <p:cNvSpPr txBox="1">
            <a:spLocks noChangeArrowheads="1"/>
          </p:cNvSpPr>
          <p:nvPr/>
        </p:nvSpPr>
        <p:spPr bwMode="auto">
          <a:xfrm>
            <a:off x="3192463" y="1979613"/>
            <a:ext cx="914400" cy="457200"/>
          </a:xfrm>
          <a:prstGeom prst="rect">
            <a:avLst/>
          </a:prstGeom>
          <a:noFill/>
          <a:ln w="12700">
            <a:noFill/>
            <a:miter lim="800000"/>
            <a:headEnd type="none" w="sm" len="sm"/>
            <a:tailEnd type="none" w="sm" len="sm"/>
          </a:ln>
          <a:effectLst/>
        </p:spPr>
        <p:txBody>
          <a:bodyPr wrap="none">
            <a:spAutoFit/>
          </a:bodyPr>
          <a:lstStyle/>
          <a:p>
            <a:pPr>
              <a:lnSpc>
                <a:spcPct val="100000"/>
              </a:lnSpc>
            </a:pPr>
            <a:r>
              <a:rPr kumimoji="0" lang="en-US" sz="2400" b="0">
                <a:solidFill>
                  <a:schemeClr val="tx1"/>
                </a:solidFill>
                <a:effectLst>
                  <a:outerShdw blurRad="38100" dist="38100" dir="2700000" algn="tl">
                    <a:srgbClr val="FFFFFF"/>
                  </a:outerShdw>
                </a:effectLst>
              </a:rPr>
              <a:t>Read</a:t>
            </a:r>
          </a:p>
        </p:txBody>
      </p:sp>
      <p:sp>
        <p:nvSpPr>
          <p:cNvPr id="526345" name="Freeform 9"/>
          <p:cNvSpPr>
            <a:spLocks/>
          </p:cNvSpPr>
          <p:nvPr/>
        </p:nvSpPr>
        <p:spPr bwMode="auto">
          <a:xfrm>
            <a:off x="4391025" y="2495550"/>
            <a:ext cx="901700" cy="450850"/>
          </a:xfrm>
          <a:custGeom>
            <a:avLst/>
            <a:gdLst/>
            <a:ahLst/>
            <a:cxnLst>
              <a:cxn ang="0">
                <a:pos x="0" y="270"/>
              </a:cxn>
              <a:cxn ang="0">
                <a:pos x="73" y="93"/>
              </a:cxn>
              <a:cxn ang="0">
                <a:pos x="211" y="5"/>
              </a:cxn>
              <a:cxn ang="0">
                <a:pos x="366" y="60"/>
              </a:cxn>
              <a:cxn ang="0">
                <a:pos x="488" y="284"/>
              </a:cxn>
            </a:cxnLst>
            <a:rect l="0" t="0" r="r" b="b"/>
            <a:pathLst>
              <a:path w="488" h="284">
                <a:moveTo>
                  <a:pt x="0" y="270"/>
                </a:moveTo>
                <a:cubicBezTo>
                  <a:pt x="13" y="239"/>
                  <a:pt x="38" y="137"/>
                  <a:pt x="73" y="93"/>
                </a:cubicBezTo>
                <a:cubicBezTo>
                  <a:pt x="108" y="49"/>
                  <a:pt x="162" y="11"/>
                  <a:pt x="211" y="5"/>
                </a:cubicBezTo>
                <a:cubicBezTo>
                  <a:pt x="260" y="0"/>
                  <a:pt x="320" y="14"/>
                  <a:pt x="366" y="60"/>
                </a:cubicBezTo>
                <a:cubicBezTo>
                  <a:pt x="412" y="107"/>
                  <a:pt x="463" y="237"/>
                  <a:pt x="488" y="284"/>
                </a:cubicBezTo>
              </a:path>
            </a:pathLst>
          </a:custGeom>
          <a:noFill/>
          <a:ln w="38100" cap="flat" cmpd="sng">
            <a:solidFill>
              <a:schemeClr val="tx1"/>
            </a:solidFill>
            <a:prstDash val="solid"/>
            <a:round/>
            <a:headEnd type="none" w="sm" len="sm"/>
            <a:tailEnd type="arrow" w="lg" len="lg"/>
          </a:ln>
          <a:effectLst/>
        </p:spPr>
        <p:txBody>
          <a:bodyPr wrap="none" anchor="ctr"/>
          <a:lstStyle/>
          <a:p>
            <a:endParaRPr lang="bg-BG"/>
          </a:p>
        </p:txBody>
      </p:sp>
      <p:sp>
        <p:nvSpPr>
          <p:cNvPr id="526346" name="Text Box 10"/>
          <p:cNvSpPr txBox="1">
            <a:spLocks noChangeArrowheads="1"/>
          </p:cNvSpPr>
          <p:nvPr/>
        </p:nvSpPr>
        <p:spPr bwMode="auto">
          <a:xfrm>
            <a:off x="4391025" y="1979613"/>
            <a:ext cx="895350" cy="457200"/>
          </a:xfrm>
          <a:prstGeom prst="rect">
            <a:avLst/>
          </a:prstGeom>
          <a:noFill/>
          <a:ln w="12700">
            <a:noFill/>
            <a:miter lim="800000"/>
            <a:headEnd type="none" w="sm" len="sm"/>
            <a:tailEnd type="none" w="sm" len="sm"/>
          </a:ln>
          <a:effectLst/>
        </p:spPr>
        <p:txBody>
          <a:bodyPr wrap="none">
            <a:spAutoFit/>
          </a:bodyPr>
          <a:lstStyle/>
          <a:p>
            <a:pPr>
              <a:lnSpc>
                <a:spcPct val="100000"/>
              </a:lnSpc>
            </a:pPr>
            <a:r>
              <a:rPr kumimoji="0" lang="en-US" sz="2400" b="0">
                <a:solidFill>
                  <a:schemeClr val="tx1"/>
                </a:solidFill>
                <a:effectLst>
                  <a:outerShdw blurRad="38100" dist="38100" dir="2700000" algn="tl">
                    <a:srgbClr val="FFFFFF"/>
                  </a:outerShdw>
                </a:effectLst>
              </a:rPr>
              <a:t>Write</a:t>
            </a:r>
          </a:p>
        </p:txBody>
      </p:sp>
      <p:sp>
        <p:nvSpPr>
          <p:cNvPr id="526347" name="Freeform 11"/>
          <p:cNvSpPr>
            <a:spLocks/>
          </p:cNvSpPr>
          <p:nvPr/>
        </p:nvSpPr>
        <p:spPr bwMode="auto">
          <a:xfrm>
            <a:off x="1042988" y="4211638"/>
            <a:ext cx="2808287" cy="568325"/>
          </a:xfrm>
          <a:custGeom>
            <a:avLst/>
            <a:gdLst/>
            <a:ahLst/>
            <a:cxnLst>
              <a:cxn ang="0">
                <a:pos x="1616" y="6"/>
              </a:cxn>
              <a:cxn ang="0">
                <a:pos x="1525" y="154"/>
              </a:cxn>
              <a:cxn ang="0">
                <a:pos x="1216" y="308"/>
              </a:cxn>
              <a:cxn ang="0">
                <a:pos x="754" y="351"/>
              </a:cxn>
              <a:cxn ang="0">
                <a:pos x="202" y="268"/>
              </a:cxn>
              <a:cxn ang="0">
                <a:pos x="0" y="0"/>
              </a:cxn>
            </a:cxnLst>
            <a:rect l="0" t="0" r="r" b="b"/>
            <a:pathLst>
              <a:path w="1616" h="358">
                <a:moveTo>
                  <a:pt x="1616" y="6"/>
                </a:moveTo>
                <a:cubicBezTo>
                  <a:pt x="1601" y="31"/>
                  <a:pt x="1592" y="104"/>
                  <a:pt x="1525" y="154"/>
                </a:cubicBezTo>
                <a:cubicBezTo>
                  <a:pt x="1458" y="204"/>
                  <a:pt x="1344" y="275"/>
                  <a:pt x="1216" y="308"/>
                </a:cubicBezTo>
                <a:cubicBezTo>
                  <a:pt x="1088" y="341"/>
                  <a:pt x="923" y="358"/>
                  <a:pt x="754" y="351"/>
                </a:cubicBezTo>
                <a:cubicBezTo>
                  <a:pt x="585" y="344"/>
                  <a:pt x="328" y="327"/>
                  <a:pt x="202" y="268"/>
                </a:cubicBezTo>
                <a:cubicBezTo>
                  <a:pt x="76" y="209"/>
                  <a:pt x="42" y="56"/>
                  <a:pt x="0" y="0"/>
                </a:cubicBezTo>
              </a:path>
            </a:pathLst>
          </a:custGeom>
          <a:noFill/>
          <a:ln w="38100" cap="flat" cmpd="sng">
            <a:solidFill>
              <a:schemeClr val="tx1"/>
            </a:solidFill>
            <a:prstDash val="solid"/>
            <a:round/>
            <a:headEnd type="none" w="sm" len="sm"/>
            <a:tailEnd type="arrow" w="lg" len="lg"/>
          </a:ln>
          <a:effectLst/>
        </p:spPr>
        <p:txBody>
          <a:bodyPr wrap="none" anchor="ctr"/>
          <a:lstStyle/>
          <a:p>
            <a:endParaRPr lang="bg-BG"/>
          </a:p>
        </p:txBody>
      </p:sp>
      <p:sp>
        <p:nvSpPr>
          <p:cNvPr id="526348" name="Text Box 12"/>
          <p:cNvSpPr txBox="1">
            <a:spLocks noChangeArrowheads="1"/>
          </p:cNvSpPr>
          <p:nvPr/>
        </p:nvSpPr>
        <p:spPr bwMode="auto">
          <a:xfrm>
            <a:off x="2020888" y="3043238"/>
            <a:ext cx="895350" cy="457200"/>
          </a:xfrm>
          <a:prstGeom prst="rect">
            <a:avLst/>
          </a:prstGeom>
          <a:noFill/>
          <a:ln w="12700">
            <a:noFill/>
            <a:miter lim="800000"/>
            <a:headEnd type="none" w="sm" len="sm"/>
            <a:tailEnd type="none" w="sm" len="sm"/>
          </a:ln>
          <a:effectLst/>
        </p:spPr>
        <p:txBody>
          <a:bodyPr wrap="none">
            <a:spAutoFit/>
          </a:bodyPr>
          <a:lstStyle/>
          <a:p>
            <a:pPr>
              <a:lnSpc>
                <a:spcPct val="100000"/>
              </a:lnSpc>
            </a:pPr>
            <a:r>
              <a:rPr kumimoji="0" lang="en-US" sz="2400" b="0">
                <a:solidFill>
                  <a:schemeClr val="tx1"/>
                </a:solidFill>
                <a:effectLst>
                  <a:outerShdw blurRad="38100" dist="38100" dir="2700000" algn="tl">
                    <a:srgbClr val="FFFFFF"/>
                  </a:outerShdw>
                </a:effectLst>
              </a:rPr>
              <a:t>Write</a:t>
            </a:r>
          </a:p>
        </p:txBody>
      </p:sp>
      <p:sp>
        <p:nvSpPr>
          <p:cNvPr id="526349" name="Text Box 13"/>
          <p:cNvSpPr txBox="1">
            <a:spLocks noChangeArrowheads="1"/>
          </p:cNvSpPr>
          <p:nvPr/>
        </p:nvSpPr>
        <p:spPr bwMode="blackWhite">
          <a:xfrm>
            <a:off x="395288" y="2924175"/>
            <a:ext cx="1527175" cy="1287463"/>
          </a:xfrm>
          <a:prstGeom prst="rect">
            <a:avLst/>
          </a:prstGeom>
          <a:solidFill>
            <a:srgbClr val="DA8200">
              <a:alpha val="50000"/>
            </a:srgbClr>
          </a:solidFill>
          <a:ln w="12700">
            <a:solidFill>
              <a:schemeClr val="tx1"/>
            </a:solidFill>
            <a:miter lim="800000"/>
            <a:headEnd type="none" w="sm" len="sm"/>
            <a:tailEnd type="none" w="sm" len="sm"/>
          </a:ln>
          <a:effectLst/>
        </p:spPr>
        <p:txBody>
          <a:bodyPr tIns="72000" bIns="108000">
            <a:spAutoFit/>
          </a:bodyPr>
          <a:lstStyle/>
          <a:p>
            <a:pPr algn="ctr">
              <a:lnSpc>
                <a:spcPct val="100000"/>
              </a:lnSpc>
            </a:pPr>
            <a:r>
              <a:rPr kumimoji="0" lang="en-US" sz="2400">
                <a:solidFill>
                  <a:schemeClr val="bg2"/>
                </a:solidFill>
                <a:effectLst>
                  <a:outerShdw blurRad="38100" dist="38100" dir="2700000" algn="tl">
                    <a:srgbClr val="000000"/>
                  </a:outerShdw>
                </a:effectLst>
              </a:rPr>
              <a:t>Durable starting state</a:t>
            </a:r>
          </a:p>
        </p:txBody>
      </p:sp>
      <p:sp>
        <p:nvSpPr>
          <p:cNvPr id="526350" name="Text Box 14"/>
          <p:cNvSpPr txBox="1">
            <a:spLocks noChangeArrowheads="1"/>
          </p:cNvSpPr>
          <p:nvPr/>
        </p:nvSpPr>
        <p:spPr bwMode="blackWhite">
          <a:xfrm>
            <a:off x="6659563" y="2924175"/>
            <a:ext cx="2022475" cy="1287463"/>
          </a:xfrm>
          <a:prstGeom prst="rect">
            <a:avLst/>
          </a:prstGeom>
          <a:solidFill>
            <a:srgbClr val="38883C">
              <a:alpha val="50000"/>
            </a:srgbClr>
          </a:solidFill>
          <a:ln w="12700">
            <a:solidFill>
              <a:schemeClr val="tx1"/>
            </a:solidFill>
            <a:miter lim="800000"/>
            <a:headEnd type="none" w="sm" len="sm"/>
            <a:tailEnd type="none" w="sm" len="sm"/>
          </a:ln>
          <a:effectLst/>
        </p:spPr>
        <p:txBody>
          <a:bodyPr wrap="none" lIns="108000" tIns="72000" rIns="108000" bIns="108000">
            <a:spAutoFit/>
          </a:bodyPr>
          <a:lstStyle/>
          <a:p>
            <a:pPr algn="ctr">
              <a:lnSpc>
                <a:spcPct val="100000"/>
              </a:lnSpc>
            </a:pPr>
            <a:r>
              <a:rPr kumimoji="0" lang="en-US" sz="2400">
                <a:solidFill>
                  <a:schemeClr val="bg2"/>
                </a:solidFill>
                <a:effectLst>
                  <a:outerShdw blurRad="38100" dist="38100" dir="2700000" algn="tl">
                    <a:srgbClr val="000000"/>
                  </a:outerShdw>
                </a:effectLst>
              </a:rPr>
              <a:t>Durable,</a:t>
            </a:r>
          </a:p>
          <a:p>
            <a:pPr algn="ctr">
              <a:lnSpc>
                <a:spcPct val="100000"/>
              </a:lnSpc>
            </a:pPr>
            <a:r>
              <a:rPr kumimoji="0" lang="en-US" sz="2400">
                <a:solidFill>
                  <a:schemeClr val="bg2"/>
                </a:solidFill>
                <a:effectLst>
                  <a:outerShdw blurRad="38100" dist="38100" dir="2700000" algn="tl">
                    <a:srgbClr val="000000"/>
                  </a:outerShdw>
                </a:effectLst>
              </a:rPr>
              <a:t>consistent,</a:t>
            </a:r>
          </a:p>
          <a:p>
            <a:pPr algn="ctr">
              <a:lnSpc>
                <a:spcPct val="100000"/>
              </a:lnSpc>
            </a:pPr>
            <a:r>
              <a:rPr kumimoji="0" lang="en-US" sz="2400">
                <a:solidFill>
                  <a:schemeClr val="bg2"/>
                </a:solidFill>
                <a:effectLst>
                  <a:outerShdw blurRad="38100" dist="38100" dir="2700000" algn="tl">
                    <a:srgbClr val="000000"/>
                  </a:outerShdw>
                </a:effectLst>
              </a:rPr>
              <a:t>ending state</a:t>
            </a:r>
          </a:p>
        </p:txBody>
      </p:sp>
      <p:sp>
        <p:nvSpPr>
          <p:cNvPr id="526351" name="Text Box 15"/>
          <p:cNvSpPr txBox="1">
            <a:spLocks noChangeArrowheads="1"/>
          </p:cNvSpPr>
          <p:nvPr/>
        </p:nvSpPr>
        <p:spPr bwMode="blackWhite">
          <a:xfrm>
            <a:off x="3132138" y="2924175"/>
            <a:ext cx="2219325" cy="1287463"/>
          </a:xfrm>
          <a:prstGeom prst="rect">
            <a:avLst/>
          </a:prstGeom>
          <a:solidFill>
            <a:srgbClr val="0055D2">
              <a:alpha val="50000"/>
            </a:srgbClr>
          </a:solidFill>
          <a:ln w="12700">
            <a:solidFill>
              <a:schemeClr val="tx1"/>
            </a:solidFill>
            <a:miter lim="800000"/>
            <a:headEnd type="none" w="sm" len="sm"/>
            <a:tailEnd type="none" w="sm" len="sm"/>
          </a:ln>
          <a:effectLst/>
        </p:spPr>
        <p:txBody>
          <a:bodyPr tIns="72000" bIns="108000">
            <a:spAutoFit/>
          </a:bodyPr>
          <a:lstStyle/>
          <a:p>
            <a:pPr algn="ctr">
              <a:lnSpc>
                <a:spcPct val="100000"/>
              </a:lnSpc>
              <a:spcBef>
                <a:spcPct val="50000"/>
              </a:spcBef>
            </a:pPr>
            <a:r>
              <a:rPr kumimoji="0" lang="en-US" sz="2400">
                <a:solidFill>
                  <a:schemeClr val="bg2"/>
                </a:solidFill>
                <a:effectLst>
                  <a:outerShdw blurRad="38100" dist="38100" dir="2700000" algn="tl">
                    <a:srgbClr val="000000"/>
                  </a:outerShdw>
                </a:effectLst>
              </a:rPr>
              <a:t>Collection of reads and writes</a:t>
            </a: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r>
              <a:rPr lang="en-US"/>
              <a:t>Transactions Behavior</a:t>
            </a:r>
            <a:endParaRPr lang="bg-BG"/>
          </a:p>
        </p:txBody>
      </p:sp>
      <p:sp>
        <p:nvSpPr>
          <p:cNvPr id="528387" name="Rectangle 3"/>
          <p:cNvSpPr>
            <a:spLocks noGrp="1" noChangeArrowheads="1"/>
          </p:cNvSpPr>
          <p:nvPr>
            <p:ph type="body" idx="1"/>
          </p:nvPr>
        </p:nvSpPr>
        <p:spPr/>
        <p:txBody>
          <a:bodyPr/>
          <a:lstStyle/>
          <a:p>
            <a:pPr>
              <a:spcBef>
                <a:spcPct val="25000"/>
              </a:spcBef>
            </a:pPr>
            <a:r>
              <a:rPr lang="en-US"/>
              <a:t>Transactions guarantee the consistency and the integrity of the database</a:t>
            </a:r>
            <a:endParaRPr lang="bg-BG"/>
          </a:p>
          <a:p>
            <a:pPr lvl="1">
              <a:spcBef>
                <a:spcPct val="25000"/>
              </a:spcBef>
            </a:pPr>
            <a:r>
              <a:rPr lang="en-US"/>
              <a:t>All changes in a transaction are temporary</a:t>
            </a:r>
          </a:p>
          <a:p>
            <a:pPr lvl="1">
              <a:spcBef>
                <a:spcPct val="25000"/>
              </a:spcBef>
            </a:pPr>
            <a:r>
              <a:rPr lang="en-US"/>
              <a:t>Changes become final when COMMIT is executed</a:t>
            </a:r>
          </a:p>
          <a:p>
            <a:pPr lvl="1">
              <a:spcBef>
                <a:spcPct val="25000"/>
              </a:spcBef>
            </a:pPr>
            <a:r>
              <a:rPr lang="en-US"/>
              <a:t>At any time all changes can be canceled by ROLLBACK</a:t>
            </a:r>
            <a:endParaRPr lang="bg-BG"/>
          </a:p>
          <a:p>
            <a:r>
              <a:rPr lang="en-US"/>
              <a:t>All of the operations are executed as a whole, either all of them or none of them</a:t>
            </a:r>
            <a:endParaRPr lang="bg-BG"/>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a:t>Connecting to</a:t>
            </a:r>
            <a:r>
              <a:rPr lang="bg-BG"/>
              <a:t> </a:t>
            </a:r>
            <a:r>
              <a:rPr lang="en-US"/>
              <a:t>SQL Server</a:t>
            </a:r>
            <a:endParaRPr lang="bg-BG"/>
          </a:p>
        </p:txBody>
      </p:sp>
      <p:sp>
        <p:nvSpPr>
          <p:cNvPr id="463875" name="Rectangle 3"/>
          <p:cNvSpPr>
            <a:spLocks noGrp="1" noChangeArrowheads="1"/>
          </p:cNvSpPr>
          <p:nvPr>
            <p:ph type="body" idx="1"/>
          </p:nvPr>
        </p:nvSpPr>
        <p:spPr/>
        <p:txBody>
          <a:bodyPr/>
          <a:lstStyle/>
          <a:p>
            <a:r>
              <a:rPr lang="en-US"/>
              <a:t>We need to know</a:t>
            </a:r>
            <a:endParaRPr lang="bg-BG"/>
          </a:p>
          <a:p>
            <a:pPr lvl="1"/>
            <a:r>
              <a:rPr lang="en-US"/>
              <a:t>The name of the server</a:t>
            </a:r>
            <a:endParaRPr lang="bg-BG"/>
          </a:p>
          <a:p>
            <a:pPr lvl="1"/>
            <a:r>
              <a:rPr lang="en-US"/>
              <a:t>The name of the database</a:t>
            </a:r>
            <a:endParaRPr lang="bg-BG"/>
          </a:p>
          <a:p>
            <a:pPr lvl="1"/>
            <a:r>
              <a:rPr lang="en-US"/>
              <a:t>Username/password</a:t>
            </a:r>
            <a:r>
              <a:rPr lang="bg-BG"/>
              <a:t> (</a:t>
            </a:r>
            <a:r>
              <a:rPr lang="en-US"/>
              <a:t>if using SQL Server authentication)</a:t>
            </a:r>
          </a:p>
          <a:p>
            <a:r>
              <a:rPr lang="en-US"/>
              <a:t>Types of authentication in</a:t>
            </a:r>
            <a:r>
              <a:rPr lang="bg-BG"/>
              <a:t> </a:t>
            </a:r>
            <a:r>
              <a:rPr lang="en-US"/>
              <a:t>SQL Server</a:t>
            </a:r>
          </a:p>
          <a:p>
            <a:pPr lvl="1"/>
            <a:r>
              <a:rPr lang="ru-RU"/>
              <a:t>Windows (</a:t>
            </a:r>
            <a:r>
              <a:rPr lang="en-US"/>
              <a:t>by using</a:t>
            </a:r>
            <a:r>
              <a:rPr lang="ru-RU"/>
              <a:t> </a:t>
            </a:r>
            <a:r>
              <a:rPr lang="en-US"/>
              <a:t>a Windows user credentials</a:t>
            </a:r>
            <a:r>
              <a:rPr lang="ru-RU"/>
              <a:t>)</a:t>
            </a:r>
          </a:p>
          <a:p>
            <a:pPr lvl="1"/>
            <a:r>
              <a:rPr lang="en-US"/>
              <a:t>Mixed</a:t>
            </a:r>
            <a:r>
              <a:rPr lang="bg-BG"/>
              <a:t> (</a:t>
            </a:r>
            <a:r>
              <a:rPr lang="en-US"/>
              <a:t>both </a:t>
            </a:r>
            <a:r>
              <a:rPr lang="bg-BG"/>
              <a:t>Windows </a:t>
            </a:r>
            <a:r>
              <a:rPr lang="en-US"/>
              <a:t>and</a:t>
            </a:r>
            <a:r>
              <a:rPr lang="bg-BG"/>
              <a:t> SQL Server)</a:t>
            </a:r>
          </a:p>
        </p:txBody>
      </p:sp>
    </p:spTree>
  </p:cSld>
  <p:clrMapOvr>
    <a:masterClrMapping/>
  </p:clrMapOvr>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r>
              <a:rPr lang="en-US"/>
              <a:t>Transactions: Examples</a:t>
            </a:r>
          </a:p>
        </p:txBody>
      </p:sp>
      <p:sp>
        <p:nvSpPr>
          <p:cNvPr id="529411" name="Rectangle 3"/>
          <p:cNvSpPr>
            <a:spLocks noGrp="1" noChangeArrowheads="1"/>
          </p:cNvSpPr>
          <p:nvPr>
            <p:ph type="body" sz="half" idx="1"/>
          </p:nvPr>
        </p:nvSpPr>
        <p:spPr>
          <a:xfrm>
            <a:off x="708025" y="1281113"/>
            <a:ext cx="3359150" cy="504825"/>
          </a:xfrm>
        </p:spPr>
        <p:txBody>
          <a:bodyPr/>
          <a:lstStyle/>
          <a:p>
            <a:pPr marL="533400" indent="-533400" algn="ctr">
              <a:buFontTx/>
              <a:buNone/>
            </a:pPr>
            <a:r>
              <a:rPr lang="en-US" sz="3200" dirty="0">
                <a:effectLst/>
              </a:rPr>
              <a:t>Withdraw $100</a:t>
            </a:r>
          </a:p>
        </p:txBody>
      </p:sp>
      <p:sp>
        <p:nvSpPr>
          <p:cNvPr id="529412" name="Rectangle 4"/>
          <p:cNvSpPr>
            <a:spLocks noGrp="1" noChangeArrowheads="1"/>
          </p:cNvSpPr>
          <p:nvPr>
            <p:ph type="body" sz="half" idx="2"/>
          </p:nvPr>
        </p:nvSpPr>
        <p:spPr>
          <a:xfrm>
            <a:off x="4799013" y="1995488"/>
            <a:ext cx="3589337" cy="4313237"/>
          </a:xfrm>
          <a:solidFill>
            <a:schemeClr val="bg1">
              <a:alpha val="39999"/>
            </a:schemeClr>
          </a:solidFill>
          <a:ln w="3175" cap="flat" algn="ctr">
            <a:solidFill>
              <a:schemeClr val="hlink"/>
            </a:solidFill>
          </a:ln>
          <a:effectLst/>
        </p:spPr>
        <p:txBody>
          <a:bodyPr lIns="144000" tIns="91440" rIns="144000" bIns="109728">
            <a:spAutoFit/>
          </a:bodyPr>
          <a:lstStyle/>
          <a:p>
            <a:pPr marL="533400" indent="-533400">
              <a:buFontTx/>
              <a:buAutoNum type="arabicPeriod"/>
            </a:pPr>
            <a:r>
              <a:rPr lang="en-US"/>
              <a:t>Read savings</a:t>
            </a:r>
          </a:p>
          <a:p>
            <a:pPr marL="533400" indent="-533400">
              <a:buFontTx/>
              <a:buAutoNum type="arabicPeriod"/>
            </a:pPr>
            <a:r>
              <a:rPr lang="en-US"/>
              <a:t>New savings =</a:t>
            </a:r>
            <a:br>
              <a:rPr lang="en-US"/>
            </a:br>
            <a:r>
              <a:rPr lang="en-US"/>
              <a:t>current - 100</a:t>
            </a:r>
          </a:p>
          <a:p>
            <a:pPr marL="533400" indent="-533400">
              <a:buFontTx/>
              <a:buAutoNum type="arabicPeriod"/>
            </a:pPr>
            <a:r>
              <a:rPr lang="en-US"/>
              <a:t>Read checking</a:t>
            </a:r>
          </a:p>
          <a:p>
            <a:pPr marL="533400" indent="-533400">
              <a:buFontTx/>
              <a:buAutoNum type="arabicPeriod"/>
            </a:pPr>
            <a:r>
              <a:rPr lang="en-US"/>
              <a:t>New checking =</a:t>
            </a:r>
            <a:br>
              <a:rPr lang="en-US"/>
            </a:br>
            <a:r>
              <a:rPr lang="en-US"/>
              <a:t>current  + 100</a:t>
            </a:r>
          </a:p>
          <a:p>
            <a:pPr marL="533400" indent="-533400">
              <a:buFontTx/>
              <a:buAutoNum type="arabicPeriod"/>
            </a:pPr>
            <a:r>
              <a:rPr lang="en-US"/>
              <a:t>Write savings</a:t>
            </a:r>
          </a:p>
          <a:p>
            <a:pPr marL="533400" indent="-533400">
              <a:buFontTx/>
              <a:buAutoNum type="arabicPeriod"/>
            </a:pPr>
            <a:r>
              <a:rPr lang="en-US"/>
              <a:t>Write checking</a:t>
            </a:r>
          </a:p>
        </p:txBody>
      </p:sp>
      <p:sp>
        <p:nvSpPr>
          <p:cNvPr id="529413" name="Rectangle 5"/>
          <p:cNvSpPr>
            <a:spLocks noChangeArrowheads="1"/>
          </p:cNvSpPr>
          <p:nvPr/>
        </p:nvSpPr>
        <p:spPr bwMode="auto">
          <a:xfrm>
            <a:off x="684213" y="1987550"/>
            <a:ext cx="3455987" cy="3563938"/>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marL="457200" indent="-457200">
              <a:lnSpc>
                <a:spcPct val="95000"/>
              </a:lnSpc>
              <a:spcBef>
                <a:spcPct val="40000"/>
              </a:spcBef>
              <a:buClr>
                <a:schemeClr val="tx1"/>
              </a:buClr>
              <a:buFontTx/>
              <a:buAutoNum type="arabicPeriod"/>
            </a:pPr>
            <a:r>
              <a:rPr lang="en-US" sz="2800" b="1">
                <a:solidFill>
                  <a:schemeClr val="tx1"/>
                </a:solidFill>
              </a:rPr>
              <a:t>Read current balance</a:t>
            </a:r>
          </a:p>
          <a:p>
            <a:pPr marL="457200" indent="-457200">
              <a:lnSpc>
                <a:spcPct val="95000"/>
              </a:lnSpc>
              <a:spcBef>
                <a:spcPct val="40000"/>
              </a:spcBef>
              <a:buClr>
                <a:schemeClr val="tx1"/>
              </a:buClr>
              <a:buFontTx/>
              <a:buAutoNum type="arabicPeriod"/>
            </a:pPr>
            <a:r>
              <a:rPr lang="en-US" sz="2800" b="1">
                <a:solidFill>
                  <a:schemeClr val="tx1"/>
                </a:solidFill>
              </a:rPr>
              <a:t>New balance = </a:t>
            </a:r>
            <a:br>
              <a:rPr lang="en-US" sz="2800" b="1">
                <a:solidFill>
                  <a:schemeClr val="tx1"/>
                </a:solidFill>
              </a:rPr>
            </a:br>
            <a:r>
              <a:rPr lang="en-US" sz="2800" b="1">
                <a:solidFill>
                  <a:schemeClr val="tx1"/>
                </a:solidFill>
              </a:rPr>
              <a:t>current - 100</a:t>
            </a:r>
          </a:p>
          <a:p>
            <a:pPr marL="457200" indent="-457200">
              <a:lnSpc>
                <a:spcPct val="95000"/>
              </a:lnSpc>
              <a:spcBef>
                <a:spcPct val="40000"/>
              </a:spcBef>
              <a:buClr>
                <a:schemeClr val="tx1"/>
              </a:buClr>
              <a:buFontTx/>
              <a:buAutoNum type="arabicPeriod"/>
            </a:pPr>
            <a:r>
              <a:rPr lang="en-US" sz="2800" b="1">
                <a:solidFill>
                  <a:schemeClr val="tx1"/>
                </a:solidFill>
              </a:rPr>
              <a:t>Write new balance</a:t>
            </a:r>
          </a:p>
          <a:p>
            <a:pPr marL="457200" indent="-457200">
              <a:lnSpc>
                <a:spcPct val="95000"/>
              </a:lnSpc>
              <a:spcBef>
                <a:spcPct val="40000"/>
              </a:spcBef>
              <a:buClr>
                <a:schemeClr val="tx1"/>
              </a:buClr>
              <a:buFontTx/>
              <a:buAutoNum type="arabicPeriod"/>
            </a:pPr>
            <a:r>
              <a:rPr lang="en-US" sz="2800" b="1">
                <a:solidFill>
                  <a:schemeClr val="tx1"/>
                </a:solidFill>
              </a:rPr>
              <a:t>Dispense cash</a:t>
            </a:r>
            <a:endParaRPr lang="en-US" sz="2800" b="1" noProof="1">
              <a:latin typeface="Courier New" pitchFamily="49" charset="0"/>
              <a:ea typeface="Times New Roman" pitchFamily="18" charset="0"/>
              <a:cs typeface="Courier New" pitchFamily="49" charset="0"/>
            </a:endParaRPr>
          </a:p>
        </p:txBody>
      </p:sp>
      <p:sp>
        <p:nvSpPr>
          <p:cNvPr id="529414" name="Rectangle 6"/>
          <p:cNvSpPr>
            <a:spLocks noChangeArrowheads="1"/>
          </p:cNvSpPr>
          <p:nvPr/>
        </p:nvSpPr>
        <p:spPr bwMode="auto">
          <a:xfrm>
            <a:off x="4799013" y="1279525"/>
            <a:ext cx="3517900" cy="506413"/>
          </a:xfrm>
          <a:prstGeom prst="rect">
            <a:avLst/>
          </a:prstGeom>
          <a:noFill/>
          <a:ln w="9525" algn="ctr">
            <a:noFill/>
            <a:miter lim="800000"/>
            <a:headEnd/>
            <a:tailEnd/>
          </a:ln>
          <a:effectLst>
            <a:outerShdw dist="17961" dir="2700000" algn="ctr" rotWithShape="0">
              <a:srgbClr val="FFFFFF"/>
            </a:outerShdw>
          </a:effectLst>
        </p:spPr>
        <p:txBody>
          <a:bodyPr lIns="92075" tIns="46038" rIns="92075" bIns="46038"/>
          <a:lstStyle/>
          <a:p>
            <a:pPr marL="533400" indent="-533400" algn="ctr">
              <a:lnSpc>
                <a:spcPct val="95000"/>
              </a:lnSpc>
              <a:spcBef>
                <a:spcPct val="40000"/>
              </a:spcBef>
              <a:buClr>
                <a:schemeClr val="tx1"/>
              </a:buClr>
            </a:pPr>
            <a:r>
              <a:rPr lang="en-US" sz="3200" b="1" dirty="0">
                <a:solidFill>
                  <a:schemeClr val="tx1"/>
                </a:solidFill>
              </a:rPr>
              <a:t>Transfer $100</a:t>
            </a:r>
            <a:endParaRPr lang="bg-BG" sz="3200" b="1" dirty="0">
              <a:solidFill>
                <a:schemeClr val="tx1"/>
              </a:solidFill>
            </a:endParaRP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p:txBody>
          <a:bodyPr/>
          <a:lstStyle/>
          <a:p>
            <a:r>
              <a:rPr lang="en-US" sz="3800"/>
              <a:t>Transactions Properties</a:t>
            </a:r>
            <a:endParaRPr lang="bg-BG" sz="3800"/>
          </a:p>
        </p:txBody>
      </p:sp>
      <p:sp>
        <p:nvSpPr>
          <p:cNvPr id="512003" name="Rectangle 3"/>
          <p:cNvSpPr>
            <a:spLocks noGrp="1" noChangeArrowheads="1"/>
          </p:cNvSpPr>
          <p:nvPr>
            <p:ph type="body" idx="1"/>
          </p:nvPr>
        </p:nvSpPr>
        <p:spPr/>
        <p:txBody>
          <a:bodyPr/>
          <a:lstStyle/>
          <a:p>
            <a:r>
              <a:rPr lang="en-US" sz="2800" u="sng"/>
              <a:t>A</a:t>
            </a:r>
            <a:r>
              <a:rPr lang="en-US" sz="2800"/>
              <a:t>tomicity</a:t>
            </a:r>
            <a:endParaRPr lang="bg-BG" sz="2800"/>
          </a:p>
          <a:p>
            <a:pPr lvl="1"/>
            <a:r>
              <a:rPr lang="en-US" sz="2400"/>
              <a:t>Either execute everything or nothing</a:t>
            </a:r>
            <a:r>
              <a:rPr lang="bg-BG" sz="2400"/>
              <a:t> </a:t>
            </a:r>
            <a:endParaRPr lang="en-US" sz="2400"/>
          </a:p>
          <a:p>
            <a:r>
              <a:rPr lang="en-US" sz="2800" u="sng"/>
              <a:t>C</a:t>
            </a:r>
            <a:r>
              <a:rPr lang="en-US" sz="2800"/>
              <a:t>onsistency</a:t>
            </a:r>
            <a:r>
              <a:rPr lang="bg-BG" sz="2800"/>
              <a:t> </a:t>
            </a:r>
          </a:p>
          <a:p>
            <a:pPr lvl="1"/>
            <a:r>
              <a:rPr lang="en-US" sz="2400"/>
              <a:t>The database remains consistent with logically correct data</a:t>
            </a:r>
          </a:p>
          <a:p>
            <a:r>
              <a:rPr lang="en-US" sz="2800" u="sng"/>
              <a:t>I</a:t>
            </a:r>
            <a:r>
              <a:rPr lang="en-US" sz="2800"/>
              <a:t>solation</a:t>
            </a:r>
            <a:endParaRPr lang="bg-BG" sz="2800"/>
          </a:p>
          <a:p>
            <a:pPr lvl="1"/>
            <a:r>
              <a:rPr lang="en-US" sz="2400"/>
              <a:t>Different</a:t>
            </a:r>
            <a:r>
              <a:rPr lang="bg-BG" sz="2400"/>
              <a:t> </a:t>
            </a:r>
            <a:r>
              <a:rPr lang="en-US" sz="2400"/>
              <a:t>transactions are isolated</a:t>
            </a:r>
            <a:r>
              <a:rPr lang="bg-BG" sz="2400"/>
              <a:t> </a:t>
            </a:r>
            <a:r>
              <a:rPr lang="en-US" sz="2400"/>
              <a:t>from each other depending on the selected isolation level</a:t>
            </a:r>
          </a:p>
          <a:p>
            <a:r>
              <a:rPr lang="en-US" sz="2800" u="sng"/>
              <a:t>D</a:t>
            </a:r>
            <a:r>
              <a:rPr lang="en-US" sz="2800"/>
              <a:t>urability</a:t>
            </a:r>
            <a:endParaRPr lang="bg-BG" sz="2800"/>
          </a:p>
          <a:p>
            <a:pPr lvl="1"/>
            <a:r>
              <a:rPr lang="en-US" sz="2400"/>
              <a:t>If a transaction is confirmed, it cannot be lost</a:t>
            </a:r>
            <a:endParaRPr lang="bg-BG" sz="2200"/>
          </a:p>
        </p:txBody>
      </p:sp>
    </p:spTree>
  </p:cSld>
  <p:clrMapOvr>
    <a:masterClrMapping/>
  </p:clrMapOvr>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r>
              <a:rPr lang="en-US"/>
              <a:t>Transactions</a:t>
            </a:r>
            <a:r>
              <a:rPr lang="bg-BG"/>
              <a:t> – </a:t>
            </a:r>
            <a:r>
              <a:rPr lang="en-US"/>
              <a:t>Example</a:t>
            </a:r>
            <a:endParaRPr lang="bg-BG"/>
          </a:p>
        </p:txBody>
      </p:sp>
      <p:sp>
        <p:nvSpPr>
          <p:cNvPr id="513027" name="Rectangle 3"/>
          <p:cNvSpPr>
            <a:spLocks noGrp="1" noChangeArrowheads="1"/>
          </p:cNvSpPr>
          <p:nvPr>
            <p:ph type="body" idx="1"/>
          </p:nvPr>
        </p:nvSpPr>
        <p:spPr/>
        <p:txBody>
          <a:bodyPr/>
          <a:lstStyle/>
          <a:p>
            <a:r>
              <a:rPr lang="en-US"/>
              <a:t>We have a table with bank accounts</a:t>
            </a:r>
            <a:r>
              <a:rPr lang="bg-BG"/>
              <a:t>:</a:t>
            </a:r>
            <a:endParaRPr lang="en-US"/>
          </a:p>
          <a:p>
            <a:endParaRPr lang="en-US" sz="3400"/>
          </a:p>
          <a:p>
            <a:endParaRPr lang="en-US" sz="3400"/>
          </a:p>
          <a:p>
            <a:pPr>
              <a:spcBef>
                <a:spcPct val="60000"/>
              </a:spcBef>
            </a:pPr>
            <a:r>
              <a:rPr lang="en-US"/>
              <a:t>We use a transaction to transfer money from one account into another</a:t>
            </a:r>
            <a:endParaRPr lang="bg-BG"/>
          </a:p>
        </p:txBody>
      </p:sp>
      <p:sp>
        <p:nvSpPr>
          <p:cNvPr id="513028" name="Rectangle 4"/>
          <p:cNvSpPr>
            <a:spLocks noChangeArrowheads="1"/>
          </p:cNvSpPr>
          <p:nvPr/>
        </p:nvSpPr>
        <p:spPr bwMode="auto">
          <a:xfrm>
            <a:off x="685800" y="1752600"/>
            <a:ext cx="5448300" cy="1041824"/>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eaLnBrk="1" hangingPunct="1">
              <a:lnSpc>
                <a:spcPct val="90000"/>
              </a:lnSpc>
            </a:pPr>
            <a:r>
              <a:rPr kumimoji="0" lang="en-US" sz="2000" b="1" noProof="1">
                <a:solidFill>
                  <a:schemeClr val="tx1"/>
                </a:solidFill>
                <a:latin typeface="Courier New" pitchFamily="49" charset="0"/>
              </a:rPr>
              <a:t>CREATE TABLE </a:t>
            </a:r>
            <a:r>
              <a:rPr kumimoji="0" lang="en-US" sz="2000" b="1" dirty="0">
                <a:solidFill>
                  <a:schemeClr val="tx1"/>
                </a:solidFill>
                <a:latin typeface="Courier New" pitchFamily="49" charset="0"/>
              </a:rPr>
              <a:t>Accounts</a:t>
            </a:r>
            <a:r>
              <a:rPr kumimoji="0" lang="en-US" sz="2000" b="1" noProof="1">
                <a:solidFill>
                  <a:schemeClr val="tx1"/>
                </a:solidFill>
                <a:latin typeface="Courier New" pitchFamily="49" charset="0"/>
              </a:rPr>
              <a:t>(</a:t>
            </a:r>
          </a:p>
          <a:p>
            <a:pPr eaLnBrk="1" hangingPunct="1">
              <a:lnSpc>
                <a:spcPct val="90000"/>
              </a:lnSpc>
            </a:pPr>
            <a:r>
              <a:rPr kumimoji="0" lang="en-US" sz="2000" b="1" noProof="1">
                <a:solidFill>
                  <a:schemeClr val="tx1"/>
                </a:solidFill>
                <a:latin typeface="Courier New" pitchFamily="49" charset="0"/>
              </a:rPr>
              <a:t>  </a:t>
            </a:r>
            <a:r>
              <a:rPr kumimoji="0" lang="en-US" sz="2000" b="1" dirty="0">
                <a:solidFill>
                  <a:schemeClr val="tx1"/>
                </a:solidFill>
                <a:latin typeface="Courier New" pitchFamily="49" charset="0"/>
              </a:rPr>
              <a:t>I</a:t>
            </a:r>
            <a:r>
              <a:rPr kumimoji="0" lang="en-US" sz="2000" b="1" noProof="1">
                <a:solidFill>
                  <a:schemeClr val="tx1"/>
                </a:solidFill>
                <a:latin typeface="Courier New" pitchFamily="49" charset="0"/>
              </a:rPr>
              <a:t>d int NOT NULL,</a:t>
            </a:r>
          </a:p>
          <a:p>
            <a:pPr eaLnBrk="1" hangingPunct="1">
              <a:lnSpc>
                <a:spcPct val="90000"/>
              </a:lnSpc>
            </a:pPr>
            <a:r>
              <a:rPr kumimoji="0" lang="en-US" sz="2000" b="1" noProof="1">
                <a:solidFill>
                  <a:schemeClr val="tx1"/>
                </a:solidFill>
                <a:latin typeface="Courier New" pitchFamily="49" charset="0"/>
              </a:rPr>
              <a:t>  </a:t>
            </a:r>
            <a:r>
              <a:rPr kumimoji="0" lang="en-US" sz="2000" b="1" dirty="0">
                <a:solidFill>
                  <a:schemeClr val="tx1"/>
                </a:solidFill>
                <a:latin typeface="Courier New" pitchFamily="49" charset="0"/>
              </a:rPr>
              <a:t>Balance</a:t>
            </a:r>
            <a:r>
              <a:rPr kumimoji="0" lang="en-US" sz="2000" b="1" noProof="1">
                <a:solidFill>
                  <a:schemeClr val="tx1"/>
                </a:solidFill>
                <a:latin typeface="Courier New" pitchFamily="49" charset="0"/>
              </a:rPr>
              <a:t> </a:t>
            </a:r>
            <a:r>
              <a:rPr kumimoji="0" lang="en-US" sz="2000" b="1" dirty="0">
                <a:solidFill>
                  <a:schemeClr val="tx1"/>
                </a:solidFill>
                <a:latin typeface="Courier New" pitchFamily="49" charset="0"/>
              </a:rPr>
              <a:t>decimal</a:t>
            </a:r>
            <a:r>
              <a:rPr kumimoji="0" lang="en-US" sz="2000" b="1" noProof="1">
                <a:solidFill>
                  <a:schemeClr val="tx1"/>
                </a:solidFill>
                <a:latin typeface="Courier New" pitchFamily="49" charset="0"/>
              </a:rPr>
              <a:t> NOT NULL)</a:t>
            </a:r>
          </a:p>
        </p:txBody>
      </p:sp>
      <p:sp>
        <p:nvSpPr>
          <p:cNvPr id="513029" name="Rectangle 5"/>
          <p:cNvSpPr>
            <a:spLocks noChangeArrowheads="1"/>
          </p:cNvSpPr>
          <p:nvPr/>
        </p:nvSpPr>
        <p:spPr bwMode="auto">
          <a:xfrm>
            <a:off x="685800" y="4267200"/>
            <a:ext cx="7646987" cy="2003425"/>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eaLnBrk="1" hangingPunct="1">
              <a:lnSpc>
                <a:spcPct val="100000"/>
              </a:lnSpc>
            </a:pPr>
            <a:r>
              <a:rPr kumimoji="0" lang="en-US" sz="2000" b="1" noProof="1">
                <a:solidFill>
                  <a:schemeClr val="tx1"/>
                </a:solidFill>
                <a:latin typeface="Courier New" pitchFamily="49" charset="0"/>
              </a:rPr>
              <a:t>CREATE OR REPLACE PROCEDURE sp_Transfer_Funds(</a:t>
            </a:r>
          </a:p>
          <a:p>
            <a:pPr eaLnBrk="1" hangingPunct="1">
              <a:lnSpc>
                <a:spcPct val="100000"/>
              </a:lnSpc>
            </a:pPr>
            <a:r>
              <a:rPr kumimoji="0" lang="en-US" sz="2000" b="1" noProof="1">
                <a:solidFill>
                  <a:schemeClr val="tx1"/>
                </a:solidFill>
                <a:latin typeface="Courier New" pitchFamily="49" charset="0"/>
              </a:rPr>
              <a:t>  from</a:t>
            </a:r>
            <a:r>
              <a:rPr kumimoji="0" lang="en-US" sz="2000" b="1">
                <a:solidFill>
                  <a:schemeClr val="tx1"/>
                </a:solidFill>
                <a:latin typeface="Courier New" pitchFamily="49" charset="0"/>
              </a:rPr>
              <a:t>A</a:t>
            </a:r>
            <a:r>
              <a:rPr kumimoji="0" lang="en-US" sz="2000" b="1" noProof="1">
                <a:solidFill>
                  <a:schemeClr val="tx1"/>
                </a:solidFill>
                <a:latin typeface="Courier New" pitchFamily="49" charset="0"/>
              </a:rPr>
              <a:t>ccount IN INT,</a:t>
            </a:r>
          </a:p>
          <a:p>
            <a:pPr eaLnBrk="1" hangingPunct="1">
              <a:lnSpc>
                <a:spcPct val="100000"/>
              </a:lnSpc>
            </a:pPr>
            <a:r>
              <a:rPr kumimoji="0" lang="en-US" sz="2000" b="1" noProof="1">
                <a:solidFill>
                  <a:schemeClr val="tx1"/>
                </a:solidFill>
                <a:latin typeface="Courier New" pitchFamily="49" charset="0"/>
              </a:rPr>
              <a:t>  to</a:t>
            </a:r>
            <a:r>
              <a:rPr kumimoji="0" lang="en-US" sz="2000" b="1">
                <a:solidFill>
                  <a:schemeClr val="tx1"/>
                </a:solidFill>
                <a:latin typeface="Courier New" pitchFamily="49" charset="0"/>
              </a:rPr>
              <a:t>A</a:t>
            </a:r>
            <a:r>
              <a:rPr kumimoji="0" lang="en-US" sz="2000" b="1" noProof="1">
                <a:solidFill>
                  <a:schemeClr val="tx1"/>
                </a:solidFill>
                <a:latin typeface="Courier New" pitchFamily="49" charset="0"/>
              </a:rPr>
              <a:t>ccount IN INT, </a:t>
            </a:r>
          </a:p>
          <a:p>
            <a:pPr eaLnBrk="1" hangingPunct="1">
              <a:lnSpc>
                <a:spcPct val="100000"/>
              </a:lnSpc>
            </a:pPr>
            <a:r>
              <a:rPr kumimoji="0" lang="en-US" sz="2000" b="1" noProof="1">
                <a:solidFill>
                  <a:schemeClr val="tx1"/>
                </a:solidFill>
                <a:latin typeface="Courier New" pitchFamily="49" charset="0"/>
              </a:rPr>
              <a:t>  </a:t>
            </a:r>
            <a:r>
              <a:rPr kumimoji="0" lang="en-US" sz="2000" b="1">
                <a:solidFill>
                  <a:schemeClr val="tx1"/>
                </a:solidFill>
                <a:latin typeface="Courier New" pitchFamily="49" charset="0"/>
              </a:rPr>
              <a:t>a</a:t>
            </a:r>
            <a:r>
              <a:rPr kumimoji="0" lang="en-US" sz="2000" b="1" noProof="1">
                <a:solidFill>
                  <a:schemeClr val="tx1"/>
                </a:solidFill>
                <a:latin typeface="Courier New" pitchFamily="49" charset="0"/>
              </a:rPr>
              <a:t>mmount IN </a:t>
            </a:r>
            <a:r>
              <a:rPr kumimoji="0" lang="en-US" sz="2000" b="1">
                <a:solidFill>
                  <a:schemeClr val="tx1"/>
                </a:solidFill>
                <a:latin typeface="Courier New" pitchFamily="49" charset="0"/>
              </a:rPr>
              <a:t>NUMBER</a:t>
            </a:r>
            <a:r>
              <a:rPr kumimoji="0" lang="en-US" sz="2000" b="1" noProof="1">
                <a:solidFill>
                  <a:schemeClr val="tx1"/>
                </a:solidFill>
                <a:latin typeface="Courier New" pitchFamily="49" charset="0"/>
              </a:rPr>
              <a:t>) IS</a:t>
            </a:r>
            <a:endParaRPr kumimoji="0" lang="en-US" sz="2000" b="1">
              <a:solidFill>
                <a:schemeClr val="tx1"/>
              </a:solidFill>
              <a:latin typeface="Courier New" pitchFamily="49" charset="0"/>
            </a:endParaRPr>
          </a:p>
          <a:p>
            <a:pPr eaLnBrk="1" hangingPunct="1">
              <a:lnSpc>
                <a:spcPct val="100000"/>
              </a:lnSpc>
            </a:pPr>
            <a:r>
              <a:rPr kumimoji="0" lang="en-US" sz="2000" b="1">
                <a:solidFill>
                  <a:schemeClr val="tx1"/>
                </a:solidFill>
                <a:latin typeface="Courier New" pitchFamily="49" charset="0"/>
              </a:rPr>
              <a:t>BEGIN</a:t>
            </a:r>
            <a:endParaRPr kumimoji="0" lang="en-US" sz="2000" b="1" noProof="1">
              <a:solidFill>
                <a:schemeClr val="tx1"/>
              </a:solidFill>
              <a:latin typeface="Courier New" pitchFamily="49" charset="0"/>
            </a:endParaRPr>
          </a:p>
          <a:p>
            <a:pPr algn="r" eaLnBrk="1" hangingPunct="1">
              <a:lnSpc>
                <a:spcPct val="100000"/>
              </a:lnSpc>
            </a:pPr>
            <a:endParaRPr kumimoji="0" lang="en-US" sz="1800" b="1" i="1" noProof="1">
              <a:solidFill>
                <a:schemeClr val="tx1"/>
              </a:solidFill>
            </a:endParaRPr>
          </a:p>
        </p:txBody>
      </p:sp>
    </p:spTree>
  </p:cSld>
  <p:clrMapOvr>
    <a:masterClrMapping/>
  </p:clrMapOvr>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en-US"/>
              <a:t>Transactions</a:t>
            </a:r>
            <a:r>
              <a:rPr lang="bg-BG"/>
              <a:t> – </a:t>
            </a:r>
            <a:r>
              <a:rPr lang="en-US"/>
              <a:t>Example</a:t>
            </a:r>
            <a:endParaRPr lang="bg-BG"/>
          </a:p>
        </p:txBody>
      </p:sp>
      <p:sp>
        <p:nvSpPr>
          <p:cNvPr id="514051" name="Rectangle 3"/>
          <p:cNvSpPr>
            <a:spLocks noChangeArrowheads="1"/>
          </p:cNvSpPr>
          <p:nvPr/>
        </p:nvSpPr>
        <p:spPr bwMode="auto">
          <a:xfrm>
            <a:off x="317500" y="1193800"/>
            <a:ext cx="8528050" cy="5148263"/>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eaLnBrk="1" hangingPunct="1">
              <a:lnSpc>
                <a:spcPct val="100000"/>
              </a:lnSpc>
            </a:pPr>
            <a:r>
              <a:rPr kumimoji="0" lang="en-US" sz="1800" b="1" noProof="1">
                <a:solidFill>
                  <a:schemeClr val="tx1"/>
                </a:solidFill>
                <a:latin typeface="Courier New" pitchFamily="49" charset="0"/>
              </a:rPr>
              <a:t>  UPDATE Accounts set Balance = Balance - ammount</a:t>
            </a:r>
          </a:p>
          <a:p>
            <a:pPr eaLnBrk="1" hangingPunct="1">
              <a:lnSpc>
                <a:spcPct val="100000"/>
              </a:lnSpc>
            </a:pPr>
            <a:r>
              <a:rPr kumimoji="0" lang="en-US" sz="1800" b="1" noProof="1">
                <a:solidFill>
                  <a:schemeClr val="tx1"/>
                </a:solidFill>
                <a:latin typeface="Courier New" pitchFamily="49" charset="0"/>
              </a:rPr>
              <a:t>  WHERE id = fromAccount;</a:t>
            </a:r>
          </a:p>
          <a:p>
            <a:pPr eaLnBrk="1" hangingPunct="1">
              <a:lnSpc>
                <a:spcPct val="100000"/>
              </a:lnSpc>
            </a:pPr>
            <a:r>
              <a:rPr kumimoji="0" lang="en-US" sz="1800" b="1" noProof="1">
                <a:solidFill>
                  <a:schemeClr val="tx1"/>
                </a:solidFill>
                <a:latin typeface="Courier New" pitchFamily="49" charset="0"/>
              </a:rPr>
              <a:t>  </a:t>
            </a:r>
          </a:p>
          <a:p>
            <a:pPr eaLnBrk="1" hangingPunct="1">
              <a:lnSpc>
                <a:spcPct val="100000"/>
              </a:lnSpc>
            </a:pPr>
            <a:r>
              <a:rPr kumimoji="0" lang="en-US" sz="1800" b="1" noProof="1">
                <a:solidFill>
                  <a:schemeClr val="tx1"/>
                </a:solidFill>
                <a:latin typeface="Courier New" pitchFamily="49" charset="0"/>
              </a:rPr>
              <a:t>  IF SQL % ROWCOUNT = 0 THEN</a:t>
            </a:r>
          </a:p>
          <a:p>
            <a:pPr eaLnBrk="1" hangingPunct="1">
              <a:lnSpc>
                <a:spcPct val="100000"/>
              </a:lnSpc>
            </a:pPr>
            <a:r>
              <a:rPr kumimoji="0" lang="en-US" sz="1800" b="1" noProof="1">
                <a:solidFill>
                  <a:schemeClr val="tx1"/>
                </a:solidFill>
                <a:latin typeface="Courier New" pitchFamily="49" charset="0"/>
              </a:rPr>
              <a:t>    ROLLBACK;</a:t>
            </a:r>
          </a:p>
          <a:p>
            <a:pPr eaLnBrk="1" hangingPunct="1">
              <a:lnSpc>
                <a:spcPct val="100000"/>
              </a:lnSpc>
            </a:pPr>
            <a:r>
              <a:rPr kumimoji="0" lang="en-US" sz="1800" b="1" noProof="1">
                <a:solidFill>
                  <a:schemeClr val="tx1"/>
                </a:solidFill>
                <a:latin typeface="Courier New" pitchFamily="49" charset="0"/>
              </a:rPr>
              <a:t>    RAISE_APPLICATION_ERROR(-20001, 'Invalid src account!');</a:t>
            </a:r>
          </a:p>
          <a:p>
            <a:pPr eaLnBrk="1" hangingPunct="1">
              <a:lnSpc>
                <a:spcPct val="100000"/>
              </a:lnSpc>
            </a:pPr>
            <a:r>
              <a:rPr kumimoji="0" lang="en-US" sz="1800" b="1" noProof="1">
                <a:solidFill>
                  <a:schemeClr val="tx1"/>
                </a:solidFill>
                <a:latin typeface="Courier New" pitchFamily="49" charset="0"/>
              </a:rPr>
              <a:t>  END IF;</a:t>
            </a:r>
          </a:p>
          <a:p>
            <a:pPr eaLnBrk="1" hangingPunct="1">
              <a:lnSpc>
                <a:spcPct val="100000"/>
              </a:lnSpc>
            </a:pPr>
            <a:endParaRPr kumimoji="0" lang="en-US" sz="1800" b="1" noProof="1">
              <a:solidFill>
                <a:schemeClr val="tx1"/>
              </a:solidFill>
              <a:latin typeface="Courier New" pitchFamily="49" charset="0"/>
            </a:endParaRPr>
          </a:p>
          <a:p>
            <a:pPr eaLnBrk="1" hangingPunct="1">
              <a:lnSpc>
                <a:spcPct val="100000"/>
              </a:lnSpc>
            </a:pPr>
            <a:r>
              <a:rPr kumimoji="0" lang="en-US" sz="1800" b="1" noProof="1">
                <a:solidFill>
                  <a:schemeClr val="tx1"/>
                </a:solidFill>
                <a:latin typeface="Courier New" pitchFamily="49" charset="0"/>
              </a:rPr>
              <a:t>  UPDATE Accounts set Balance = Balance + ammount</a:t>
            </a:r>
          </a:p>
          <a:p>
            <a:pPr eaLnBrk="1" hangingPunct="1">
              <a:lnSpc>
                <a:spcPct val="100000"/>
              </a:lnSpc>
            </a:pPr>
            <a:r>
              <a:rPr kumimoji="0" lang="en-US" sz="1800" b="1" noProof="1">
                <a:solidFill>
                  <a:schemeClr val="tx1"/>
                </a:solidFill>
                <a:latin typeface="Courier New" pitchFamily="49" charset="0"/>
              </a:rPr>
              <a:t>  WHERE id = to_account;</a:t>
            </a:r>
          </a:p>
          <a:p>
            <a:pPr eaLnBrk="1" hangingPunct="1">
              <a:lnSpc>
                <a:spcPct val="100000"/>
              </a:lnSpc>
            </a:pPr>
            <a:r>
              <a:rPr kumimoji="0" lang="en-US" sz="1800" b="1" noProof="1">
                <a:solidFill>
                  <a:schemeClr val="tx1"/>
                </a:solidFill>
                <a:latin typeface="Courier New" pitchFamily="49" charset="0"/>
              </a:rPr>
              <a:t>  </a:t>
            </a:r>
          </a:p>
          <a:p>
            <a:pPr eaLnBrk="1" hangingPunct="1">
              <a:lnSpc>
                <a:spcPct val="100000"/>
              </a:lnSpc>
            </a:pPr>
            <a:r>
              <a:rPr kumimoji="0" lang="en-US" sz="1800" b="1" noProof="1">
                <a:solidFill>
                  <a:schemeClr val="tx1"/>
                </a:solidFill>
                <a:latin typeface="Courier New" pitchFamily="49" charset="0"/>
              </a:rPr>
              <a:t>  IF SQL % ROWCOUNT = 0 THEN</a:t>
            </a:r>
          </a:p>
          <a:p>
            <a:pPr eaLnBrk="1" hangingPunct="1">
              <a:lnSpc>
                <a:spcPct val="100000"/>
              </a:lnSpc>
            </a:pPr>
            <a:r>
              <a:rPr kumimoji="0" lang="en-US" sz="1800" b="1" noProof="1">
                <a:solidFill>
                  <a:schemeClr val="tx1"/>
                </a:solidFill>
                <a:latin typeface="Courier New" pitchFamily="49" charset="0"/>
              </a:rPr>
              <a:t>    ROLLBACK;</a:t>
            </a:r>
          </a:p>
          <a:p>
            <a:pPr eaLnBrk="1" hangingPunct="1">
              <a:lnSpc>
                <a:spcPct val="100000"/>
              </a:lnSpc>
            </a:pPr>
            <a:r>
              <a:rPr kumimoji="0" lang="en-US" sz="1800" b="1" noProof="1">
                <a:solidFill>
                  <a:schemeClr val="tx1"/>
                </a:solidFill>
                <a:latin typeface="Courier New" pitchFamily="49" charset="0"/>
              </a:rPr>
              <a:t>    RAISE_APPLICATION_ERROR(-20002, 'Invalid dst account!');</a:t>
            </a:r>
          </a:p>
          <a:p>
            <a:pPr eaLnBrk="1" hangingPunct="1">
              <a:lnSpc>
                <a:spcPct val="100000"/>
              </a:lnSpc>
            </a:pPr>
            <a:r>
              <a:rPr kumimoji="0" lang="en-US" sz="1800" b="1" noProof="1">
                <a:solidFill>
                  <a:schemeClr val="tx1"/>
                </a:solidFill>
                <a:latin typeface="Courier New" pitchFamily="49" charset="0"/>
              </a:rPr>
              <a:t>  END IF;</a:t>
            </a:r>
          </a:p>
          <a:p>
            <a:pPr eaLnBrk="1" hangingPunct="1">
              <a:lnSpc>
                <a:spcPct val="100000"/>
              </a:lnSpc>
            </a:pPr>
            <a:r>
              <a:rPr kumimoji="0" lang="en-US" sz="1800" b="1" noProof="1">
                <a:solidFill>
                  <a:schemeClr val="tx1"/>
                </a:solidFill>
                <a:latin typeface="Courier New" pitchFamily="49" charset="0"/>
              </a:rPr>
              <a:t>  </a:t>
            </a:r>
          </a:p>
          <a:p>
            <a:pPr eaLnBrk="1" hangingPunct="1">
              <a:lnSpc>
                <a:spcPct val="100000"/>
              </a:lnSpc>
            </a:pPr>
            <a:r>
              <a:rPr kumimoji="0" lang="en-US" sz="1800" b="1" noProof="1">
                <a:solidFill>
                  <a:schemeClr val="tx1"/>
                </a:solidFill>
                <a:latin typeface="Courier New" pitchFamily="49" charset="0"/>
              </a:rPr>
              <a:t>  COMMIT;</a:t>
            </a:r>
          </a:p>
          <a:p>
            <a:pPr eaLnBrk="1" hangingPunct="1">
              <a:lnSpc>
                <a:spcPct val="100000"/>
              </a:lnSpc>
            </a:pPr>
            <a:r>
              <a:rPr kumimoji="0" lang="en-US" sz="1800" b="1" noProof="1">
                <a:solidFill>
                  <a:schemeClr val="tx1"/>
                </a:solidFill>
                <a:latin typeface="Courier New" pitchFamily="49" charset="0"/>
              </a:rPr>
              <a:t>END;</a:t>
            </a:r>
          </a:p>
        </p:txBody>
      </p:sp>
    </p:spTree>
  </p:cSld>
  <p:clrMapOvr>
    <a:masterClrMapping/>
  </p:clrMapOvr>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r>
              <a:rPr lang="en-US" sz="3600"/>
              <a:t>Transactions and Isolation</a:t>
            </a:r>
            <a:endParaRPr lang="bg-BG" sz="3600"/>
          </a:p>
        </p:txBody>
      </p:sp>
      <p:sp>
        <p:nvSpPr>
          <p:cNvPr id="515075" name="Rectangle 3"/>
          <p:cNvSpPr>
            <a:spLocks noGrp="1" noChangeArrowheads="1"/>
          </p:cNvSpPr>
          <p:nvPr>
            <p:ph type="body" sz="half" idx="1"/>
          </p:nvPr>
        </p:nvSpPr>
        <p:spPr>
          <a:xfrm>
            <a:off x="323850" y="1268413"/>
            <a:ext cx="8496300" cy="5329237"/>
          </a:xfrm>
        </p:spPr>
        <p:txBody>
          <a:bodyPr/>
          <a:lstStyle/>
          <a:p>
            <a:r>
              <a:rPr lang="en-US"/>
              <a:t>Transactions can define different isolation levels</a:t>
            </a:r>
            <a:endParaRPr lang="bg-BG"/>
          </a:p>
          <a:p>
            <a:pPr>
              <a:buFontTx/>
              <a:buNone/>
            </a:pPr>
            <a:endParaRPr lang="bg-BG" sz="2800"/>
          </a:p>
          <a:p>
            <a:endParaRPr lang="en-US" sz="2800"/>
          </a:p>
          <a:p>
            <a:endParaRPr lang="bg-BG" sz="2800"/>
          </a:p>
          <a:p>
            <a:endParaRPr lang="bg-BG" sz="2800"/>
          </a:p>
          <a:p>
            <a:endParaRPr lang="bg-BG" sz="2800"/>
          </a:p>
          <a:p>
            <a:pPr lvl="1">
              <a:spcBef>
                <a:spcPct val="10000"/>
              </a:spcBef>
            </a:pPr>
            <a:r>
              <a:rPr lang="en-US"/>
              <a:t>The stronger isolation ensures better consistency but works slower and the data is locked longer</a:t>
            </a:r>
            <a:endParaRPr lang="bg-BG"/>
          </a:p>
        </p:txBody>
      </p:sp>
      <p:graphicFrame>
        <p:nvGraphicFramePr>
          <p:cNvPr id="515115" name="Group 43"/>
          <p:cNvGraphicFramePr>
            <a:graphicFrameLocks noGrp="1"/>
          </p:cNvGraphicFramePr>
          <p:nvPr>
            <p:ph sz="half" idx="2"/>
          </p:nvPr>
        </p:nvGraphicFramePr>
        <p:xfrm>
          <a:off x="704850" y="2362200"/>
          <a:ext cx="7754938" cy="2252472"/>
        </p:xfrm>
        <a:graphic>
          <a:graphicData uri="http://schemas.openxmlformats.org/drawingml/2006/table">
            <a:tbl>
              <a:tblPr firstRow="1">
                <a:tableStyleId>{35758FB7-9AC5-4552-8A53-C91805E547FA}</a:tableStyleId>
              </a:tblPr>
              <a:tblGrid>
                <a:gridCol w="2571750"/>
                <a:gridCol w="1546225"/>
                <a:gridCol w="1790700"/>
                <a:gridCol w="1846263"/>
              </a:tblGrid>
              <a:tr h="385763">
                <a:tc>
                  <a:txBody>
                    <a:bodyPr/>
                    <a:lstStyle/>
                    <a:p>
                      <a:pPr marL="0" marR="0" lvl="0" indent="0" algn="ctr" defTabSz="914400" rtl="0" eaLnBrk="0" fontAlgn="base" latinLnBrk="0" hangingPunct="0">
                        <a:lnSpc>
                          <a:spcPct val="150000"/>
                        </a:lnSpc>
                        <a:spcBef>
                          <a:spcPct val="0"/>
                        </a:spcBef>
                        <a:spcAft>
                          <a:spcPct val="0"/>
                        </a:spcAft>
                        <a:buClr>
                          <a:schemeClr val="tx1"/>
                        </a:buClr>
                        <a:buSzTx/>
                        <a:buFontTx/>
                        <a:buNone/>
                        <a:tabLst/>
                      </a:pPr>
                      <a:r>
                        <a:rPr kumimoji="1" lang="en-US" sz="2200" u="none" strike="noStrike" cap="none" normalizeH="0" baseline="0" dirty="0" smtClean="0">
                          <a:ln>
                            <a:noFill/>
                          </a:ln>
                          <a:effectLst>
                            <a:outerShdw blurRad="38100" dist="38100" dir="2700000" algn="tl">
                              <a:srgbClr val="FFFFFF"/>
                            </a:outerShdw>
                          </a:effectLst>
                        </a:rPr>
                        <a:t>Level of isolation</a:t>
                      </a:r>
                      <a:endParaRPr kumimoji="1" lang="en-US" sz="22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anchor="ct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u="none" strike="noStrike" cap="none" normalizeH="0" baseline="0" smtClean="0">
                          <a:ln>
                            <a:noFill/>
                          </a:ln>
                          <a:effectLst>
                            <a:outerShdw blurRad="38100" dist="38100" dir="2700000" algn="tl">
                              <a:srgbClr val="FFFFFF"/>
                            </a:outerShdw>
                          </a:effectLst>
                        </a:rPr>
                        <a:t>Dirty reads</a:t>
                      </a:r>
                      <a:endParaRPr kumimoji="1" lang="en-US" sz="22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anchor="ct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u="none" strike="noStrike" cap="none" normalizeH="0" baseline="0" smtClean="0">
                          <a:ln>
                            <a:noFill/>
                          </a:ln>
                          <a:effectLst>
                            <a:outerShdw blurRad="38100" dist="38100" dir="2700000" algn="tl">
                              <a:srgbClr val="FFFFFF"/>
                            </a:outerShdw>
                          </a:effectLst>
                        </a:rPr>
                        <a:t>Repeatable reads</a:t>
                      </a:r>
                      <a:endParaRPr kumimoji="1" lang="en-US" sz="22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anchor="ctr" horzOverflow="overflow"/>
                </a:tc>
                <a:tc>
                  <a:txBody>
                    <a:bodyPr/>
                    <a:lstStyle/>
                    <a:p>
                      <a:pPr marL="0" marR="0" lvl="0" indent="0" algn="ctr" defTabSz="914400" rtl="0" eaLnBrk="0" fontAlgn="base" latinLnBrk="0" hangingPunct="0">
                        <a:lnSpc>
                          <a:spcPct val="90000"/>
                        </a:lnSpc>
                        <a:spcBef>
                          <a:spcPct val="40000"/>
                        </a:spcBef>
                        <a:spcAft>
                          <a:spcPct val="0"/>
                        </a:spcAft>
                        <a:buClr>
                          <a:schemeClr val="tx1"/>
                        </a:buClr>
                        <a:buSzTx/>
                        <a:buFontTx/>
                        <a:buNone/>
                        <a:tabLst/>
                      </a:pPr>
                      <a:r>
                        <a:rPr kumimoji="1" lang="en-US" sz="2200" u="none" strike="noStrike" cap="none" normalizeH="0" baseline="0" dirty="0" smtClean="0">
                          <a:ln>
                            <a:noFill/>
                          </a:ln>
                          <a:effectLst>
                            <a:outerShdw blurRad="38100" dist="38100" dir="2700000" algn="tl">
                              <a:srgbClr val="FFFFFF"/>
                            </a:outerShdw>
                          </a:effectLst>
                        </a:rPr>
                        <a:t>Phantom reads</a:t>
                      </a:r>
                      <a:endParaRPr kumimoji="1" lang="en-US" sz="22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anchor="ctr" horzOverflow="overflow"/>
                </a:tc>
              </a:tr>
              <a:tr h="14128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smtClean="0">
                          <a:ln>
                            <a:noFill/>
                          </a:ln>
                          <a:effectLst>
                            <a:outerShdw blurRad="38100" dist="38100" dir="2700000" algn="tl">
                              <a:srgbClr val="FFFFFF"/>
                            </a:outerShdw>
                          </a:effectLst>
                        </a:rPr>
                        <a:t>Read uncommitted</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smtClean="0">
                          <a:ln>
                            <a:noFill/>
                          </a:ln>
                          <a:effectLst>
                            <a:outerShdw blurRad="38100" dist="38100" dir="2700000" algn="tl">
                              <a:srgbClr val="FFFFFF"/>
                            </a:outerShdw>
                          </a:effectLst>
                        </a:rPr>
                        <a:t>yes</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smtClean="0">
                          <a:ln>
                            <a:noFill/>
                          </a:ln>
                          <a:effectLst>
                            <a:outerShdw blurRad="38100" dist="38100" dir="2700000" algn="tl">
                              <a:srgbClr val="FFFFFF"/>
                            </a:outerShdw>
                          </a:effectLst>
                        </a:rPr>
                        <a:t>yes</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smtClean="0">
                          <a:ln>
                            <a:noFill/>
                          </a:ln>
                          <a:effectLst>
                            <a:outerShdw blurRad="38100" dist="38100" dir="2700000" algn="tl">
                              <a:srgbClr val="FFFFFF"/>
                            </a:outerShdw>
                          </a:effectLst>
                        </a:rPr>
                        <a:t>yes</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1428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smtClean="0">
                          <a:ln>
                            <a:noFill/>
                          </a:ln>
                          <a:effectLst>
                            <a:outerShdw blurRad="38100" dist="38100" dir="2700000" algn="tl">
                              <a:srgbClr val="FFFFFF"/>
                            </a:outerShdw>
                          </a:effectLst>
                        </a:rPr>
                        <a:t>Read committed</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smtClean="0">
                          <a:ln>
                            <a:noFill/>
                          </a:ln>
                          <a:effectLst>
                            <a:outerShdw blurRad="38100" dist="38100" dir="2700000" algn="tl">
                              <a:srgbClr val="FFFFFF"/>
                            </a:outerShdw>
                          </a:effectLst>
                        </a:rPr>
                        <a:t>no</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smtClean="0">
                          <a:ln>
                            <a:noFill/>
                          </a:ln>
                          <a:effectLst>
                            <a:outerShdw blurRad="38100" dist="38100" dir="2700000" algn="tl">
                              <a:srgbClr val="FFFFFF"/>
                            </a:outerShdw>
                          </a:effectLst>
                        </a:rPr>
                        <a:t>yes</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smtClean="0">
                          <a:ln>
                            <a:noFill/>
                          </a:ln>
                          <a:effectLst>
                            <a:outerShdw blurRad="38100" dist="38100" dir="2700000" algn="tl">
                              <a:srgbClr val="FFFFFF"/>
                            </a:outerShdw>
                          </a:effectLst>
                        </a:rPr>
                        <a:t>yes</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1428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smtClean="0">
                          <a:ln>
                            <a:noFill/>
                          </a:ln>
                          <a:effectLst>
                            <a:outerShdw blurRad="38100" dist="38100" dir="2700000" algn="tl">
                              <a:srgbClr val="FFFFFF"/>
                            </a:outerShdw>
                          </a:effectLst>
                        </a:rPr>
                        <a:t>Repeatable read</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smtClean="0">
                          <a:ln>
                            <a:noFill/>
                          </a:ln>
                          <a:effectLst>
                            <a:outerShdw blurRad="38100" dist="38100" dir="2700000" algn="tl">
                              <a:srgbClr val="FFFFFF"/>
                            </a:outerShdw>
                          </a:effectLst>
                        </a:rPr>
                        <a:t>no</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smtClean="0">
                          <a:ln>
                            <a:noFill/>
                          </a:ln>
                          <a:effectLst>
                            <a:outerShdw blurRad="38100" dist="38100" dir="2700000" algn="tl">
                              <a:srgbClr val="FFFFFF"/>
                            </a:outerShdw>
                          </a:effectLst>
                        </a:rPr>
                        <a:t>no</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smtClean="0">
                          <a:ln>
                            <a:noFill/>
                          </a:ln>
                          <a:effectLst>
                            <a:outerShdw blurRad="38100" dist="38100" dir="2700000" algn="tl">
                              <a:srgbClr val="FFFFFF"/>
                            </a:outerShdw>
                          </a:effectLst>
                        </a:rPr>
                        <a:t>yes</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14128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smtClean="0">
                          <a:ln>
                            <a:noFill/>
                          </a:ln>
                          <a:effectLst>
                            <a:outerShdw blurRad="38100" dist="38100" dir="2700000" algn="tl">
                              <a:srgbClr val="FFFFFF"/>
                            </a:outerShdw>
                          </a:effectLst>
                        </a:rPr>
                        <a:t>Serializable</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smtClean="0">
                          <a:ln>
                            <a:noFill/>
                          </a:ln>
                          <a:effectLst>
                            <a:outerShdw blurRad="38100" dist="38100" dir="2700000" algn="tl">
                              <a:srgbClr val="FFFFFF"/>
                            </a:outerShdw>
                          </a:effectLst>
                        </a:rPr>
                        <a:t>no</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smtClean="0">
                          <a:ln>
                            <a:noFill/>
                          </a:ln>
                          <a:effectLst>
                            <a:outerShdw blurRad="38100" dist="38100" dir="2700000" algn="tl">
                              <a:srgbClr val="FFFFFF"/>
                            </a:outerShdw>
                          </a:effectLst>
                        </a:rPr>
                        <a:t>no</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smtClean="0">
                          <a:ln>
                            <a:noFill/>
                          </a:ln>
                          <a:effectLst>
                            <a:outerShdw blurRad="38100" dist="38100" dir="2700000" algn="tl">
                              <a:srgbClr val="FFFFFF"/>
                            </a:outerShdw>
                          </a:effectLst>
                        </a:rPr>
                        <a:t>no</a:t>
                      </a:r>
                      <a:endParaRPr kumimoji="1" lang="en-US" sz="20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Tree>
  </p:cSld>
  <p:clrMapOvr>
    <a:masterClrMapping/>
  </p:clrMapOvr>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t>Transactions Usage</a:t>
            </a:r>
            <a:endParaRPr lang="bg-BG"/>
          </a:p>
        </p:txBody>
      </p:sp>
      <p:sp>
        <p:nvSpPr>
          <p:cNvPr id="518147" name="Rectangle 3"/>
          <p:cNvSpPr>
            <a:spLocks noGrp="1" noChangeArrowheads="1"/>
          </p:cNvSpPr>
          <p:nvPr>
            <p:ph type="body" idx="1"/>
          </p:nvPr>
        </p:nvSpPr>
        <p:spPr/>
        <p:txBody>
          <a:bodyPr/>
          <a:lstStyle/>
          <a:p>
            <a:r>
              <a:rPr lang="en-US"/>
              <a:t>When to use transactions?</a:t>
            </a:r>
            <a:endParaRPr lang="bg-BG"/>
          </a:p>
          <a:p>
            <a:pPr lvl="1"/>
            <a:r>
              <a:rPr lang="en-US"/>
              <a:t>Always when a business operation accesses more than one table</a:t>
            </a:r>
            <a:endParaRPr lang="bg-BG"/>
          </a:p>
          <a:p>
            <a:pPr lvl="1"/>
            <a:r>
              <a:rPr lang="en-US"/>
              <a:t>Example</a:t>
            </a:r>
            <a:r>
              <a:rPr lang="bg-BG"/>
              <a:t>:</a:t>
            </a:r>
          </a:p>
          <a:p>
            <a:pPr lvl="2"/>
            <a:r>
              <a:rPr lang="en-US" sz="2600"/>
              <a:t>At the register of a store</a:t>
            </a:r>
            <a:r>
              <a:rPr lang="bg-BG" sz="2600"/>
              <a:t>: </a:t>
            </a:r>
            <a:r>
              <a:rPr lang="en-US" sz="2600"/>
              <a:t>we buy a cart of products</a:t>
            </a:r>
            <a:r>
              <a:rPr lang="bg-BG" sz="2600"/>
              <a:t> </a:t>
            </a:r>
            <a:endParaRPr lang="en-US" sz="2600"/>
          </a:p>
          <a:p>
            <a:pPr lvl="2"/>
            <a:r>
              <a:rPr lang="en-US" sz="2600"/>
              <a:t>We either buy all of them and pay or we buy nothing and give no money</a:t>
            </a:r>
            <a:endParaRPr lang="bg-BG" sz="2600"/>
          </a:p>
          <a:p>
            <a:pPr lvl="1"/>
            <a:r>
              <a:rPr lang="en-US"/>
              <a:t>If any of the operations fails we cancel the transaction</a:t>
            </a:r>
            <a:r>
              <a:rPr lang="bg-BG"/>
              <a:t> (</a:t>
            </a:r>
            <a:r>
              <a:rPr lang="en-US"/>
              <a:t>the purchase</a:t>
            </a:r>
            <a:r>
              <a:rPr lang="bg-BG"/>
              <a:t>)</a:t>
            </a:r>
          </a:p>
        </p:txBody>
      </p:sp>
    </p:spTree>
  </p:cSld>
  <p:clrMapOvr>
    <a:masterClrMapping/>
  </p:clrMapOvr>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ctrTitle"/>
          </p:nvPr>
        </p:nvSpPr>
        <p:spPr>
          <a:xfrm>
            <a:off x="1835150" y="2349500"/>
            <a:ext cx="5400675" cy="1273175"/>
          </a:xfrm>
        </p:spPr>
        <p:txBody>
          <a:bodyPr/>
          <a:lstStyle/>
          <a:p>
            <a:r>
              <a:rPr lang="en-US"/>
              <a:t>Relational Database</a:t>
            </a:r>
            <a:r>
              <a:rPr lang="bg-BG"/>
              <a:t> </a:t>
            </a:r>
            <a:r>
              <a:rPr lang="en-US"/>
              <a:t>Modeling</a:t>
            </a:r>
          </a:p>
        </p:txBody>
      </p:sp>
      <p:sp>
        <p:nvSpPr>
          <p:cNvPr id="528387" name="Rectangle 3"/>
          <p:cNvSpPr>
            <a:spLocks noChangeArrowheads="1"/>
          </p:cNvSpPr>
          <p:nvPr/>
        </p:nvSpPr>
        <p:spPr bwMode="auto">
          <a:xfrm>
            <a:off x="1512888" y="4008438"/>
            <a:ext cx="6011862" cy="406400"/>
          </a:xfrm>
          <a:prstGeom prst="rect">
            <a:avLst/>
          </a:prstGeom>
          <a:noFill/>
          <a:ln w="9525">
            <a:noFill/>
            <a:miter lim="800000"/>
            <a:headEnd/>
            <a:tailEnd/>
          </a:ln>
          <a:effectLst/>
        </p:spPr>
        <p:txBody>
          <a:bodyPr lIns="0" tIns="0" rIns="0" bIns="0" anchor="b">
            <a:spAutoFit/>
          </a:bodyPr>
          <a:lstStyle/>
          <a:p>
            <a:pPr algn="ctr">
              <a:lnSpc>
                <a:spcPct val="95000"/>
              </a:lnSpc>
            </a:pPr>
            <a:r>
              <a:rPr lang="en-US" sz="2800">
                <a:effectLst>
                  <a:outerShdw blurRad="38100" dist="38100" dir="2700000" algn="tl">
                    <a:srgbClr val="FFFFFF"/>
                  </a:outerShdw>
                </a:effectLst>
              </a:rPr>
              <a:t>Fundamental</a:t>
            </a:r>
            <a:r>
              <a:rPr lang="bg-BG" sz="2800">
                <a:effectLst>
                  <a:outerShdw blurRad="38100" dist="38100" dir="2700000" algn="tl">
                    <a:srgbClr val="FFFFFF"/>
                  </a:outerShdw>
                </a:effectLst>
              </a:rPr>
              <a:t> </a:t>
            </a:r>
            <a:r>
              <a:rPr lang="en-US" sz="2800">
                <a:effectLst>
                  <a:outerShdw blurRad="38100" dist="38100" dir="2700000" algn="tl">
                    <a:srgbClr val="FFFFFF"/>
                  </a:outerShdw>
                </a:effectLst>
              </a:rPr>
              <a:t>Concepts</a:t>
            </a: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r>
              <a:rPr lang="en-US"/>
              <a:t>Steps in</a:t>
            </a:r>
            <a:r>
              <a:rPr lang="bg-BG"/>
              <a:t> </a:t>
            </a:r>
            <a:r>
              <a:rPr lang="en-US"/>
              <a:t>DB</a:t>
            </a:r>
            <a:r>
              <a:rPr lang="bg-BG"/>
              <a:t> </a:t>
            </a:r>
            <a:r>
              <a:rPr lang="en-US"/>
              <a:t>design</a:t>
            </a:r>
          </a:p>
        </p:txBody>
      </p:sp>
      <p:sp>
        <p:nvSpPr>
          <p:cNvPr id="529411" name="Rectangle 3"/>
          <p:cNvSpPr>
            <a:spLocks noGrp="1" noChangeArrowheads="1"/>
          </p:cNvSpPr>
          <p:nvPr>
            <p:ph type="body" idx="1"/>
          </p:nvPr>
        </p:nvSpPr>
        <p:spPr>
          <a:xfrm>
            <a:off x="228600" y="1295400"/>
            <a:ext cx="8686800" cy="4953000"/>
          </a:xfrm>
        </p:spPr>
        <p:txBody>
          <a:bodyPr/>
          <a:lstStyle/>
          <a:p>
            <a:pPr>
              <a:lnSpc>
                <a:spcPct val="85000"/>
              </a:lnSpc>
              <a:spcBef>
                <a:spcPts val="1200"/>
              </a:spcBef>
            </a:pPr>
            <a:r>
              <a:rPr lang="en-US" dirty="0"/>
              <a:t>Identification of the entities</a:t>
            </a:r>
          </a:p>
          <a:p>
            <a:pPr>
              <a:lnSpc>
                <a:spcPct val="85000"/>
              </a:lnSpc>
              <a:spcBef>
                <a:spcPts val="1200"/>
              </a:spcBef>
            </a:pPr>
            <a:r>
              <a:rPr lang="en-US" dirty="0"/>
              <a:t>Identification of the columns in the</a:t>
            </a:r>
            <a:r>
              <a:rPr lang="bg-BG" dirty="0"/>
              <a:t> </a:t>
            </a:r>
            <a:r>
              <a:rPr lang="en-US" dirty="0"/>
              <a:t>tables </a:t>
            </a:r>
          </a:p>
          <a:p>
            <a:pPr>
              <a:lnSpc>
                <a:spcPct val="85000"/>
              </a:lnSpc>
              <a:spcBef>
                <a:spcPts val="1200"/>
              </a:spcBef>
            </a:pPr>
            <a:r>
              <a:rPr lang="en-US" dirty="0"/>
              <a:t>Defining a</a:t>
            </a:r>
            <a:r>
              <a:rPr lang="bg-BG" dirty="0"/>
              <a:t> </a:t>
            </a:r>
            <a:r>
              <a:rPr lang="en-US" dirty="0"/>
              <a:t>primary key for each</a:t>
            </a:r>
            <a:r>
              <a:rPr lang="bg-BG" dirty="0"/>
              <a:t> </a:t>
            </a:r>
            <a:r>
              <a:rPr lang="en-US" dirty="0"/>
              <a:t>entity table</a:t>
            </a:r>
            <a:endParaRPr lang="bg-BG" dirty="0"/>
          </a:p>
          <a:p>
            <a:pPr>
              <a:lnSpc>
                <a:spcPct val="85000"/>
              </a:lnSpc>
              <a:spcBef>
                <a:spcPts val="1200"/>
              </a:spcBef>
            </a:pPr>
            <a:r>
              <a:rPr lang="en-US" dirty="0"/>
              <a:t>Identification of relationships</a:t>
            </a:r>
            <a:endParaRPr lang="bg-BG" dirty="0"/>
          </a:p>
          <a:p>
            <a:pPr lvl="1">
              <a:lnSpc>
                <a:spcPct val="85000"/>
              </a:lnSpc>
              <a:spcBef>
                <a:spcPts val="1200"/>
              </a:spcBef>
            </a:pPr>
            <a:r>
              <a:rPr lang="en-US" dirty="0"/>
              <a:t>Multiplicity of relationships</a:t>
            </a:r>
            <a:endParaRPr lang="bg-BG" dirty="0"/>
          </a:p>
          <a:p>
            <a:pPr>
              <a:lnSpc>
                <a:spcPct val="85000"/>
              </a:lnSpc>
              <a:spcBef>
                <a:spcPts val="1200"/>
              </a:spcBef>
            </a:pPr>
            <a:r>
              <a:rPr lang="en-US" dirty="0"/>
              <a:t>Defining other constraints</a:t>
            </a:r>
            <a:r>
              <a:rPr lang="bg-BG" dirty="0"/>
              <a:t> </a:t>
            </a:r>
            <a:endParaRPr lang="en-US" dirty="0"/>
          </a:p>
          <a:p>
            <a:pPr>
              <a:lnSpc>
                <a:spcPct val="85000"/>
              </a:lnSpc>
              <a:spcBef>
                <a:spcPts val="1200"/>
              </a:spcBef>
            </a:pPr>
            <a:r>
              <a:rPr lang="en-US" dirty="0"/>
              <a:t>Filling in test data</a:t>
            </a:r>
          </a:p>
        </p:txBody>
      </p:sp>
    </p:spTree>
  </p:cSld>
  <p:clrMapOvr>
    <a:masterClrMapping/>
  </p:clrMapOv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sz="3600"/>
              <a:t>Identification of</a:t>
            </a:r>
            <a:r>
              <a:rPr lang="bg-BG" sz="3600"/>
              <a:t> </a:t>
            </a:r>
            <a:r>
              <a:rPr lang="en-US" sz="3600"/>
              <a:t>entities</a:t>
            </a:r>
            <a:endParaRPr lang="bg-BG" sz="3600"/>
          </a:p>
        </p:txBody>
      </p:sp>
      <p:sp>
        <p:nvSpPr>
          <p:cNvPr id="550915" name="Rectangle 3"/>
          <p:cNvSpPr>
            <a:spLocks noGrp="1" noChangeArrowheads="1"/>
          </p:cNvSpPr>
          <p:nvPr>
            <p:ph type="body" idx="1"/>
          </p:nvPr>
        </p:nvSpPr>
        <p:spPr/>
        <p:txBody>
          <a:bodyPr/>
          <a:lstStyle/>
          <a:p>
            <a:pPr>
              <a:lnSpc>
                <a:spcPct val="90000"/>
              </a:lnSpc>
            </a:pPr>
            <a:r>
              <a:rPr lang="en-US" dirty="0"/>
              <a:t>Entity tables represent objects from the real world</a:t>
            </a:r>
            <a:endParaRPr lang="bg-BG" dirty="0"/>
          </a:p>
          <a:p>
            <a:pPr lvl="1">
              <a:lnSpc>
                <a:spcPct val="90000"/>
              </a:lnSpc>
            </a:pPr>
            <a:r>
              <a:rPr lang="en-US" dirty="0"/>
              <a:t>Most often they are nouns in the text of the specification</a:t>
            </a:r>
            <a:endParaRPr lang="bg-BG" dirty="0"/>
          </a:p>
          <a:p>
            <a:pPr lvl="1">
              <a:lnSpc>
                <a:spcPct val="145000"/>
              </a:lnSpc>
              <a:spcBef>
                <a:spcPct val="15000"/>
              </a:spcBef>
            </a:pPr>
            <a:r>
              <a:rPr lang="en-US" dirty="0"/>
              <a:t>For example</a:t>
            </a:r>
            <a:r>
              <a:rPr lang="bg-BG" dirty="0"/>
              <a:t>:</a:t>
            </a:r>
          </a:p>
          <a:p>
            <a:pPr lvl="1">
              <a:lnSpc>
                <a:spcPct val="90000"/>
              </a:lnSpc>
            </a:pPr>
            <a:endParaRPr lang="bg-BG" dirty="0"/>
          </a:p>
          <a:p>
            <a:pPr lvl="1">
              <a:lnSpc>
                <a:spcPct val="90000"/>
              </a:lnSpc>
              <a:buFontTx/>
              <a:buNone/>
            </a:pPr>
            <a:endParaRPr lang="bg-BG" dirty="0"/>
          </a:p>
          <a:p>
            <a:pPr lvl="1">
              <a:lnSpc>
                <a:spcPct val="90000"/>
              </a:lnSpc>
            </a:pPr>
            <a:endParaRPr lang="bg-BG" dirty="0"/>
          </a:p>
          <a:p>
            <a:pPr lvl="1">
              <a:lnSpc>
                <a:spcPct val="90000"/>
              </a:lnSpc>
              <a:spcBef>
                <a:spcPct val="70000"/>
              </a:spcBef>
            </a:pPr>
            <a:r>
              <a:rPr lang="en-US" dirty="0"/>
              <a:t>Entities</a:t>
            </a:r>
            <a:r>
              <a:rPr lang="bg-BG" dirty="0"/>
              <a:t>: </a:t>
            </a:r>
            <a:r>
              <a:rPr lang="en-US" dirty="0"/>
              <a:t>Student</a:t>
            </a:r>
            <a:r>
              <a:rPr lang="bg-BG" dirty="0"/>
              <a:t>, </a:t>
            </a:r>
            <a:r>
              <a:rPr lang="en-US" dirty="0"/>
              <a:t>Course</a:t>
            </a:r>
            <a:r>
              <a:rPr lang="bg-BG" dirty="0"/>
              <a:t>, </a:t>
            </a:r>
            <a:r>
              <a:rPr lang="en-US" dirty="0"/>
              <a:t>Town</a:t>
            </a:r>
            <a:endParaRPr lang="bg-BG" dirty="0"/>
          </a:p>
        </p:txBody>
      </p:sp>
      <p:sp>
        <p:nvSpPr>
          <p:cNvPr id="550916" name="Rectangle 4"/>
          <p:cNvSpPr>
            <a:spLocks noChangeArrowheads="1"/>
          </p:cNvSpPr>
          <p:nvPr/>
        </p:nvSpPr>
        <p:spPr bwMode="auto">
          <a:xfrm>
            <a:off x="827088" y="3810000"/>
            <a:ext cx="7848600" cy="1924050"/>
          </a:xfrm>
          <a:prstGeom prst="rect">
            <a:avLst/>
          </a:prstGeom>
          <a:solidFill>
            <a:schemeClr val="bg1">
              <a:alpha val="50000"/>
            </a:schemeClr>
          </a:solidFill>
          <a:ln w="9525" algn="ctr">
            <a:solidFill>
              <a:schemeClr val="hlink"/>
            </a:solidFill>
            <a:miter lim="800000"/>
            <a:headEnd/>
            <a:tailEnd/>
          </a:ln>
          <a:effectLst/>
        </p:spPr>
        <p:txBody>
          <a:bodyPr tIns="90000" bIns="90000">
            <a:spAutoFit/>
          </a:bodyPr>
          <a:lstStyle/>
          <a:p>
            <a:pPr>
              <a:lnSpc>
                <a:spcPct val="95000"/>
              </a:lnSpc>
            </a:pPr>
            <a:r>
              <a:rPr lang="en-US" sz="2000" b="1" dirty="0">
                <a:solidFill>
                  <a:schemeClr val="tx1"/>
                </a:solidFill>
                <a:latin typeface="Courier New" pitchFamily="49" charset="0"/>
              </a:rPr>
              <a:t>We need to develop a system that stores information for</a:t>
            </a:r>
            <a:r>
              <a:rPr lang="ru-RU" sz="2000" b="1" dirty="0">
                <a:solidFill>
                  <a:schemeClr val="tx1"/>
                </a:solidFill>
                <a:latin typeface="Courier New" pitchFamily="49" charset="0"/>
              </a:rPr>
              <a:t> </a:t>
            </a:r>
            <a:r>
              <a:rPr lang="en-US" sz="2000" b="1" dirty="0">
                <a:solidFill>
                  <a:schemeClr val="hlink"/>
                </a:solidFill>
                <a:latin typeface="Courier New" pitchFamily="49" charset="0"/>
              </a:rPr>
              <a:t>students</a:t>
            </a:r>
            <a:r>
              <a:rPr lang="ru-RU" sz="2000" b="1" dirty="0">
                <a:solidFill>
                  <a:schemeClr val="tx1"/>
                </a:solidFill>
                <a:latin typeface="Courier New" pitchFamily="49" charset="0"/>
              </a:rPr>
              <a:t>, </a:t>
            </a:r>
            <a:r>
              <a:rPr lang="en-US" sz="2000" b="1" dirty="0">
                <a:solidFill>
                  <a:schemeClr val="tx1"/>
                </a:solidFill>
                <a:latin typeface="Courier New" pitchFamily="49" charset="0"/>
              </a:rPr>
              <a:t>which are lectured in various</a:t>
            </a:r>
            <a:r>
              <a:rPr lang="ru-RU" sz="2000" b="1" dirty="0">
                <a:solidFill>
                  <a:schemeClr val="tx1"/>
                </a:solidFill>
                <a:latin typeface="Courier New" pitchFamily="49" charset="0"/>
              </a:rPr>
              <a:t> </a:t>
            </a:r>
            <a:r>
              <a:rPr lang="en-US" sz="2000" b="1" dirty="0">
                <a:solidFill>
                  <a:schemeClr val="hlink"/>
                </a:solidFill>
                <a:latin typeface="Courier New" pitchFamily="49" charset="0"/>
              </a:rPr>
              <a:t>courses</a:t>
            </a:r>
            <a:r>
              <a:rPr lang="ru-RU" sz="2000" b="1" dirty="0">
                <a:solidFill>
                  <a:schemeClr val="tx1"/>
                </a:solidFill>
                <a:latin typeface="Courier New" pitchFamily="49" charset="0"/>
              </a:rPr>
              <a:t>. </a:t>
            </a:r>
            <a:r>
              <a:rPr lang="en-US" sz="2000" b="1" dirty="0">
                <a:solidFill>
                  <a:schemeClr val="tx1"/>
                </a:solidFill>
                <a:latin typeface="Courier New" pitchFamily="49" charset="0"/>
              </a:rPr>
              <a:t>The courses</a:t>
            </a:r>
            <a:r>
              <a:rPr lang="ru-RU" sz="2000" b="1" dirty="0">
                <a:solidFill>
                  <a:schemeClr val="tx1"/>
                </a:solidFill>
                <a:latin typeface="Courier New" pitchFamily="49" charset="0"/>
              </a:rPr>
              <a:t> </a:t>
            </a:r>
            <a:r>
              <a:rPr lang="en-US" sz="2000" b="1" dirty="0">
                <a:solidFill>
                  <a:schemeClr val="tx1"/>
                </a:solidFill>
                <a:latin typeface="Courier New" pitchFamily="49" charset="0"/>
              </a:rPr>
              <a:t>are held in different </a:t>
            </a:r>
            <a:r>
              <a:rPr lang="en-US" sz="2000" b="1" dirty="0">
                <a:solidFill>
                  <a:schemeClr val="hlink"/>
                </a:solidFill>
                <a:latin typeface="Courier New" pitchFamily="49" charset="0"/>
              </a:rPr>
              <a:t>towns</a:t>
            </a:r>
            <a:r>
              <a:rPr lang="ru-RU" sz="2000" b="1" dirty="0">
                <a:solidFill>
                  <a:schemeClr val="tx1"/>
                </a:solidFill>
                <a:latin typeface="Courier New" pitchFamily="49" charset="0"/>
              </a:rPr>
              <a:t>. </a:t>
            </a:r>
            <a:r>
              <a:rPr lang="en-US" sz="2000" b="1" dirty="0">
                <a:solidFill>
                  <a:schemeClr val="tx1"/>
                </a:solidFill>
                <a:latin typeface="Courier New" pitchFamily="49" charset="0"/>
              </a:rPr>
              <a:t>When registering a new student the following information is entered:</a:t>
            </a:r>
            <a:r>
              <a:rPr lang="ru-RU" sz="2000" b="1" dirty="0">
                <a:solidFill>
                  <a:schemeClr val="tx1"/>
                </a:solidFill>
                <a:latin typeface="Courier New" pitchFamily="49" charset="0"/>
              </a:rPr>
              <a:t> </a:t>
            </a:r>
            <a:r>
              <a:rPr lang="en-US" sz="2000" b="1" dirty="0">
                <a:solidFill>
                  <a:schemeClr val="tx1"/>
                </a:solidFill>
                <a:latin typeface="Courier New" pitchFamily="49" charset="0"/>
              </a:rPr>
              <a:t>name</a:t>
            </a:r>
            <a:r>
              <a:rPr lang="ru-RU" sz="2000" b="1" dirty="0">
                <a:solidFill>
                  <a:schemeClr val="tx1"/>
                </a:solidFill>
                <a:latin typeface="Courier New" pitchFamily="49" charset="0"/>
              </a:rPr>
              <a:t>, </a:t>
            </a:r>
            <a:r>
              <a:rPr lang="en-US" sz="2000" b="1" dirty="0">
                <a:solidFill>
                  <a:schemeClr val="tx1"/>
                </a:solidFill>
                <a:latin typeface="Courier New" pitchFamily="49" charset="0"/>
              </a:rPr>
              <a:t>faculty</a:t>
            </a:r>
            <a:r>
              <a:rPr lang="ru-RU" sz="2000" b="1" dirty="0">
                <a:solidFill>
                  <a:schemeClr val="tx1"/>
                </a:solidFill>
                <a:latin typeface="Courier New" pitchFamily="49" charset="0"/>
              </a:rPr>
              <a:t> </a:t>
            </a:r>
            <a:r>
              <a:rPr lang="en-US" sz="2000" b="1" dirty="0">
                <a:solidFill>
                  <a:schemeClr val="tx1"/>
                </a:solidFill>
                <a:latin typeface="Courier New" pitchFamily="49" charset="0"/>
              </a:rPr>
              <a:t>number</a:t>
            </a:r>
            <a:r>
              <a:rPr lang="ru-RU" sz="2000" b="1" dirty="0">
                <a:solidFill>
                  <a:schemeClr val="tx1"/>
                </a:solidFill>
                <a:latin typeface="Courier New" pitchFamily="49" charset="0"/>
              </a:rPr>
              <a:t>, </a:t>
            </a:r>
            <a:r>
              <a:rPr lang="en-US" sz="2000" b="1" dirty="0">
                <a:solidFill>
                  <a:schemeClr val="tx1"/>
                </a:solidFill>
                <a:latin typeface="Courier New" pitchFamily="49" charset="0"/>
              </a:rPr>
              <a:t>photo and date</a:t>
            </a:r>
            <a:r>
              <a:rPr lang="ru-RU" sz="2000" b="1" dirty="0">
                <a:solidFill>
                  <a:schemeClr val="tx1"/>
                </a:solidFill>
                <a:latin typeface="Courier New" pitchFamily="49" charset="0"/>
              </a:rPr>
              <a:t>.</a:t>
            </a:r>
            <a:endParaRPr lang="ru-RU" sz="2000" b="1" noProof="1">
              <a:solidFill>
                <a:schemeClr val="tx1"/>
              </a:solidFill>
              <a:latin typeface="Courier New" pitchFamily="49" charset="0"/>
            </a:endParaRPr>
          </a:p>
        </p:txBody>
      </p:sp>
    </p:spTree>
  </p:cSld>
  <p:clrMapOvr>
    <a:masterClrMapping/>
  </p:clrMapOv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en-US" sz="3600"/>
              <a:t>Identification of the Columns</a:t>
            </a:r>
            <a:endParaRPr lang="bg-BG" sz="3600"/>
          </a:p>
        </p:txBody>
      </p:sp>
      <p:sp>
        <p:nvSpPr>
          <p:cNvPr id="551939" name="Rectangle 3"/>
          <p:cNvSpPr>
            <a:spLocks noGrp="1" noChangeArrowheads="1"/>
          </p:cNvSpPr>
          <p:nvPr>
            <p:ph type="body" idx="1"/>
          </p:nvPr>
        </p:nvSpPr>
        <p:spPr/>
        <p:txBody>
          <a:bodyPr/>
          <a:lstStyle/>
          <a:p>
            <a:r>
              <a:rPr lang="en-US"/>
              <a:t>Columns in the tables are characteristics of the entities</a:t>
            </a:r>
            <a:endParaRPr lang="bg-BG"/>
          </a:p>
          <a:p>
            <a:pPr lvl="1"/>
            <a:r>
              <a:rPr lang="en-US"/>
              <a:t>They have name and type</a:t>
            </a:r>
            <a:endParaRPr lang="bg-BG"/>
          </a:p>
          <a:p>
            <a:r>
              <a:rPr lang="en-US"/>
              <a:t>For example students have</a:t>
            </a:r>
            <a:r>
              <a:rPr lang="bg-BG"/>
              <a:t>:</a:t>
            </a:r>
          </a:p>
          <a:p>
            <a:pPr lvl="1"/>
            <a:r>
              <a:rPr lang="en-US"/>
              <a:t>Name</a:t>
            </a:r>
            <a:r>
              <a:rPr lang="bg-BG"/>
              <a:t> (</a:t>
            </a:r>
            <a:r>
              <a:rPr lang="en-US"/>
              <a:t>text</a:t>
            </a:r>
            <a:r>
              <a:rPr lang="bg-BG"/>
              <a:t>)</a:t>
            </a:r>
          </a:p>
          <a:p>
            <a:pPr lvl="1"/>
            <a:r>
              <a:rPr lang="en-US"/>
              <a:t>Faculty number</a:t>
            </a:r>
            <a:r>
              <a:rPr lang="bg-BG"/>
              <a:t> (</a:t>
            </a:r>
            <a:r>
              <a:rPr lang="en-US"/>
              <a:t>number</a:t>
            </a:r>
            <a:r>
              <a:rPr lang="bg-BG"/>
              <a:t>)</a:t>
            </a:r>
          </a:p>
          <a:p>
            <a:pPr lvl="1"/>
            <a:r>
              <a:rPr lang="en-US"/>
              <a:t>Photo</a:t>
            </a:r>
            <a:r>
              <a:rPr lang="bg-BG"/>
              <a:t> (</a:t>
            </a:r>
            <a:r>
              <a:rPr lang="en-US"/>
              <a:t>binary block</a:t>
            </a:r>
            <a:r>
              <a:rPr lang="bg-BG"/>
              <a:t>)</a:t>
            </a:r>
          </a:p>
          <a:p>
            <a:pPr lvl="1"/>
            <a:r>
              <a:rPr lang="en-US"/>
              <a:t>Date of enlistment</a:t>
            </a:r>
            <a:r>
              <a:rPr lang="bg-BG"/>
              <a:t> (</a:t>
            </a:r>
            <a:r>
              <a:rPr lang="en-US"/>
              <a:t>date</a:t>
            </a:r>
            <a:r>
              <a:rPr lang="bg-BG"/>
              <a: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a:xfrm>
            <a:off x="2409825" y="71438"/>
            <a:ext cx="6554788" cy="914400"/>
          </a:xfrm>
        </p:spPr>
        <p:txBody>
          <a:bodyPr/>
          <a:lstStyle/>
          <a:p>
            <a:r>
              <a:rPr lang="en-US" sz="3600"/>
              <a:t>SQL Server Users Permissions</a:t>
            </a:r>
          </a:p>
        </p:txBody>
      </p:sp>
      <p:sp>
        <p:nvSpPr>
          <p:cNvPr id="472067" name="Rectangle 3"/>
          <p:cNvSpPr>
            <a:spLocks noGrp="1" noChangeArrowheads="1"/>
          </p:cNvSpPr>
          <p:nvPr>
            <p:ph type="body" idx="1"/>
          </p:nvPr>
        </p:nvSpPr>
        <p:spPr>
          <a:noFill/>
          <a:ln/>
        </p:spPr>
        <p:txBody>
          <a:bodyPr/>
          <a:lstStyle/>
          <a:p>
            <a:pPr>
              <a:lnSpc>
                <a:spcPct val="85000"/>
              </a:lnSpc>
            </a:pPr>
            <a:r>
              <a:rPr lang="en-US"/>
              <a:t>Each user has certain permissions and roles for a database (Database User Account)</a:t>
            </a:r>
          </a:p>
          <a:p>
            <a:pPr>
              <a:lnSpc>
                <a:spcPct val="85000"/>
              </a:lnSpc>
            </a:pPr>
            <a:r>
              <a:rPr lang="en-US"/>
              <a:t>A role defines a group of users with the same permissions</a:t>
            </a:r>
          </a:p>
          <a:p>
            <a:pPr>
              <a:lnSpc>
                <a:spcPct val="85000"/>
              </a:lnSpc>
            </a:pPr>
            <a:r>
              <a:rPr lang="en-US"/>
              <a:t>There are 3 types of roles in MS SQL Server</a:t>
            </a:r>
          </a:p>
          <a:p>
            <a:pPr lvl="1">
              <a:lnSpc>
                <a:spcPct val="85000"/>
              </a:lnSpc>
            </a:pPr>
            <a:r>
              <a:rPr lang="en-US"/>
              <a:t>Fixed server roles</a:t>
            </a:r>
          </a:p>
          <a:p>
            <a:pPr lvl="1">
              <a:lnSpc>
                <a:spcPct val="85000"/>
              </a:lnSpc>
            </a:pPr>
            <a:r>
              <a:rPr lang="en-US"/>
              <a:t>Fixed database roles</a:t>
            </a:r>
          </a:p>
          <a:p>
            <a:pPr lvl="1">
              <a:lnSpc>
                <a:spcPct val="85000"/>
              </a:lnSpc>
            </a:pPr>
            <a:r>
              <a:rPr lang="en-US"/>
              <a:t>User-defined database roles</a:t>
            </a: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en-US" sz="3600"/>
              <a:t>Identification of the Columns</a:t>
            </a:r>
            <a:endParaRPr lang="bg-BG" sz="3600"/>
          </a:p>
        </p:txBody>
      </p:sp>
      <p:sp>
        <p:nvSpPr>
          <p:cNvPr id="552963" name="Rectangle 3"/>
          <p:cNvSpPr>
            <a:spLocks noGrp="1" noChangeArrowheads="1"/>
          </p:cNvSpPr>
          <p:nvPr>
            <p:ph type="body" idx="1"/>
          </p:nvPr>
        </p:nvSpPr>
        <p:spPr/>
        <p:txBody>
          <a:bodyPr/>
          <a:lstStyle/>
          <a:p>
            <a:pPr>
              <a:lnSpc>
                <a:spcPct val="80000"/>
              </a:lnSpc>
              <a:spcBef>
                <a:spcPct val="60000"/>
              </a:spcBef>
            </a:pPr>
            <a:r>
              <a:rPr lang="en-US"/>
              <a:t>Columns are clarifications for the entities in the text of the specification</a:t>
            </a:r>
            <a:r>
              <a:rPr lang="bg-BG"/>
              <a:t>, </a:t>
            </a:r>
            <a:r>
              <a:rPr lang="en-US"/>
              <a:t>for example</a:t>
            </a:r>
            <a:r>
              <a:rPr lang="bg-BG"/>
              <a:t>:</a:t>
            </a:r>
          </a:p>
          <a:p>
            <a:pPr lvl="1">
              <a:lnSpc>
                <a:spcPct val="80000"/>
              </a:lnSpc>
              <a:spcBef>
                <a:spcPct val="60000"/>
              </a:spcBef>
            </a:pPr>
            <a:endParaRPr lang="bg-BG"/>
          </a:p>
          <a:p>
            <a:pPr lvl="1">
              <a:lnSpc>
                <a:spcPct val="80000"/>
              </a:lnSpc>
              <a:spcBef>
                <a:spcPct val="60000"/>
              </a:spcBef>
            </a:pPr>
            <a:endParaRPr lang="bg-BG"/>
          </a:p>
          <a:p>
            <a:pPr lvl="1">
              <a:lnSpc>
                <a:spcPct val="80000"/>
              </a:lnSpc>
              <a:spcBef>
                <a:spcPct val="60000"/>
              </a:spcBef>
            </a:pPr>
            <a:endParaRPr lang="bg-BG"/>
          </a:p>
          <a:p>
            <a:pPr>
              <a:lnSpc>
                <a:spcPct val="80000"/>
              </a:lnSpc>
              <a:spcBef>
                <a:spcPct val="80000"/>
              </a:spcBef>
            </a:pPr>
            <a:r>
              <a:rPr lang="en-US"/>
              <a:t>Students have the following characteristics</a:t>
            </a:r>
            <a:r>
              <a:rPr lang="bg-BG"/>
              <a:t>:</a:t>
            </a:r>
          </a:p>
          <a:p>
            <a:pPr lvl="1">
              <a:lnSpc>
                <a:spcPct val="80000"/>
              </a:lnSpc>
            </a:pPr>
            <a:r>
              <a:rPr lang="en-US"/>
              <a:t>Name</a:t>
            </a:r>
            <a:r>
              <a:rPr lang="bg-BG"/>
              <a:t>, </a:t>
            </a:r>
            <a:r>
              <a:rPr lang="en-US"/>
              <a:t>faculty number</a:t>
            </a:r>
            <a:r>
              <a:rPr lang="bg-BG"/>
              <a:t>, </a:t>
            </a:r>
            <a:r>
              <a:rPr lang="en-US"/>
              <a:t>photo</a:t>
            </a:r>
            <a:r>
              <a:rPr lang="bg-BG"/>
              <a:t>, </a:t>
            </a:r>
            <a:r>
              <a:rPr lang="en-US"/>
              <a:t>date of enlistment and a list of all courses</a:t>
            </a:r>
            <a:endParaRPr lang="bg-BG"/>
          </a:p>
        </p:txBody>
      </p:sp>
      <p:sp>
        <p:nvSpPr>
          <p:cNvPr id="552964" name="Rectangle 4"/>
          <p:cNvSpPr>
            <a:spLocks noChangeArrowheads="1"/>
          </p:cNvSpPr>
          <p:nvPr/>
        </p:nvSpPr>
        <p:spPr bwMode="auto">
          <a:xfrm>
            <a:off x="762000" y="2076450"/>
            <a:ext cx="7705725" cy="2114550"/>
          </a:xfrm>
          <a:prstGeom prst="rect">
            <a:avLst/>
          </a:prstGeom>
          <a:solidFill>
            <a:schemeClr val="bg1">
              <a:alpha val="50000"/>
            </a:schemeClr>
          </a:solidFill>
          <a:ln w="9525" algn="ctr">
            <a:solidFill>
              <a:schemeClr val="hlink"/>
            </a:solidFill>
            <a:miter lim="800000"/>
            <a:headEnd/>
            <a:tailEnd/>
          </a:ln>
          <a:effectLst/>
        </p:spPr>
        <p:txBody>
          <a:bodyPr tIns="90000" bIns="90000">
            <a:spAutoFit/>
          </a:bodyPr>
          <a:lstStyle/>
          <a:p>
            <a:pPr>
              <a:lnSpc>
                <a:spcPct val="105000"/>
              </a:lnSpc>
            </a:pPr>
            <a:r>
              <a:rPr lang="en-US" sz="2000" b="1">
                <a:solidFill>
                  <a:schemeClr val="tx1"/>
                </a:solidFill>
                <a:latin typeface="Courier New" pitchFamily="49" charset="0"/>
              </a:rPr>
              <a:t>We need to develop a system that stores information for</a:t>
            </a:r>
            <a:r>
              <a:rPr lang="ru-RU" sz="2000" b="1">
                <a:solidFill>
                  <a:schemeClr val="tx1"/>
                </a:solidFill>
                <a:latin typeface="Courier New" pitchFamily="49" charset="0"/>
              </a:rPr>
              <a:t> </a:t>
            </a:r>
            <a:r>
              <a:rPr lang="en-US" sz="2000" b="1">
                <a:solidFill>
                  <a:schemeClr val="hlink"/>
                </a:solidFill>
                <a:latin typeface="Courier New" pitchFamily="49" charset="0"/>
              </a:rPr>
              <a:t>students</a:t>
            </a:r>
            <a:r>
              <a:rPr lang="ru-RU" sz="2000" b="1">
                <a:solidFill>
                  <a:schemeClr val="tx1"/>
                </a:solidFill>
                <a:latin typeface="Courier New" pitchFamily="49" charset="0"/>
              </a:rPr>
              <a:t>, </a:t>
            </a:r>
            <a:r>
              <a:rPr lang="en-US" sz="2000" b="1">
                <a:solidFill>
                  <a:schemeClr val="tx1"/>
                </a:solidFill>
                <a:latin typeface="Courier New" pitchFamily="49" charset="0"/>
              </a:rPr>
              <a:t>which are lectured in various</a:t>
            </a:r>
            <a:r>
              <a:rPr lang="ru-RU" sz="2000" b="1">
                <a:solidFill>
                  <a:schemeClr val="tx1"/>
                </a:solidFill>
                <a:latin typeface="Courier New" pitchFamily="49" charset="0"/>
              </a:rPr>
              <a:t> </a:t>
            </a:r>
            <a:r>
              <a:rPr lang="en-US" sz="2000" b="1">
                <a:solidFill>
                  <a:schemeClr val="hlink"/>
                </a:solidFill>
                <a:latin typeface="Courier New" pitchFamily="49" charset="0"/>
              </a:rPr>
              <a:t>courses</a:t>
            </a:r>
            <a:r>
              <a:rPr lang="ru-RU" sz="2000" b="1">
                <a:solidFill>
                  <a:schemeClr val="tx1"/>
                </a:solidFill>
                <a:latin typeface="Courier New" pitchFamily="49" charset="0"/>
              </a:rPr>
              <a:t>. </a:t>
            </a:r>
            <a:r>
              <a:rPr lang="en-US" sz="2000" b="1">
                <a:solidFill>
                  <a:schemeClr val="tx1"/>
                </a:solidFill>
                <a:latin typeface="Courier New" pitchFamily="49" charset="0"/>
              </a:rPr>
              <a:t>The courses</a:t>
            </a:r>
            <a:r>
              <a:rPr lang="ru-RU" sz="2000" b="1">
                <a:solidFill>
                  <a:schemeClr val="tx1"/>
                </a:solidFill>
                <a:latin typeface="Courier New" pitchFamily="49" charset="0"/>
              </a:rPr>
              <a:t> </a:t>
            </a:r>
            <a:r>
              <a:rPr lang="en-US" sz="2000" b="1">
                <a:solidFill>
                  <a:schemeClr val="tx1"/>
                </a:solidFill>
                <a:latin typeface="Courier New" pitchFamily="49" charset="0"/>
              </a:rPr>
              <a:t>are held in different </a:t>
            </a:r>
            <a:r>
              <a:rPr lang="en-US" sz="2000" b="1">
                <a:solidFill>
                  <a:schemeClr val="hlink"/>
                </a:solidFill>
                <a:latin typeface="Courier New" pitchFamily="49" charset="0"/>
              </a:rPr>
              <a:t>towns</a:t>
            </a:r>
            <a:r>
              <a:rPr lang="ru-RU" sz="2000" b="1">
                <a:solidFill>
                  <a:schemeClr val="tx1"/>
                </a:solidFill>
                <a:latin typeface="Courier New" pitchFamily="49" charset="0"/>
              </a:rPr>
              <a:t>. </a:t>
            </a:r>
            <a:r>
              <a:rPr lang="en-US" sz="2000" b="1">
                <a:solidFill>
                  <a:schemeClr val="tx1"/>
                </a:solidFill>
                <a:latin typeface="Courier New" pitchFamily="49" charset="0"/>
              </a:rPr>
              <a:t>When registering a new student the following information is entered</a:t>
            </a:r>
            <a:r>
              <a:rPr lang="ru-RU" sz="2000" b="1">
                <a:solidFill>
                  <a:schemeClr val="tx1"/>
                </a:solidFill>
                <a:latin typeface="Courier New" pitchFamily="49" charset="0"/>
              </a:rPr>
              <a:t> </a:t>
            </a:r>
            <a:r>
              <a:rPr lang="en-US" sz="2000" b="1">
                <a:solidFill>
                  <a:schemeClr val="hlink"/>
                </a:solidFill>
                <a:latin typeface="Courier New" pitchFamily="49" charset="0"/>
              </a:rPr>
              <a:t>name</a:t>
            </a:r>
            <a:r>
              <a:rPr lang="ru-RU" sz="2000" b="1">
                <a:solidFill>
                  <a:schemeClr val="tx1"/>
                </a:solidFill>
                <a:latin typeface="Courier New" pitchFamily="49" charset="0"/>
              </a:rPr>
              <a:t>, </a:t>
            </a:r>
            <a:r>
              <a:rPr lang="en-US" sz="2000" b="1">
                <a:solidFill>
                  <a:schemeClr val="hlink"/>
                </a:solidFill>
                <a:latin typeface="Courier New" pitchFamily="49" charset="0"/>
              </a:rPr>
              <a:t>faculty</a:t>
            </a:r>
            <a:r>
              <a:rPr lang="ru-RU" sz="2000" b="1">
                <a:solidFill>
                  <a:schemeClr val="tx2"/>
                </a:solidFill>
                <a:latin typeface="Courier New" pitchFamily="49" charset="0"/>
              </a:rPr>
              <a:t> </a:t>
            </a:r>
            <a:r>
              <a:rPr lang="en-US" sz="2000" b="1">
                <a:solidFill>
                  <a:schemeClr val="hlink"/>
                </a:solidFill>
                <a:latin typeface="Courier New" pitchFamily="49" charset="0"/>
              </a:rPr>
              <a:t>number</a:t>
            </a:r>
            <a:r>
              <a:rPr lang="ru-RU" sz="2000" b="1">
                <a:solidFill>
                  <a:schemeClr val="tx1"/>
                </a:solidFill>
                <a:latin typeface="Courier New" pitchFamily="49" charset="0"/>
              </a:rPr>
              <a:t>, </a:t>
            </a:r>
            <a:r>
              <a:rPr lang="en-US" sz="2000" b="1">
                <a:solidFill>
                  <a:schemeClr val="hlink"/>
                </a:solidFill>
                <a:latin typeface="Courier New" pitchFamily="49" charset="0"/>
              </a:rPr>
              <a:t>photo</a:t>
            </a:r>
            <a:r>
              <a:rPr lang="ru-RU" sz="2000" b="1">
                <a:solidFill>
                  <a:schemeClr val="tx1"/>
                </a:solidFill>
                <a:latin typeface="Courier New" pitchFamily="49" charset="0"/>
              </a:rPr>
              <a:t> </a:t>
            </a:r>
            <a:r>
              <a:rPr lang="en-US" sz="2000" b="1">
                <a:solidFill>
                  <a:schemeClr val="tx1"/>
                </a:solidFill>
                <a:latin typeface="Courier New" pitchFamily="49" charset="0"/>
              </a:rPr>
              <a:t>and</a:t>
            </a:r>
            <a:r>
              <a:rPr lang="ru-RU" sz="2000" b="1">
                <a:solidFill>
                  <a:schemeClr val="tx1"/>
                </a:solidFill>
                <a:latin typeface="Courier New" pitchFamily="49" charset="0"/>
              </a:rPr>
              <a:t> </a:t>
            </a:r>
            <a:r>
              <a:rPr lang="en-US" sz="2000" b="1">
                <a:solidFill>
                  <a:schemeClr val="hlink"/>
                </a:solidFill>
                <a:latin typeface="Courier New" pitchFamily="49" charset="0"/>
              </a:rPr>
              <a:t>date</a:t>
            </a:r>
            <a:r>
              <a:rPr lang="en-US" sz="2000" b="1">
                <a:solidFill>
                  <a:schemeClr val="tx2"/>
                </a:solidFill>
                <a:latin typeface="Courier New" pitchFamily="49" charset="0"/>
              </a:rPr>
              <a:t> </a:t>
            </a:r>
            <a:r>
              <a:rPr lang="en-US" sz="2000" b="1">
                <a:solidFill>
                  <a:schemeClr val="hlink"/>
                </a:solidFill>
                <a:latin typeface="Courier New" pitchFamily="49" charset="0"/>
              </a:rPr>
              <a:t>of</a:t>
            </a:r>
            <a:r>
              <a:rPr lang="en-US" sz="2000" b="1">
                <a:solidFill>
                  <a:schemeClr val="tx2"/>
                </a:solidFill>
                <a:latin typeface="Courier New" pitchFamily="49" charset="0"/>
              </a:rPr>
              <a:t> </a:t>
            </a:r>
            <a:r>
              <a:rPr lang="en-US" sz="2000" b="1">
                <a:solidFill>
                  <a:schemeClr val="hlink"/>
                </a:solidFill>
                <a:latin typeface="Courier New" pitchFamily="49" charset="0"/>
              </a:rPr>
              <a:t>enlistment</a:t>
            </a:r>
            <a:r>
              <a:rPr lang="ru-RU" sz="2000" b="1">
                <a:solidFill>
                  <a:schemeClr val="tx1"/>
                </a:solidFill>
                <a:latin typeface="Courier New" pitchFamily="49" charset="0"/>
              </a:rPr>
              <a:t>.</a:t>
            </a:r>
            <a:endParaRPr lang="ru-RU" sz="2000" b="1" noProof="1">
              <a:solidFill>
                <a:schemeClr val="tx1"/>
              </a:solidFill>
              <a:latin typeface="Courier New" pitchFamily="49" charset="0"/>
            </a:endParaRPr>
          </a:p>
        </p:txBody>
      </p:sp>
    </p:spTree>
  </p:cSld>
  <p:clrMapOvr>
    <a:masterClrMapping/>
  </p:clrMapOv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sz="3600"/>
              <a:t>How to Choose a Primary Key</a:t>
            </a:r>
            <a:r>
              <a:rPr lang="bg-BG" sz="3600"/>
              <a:t>?</a:t>
            </a:r>
          </a:p>
        </p:txBody>
      </p:sp>
      <p:sp>
        <p:nvSpPr>
          <p:cNvPr id="553987" name="Rectangle 3"/>
          <p:cNvSpPr>
            <a:spLocks noGrp="1" noChangeArrowheads="1"/>
          </p:cNvSpPr>
          <p:nvPr>
            <p:ph type="body" idx="1"/>
          </p:nvPr>
        </p:nvSpPr>
        <p:spPr/>
        <p:txBody>
          <a:bodyPr/>
          <a:lstStyle/>
          <a:p>
            <a:r>
              <a:rPr lang="en-US"/>
              <a:t>Always define an additional column for the primary key</a:t>
            </a:r>
          </a:p>
          <a:p>
            <a:pPr lvl="1"/>
            <a:r>
              <a:rPr lang="en-US"/>
              <a:t>Don't use an existing column</a:t>
            </a:r>
            <a:r>
              <a:rPr lang="bg-BG"/>
              <a:t> (</a:t>
            </a:r>
            <a:r>
              <a:rPr lang="en-US"/>
              <a:t>for example</a:t>
            </a:r>
            <a:r>
              <a:rPr lang="bg-BG"/>
              <a:t> </a:t>
            </a:r>
            <a:r>
              <a:rPr lang="en-US"/>
              <a:t>SSN</a:t>
            </a:r>
            <a:r>
              <a:rPr lang="bg-BG"/>
              <a:t>)</a:t>
            </a:r>
          </a:p>
          <a:p>
            <a:pPr lvl="1"/>
            <a:r>
              <a:rPr lang="en-US"/>
              <a:t>Must be a number</a:t>
            </a:r>
            <a:r>
              <a:rPr lang="bg-BG"/>
              <a:t> (</a:t>
            </a:r>
            <a:r>
              <a:rPr lang="en-US"/>
              <a:t>integer)</a:t>
            </a:r>
          </a:p>
          <a:p>
            <a:pPr lvl="1"/>
            <a:r>
              <a:rPr lang="en-US"/>
              <a:t>Must be declared as a</a:t>
            </a:r>
            <a:r>
              <a:rPr lang="bg-BG"/>
              <a:t> </a:t>
            </a:r>
            <a:r>
              <a:rPr lang="en-US"/>
              <a:t>primary key</a:t>
            </a:r>
          </a:p>
          <a:p>
            <a:pPr lvl="1"/>
            <a:r>
              <a:rPr lang="en-US"/>
              <a:t>Use</a:t>
            </a:r>
            <a:r>
              <a:rPr lang="bg-BG"/>
              <a:t> </a:t>
            </a:r>
            <a:r>
              <a:rPr lang="en-US">
                <a:solidFill>
                  <a:schemeClr val="hlink"/>
                </a:solidFill>
                <a:effectLst>
                  <a:outerShdw blurRad="38100" dist="38100" dir="2700000" algn="tl">
                    <a:srgbClr val="000000"/>
                  </a:outerShdw>
                </a:effectLst>
              </a:rPr>
              <a:t>identity</a:t>
            </a:r>
            <a:r>
              <a:rPr lang="en-US"/>
              <a:t> in</a:t>
            </a:r>
            <a:r>
              <a:rPr lang="bg-BG"/>
              <a:t> </a:t>
            </a:r>
            <a:r>
              <a:rPr lang="en-US"/>
              <a:t>SQL Server</a:t>
            </a:r>
            <a:endParaRPr lang="bg-BG"/>
          </a:p>
          <a:p>
            <a:pPr lvl="1"/>
            <a:r>
              <a:rPr lang="en-US"/>
              <a:t>Put the primary key as a first column</a:t>
            </a:r>
            <a:endParaRPr lang="bg-BG"/>
          </a:p>
        </p:txBody>
      </p:sp>
    </p:spTree>
  </p:cSld>
  <p:clrMapOvr>
    <a:masterClrMapping/>
  </p:clrMapOv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sz="3600"/>
              <a:t>Identification of relations</a:t>
            </a:r>
            <a:endParaRPr lang="bg-BG" sz="3600"/>
          </a:p>
        </p:txBody>
      </p:sp>
      <p:sp>
        <p:nvSpPr>
          <p:cNvPr id="555011" name="Rectangle 3"/>
          <p:cNvSpPr>
            <a:spLocks noGrp="1" noChangeArrowheads="1"/>
          </p:cNvSpPr>
          <p:nvPr>
            <p:ph type="body" idx="1"/>
          </p:nvPr>
        </p:nvSpPr>
        <p:spPr/>
        <p:txBody>
          <a:bodyPr/>
          <a:lstStyle/>
          <a:p>
            <a:pPr>
              <a:spcBef>
                <a:spcPts val="1200"/>
              </a:spcBef>
            </a:pPr>
            <a:r>
              <a:rPr lang="en-US" dirty="0"/>
              <a:t>Relations are dependencies between the entities</a:t>
            </a:r>
            <a:r>
              <a:rPr lang="bg-BG" dirty="0"/>
              <a:t>:</a:t>
            </a:r>
          </a:p>
          <a:p>
            <a:pPr lvl="1">
              <a:spcBef>
                <a:spcPts val="1200"/>
              </a:spcBef>
            </a:pPr>
            <a:endParaRPr lang="bg-BG" dirty="0"/>
          </a:p>
          <a:p>
            <a:pPr lvl="1">
              <a:spcBef>
                <a:spcPts val="1200"/>
              </a:spcBef>
            </a:pPr>
            <a:endParaRPr lang="bg-BG" dirty="0"/>
          </a:p>
          <a:p>
            <a:pPr lvl="1">
              <a:spcBef>
                <a:spcPts val="1200"/>
              </a:spcBef>
            </a:pPr>
            <a:endParaRPr lang="bg-BG" dirty="0"/>
          </a:p>
          <a:p>
            <a:pPr lvl="1">
              <a:spcBef>
                <a:spcPts val="1200"/>
              </a:spcBef>
            </a:pPr>
            <a:r>
              <a:rPr lang="bg-BG" dirty="0"/>
              <a:t>"</a:t>
            </a:r>
            <a:r>
              <a:rPr lang="en-US" dirty="0"/>
              <a:t>Students are lectured in various courses</a:t>
            </a:r>
            <a:r>
              <a:rPr lang="bg-BG" dirty="0"/>
              <a:t>" – </a:t>
            </a:r>
            <a:r>
              <a:rPr lang="en-US" dirty="0"/>
              <a:t>a many to many relation</a:t>
            </a:r>
          </a:p>
          <a:p>
            <a:pPr lvl="1">
              <a:spcBef>
                <a:spcPts val="1200"/>
              </a:spcBef>
            </a:pPr>
            <a:r>
              <a:rPr lang="bg-BG" dirty="0"/>
              <a:t>"</a:t>
            </a:r>
            <a:r>
              <a:rPr lang="en-US" dirty="0"/>
              <a:t>Courses are held in towns</a:t>
            </a:r>
            <a:r>
              <a:rPr lang="bg-BG" dirty="0"/>
              <a:t>" – </a:t>
            </a:r>
            <a:r>
              <a:rPr lang="en-US" dirty="0"/>
              <a:t>a many to one relation</a:t>
            </a:r>
            <a:endParaRPr lang="bg-BG" dirty="0"/>
          </a:p>
        </p:txBody>
      </p:sp>
      <p:sp>
        <p:nvSpPr>
          <p:cNvPr id="555012" name="Rectangle 4"/>
          <p:cNvSpPr>
            <a:spLocks noChangeArrowheads="1"/>
          </p:cNvSpPr>
          <p:nvPr/>
        </p:nvSpPr>
        <p:spPr bwMode="auto">
          <a:xfrm>
            <a:off x="827088" y="2133600"/>
            <a:ext cx="7777162" cy="2114550"/>
          </a:xfrm>
          <a:prstGeom prst="rect">
            <a:avLst/>
          </a:prstGeom>
          <a:solidFill>
            <a:schemeClr val="bg1">
              <a:alpha val="50000"/>
            </a:schemeClr>
          </a:solidFill>
          <a:ln w="9525" algn="ctr">
            <a:solidFill>
              <a:schemeClr val="hlink"/>
            </a:solidFill>
            <a:miter lim="800000"/>
            <a:headEnd/>
            <a:tailEnd/>
          </a:ln>
          <a:effectLst/>
        </p:spPr>
        <p:txBody>
          <a:bodyPr tIns="90000" bIns="90000">
            <a:spAutoFit/>
          </a:bodyPr>
          <a:lstStyle/>
          <a:p>
            <a:pPr>
              <a:lnSpc>
                <a:spcPct val="105000"/>
              </a:lnSpc>
            </a:pPr>
            <a:r>
              <a:rPr lang="en-US" sz="2000" b="1">
                <a:solidFill>
                  <a:schemeClr val="tx1"/>
                </a:solidFill>
                <a:latin typeface="Courier New" pitchFamily="49" charset="0"/>
              </a:rPr>
              <a:t>We need to develop a system that stores information for</a:t>
            </a:r>
            <a:r>
              <a:rPr lang="ru-RU" sz="2000" b="1">
                <a:solidFill>
                  <a:schemeClr val="tx1"/>
                </a:solidFill>
                <a:latin typeface="Courier New" pitchFamily="49" charset="0"/>
              </a:rPr>
              <a:t> </a:t>
            </a:r>
            <a:r>
              <a:rPr lang="en-US" sz="2000" b="1">
                <a:solidFill>
                  <a:schemeClr val="hlink"/>
                </a:solidFill>
                <a:latin typeface="Courier New" pitchFamily="49" charset="0"/>
              </a:rPr>
              <a:t>students</a:t>
            </a:r>
            <a:r>
              <a:rPr lang="ru-RU" sz="2000" b="1">
                <a:solidFill>
                  <a:schemeClr val="tx1"/>
                </a:solidFill>
                <a:latin typeface="Courier New" pitchFamily="49" charset="0"/>
              </a:rPr>
              <a:t>, </a:t>
            </a:r>
            <a:r>
              <a:rPr lang="en-US" sz="2000" b="1">
                <a:solidFill>
                  <a:schemeClr val="tx1"/>
                </a:solidFill>
                <a:latin typeface="Courier New" pitchFamily="49" charset="0"/>
              </a:rPr>
              <a:t>which </a:t>
            </a:r>
            <a:r>
              <a:rPr lang="en-US" sz="2000" b="1">
                <a:solidFill>
                  <a:schemeClr val="hlink"/>
                </a:solidFill>
                <a:latin typeface="Courier New" pitchFamily="49" charset="0"/>
              </a:rPr>
              <a:t>are lectured in</a:t>
            </a:r>
            <a:r>
              <a:rPr lang="en-US" sz="2000" b="1">
                <a:solidFill>
                  <a:schemeClr val="tx1"/>
                </a:solidFill>
                <a:latin typeface="Courier New" pitchFamily="49" charset="0"/>
              </a:rPr>
              <a:t> various</a:t>
            </a:r>
            <a:r>
              <a:rPr lang="ru-RU" sz="2000" b="1">
                <a:solidFill>
                  <a:schemeClr val="tx1"/>
                </a:solidFill>
                <a:latin typeface="Courier New" pitchFamily="49" charset="0"/>
              </a:rPr>
              <a:t> </a:t>
            </a:r>
            <a:r>
              <a:rPr lang="en-US" sz="2000" b="1">
                <a:solidFill>
                  <a:schemeClr val="hlink"/>
                </a:solidFill>
                <a:latin typeface="Courier New" pitchFamily="49" charset="0"/>
              </a:rPr>
              <a:t>courses</a:t>
            </a:r>
            <a:r>
              <a:rPr lang="ru-RU" sz="2000" b="1">
                <a:solidFill>
                  <a:schemeClr val="tx1"/>
                </a:solidFill>
                <a:latin typeface="Courier New" pitchFamily="49" charset="0"/>
              </a:rPr>
              <a:t>. </a:t>
            </a:r>
            <a:r>
              <a:rPr lang="en-US" sz="2000" b="1">
                <a:solidFill>
                  <a:schemeClr val="hlink"/>
                </a:solidFill>
                <a:latin typeface="Courier New" pitchFamily="49" charset="0"/>
              </a:rPr>
              <a:t>The courses</a:t>
            </a:r>
            <a:r>
              <a:rPr lang="ru-RU" sz="2000" b="1">
                <a:solidFill>
                  <a:schemeClr val="hlink"/>
                </a:solidFill>
                <a:latin typeface="Courier New" pitchFamily="49" charset="0"/>
              </a:rPr>
              <a:t> </a:t>
            </a:r>
            <a:r>
              <a:rPr lang="en-US" sz="2000" b="1">
                <a:solidFill>
                  <a:schemeClr val="hlink"/>
                </a:solidFill>
                <a:latin typeface="Courier New" pitchFamily="49" charset="0"/>
              </a:rPr>
              <a:t>are held</a:t>
            </a:r>
            <a:r>
              <a:rPr lang="en-US" sz="2000" b="1">
                <a:solidFill>
                  <a:schemeClr val="tx1"/>
                </a:solidFill>
                <a:latin typeface="Courier New" pitchFamily="49" charset="0"/>
              </a:rPr>
              <a:t> in different </a:t>
            </a:r>
            <a:r>
              <a:rPr lang="en-US" sz="2000" b="1">
                <a:solidFill>
                  <a:schemeClr val="hlink"/>
                </a:solidFill>
                <a:latin typeface="Courier New" pitchFamily="49" charset="0"/>
              </a:rPr>
              <a:t>towns</a:t>
            </a:r>
            <a:r>
              <a:rPr lang="ru-RU" sz="2000" b="1">
                <a:solidFill>
                  <a:schemeClr val="tx1"/>
                </a:solidFill>
                <a:latin typeface="Courier New" pitchFamily="49" charset="0"/>
              </a:rPr>
              <a:t>. </a:t>
            </a:r>
            <a:r>
              <a:rPr lang="en-US" sz="2000" b="1">
                <a:solidFill>
                  <a:schemeClr val="tx1"/>
                </a:solidFill>
                <a:latin typeface="Courier New" pitchFamily="49" charset="0"/>
              </a:rPr>
              <a:t>When registering a new student the following information is entered</a:t>
            </a:r>
            <a:r>
              <a:rPr lang="ru-RU" sz="2000" b="1">
                <a:solidFill>
                  <a:schemeClr val="tx1"/>
                </a:solidFill>
                <a:latin typeface="Courier New" pitchFamily="49" charset="0"/>
              </a:rPr>
              <a:t> </a:t>
            </a:r>
            <a:r>
              <a:rPr lang="en-US" sz="2000" b="1">
                <a:solidFill>
                  <a:schemeClr val="tx1"/>
                </a:solidFill>
                <a:latin typeface="Courier New" pitchFamily="49" charset="0"/>
              </a:rPr>
              <a:t>name</a:t>
            </a:r>
            <a:r>
              <a:rPr lang="ru-RU" sz="2000" b="1">
                <a:solidFill>
                  <a:schemeClr val="tx1"/>
                </a:solidFill>
                <a:latin typeface="Courier New" pitchFamily="49" charset="0"/>
              </a:rPr>
              <a:t>, </a:t>
            </a:r>
            <a:r>
              <a:rPr lang="en-US" sz="2000" b="1">
                <a:solidFill>
                  <a:schemeClr val="tx1"/>
                </a:solidFill>
                <a:latin typeface="Courier New" pitchFamily="49" charset="0"/>
              </a:rPr>
              <a:t>fac</a:t>
            </a:r>
            <a:r>
              <a:rPr lang="ru-RU" sz="2000" b="1">
                <a:solidFill>
                  <a:schemeClr val="tx1"/>
                </a:solidFill>
                <a:latin typeface="Courier New" pitchFamily="49" charset="0"/>
              </a:rPr>
              <a:t>. </a:t>
            </a:r>
            <a:r>
              <a:rPr lang="en-US" sz="2000" b="1">
                <a:solidFill>
                  <a:schemeClr val="tx1"/>
                </a:solidFill>
                <a:latin typeface="Courier New" pitchFamily="49" charset="0"/>
              </a:rPr>
              <a:t>number</a:t>
            </a:r>
            <a:r>
              <a:rPr lang="ru-RU" sz="2000" b="1">
                <a:solidFill>
                  <a:schemeClr val="tx1"/>
                </a:solidFill>
                <a:latin typeface="Courier New" pitchFamily="49" charset="0"/>
              </a:rPr>
              <a:t>, </a:t>
            </a:r>
            <a:r>
              <a:rPr lang="en-US" sz="2000" b="1">
                <a:solidFill>
                  <a:schemeClr val="tx1"/>
                </a:solidFill>
                <a:latin typeface="Courier New" pitchFamily="49" charset="0"/>
              </a:rPr>
              <a:t>photo</a:t>
            </a:r>
            <a:r>
              <a:rPr lang="ru-RU" sz="2000" b="1">
                <a:solidFill>
                  <a:schemeClr val="tx1"/>
                </a:solidFill>
                <a:latin typeface="Courier New" pitchFamily="49" charset="0"/>
              </a:rPr>
              <a:t> </a:t>
            </a:r>
            <a:r>
              <a:rPr lang="en-US" sz="2000" b="1">
                <a:solidFill>
                  <a:schemeClr val="tx1"/>
                </a:solidFill>
                <a:latin typeface="Courier New" pitchFamily="49" charset="0"/>
              </a:rPr>
              <a:t>and</a:t>
            </a:r>
            <a:r>
              <a:rPr lang="ru-RU" sz="2000" b="1">
                <a:solidFill>
                  <a:schemeClr val="tx1"/>
                </a:solidFill>
                <a:latin typeface="Courier New" pitchFamily="49" charset="0"/>
              </a:rPr>
              <a:t> </a:t>
            </a:r>
            <a:r>
              <a:rPr lang="en-US" sz="2000" b="1">
                <a:solidFill>
                  <a:schemeClr val="tx1"/>
                </a:solidFill>
                <a:latin typeface="Courier New" pitchFamily="49" charset="0"/>
              </a:rPr>
              <a:t>date of enlistment</a:t>
            </a:r>
            <a:r>
              <a:rPr lang="ru-RU" sz="2000" b="1">
                <a:solidFill>
                  <a:schemeClr val="tx1"/>
                </a:solidFill>
                <a:latin typeface="Courier New" pitchFamily="49" charset="0"/>
              </a:rPr>
              <a:t>.</a:t>
            </a:r>
            <a:endParaRPr lang="ru-RU" sz="2000" b="1" noProof="1">
              <a:solidFill>
                <a:schemeClr val="tx1"/>
              </a:solidFill>
              <a:latin typeface="Courier New" pitchFamily="49" charset="0"/>
            </a:endParaRPr>
          </a:p>
        </p:txBody>
      </p:sp>
    </p:spTree>
  </p:cSld>
  <p:clrMapOvr>
    <a:masterClrMapping/>
  </p:clrMapOv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p:txBody>
          <a:bodyPr/>
          <a:lstStyle/>
          <a:p>
            <a:r>
              <a:rPr lang="en-US" sz="3600"/>
              <a:t>Data types in</a:t>
            </a:r>
            <a:r>
              <a:rPr lang="bg-BG" sz="3600"/>
              <a:t> </a:t>
            </a:r>
            <a:r>
              <a:rPr lang="en-US" sz="3600"/>
              <a:t>SQL Server 2005</a:t>
            </a:r>
            <a:endParaRPr lang="bg-BG" sz="3600"/>
          </a:p>
        </p:txBody>
      </p:sp>
      <p:sp>
        <p:nvSpPr>
          <p:cNvPr id="541699" name="Rectangle 3"/>
          <p:cNvSpPr>
            <a:spLocks noGrp="1" noChangeArrowheads="1"/>
          </p:cNvSpPr>
          <p:nvPr>
            <p:ph type="body" idx="1"/>
          </p:nvPr>
        </p:nvSpPr>
        <p:spPr/>
        <p:txBody>
          <a:bodyPr/>
          <a:lstStyle/>
          <a:p>
            <a:pPr>
              <a:lnSpc>
                <a:spcPct val="90000"/>
              </a:lnSpc>
            </a:pPr>
            <a:r>
              <a:rPr lang="en-US">
                <a:latin typeface="Courier New" pitchFamily="49" charset="0"/>
              </a:rPr>
              <a:t>Nullable</a:t>
            </a:r>
            <a:r>
              <a:rPr lang="en-US"/>
              <a:t> and</a:t>
            </a:r>
            <a:r>
              <a:rPr lang="bg-BG"/>
              <a:t> </a:t>
            </a:r>
            <a:r>
              <a:rPr lang="en-US">
                <a:latin typeface="Courier New" pitchFamily="49" charset="0"/>
              </a:rPr>
              <a:t>NOT NULL</a:t>
            </a:r>
            <a:r>
              <a:rPr lang="en-US"/>
              <a:t> types</a:t>
            </a:r>
            <a:endParaRPr lang="bg-BG"/>
          </a:p>
          <a:p>
            <a:pPr lvl="1">
              <a:lnSpc>
                <a:spcPct val="90000"/>
              </a:lnSpc>
            </a:pPr>
            <a:r>
              <a:rPr lang="en-US"/>
              <a:t>All types in</a:t>
            </a:r>
            <a:r>
              <a:rPr lang="bg-BG"/>
              <a:t> </a:t>
            </a:r>
            <a:r>
              <a:rPr lang="en-US"/>
              <a:t>SQL Server may or may </a:t>
            </a:r>
            <a:br>
              <a:rPr lang="en-US"/>
            </a:br>
            <a:r>
              <a:rPr lang="en-US"/>
              <a:t>not allow NULL values</a:t>
            </a:r>
            <a:endParaRPr lang="bg-BG"/>
          </a:p>
          <a:p>
            <a:pPr>
              <a:lnSpc>
                <a:spcPct val="90000"/>
              </a:lnSpc>
            </a:pPr>
            <a:r>
              <a:rPr lang="en-US">
                <a:latin typeface="Courier New" pitchFamily="49" charset="0"/>
              </a:rPr>
              <a:t>Primary key</a:t>
            </a:r>
            <a:r>
              <a:rPr lang="en-US"/>
              <a:t> columns</a:t>
            </a:r>
            <a:endParaRPr lang="bg-BG"/>
          </a:p>
          <a:p>
            <a:pPr lvl="1">
              <a:lnSpc>
                <a:spcPct val="90000"/>
              </a:lnSpc>
            </a:pPr>
            <a:r>
              <a:rPr lang="en-US"/>
              <a:t>Define the primary key</a:t>
            </a:r>
            <a:endParaRPr lang="bg-BG"/>
          </a:p>
          <a:p>
            <a:pPr>
              <a:lnSpc>
                <a:spcPct val="90000"/>
              </a:lnSpc>
            </a:pPr>
            <a:r>
              <a:rPr lang="en-US"/>
              <a:t>Identity columns</a:t>
            </a:r>
            <a:endParaRPr lang="bg-BG"/>
          </a:p>
          <a:p>
            <a:pPr lvl="1">
              <a:lnSpc>
                <a:spcPct val="90000"/>
              </a:lnSpc>
            </a:pPr>
            <a:r>
              <a:rPr lang="en-US"/>
              <a:t>Automatically increased values when a new row is added</a:t>
            </a:r>
            <a:r>
              <a:rPr lang="bg-BG"/>
              <a:t> (</a:t>
            </a:r>
            <a:r>
              <a:rPr lang="en-US"/>
              <a:t>autoincrement)</a:t>
            </a:r>
            <a:endParaRPr lang="bg-BG"/>
          </a:p>
          <a:p>
            <a:pPr lvl="1">
              <a:lnSpc>
                <a:spcPct val="90000"/>
              </a:lnSpc>
            </a:pPr>
            <a:r>
              <a:rPr lang="en-US"/>
              <a:t>Used in combination with</a:t>
            </a:r>
            <a:r>
              <a:rPr lang="bg-BG"/>
              <a:t> </a:t>
            </a:r>
            <a:r>
              <a:rPr lang="en-US">
                <a:latin typeface="Courier New" pitchFamily="49" charset="0"/>
              </a:rPr>
              <a:t>primary key</a:t>
            </a:r>
          </a:p>
        </p:txBody>
      </p:sp>
    </p:spTree>
  </p:cSld>
  <p:clrMapOvr>
    <a:masterClrMapping/>
  </p:clrMapOv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ctrTitle"/>
          </p:nvPr>
        </p:nvSpPr>
        <p:spPr>
          <a:xfrm>
            <a:off x="539750" y="2205038"/>
            <a:ext cx="8135938" cy="1473200"/>
          </a:xfrm>
        </p:spPr>
        <p:txBody>
          <a:bodyPr/>
          <a:lstStyle/>
          <a:p>
            <a:pPr>
              <a:lnSpc>
                <a:spcPct val="110000"/>
              </a:lnSpc>
            </a:pPr>
            <a:r>
              <a:rPr lang="en-US"/>
              <a:t>Database Modeling with</a:t>
            </a:r>
            <a:r>
              <a:rPr lang="bg-BG"/>
              <a:t> </a:t>
            </a:r>
            <a:r>
              <a:rPr lang="en-US"/>
              <a:t>SQL Server Management Studio</a:t>
            </a:r>
            <a:endParaRPr lang="bg-BG"/>
          </a:p>
        </p:txBody>
      </p:sp>
      <p:sp>
        <p:nvSpPr>
          <p:cNvPr id="476163" name="Rectangle 3"/>
          <p:cNvSpPr>
            <a:spLocks noChangeArrowheads="1"/>
          </p:cNvSpPr>
          <p:nvPr/>
        </p:nvSpPr>
        <p:spPr bwMode="auto">
          <a:xfrm>
            <a:off x="1331913" y="3933825"/>
            <a:ext cx="6480175" cy="469900"/>
          </a:xfrm>
          <a:prstGeom prst="rect">
            <a:avLst/>
          </a:prstGeom>
          <a:noFill/>
          <a:ln w="9525">
            <a:noFill/>
            <a:miter lim="800000"/>
            <a:headEnd/>
            <a:tailEnd/>
          </a:ln>
          <a:effectLst/>
        </p:spPr>
        <p:txBody>
          <a:bodyPr lIns="0" tIns="0" rIns="0" bIns="0" anchor="b">
            <a:spAutoFit/>
          </a:bodyPr>
          <a:lstStyle/>
          <a:p>
            <a:pPr algn="ctr">
              <a:lnSpc>
                <a:spcPct val="110000"/>
              </a:lnSpc>
            </a:pPr>
            <a:r>
              <a:rPr lang="en-US" sz="2800">
                <a:effectLst>
                  <a:outerShdw blurRad="38100" dist="38100" dir="2700000" algn="tl">
                    <a:srgbClr val="FFFFFF"/>
                  </a:outerShdw>
                </a:effectLst>
              </a:rPr>
              <a:t>Database Creation</a:t>
            </a:r>
            <a:endParaRPr lang="bg-BG" sz="2800">
              <a:effectLst>
                <a:outerShdw blurRad="38100" dist="38100" dir="2700000" algn="tl">
                  <a:srgbClr val="FFFFFF"/>
                </a:outerShdw>
              </a:effectLst>
            </a:endParaRPr>
          </a:p>
        </p:txBody>
      </p:sp>
    </p:spTree>
  </p:cSld>
  <p:clrMapOvr>
    <a:masterClrMapping/>
  </p:clrMapOvr>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p:txBody>
          <a:bodyPr/>
          <a:lstStyle/>
          <a:p>
            <a:r>
              <a:rPr lang="en-US"/>
              <a:t>Connecting to</a:t>
            </a:r>
            <a:r>
              <a:rPr lang="bg-BG"/>
              <a:t> </a:t>
            </a:r>
            <a:r>
              <a:rPr lang="en-US"/>
              <a:t>SQL Server</a:t>
            </a:r>
            <a:endParaRPr lang="bg-BG"/>
          </a:p>
        </p:txBody>
      </p:sp>
      <p:sp>
        <p:nvSpPr>
          <p:cNvPr id="478211" name="Rectangle 3"/>
          <p:cNvSpPr>
            <a:spLocks noGrp="1" noChangeArrowheads="1"/>
          </p:cNvSpPr>
          <p:nvPr>
            <p:ph type="body" idx="1"/>
          </p:nvPr>
        </p:nvSpPr>
        <p:spPr>
          <a:noFill/>
          <a:ln/>
        </p:spPr>
        <p:txBody>
          <a:bodyPr/>
          <a:lstStyle/>
          <a:p>
            <a:r>
              <a:rPr lang="en-US" sz="3000"/>
              <a:t>When starting</a:t>
            </a:r>
            <a:r>
              <a:rPr lang="bg-BG" sz="3000"/>
              <a:t> </a:t>
            </a:r>
            <a:r>
              <a:rPr lang="en-US" sz="3000"/>
              <a:t>SSMSE a window pops up</a:t>
            </a:r>
            <a:endParaRPr lang="bg-BG" sz="3000"/>
          </a:p>
          <a:p>
            <a:r>
              <a:rPr lang="en-US" sz="3000"/>
              <a:t>Usually it is enough to just click the "Connect" button without changing anything</a:t>
            </a:r>
            <a:endParaRPr lang="bg-BG" sz="3000"/>
          </a:p>
        </p:txBody>
      </p:sp>
      <p:pic>
        <p:nvPicPr>
          <p:cNvPr id="6147" name="Picture 3" descr="C:\Users\c00l\Desktop\ssms.login.screen.png"/>
          <p:cNvPicPr>
            <a:picLocks noChangeAspect="1" noChangeArrowheads="1"/>
          </p:cNvPicPr>
          <p:nvPr/>
        </p:nvPicPr>
        <p:blipFill>
          <a:blip r:embed="rId3" cstate="print"/>
          <a:srcRect/>
          <a:stretch>
            <a:fillRect/>
          </a:stretch>
        </p:blipFill>
        <p:spPr bwMode="auto">
          <a:xfrm>
            <a:off x="2514600" y="3200400"/>
            <a:ext cx="4076701" cy="3076575"/>
          </a:xfrm>
          <a:prstGeom prst="rect">
            <a:avLst/>
          </a:prstGeom>
          <a:noFill/>
        </p:spPr>
      </p:pic>
    </p:spTree>
  </p:cSld>
  <p:clrMapOvr>
    <a:masterClrMapping/>
  </p:clrMapOvr>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a:t>Connecting to</a:t>
            </a:r>
            <a:r>
              <a:rPr lang="bg-BG"/>
              <a:t> </a:t>
            </a:r>
            <a:r>
              <a:rPr lang="en-US"/>
              <a:t>SQL Server</a:t>
            </a:r>
            <a:endParaRPr lang="bg-BG"/>
          </a:p>
        </p:txBody>
      </p:sp>
      <p:sp>
        <p:nvSpPr>
          <p:cNvPr id="483331" name="Rectangle 3"/>
          <p:cNvSpPr>
            <a:spLocks noGrp="1" noChangeArrowheads="1"/>
          </p:cNvSpPr>
          <p:nvPr>
            <p:ph type="body" idx="1"/>
          </p:nvPr>
        </p:nvSpPr>
        <p:spPr>
          <a:xfrm>
            <a:off x="323850" y="1412875"/>
            <a:ext cx="8496300" cy="3671888"/>
          </a:xfrm>
          <a:noFill/>
          <a:ln/>
        </p:spPr>
        <p:txBody>
          <a:bodyPr/>
          <a:lstStyle/>
          <a:p>
            <a:r>
              <a:rPr lang="en-US" sz="3000"/>
              <a:t>If we want to connect to a server in the local network</a:t>
            </a:r>
            <a:r>
              <a:rPr lang="bg-BG" sz="3000"/>
              <a:t>, </a:t>
            </a:r>
            <a:r>
              <a:rPr lang="en-US" sz="3000"/>
              <a:t>we have to select the name of the server from the dropdown menu</a:t>
            </a:r>
            <a:r>
              <a:rPr lang="bg-BG" sz="3000"/>
              <a:t> </a:t>
            </a:r>
            <a:r>
              <a:rPr lang="en-US" sz="3000"/>
              <a:t>Server Name</a:t>
            </a:r>
            <a:endParaRPr lang="bg-BG" sz="3000"/>
          </a:p>
          <a:p>
            <a:r>
              <a:rPr lang="en-US" sz="3000"/>
              <a:t>Authentication – leave the default value</a:t>
            </a:r>
            <a:r>
              <a:rPr lang="bg-BG" sz="3000"/>
              <a:t>: </a:t>
            </a:r>
            <a:r>
              <a:rPr lang="en-US" sz="3000"/>
              <a:t>Windows Authentication</a:t>
            </a:r>
            <a:endParaRPr lang="bg-BG" sz="3000"/>
          </a:p>
        </p:txBody>
      </p:sp>
    </p:spTree>
  </p:cSld>
  <p:clrMapOvr>
    <a:masterClrMapping/>
  </p:clrMapOvr>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r>
              <a:rPr lang="en-US" sz="3600"/>
              <a:t>Working with</a:t>
            </a:r>
            <a:r>
              <a:rPr lang="bg-BG" sz="3600"/>
              <a:t> </a:t>
            </a:r>
            <a:r>
              <a:rPr lang="en-US" sz="3600"/>
              <a:t>Object Explorer</a:t>
            </a:r>
            <a:endParaRPr lang="bg-BG" sz="3600"/>
          </a:p>
        </p:txBody>
      </p:sp>
      <p:sp>
        <p:nvSpPr>
          <p:cNvPr id="487427" name="Rectangle 3"/>
          <p:cNvSpPr>
            <a:spLocks noGrp="1" noChangeArrowheads="1"/>
          </p:cNvSpPr>
          <p:nvPr>
            <p:ph type="body" idx="1"/>
          </p:nvPr>
        </p:nvSpPr>
        <p:spPr>
          <a:noFill/>
          <a:ln/>
        </p:spPr>
        <p:txBody>
          <a:bodyPr/>
          <a:lstStyle/>
          <a:p>
            <a:pPr>
              <a:spcBef>
                <a:spcPct val="45000"/>
              </a:spcBef>
            </a:pPr>
            <a:r>
              <a:rPr lang="en-US"/>
              <a:t>Object Explorer is the main tool</a:t>
            </a:r>
            <a:r>
              <a:rPr lang="bg-BG"/>
              <a:t> </a:t>
            </a:r>
            <a:r>
              <a:rPr lang="en-US"/>
              <a:t>to use when working with the database</a:t>
            </a:r>
            <a:r>
              <a:rPr lang="bg-BG"/>
              <a:t> </a:t>
            </a:r>
            <a:r>
              <a:rPr lang="en-US"/>
              <a:t>and its objects</a:t>
            </a:r>
            <a:endParaRPr lang="bg-BG"/>
          </a:p>
          <a:p>
            <a:pPr>
              <a:spcBef>
                <a:spcPct val="45000"/>
              </a:spcBef>
            </a:pPr>
            <a:r>
              <a:rPr lang="en-US"/>
              <a:t>Enables us</a:t>
            </a:r>
            <a:r>
              <a:rPr lang="bg-BG"/>
              <a:t>:</a:t>
            </a:r>
          </a:p>
          <a:p>
            <a:pPr lvl="1">
              <a:spcBef>
                <a:spcPct val="45000"/>
              </a:spcBef>
            </a:pPr>
            <a:r>
              <a:rPr lang="en-US"/>
              <a:t>To create a new database</a:t>
            </a:r>
            <a:endParaRPr lang="bg-BG"/>
          </a:p>
          <a:p>
            <a:pPr lvl="1">
              <a:spcBef>
                <a:spcPct val="45000"/>
              </a:spcBef>
            </a:pPr>
            <a:r>
              <a:rPr lang="en-US"/>
              <a:t>To create objects in the database</a:t>
            </a:r>
            <a:r>
              <a:rPr lang="bg-BG"/>
              <a:t> (</a:t>
            </a:r>
            <a:r>
              <a:rPr lang="en-US"/>
              <a:t>tables</a:t>
            </a:r>
            <a:r>
              <a:rPr lang="bg-BG"/>
              <a:t>, </a:t>
            </a:r>
            <a:r>
              <a:rPr lang="en-US"/>
              <a:t>stored procedures</a:t>
            </a:r>
            <a:r>
              <a:rPr lang="bg-BG"/>
              <a:t>, </a:t>
            </a:r>
            <a:r>
              <a:rPr lang="en-US"/>
              <a:t>relations and others</a:t>
            </a:r>
            <a:r>
              <a:rPr lang="bg-BG"/>
              <a:t>)</a:t>
            </a:r>
          </a:p>
          <a:p>
            <a:pPr lvl="1">
              <a:spcBef>
                <a:spcPct val="45000"/>
              </a:spcBef>
            </a:pPr>
            <a:r>
              <a:rPr lang="en-US"/>
              <a:t>To change the properties of objects</a:t>
            </a:r>
            <a:endParaRPr lang="bg-BG"/>
          </a:p>
          <a:p>
            <a:pPr lvl="1">
              <a:spcBef>
                <a:spcPct val="45000"/>
              </a:spcBef>
            </a:pPr>
            <a:r>
              <a:rPr lang="en-US"/>
              <a:t>To enter records into the tables</a:t>
            </a:r>
            <a:endParaRPr lang="bg-BG"/>
          </a:p>
        </p:txBody>
      </p:sp>
    </p:spTree>
  </p:cSld>
  <p:clrMapOvr>
    <a:masterClrMapping/>
  </p:clrMapOvr>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r>
              <a:rPr lang="en-US" sz="3600"/>
              <a:t>Creating a new database</a:t>
            </a:r>
            <a:endParaRPr lang="bg-BG" sz="3600"/>
          </a:p>
        </p:txBody>
      </p:sp>
      <p:sp>
        <p:nvSpPr>
          <p:cNvPr id="489475" name="Rectangle 3"/>
          <p:cNvSpPr>
            <a:spLocks noGrp="1" noChangeArrowheads="1"/>
          </p:cNvSpPr>
          <p:nvPr>
            <p:ph type="body" idx="1"/>
          </p:nvPr>
        </p:nvSpPr>
        <p:spPr>
          <a:noFill/>
          <a:ln/>
        </p:spPr>
        <p:txBody>
          <a:bodyPr/>
          <a:lstStyle/>
          <a:p>
            <a:r>
              <a:rPr lang="en-US" sz="3000"/>
              <a:t>In</a:t>
            </a:r>
            <a:r>
              <a:rPr lang="bg-BG" sz="3000"/>
              <a:t> </a:t>
            </a:r>
            <a:r>
              <a:rPr lang="en-US" sz="3000"/>
              <a:t>Object Explorer we go to the Databases</a:t>
            </a:r>
            <a:r>
              <a:rPr lang="bg-BG" sz="3000"/>
              <a:t> </a:t>
            </a:r>
            <a:r>
              <a:rPr lang="en-US" sz="3000"/>
              <a:t>level</a:t>
            </a:r>
            <a:r>
              <a:rPr lang="bg-BG" sz="3000"/>
              <a:t> </a:t>
            </a:r>
            <a:r>
              <a:rPr lang="en-US" sz="3000"/>
              <a:t>and choose</a:t>
            </a:r>
            <a:r>
              <a:rPr lang="bg-BG" sz="3000"/>
              <a:t> "</a:t>
            </a:r>
            <a:r>
              <a:rPr lang="en-US" sz="3000"/>
              <a:t>New Database</a:t>
            </a:r>
            <a:r>
              <a:rPr lang="bg-BG" sz="3000"/>
              <a:t>"</a:t>
            </a:r>
            <a:r>
              <a:rPr lang="en-US" sz="3000"/>
              <a:t> from the context menu</a:t>
            </a:r>
            <a:endParaRPr lang="bg-BG" sz="3000"/>
          </a:p>
        </p:txBody>
      </p:sp>
      <p:pic>
        <p:nvPicPr>
          <p:cNvPr id="7170" name="Picture 2" descr="C:\Users\c00l\Desktop\ssms.new.database.png"/>
          <p:cNvPicPr>
            <a:picLocks noChangeAspect="1" noChangeArrowheads="1"/>
          </p:cNvPicPr>
          <p:nvPr/>
        </p:nvPicPr>
        <p:blipFill>
          <a:blip r:embed="rId3" cstate="print"/>
          <a:srcRect/>
          <a:stretch>
            <a:fillRect/>
          </a:stretch>
        </p:blipFill>
        <p:spPr bwMode="auto">
          <a:xfrm>
            <a:off x="2895600" y="3667125"/>
            <a:ext cx="3457575" cy="1590675"/>
          </a:xfrm>
          <a:prstGeom prst="rect">
            <a:avLst/>
          </a:prstGeom>
          <a:noFill/>
        </p:spPr>
      </p:pic>
    </p:spTree>
  </p:cSld>
  <p:clrMapOvr>
    <a:masterClrMapping/>
  </p:clrMapOvr>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p:txBody>
          <a:bodyPr/>
          <a:lstStyle/>
          <a:p>
            <a:r>
              <a:rPr lang="en-US"/>
              <a:t>Creating a new database</a:t>
            </a:r>
            <a:endParaRPr lang="bg-BG"/>
          </a:p>
        </p:txBody>
      </p:sp>
      <p:sp>
        <p:nvSpPr>
          <p:cNvPr id="491523" name="Rectangle 3"/>
          <p:cNvSpPr>
            <a:spLocks noGrp="1" noChangeArrowheads="1"/>
          </p:cNvSpPr>
          <p:nvPr>
            <p:ph type="body" idx="1"/>
          </p:nvPr>
        </p:nvSpPr>
        <p:spPr>
          <a:xfrm>
            <a:off x="323851" y="1268413"/>
            <a:ext cx="1962150" cy="5329237"/>
          </a:xfrm>
          <a:noFill/>
          <a:ln/>
        </p:spPr>
        <p:txBody>
          <a:bodyPr/>
          <a:lstStyle/>
          <a:p>
            <a:r>
              <a:rPr lang="en-US" sz="2800" dirty="0"/>
              <a:t>In the</a:t>
            </a:r>
            <a:r>
              <a:rPr lang="bg-BG" sz="2800" dirty="0"/>
              <a:t> </a:t>
            </a:r>
            <a:r>
              <a:rPr lang="en-US" sz="2800" dirty="0"/>
              <a:t>"New Database" window we enter the name of the new database and click OK</a:t>
            </a:r>
            <a:endParaRPr lang="bg-BG" sz="2800" dirty="0"/>
          </a:p>
        </p:txBody>
      </p:sp>
      <p:pic>
        <p:nvPicPr>
          <p:cNvPr id="8194" name="Picture 2" descr="C:\Users\c00l\Desktop\ssms.new.database.wizard.png"/>
          <p:cNvPicPr>
            <a:picLocks noChangeAspect="1" noChangeArrowheads="1"/>
          </p:cNvPicPr>
          <p:nvPr/>
        </p:nvPicPr>
        <p:blipFill>
          <a:blip r:embed="rId3" cstate="print"/>
          <a:srcRect/>
          <a:stretch>
            <a:fillRect/>
          </a:stretch>
        </p:blipFill>
        <p:spPr bwMode="auto">
          <a:xfrm>
            <a:off x="2360612" y="762000"/>
            <a:ext cx="6707188" cy="6021388"/>
          </a:xfrm>
          <a:prstGeom prst="rect">
            <a:avLst/>
          </a:prstGeom>
          <a:noFill/>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ctrTitle"/>
          </p:nvPr>
        </p:nvSpPr>
        <p:spPr>
          <a:xfrm>
            <a:off x="1258888" y="2114550"/>
            <a:ext cx="6480175" cy="1473200"/>
          </a:xfrm>
        </p:spPr>
        <p:txBody>
          <a:bodyPr/>
          <a:lstStyle/>
          <a:p>
            <a:pPr>
              <a:lnSpc>
                <a:spcPct val="110000"/>
              </a:lnSpc>
            </a:pPr>
            <a:r>
              <a:rPr lang="en-US"/>
              <a:t>SQL Server Management Studio</a:t>
            </a:r>
            <a:endParaRPr lang="bg-BG"/>
          </a:p>
        </p:txBody>
      </p:sp>
      <p:sp>
        <p:nvSpPr>
          <p:cNvPr id="498691" name="Rectangle 3"/>
          <p:cNvSpPr>
            <a:spLocks noChangeArrowheads="1"/>
          </p:cNvSpPr>
          <p:nvPr/>
        </p:nvSpPr>
        <p:spPr bwMode="auto">
          <a:xfrm>
            <a:off x="1474788" y="3784600"/>
            <a:ext cx="5976937" cy="939800"/>
          </a:xfrm>
          <a:prstGeom prst="rect">
            <a:avLst/>
          </a:prstGeom>
          <a:noFill/>
          <a:ln w="9525">
            <a:noFill/>
            <a:miter lim="800000"/>
            <a:headEnd/>
            <a:tailEnd/>
          </a:ln>
          <a:effectLst/>
        </p:spPr>
        <p:txBody>
          <a:bodyPr lIns="0" tIns="0" rIns="0" bIns="0" anchor="b">
            <a:spAutoFit/>
          </a:bodyPr>
          <a:lstStyle/>
          <a:p>
            <a:pPr algn="ctr">
              <a:lnSpc>
                <a:spcPct val="110000"/>
              </a:lnSpc>
            </a:pPr>
            <a:r>
              <a:rPr lang="en-US" sz="2800">
                <a:effectLst>
                  <a:outerShdw blurRad="38100" dist="38100" dir="2700000" algn="tl">
                    <a:srgbClr val="FFFFFF"/>
                  </a:outerShdw>
                </a:effectLst>
              </a:rPr>
              <a:t>A Powerful Management Tool for Administrators and Developers</a:t>
            </a:r>
            <a:endParaRPr lang="bg-BG" sz="2800">
              <a:effectLst>
                <a:outerShdw blurRad="38100" dist="38100" dir="2700000" algn="tl">
                  <a:srgbClr val="FFFFFF"/>
                </a:outerShdw>
              </a:effectLst>
            </a:endParaRPr>
          </a:p>
        </p:txBody>
      </p:sp>
    </p:spTree>
  </p:cSld>
  <p:clrMapOvr>
    <a:masterClrMapping/>
  </p:clrMapOvr>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9" name="Rectangle 3"/>
          <p:cNvSpPr>
            <a:spLocks noChangeArrowheads="1"/>
          </p:cNvSpPr>
          <p:nvPr/>
        </p:nvSpPr>
        <p:spPr bwMode="auto">
          <a:xfrm>
            <a:off x="1331913" y="4025900"/>
            <a:ext cx="6480175" cy="469900"/>
          </a:xfrm>
          <a:prstGeom prst="rect">
            <a:avLst/>
          </a:prstGeom>
          <a:noFill/>
          <a:ln w="9525">
            <a:noFill/>
            <a:miter lim="800000"/>
            <a:headEnd/>
            <a:tailEnd/>
          </a:ln>
          <a:effectLst/>
        </p:spPr>
        <p:txBody>
          <a:bodyPr lIns="0" tIns="0" rIns="0" bIns="0" anchor="b">
            <a:spAutoFit/>
          </a:bodyPr>
          <a:lstStyle/>
          <a:p>
            <a:pPr algn="ctr">
              <a:lnSpc>
                <a:spcPct val="110000"/>
              </a:lnSpc>
            </a:pPr>
            <a:r>
              <a:rPr lang="en-US" sz="2800" dirty="0">
                <a:effectLst>
                  <a:outerShdw blurRad="38100" dist="38100" dir="2700000" algn="tl">
                    <a:srgbClr val="FFFFFF"/>
                  </a:outerShdw>
                </a:effectLst>
              </a:rPr>
              <a:t>Creating E/R diagrams</a:t>
            </a:r>
            <a:endParaRPr lang="bg-BG" sz="2800" dirty="0">
              <a:effectLst>
                <a:outerShdw blurRad="38100" dist="38100" dir="2700000" algn="tl">
                  <a:srgbClr val="FFFFFF"/>
                </a:outerShdw>
              </a:effectLst>
            </a:endParaRPr>
          </a:p>
        </p:txBody>
      </p:sp>
      <p:sp>
        <p:nvSpPr>
          <p:cNvPr id="510981" name="Rectangle 5"/>
          <p:cNvSpPr>
            <a:spLocks noGrp="1" noChangeArrowheads="1"/>
          </p:cNvSpPr>
          <p:nvPr>
            <p:ph type="ctrTitle"/>
          </p:nvPr>
        </p:nvSpPr>
        <p:spPr>
          <a:xfrm>
            <a:off x="539750" y="1600200"/>
            <a:ext cx="8135938" cy="2438400"/>
          </a:xfrm>
          <a:noFill/>
          <a:ln/>
        </p:spPr>
        <p:txBody>
          <a:bodyPr/>
          <a:lstStyle/>
          <a:p>
            <a:pPr>
              <a:lnSpc>
                <a:spcPct val="110000"/>
              </a:lnSpc>
            </a:pPr>
            <a:r>
              <a:rPr lang="en-US" dirty="0"/>
              <a:t>Database Modeling with</a:t>
            </a:r>
            <a:r>
              <a:rPr lang="bg-BG" dirty="0"/>
              <a:t> </a:t>
            </a:r>
            <a:r>
              <a:rPr lang="en-US" dirty="0"/>
              <a:t>SQL Server Management Studio</a:t>
            </a:r>
            <a:endParaRPr lang="bg-BG" dirty="0"/>
          </a:p>
        </p:txBody>
      </p:sp>
    </p:spTree>
  </p:cSld>
  <p:clrMapOvr>
    <a:masterClrMapping/>
  </p:clrMapOvr>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9" name="Rectangle 5"/>
          <p:cNvSpPr>
            <a:spLocks noGrp="1" noChangeArrowheads="1"/>
          </p:cNvSpPr>
          <p:nvPr>
            <p:ph type="body" idx="1"/>
          </p:nvPr>
        </p:nvSpPr>
        <p:spPr>
          <a:noFill/>
          <a:ln/>
        </p:spPr>
        <p:txBody>
          <a:bodyPr/>
          <a:lstStyle/>
          <a:p>
            <a:r>
              <a:rPr lang="en-US" sz="3000" dirty="0"/>
              <a:t>In the</a:t>
            </a:r>
            <a:r>
              <a:rPr lang="bg-BG" sz="3000" dirty="0"/>
              <a:t> "</a:t>
            </a:r>
            <a:r>
              <a:rPr lang="en-US" sz="3000" dirty="0"/>
              <a:t>Database Diagrams</a:t>
            </a:r>
            <a:r>
              <a:rPr lang="bg-BG" sz="3000" dirty="0"/>
              <a:t>"</a:t>
            </a:r>
            <a:r>
              <a:rPr lang="en-US" sz="3000" dirty="0"/>
              <a:t> menu choose the</a:t>
            </a:r>
            <a:r>
              <a:rPr lang="bg-BG" sz="3000" dirty="0"/>
              <a:t> "</a:t>
            </a:r>
            <a:r>
              <a:rPr lang="en-US" sz="3000" dirty="0"/>
              <a:t>New Database Diagram</a:t>
            </a:r>
            <a:r>
              <a:rPr lang="bg-BG" sz="3000" dirty="0"/>
              <a:t>"</a:t>
            </a:r>
            <a:r>
              <a:rPr lang="en-US" sz="3000" dirty="0"/>
              <a:t> option</a:t>
            </a:r>
          </a:p>
          <a:p>
            <a:endParaRPr lang="en-US" sz="3000" dirty="0"/>
          </a:p>
          <a:p>
            <a:endParaRPr lang="en-US" sz="3000" dirty="0"/>
          </a:p>
          <a:p>
            <a:endParaRPr lang="en-US" sz="3000" dirty="0"/>
          </a:p>
          <a:p>
            <a:endParaRPr lang="bg-BG" sz="3000" dirty="0"/>
          </a:p>
          <a:p>
            <a:r>
              <a:rPr lang="en-US" sz="3000" dirty="0"/>
              <a:t>We can choose </a:t>
            </a:r>
            <a:r>
              <a:rPr lang="en-US" sz="3000" dirty="0" smtClean="0"/>
              <a:t>from</a:t>
            </a:r>
            <a:br>
              <a:rPr lang="en-US" sz="3000" dirty="0" smtClean="0"/>
            </a:br>
            <a:r>
              <a:rPr lang="en-US" sz="3000" dirty="0" smtClean="0"/>
              <a:t>the </a:t>
            </a:r>
            <a:r>
              <a:rPr lang="en-US" sz="3000" dirty="0"/>
              <a:t>existing tables</a:t>
            </a:r>
            <a:r>
              <a:rPr lang="bg-BG" sz="3000" dirty="0" smtClean="0"/>
              <a:t>,</a:t>
            </a:r>
            <a:r>
              <a:rPr lang="en-US" sz="3000" dirty="0" smtClean="0"/>
              <a:t/>
            </a:r>
            <a:br>
              <a:rPr lang="en-US" sz="3000" dirty="0" smtClean="0"/>
            </a:br>
            <a:r>
              <a:rPr lang="en-US" sz="3000" dirty="0" smtClean="0"/>
              <a:t>which </a:t>
            </a:r>
            <a:r>
              <a:rPr lang="en-US" sz="3000" dirty="0"/>
              <a:t>we want to add to the diagram</a:t>
            </a:r>
            <a:endParaRPr lang="bg-BG" sz="3000" dirty="0"/>
          </a:p>
        </p:txBody>
      </p:sp>
      <p:sp>
        <p:nvSpPr>
          <p:cNvPr id="513026" name="Rectangle 2"/>
          <p:cNvSpPr>
            <a:spLocks noGrp="1" noChangeArrowheads="1"/>
          </p:cNvSpPr>
          <p:nvPr>
            <p:ph type="title"/>
          </p:nvPr>
        </p:nvSpPr>
        <p:spPr/>
        <p:txBody>
          <a:bodyPr/>
          <a:lstStyle/>
          <a:p>
            <a:r>
              <a:rPr lang="en-US"/>
              <a:t>Creating an E/R diagram</a:t>
            </a:r>
          </a:p>
        </p:txBody>
      </p:sp>
      <p:pic>
        <p:nvPicPr>
          <p:cNvPr id="9218" name="Picture 2" descr="C:\Users\c00l\Desktop\ssms.new.database.diagram.png"/>
          <p:cNvPicPr>
            <a:picLocks noChangeAspect="1" noChangeArrowheads="1"/>
          </p:cNvPicPr>
          <p:nvPr/>
        </p:nvPicPr>
        <p:blipFill>
          <a:blip r:embed="rId2" cstate="print"/>
          <a:srcRect/>
          <a:stretch>
            <a:fillRect/>
          </a:stretch>
        </p:blipFill>
        <p:spPr bwMode="auto">
          <a:xfrm>
            <a:off x="533400" y="2133600"/>
            <a:ext cx="3409951" cy="1704975"/>
          </a:xfrm>
          <a:prstGeom prst="rect">
            <a:avLst/>
          </a:prstGeom>
          <a:noFill/>
        </p:spPr>
      </p:pic>
      <p:pic>
        <p:nvPicPr>
          <p:cNvPr id="9219" name="Picture 3" descr="C:\Users\c00l\Desktop\ssms.add.tables.to.diagram.png"/>
          <p:cNvPicPr>
            <a:picLocks noChangeAspect="1" noChangeArrowheads="1"/>
          </p:cNvPicPr>
          <p:nvPr/>
        </p:nvPicPr>
        <p:blipFill>
          <a:blip r:embed="rId3" cstate="print"/>
          <a:srcRect/>
          <a:stretch>
            <a:fillRect/>
          </a:stretch>
        </p:blipFill>
        <p:spPr bwMode="auto">
          <a:xfrm>
            <a:off x="4191000" y="2133600"/>
            <a:ext cx="4600575" cy="3581400"/>
          </a:xfrm>
          <a:prstGeom prst="rect">
            <a:avLst/>
          </a:prstGeom>
          <a:noFill/>
        </p:spPr>
      </p:pic>
    </p:spTree>
  </p:cSld>
  <p:clrMapOvr>
    <a:masterClrMapping/>
  </p:clrMapOvr>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ChangeArrowheads="1"/>
          </p:cNvSpPr>
          <p:nvPr/>
        </p:nvSpPr>
        <p:spPr bwMode="auto">
          <a:xfrm>
            <a:off x="1260475" y="4025900"/>
            <a:ext cx="6480175" cy="469900"/>
          </a:xfrm>
          <a:prstGeom prst="rect">
            <a:avLst/>
          </a:prstGeom>
          <a:noFill/>
          <a:ln w="9525">
            <a:noFill/>
            <a:miter lim="800000"/>
            <a:headEnd/>
            <a:tailEnd/>
          </a:ln>
          <a:effectLst/>
        </p:spPr>
        <p:txBody>
          <a:bodyPr lIns="0" tIns="0" rIns="0" bIns="0" anchor="b">
            <a:spAutoFit/>
          </a:bodyPr>
          <a:lstStyle/>
          <a:p>
            <a:pPr algn="ctr">
              <a:lnSpc>
                <a:spcPct val="110000"/>
              </a:lnSpc>
            </a:pPr>
            <a:r>
              <a:rPr lang="en-US" sz="2800" dirty="0">
                <a:effectLst>
                  <a:outerShdw blurRad="38100" dist="38100" dir="2700000" algn="tl">
                    <a:srgbClr val="FFFFFF"/>
                  </a:outerShdw>
                </a:effectLst>
              </a:rPr>
              <a:t>Creating Tables</a:t>
            </a:r>
            <a:endParaRPr lang="bg-BG" sz="2800" dirty="0">
              <a:effectLst>
                <a:outerShdw blurRad="38100" dist="38100" dir="2700000" algn="tl">
                  <a:srgbClr val="FFFFFF"/>
                </a:outerShdw>
              </a:effectLst>
            </a:endParaRPr>
          </a:p>
        </p:txBody>
      </p:sp>
      <p:sp>
        <p:nvSpPr>
          <p:cNvPr id="542723" name="Rectangle 3"/>
          <p:cNvSpPr>
            <a:spLocks noGrp="1" noChangeArrowheads="1"/>
          </p:cNvSpPr>
          <p:nvPr>
            <p:ph type="ctrTitle"/>
          </p:nvPr>
        </p:nvSpPr>
        <p:spPr>
          <a:xfrm>
            <a:off x="468313" y="1600200"/>
            <a:ext cx="8135937" cy="2362200"/>
          </a:xfrm>
          <a:noFill/>
          <a:ln/>
        </p:spPr>
        <p:txBody>
          <a:bodyPr/>
          <a:lstStyle/>
          <a:p>
            <a:pPr>
              <a:lnSpc>
                <a:spcPct val="110000"/>
              </a:lnSpc>
            </a:pPr>
            <a:r>
              <a:rPr lang="en-US" dirty="0"/>
              <a:t>Database Modeling with</a:t>
            </a:r>
            <a:r>
              <a:rPr lang="bg-BG" dirty="0"/>
              <a:t> </a:t>
            </a:r>
            <a:r>
              <a:rPr lang="en-US" dirty="0"/>
              <a:t>SQL Server Management Studio</a:t>
            </a:r>
            <a:endParaRPr lang="bg-BG" dirty="0"/>
          </a:p>
        </p:txBody>
      </p:sp>
    </p:spTree>
  </p:cSld>
  <p:clrMapOvr>
    <a:masterClrMapping/>
  </p:clrMapOvr>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lstStyle/>
          <a:p>
            <a:r>
              <a:rPr lang="en-US"/>
              <a:t>Creating Tables</a:t>
            </a:r>
            <a:endParaRPr lang="bg-BG"/>
          </a:p>
        </p:txBody>
      </p:sp>
      <p:sp>
        <p:nvSpPr>
          <p:cNvPr id="493571" name="Rectangle 3"/>
          <p:cNvSpPr>
            <a:spLocks noGrp="1" noChangeArrowheads="1"/>
          </p:cNvSpPr>
          <p:nvPr>
            <p:ph type="body" idx="1"/>
          </p:nvPr>
        </p:nvSpPr>
        <p:spPr>
          <a:noFill/>
          <a:ln/>
        </p:spPr>
        <p:txBody>
          <a:bodyPr/>
          <a:lstStyle/>
          <a:p>
            <a:r>
              <a:rPr lang="en-US" sz="2800"/>
              <a:t>If the database doesn't show immediately in</a:t>
            </a:r>
            <a:r>
              <a:rPr lang="bg-BG" sz="2800"/>
              <a:t> </a:t>
            </a:r>
            <a:r>
              <a:rPr lang="en-US" sz="2800"/>
              <a:t>Object Explorer we choose</a:t>
            </a:r>
            <a:r>
              <a:rPr lang="bg-BG" sz="2800"/>
              <a:t> </a:t>
            </a:r>
            <a:r>
              <a:rPr lang="en-US" sz="2800"/>
              <a:t>Refresh (F5)</a:t>
            </a:r>
            <a:endParaRPr lang="bg-BG" sz="2800"/>
          </a:p>
          <a:p>
            <a:r>
              <a:rPr lang="en-US" sz="2800"/>
              <a:t>We get a list of all the tables after we click on the</a:t>
            </a:r>
            <a:r>
              <a:rPr lang="bg-BG" sz="2800"/>
              <a:t> “</a:t>
            </a:r>
            <a:r>
              <a:rPr lang="en-US" sz="2800"/>
              <a:t>+</a:t>
            </a:r>
            <a:r>
              <a:rPr lang="bg-BG" sz="2800"/>
              <a:t>” </a:t>
            </a:r>
            <a:r>
              <a:rPr lang="en-US" sz="2800"/>
              <a:t>icon next to the name of our database and then next to Tables</a:t>
            </a:r>
          </a:p>
          <a:p>
            <a:r>
              <a:rPr lang="en-US" sz="2800"/>
              <a:t>To create a new table:</a:t>
            </a:r>
            <a:endParaRPr lang="bg-BG" sz="2800"/>
          </a:p>
        </p:txBody>
      </p:sp>
      <p:pic>
        <p:nvPicPr>
          <p:cNvPr id="10242" name="Picture 2" descr="C:\Users\c00l\Desktop\ssms.new.table.png"/>
          <p:cNvPicPr>
            <a:picLocks noChangeAspect="1" noChangeArrowheads="1"/>
          </p:cNvPicPr>
          <p:nvPr/>
        </p:nvPicPr>
        <p:blipFill>
          <a:blip r:embed="rId3" cstate="print"/>
          <a:srcRect/>
          <a:stretch>
            <a:fillRect/>
          </a:stretch>
        </p:blipFill>
        <p:spPr bwMode="auto">
          <a:xfrm>
            <a:off x="4524375" y="3810000"/>
            <a:ext cx="3552825" cy="2286000"/>
          </a:xfrm>
          <a:prstGeom prst="rect">
            <a:avLst/>
          </a:prstGeom>
          <a:noFill/>
        </p:spPr>
      </p:pic>
    </p:spTree>
  </p:cSld>
  <p:clrMapOvr>
    <a:masterClrMapping/>
  </p:clrMapOvr>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t>Creating Tables</a:t>
            </a:r>
            <a:endParaRPr lang="bg-BG"/>
          </a:p>
        </p:txBody>
      </p:sp>
      <p:sp>
        <p:nvSpPr>
          <p:cNvPr id="495619" name="Rectangle 3"/>
          <p:cNvSpPr>
            <a:spLocks noGrp="1" noChangeArrowheads="1"/>
          </p:cNvSpPr>
          <p:nvPr>
            <p:ph type="body" idx="1"/>
          </p:nvPr>
        </p:nvSpPr>
        <p:spPr>
          <a:noFill/>
          <a:ln/>
        </p:spPr>
        <p:txBody>
          <a:bodyPr/>
          <a:lstStyle/>
          <a:p>
            <a:r>
              <a:rPr lang="en-US" sz="3000"/>
              <a:t>To the right of</a:t>
            </a:r>
            <a:r>
              <a:rPr lang="bg-BG" sz="3000"/>
              <a:t> </a:t>
            </a:r>
            <a:r>
              <a:rPr lang="en-US" sz="3000"/>
              <a:t>Object Explorer a window is shown with the default name</a:t>
            </a:r>
            <a:r>
              <a:rPr lang="bg-BG" sz="3000"/>
              <a:t> </a:t>
            </a:r>
            <a:r>
              <a:rPr lang="en-US" sz="3000"/>
              <a:t>dbo.Table_1</a:t>
            </a:r>
            <a:endParaRPr lang="bg-BG" sz="3000"/>
          </a:p>
        </p:txBody>
      </p:sp>
      <p:pic>
        <p:nvPicPr>
          <p:cNvPr id="11266" name="Picture 2" descr="C:\Users\c00l\Desktop\ssms.new.table.wizard.png"/>
          <p:cNvPicPr>
            <a:picLocks noChangeAspect="1" noChangeArrowheads="1"/>
          </p:cNvPicPr>
          <p:nvPr/>
        </p:nvPicPr>
        <p:blipFill>
          <a:blip r:embed="rId3" cstate="print"/>
          <a:srcRect/>
          <a:stretch>
            <a:fillRect/>
          </a:stretch>
        </p:blipFill>
        <p:spPr bwMode="auto">
          <a:xfrm>
            <a:off x="1676400" y="4191000"/>
            <a:ext cx="5372100" cy="2095500"/>
          </a:xfrm>
          <a:prstGeom prst="rect">
            <a:avLst/>
          </a:prstGeom>
          <a:noFill/>
        </p:spPr>
      </p:pic>
      <p:sp>
        <p:nvSpPr>
          <p:cNvPr id="495623" name="AutoShape 7"/>
          <p:cNvSpPr>
            <a:spLocks noChangeArrowheads="1"/>
          </p:cNvSpPr>
          <p:nvPr/>
        </p:nvSpPr>
        <p:spPr bwMode="auto">
          <a:xfrm>
            <a:off x="539750" y="2784475"/>
            <a:ext cx="2376488" cy="1008063"/>
          </a:xfrm>
          <a:prstGeom prst="wedgeRoundRectCallout">
            <a:avLst>
              <a:gd name="adj1" fmla="val 53976"/>
              <a:gd name="adj2" fmla="val 135589"/>
              <a:gd name="adj3" fmla="val 16667"/>
            </a:avLst>
          </a:prstGeom>
          <a:ln>
            <a:headEnd/>
            <a:tailEnd/>
          </a:ln>
        </p:spPr>
        <p:style>
          <a:lnRef idx="3">
            <a:schemeClr val="lt1"/>
          </a:lnRef>
          <a:fillRef idx="1">
            <a:schemeClr val="accent2"/>
          </a:fillRef>
          <a:effectRef idx="1">
            <a:schemeClr val="accent2"/>
          </a:effectRef>
          <a:fontRef idx="minor">
            <a:schemeClr val="lt1"/>
          </a:fontRef>
        </p:style>
        <p:txBody>
          <a:bodyPr anchor="ctr"/>
          <a:lstStyle/>
          <a:p>
            <a:pPr algn="ctr"/>
            <a:r>
              <a:rPr lang="en-US" sz="2000">
                <a:effectLst>
                  <a:outerShdw blurRad="38100" dist="38100" dir="2700000" algn="tl">
                    <a:srgbClr val="FFFFFF"/>
                  </a:outerShdw>
                </a:effectLst>
              </a:rPr>
              <a:t>We enter the name of the column here</a:t>
            </a:r>
            <a:endParaRPr lang="bg-BG" sz="2000">
              <a:effectLst>
                <a:outerShdw blurRad="38100" dist="38100" dir="2700000" algn="tl">
                  <a:srgbClr val="FFFFFF"/>
                </a:outerShdw>
              </a:effectLst>
            </a:endParaRPr>
          </a:p>
        </p:txBody>
      </p:sp>
      <p:sp>
        <p:nvSpPr>
          <p:cNvPr id="495624" name="AutoShape 8"/>
          <p:cNvSpPr>
            <a:spLocks noChangeArrowheads="1"/>
          </p:cNvSpPr>
          <p:nvPr/>
        </p:nvSpPr>
        <p:spPr bwMode="auto">
          <a:xfrm>
            <a:off x="3203575" y="2784475"/>
            <a:ext cx="2447925" cy="936625"/>
          </a:xfrm>
          <a:prstGeom prst="wedgeRoundRectCallout">
            <a:avLst>
              <a:gd name="adj1" fmla="val -3352"/>
              <a:gd name="adj2" fmla="val 156213"/>
              <a:gd name="adj3" fmla="val 16667"/>
            </a:avLst>
          </a:prstGeom>
          <a:ln>
            <a:headEnd/>
            <a:tailEnd/>
          </a:ln>
        </p:spPr>
        <p:style>
          <a:lnRef idx="3">
            <a:schemeClr val="lt1"/>
          </a:lnRef>
          <a:fillRef idx="1">
            <a:schemeClr val="accent2"/>
          </a:fillRef>
          <a:effectRef idx="1">
            <a:schemeClr val="accent2"/>
          </a:effectRef>
          <a:fontRef idx="minor">
            <a:schemeClr val="lt1"/>
          </a:fontRef>
        </p:style>
        <p:txBody>
          <a:bodyPr anchor="ctr"/>
          <a:lstStyle/>
          <a:p>
            <a:pPr algn="ctr"/>
            <a:r>
              <a:rPr lang="en-US" sz="2000" dirty="0">
                <a:effectLst>
                  <a:outerShdw blurRad="38100" dist="38100" dir="2700000" algn="tl">
                    <a:srgbClr val="FFFFFF"/>
                  </a:outerShdw>
                </a:effectLst>
              </a:rPr>
              <a:t>We enter the data type of the column here</a:t>
            </a:r>
            <a:endParaRPr lang="bg-BG" sz="2000" dirty="0">
              <a:effectLst>
                <a:outerShdw blurRad="38100" dist="38100" dir="2700000" algn="tl">
                  <a:srgbClr val="FFFFFF"/>
                </a:outerShdw>
              </a:effectLst>
            </a:endParaRPr>
          </a:p>
        </p:txBody>
      </p:sp>
      <p:sp>
        <p:nvSpPr>
          <p:cNvPr id="495625" name="AutoShape 9"/>
          <p:cNvSpPr>
            <a:spLocks noChangeArrowheads="1"/>
          </p:cNvSpPr>
          <p:nvPr/>
        </p:nvSpPr>
        <p:spPr bwMode="auto">
          <a:xfrm>
            <a:off x="5940425" y="2855913"/>
            <a:ext cx="2339975" cy="935037"/>
          </a:xfrm>
          <a:prstGeom prst="wedgeRoundRectCallout">
            <a:avLst>
              <a:gd name="adj1" fmla="val -52507"/>
              <a:gd name="adj2" fmla="val 144776"/>
              <a:gd name="adj3" fmla="val 16667"/>
            </a:avLst>
          </a:prstGeom>
          <a:ln>
            <a:headEnd/>
            <a:tailEnd/>
          </a:ln>
        </p:spPr>
        <p:style>
          <a:lnRef idx="3">
            <a:schemeClr val="lt1"/>
          </a:lnRef>
          <a:fillRef idx="1">
            <a:schemeClr val="accent2"/>
          </a:fillRef>
          <a:effectRef idx="1">
            <a:schemeClr val="accent2"/>
          </a:effectRef>
          <a:fontRef idx="minor">
            <a:schemeClr val="lt1"/>
          </a:fontRef>
        </p:style>
        <p:txBody>
          <a:bodyPr anchor="ctr"/>
          <a:lstStyle/>
          <a:p>
            <a:pPr algn="ctr"/>
            <a:r>
              <a:rPr lang="en-US" sz="2000">
                <a:effectLst>
                  <a:outerShdw blurRad="38100" dist="38100" dir="2700000" algn="tl">
                    <a:srgbClr val="FFFFFF"/>
                  </a:outerShdw>
                </a:effectLst>
              </a:rPr>
              <a:t>Whether NULL values can be entered</a:t>
            </a:r>
            <a:endParaRPr lang="bg-BG" sz="2000">
              <a:effectLst>
                <a:outerShdw blurRad="38100" dist="38100" dir="2700000" algn="tl">
                  <a:srgbClr val="FFFFFF"/>
                </a:outerShdw>
              </a:effectLst>
            </a:endParaRPr>
          </a:p>
        </p:txBody>
      </p:sp>
    </p:spTree>
  </p:cSld>
  <p:clrMapOvr>
    <a:masterClrMapping/>
  </p:clrMapOvr>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lstStyle/>
          <a:p>
            <a:r>
              <a:rPr lang="en-US"/>
              <a:t>Creating Tables</a:t>
            </a:r>
            <a:endParaRPr lang="bg-BG"/>
          </a:p>
        </p:txBody>
      </p:sp>
      <p:sp>
        <p:nvSpPr>
          <p:cNvPr id="501763" name="Rectangle 3"/>
          <p:cNvSpPr>
            <a:spLocks noGrp="1" noChangeArrowheads="1"/>
          </p:cNvSpPr>
          <p:nvPr>
            <p:ph type="body" idx="1"/>
          </p:nvPr>
        </p:nvSpPr>
        <p:spPr>
          <a:noFill/>
          <a:ln/>
        </p:spPr>
        <p:txBody>
          <a:bodyPr/>
          <a:lstStyle/>
          <a:p>
            <a:r>
              <a:rPr lang="en-US"/>
              <a:t>Setting an</a:t>
            </a:r>
            <a:r>
              <a:rPr lang="bg-BG"/>
              <a:t> </a:t>
            </a:r>
            <a:r>
              <a:rPr lang="en-US"/>
              <a:t>Identity</a:t>
            </a:r>
          </a:p>
          <a:p>
            <a:pPr lvl="1"/>
            <a:r>
              <a:rPr lang="en-US"/>
              <a:t>Indicates that the values in a certain column</a:t>
            </a:r>
            <a:r>
              <a:rPr lang="bg-BG"/>
              <a:t> </a:t>
            </a:r>
            <a:r>
              <a:rPr lang="en-US"/>
              <a:t>are auto generated</a:t>
            </a:r>
            <a:r>
              <a:rPr lang="bg-BG"/>
              <a:t> </a:t>
            </a:r>
            <a:r>
              <a:rPr lang="en-US"/>
              <a:t>(for an</a:t>
            </a:r>
            <a:r>
              <a:rPr lang="bg-BG"/>
              <a:t> </a:t>
            </a:r>
            <a:r>
              <a:rPr lang="en-US"/>
              <a:t/>
            </a:r>
            <a:br>
              <a:rPr lang="en-US"/>
            </a:br>
            <a:r>
              <a:rPr lang="en-US">
                <a:latin typeface="Courier New" pitchFamily="49" charset="0"/>
              </a:rPr>
              <a:t>int</a:t>
            </a:r>
            <a:r>
              <a:rPr lang="bg-BG"/>
              <a:t> </a:t>
            </a:r>
            <a:r>
              <a:rPr lang="en-US"/>
              <a:t>column</a:t>
            </a:r>
            <a:r>
              <a:rPr lang="bg-BG"/>
              <a:t>)</a:t>
            </a:r>
          </a:p>
          <a:p>
            <a:pPr lvl="1"/>
            <a:r>
              <a:rPr lang="en-US"/>
              <a:t>These values cannot be changed</a:t>
            </a:r>
            <a:r>
              <a:rPr lang="bg-BG"/>
              <a:t> </a:t>
            </a:r>
            <a:endParaRPr lang="en-US"/>
          </a:p>
          <a:p>
            <a:pPr lvl="1"/>
            <a:r>
              <a:rPr lang="en-US"/>
              <a:t>Identity Seed – the starting number from which the values in the column begin to increase</a:t>
            </a:r>
            <a:r>
              <a:rPr lang="bg-BG"/>
              <a:t>.</a:t>
            </a:r>
          </a:p>
          <a:p>
            <a:pPr lvl="1"/>
            <a:r>
              <a:rPr lang="en-US"/>
              <a:t>Identity</a:t>
            </a:r>
            <a:r>
              <a:rPr lang="bg-BG"/>
              <a:t> </a:t>
            </a:r>
            <a:r>
              <a:rPr lang="en-US"/>
              <a:t>Increment – by how much each consecutive value is increased</a:t>
            </a:r>
            <a:endParaRPr lang="bg-BG"/>
          </a:p>
        </p:txBody>
      </p:sp>
    </p:spTree>
  </p:cSld>
  <p:clrMapOvr>
    <a:masterClrMapping/>
  </p:clrMapOvr>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r>
              <a:rPr lang="en-US"/>
              <a:t>Creating Tables</a:t>
            </a:r>
            <a:endParaRPr lang="bg-BG"/>
          </a:p>
        </p:txBody>
      </p:sp>
      <p:sp>
        <p:nvSpPr>
          <p:cNvPr id="497667" name="Rectangle 3"/>
          <p:cNvSpPr>
            <a:spLocks noGrp="1" noChangeArrowheads="1"/>
          </p:cNvSpPr>
          <p:nvPr>
            <p:ph type="body" idx="1"/>
          </p:nvPr>
        </p:nvSpPr>
        <p:spPr>
          <a:xfrm>
            <a:off x="323850" y="1412875"/>
            <a:ext cx="4608513" cy="5184775"/>
          </a:xfrm>
          <a:noFill/>
          <a:ln/>
        </p:spPr>
        <p:txBody>
          <a:bodyPr/>
          <a:lstStyle/>
          <a:p>
            <a:r>
              <a:rPr lang="en-US" sz="3000" dirty="0"/>
              <a:t>It is a good practice to</a:t>
            </a:r>
            <a:r>
              <a:rPr lang="bg-BG" sz="3000" dirty="0"/>
              <a:t> </a:t>
            </a:r>
            <a:r>
              <a:rPr lang="en-US" sz="3000" dirty="0"/>
              <a:t>set the name of the table at this very moment in the</a:t>
            </a:r>
            <a:r>
              <a:rPr lang="bg-BG" sz="3000" dirty="0"/>
              <a:t> </a:t>
            </a:r>
            <a:r>
              <a:rPr lang="en-US" sz="3000" dirty="0"/>
              <a:t>Properties window</a:t>
            </a:r>
          </a:p>
          <a:p>
            <a:pPr lvl="1"/>
            <a:r>
              <a:rPr lang="en-US" sz="2800" dirty="0"/>
              <a:t>If it's not visible </a:t>
            </a:r>
            <a:r>
              <a:rPr lang="bg-BG" sz="2800" dirty="0"/>
              <a:t>– </a:t>
            </a:r>
            <a:r>
              <a:rPr lang="en-US" sz="2800" dirty="0"/>
              <a:t>View -&gt; Properties Window or</a:t>
            </a:r>
            <a:r>
              <a:rPr lang="bg-BG" sz="2800" dirty="0"/>
              <a:t> </a:t>
            </a:r>
            <a:r>
              <a:rPr lang="en-US" sz="2800" dirty="0"/>
              <a:t>[F4]</a:t>
            </a:r>
            <a:endParaRPr lang="bg-BG" sz="2800" dirty="0"/>
          </a:p>
        </p:txBody>
      </p:sp>
      <p:pic>
        <p:nvPicPr>
          <p:cNvPr id="12290" name="Picture 2" descr="C:\Users\c00l\Desktop\ssms.properties.window.png"/>
          <p:cNvPicPr>
            <a:picLocks noChangeAspect="1" noChangeArrowheads="1"/>
          </p:cNvPicPr>
          <p:nvPr/>
        </p:nvPicPr>
        <p:blipFill>
          <a:blip r:embed="rId3" cstate="print"/>
          <a:srcRect/>
          <a:stretch>
            <a:fillRect/>
          </a:stretch>
        </p:blipFill>
        <p:spPr bwMode="auto">
          <a:xfrm>
            <a:off x="5562600" y="1447800"/>
            <a:ext cx="2895600" cy="4927387"/>
          </a:xfrm>
          <a:prstGeom prst="rect">
            <a:avLst/>
          </a:prstGeom>
          <a:noFill/>
        </p:spPr>
      </p:pic>
      <p:sp>
        <p:nvSpPr>
          <p:cNvPr id="497670" name="AutoShape 6"/>
          <p:cNvSpPr>
            <a:spLocks noChangeArrowheads="1"/>
          </p:cNvSpPr>
          <p:nvPr/>
        </p:nvSpPr>
        <p:spPr bwMode="auto">
          <a:xfrm rot="21561718" flipH="1" flipV="1">
            <a:off x="7812088" y="2779713"/>
            <a:ext cx="863600" cy="287337"/>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bg-BG"/>
          </a:p>
        </p:txBody>
      </p:sp>
    </p:spTree>
  </p:cSld>
  <p:clrMapOvr>
    <a:masterClrMapping/>
  </p:clrMapOvr>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t>Creating Tables</a:t>
            </a:r>
            <a:endParaRPr lang="bg-BG"/>
          </a:p>
        </p:txBody>
      </p:sp>
      <p:sp>
        <p:nvSpPr>
          <p:cNvPr id="505859" name="Rectangle 3"/>
          <p:cNvSpPr>
            <a:spLocks noGrp="1" noChangeArrowheads="1"/>
          </p:cNvSpPr>
          <p:nvPr>
            <p:ph type="body" idx="1"/>
          </p:nvPr>
        </p:nvSpPr>
        <p:spPr>
          <a:xfrm>
            <a:off x="323850" y="1268413"/>
            <a:ext cx="8496300" cy="3240087"/>
          </a:xfrm>
          <a:noFill/>
          <a:ln/>
        </p:spPr>
        <p:txBody>
          <a:bodyPr/>
          <a:lstStyle/>
          <a:p>
            <a:r>
              <a:rPr lang="en-US" sz="3000"/>
              <a:t>When closing the window for the table</a:t>
            </a:r>
            <a:r>
              <a:rPr lang="bg-BG" sz="3000"/>
              <a:t>, </a:t>
            </a:r>
            <a:r>
              <a:rPr lang="en-US" sz="3000"/>
              <a:t>SSMSE asks whether to save the table</a:t>
            </a:r>
            <a:endParaRPr lang="bg-BG" sz="3000"/>
          </a:p>
          <a:p>
            <a:pPr lvl="1"/>
            <a:r>
              <a:rPr lang="en-US" sz="2800"/>
              <a:t>You can do it manually by choosing</a:t>
            </a:r>
            <a:r>
              <a:rPr lang="bg-BG" sz="2800"/>
              <a:t> </a:t>
            </a:r>
            <a:r>
              <a:rPr lang="en-US" sz="2800"/>
              <a:t>“Save Table” from the</a:t>
            </a:r>
            <a:r>
              <a:rPr lang="bg-BG" sz="2800"/>
              <a:t> </a:t>
            </a:r>
            <a:r>
              <a:rPr lang="en-US" sz="2800"/>
              <a:t>“File” menu or by pressing</a:t>
            </a:r>
            <a:r>
              <a:rPr lang="bg-BG" sz="2800"/>
              <a:t> </a:t>
            </a:r>
            <a:r>
              <a:rPr lang="en-US" sz="2800"/>
              <a:t>Ctrl + S</a:t>
            </a:r>
            <a:endParaRPr lang="bg-BG" sz="2800"/>
          </a:p>
        </p:txBody>
      </p:sp>
      <p:pic>
        <p:nvPicPr>
          <p:cNvPr id="13314" name="Picture 2" descr="C:\Users\c00l\Desktop\ssms.diagram.save.window.png"/>
          <p:cNvPicPr>
            <a:picLocks noChangeAspect="1" noChangeArrowheads="1"/>
          </p:cNvPicPr>
          <p:nvPr/>
        </p:nvPicPr>
        <p:blipFill>
          <a:blip r:embed="rId3" cstate="print"/>
          <a:srcRect/>
          <a:stretch>
            <a:fillRect/>
          </a:stretch>
        </p:blipFill>
        <p:spPr bwMode="auto">
          <a:xfrm>
            <a:off x="2133600" y="3505200"/>
            <a:ext cx="4371976" cy="3152775"/>
          </a:xfrm>
          <a:prstGeom prst="rect">
            <a:avLst/>
          </a:prstGeom>
          <a:noFill/>
        </p:spPr>
      </p:pic>
    </p:spTree>
  </p:cSld>
  <p:clrMapOvr>
    <a:masterClrMapping/>
  </p:clrMapOvr>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ChangeArrowheads="1"/>
          </p:cNvSpPr>
          <p:nvPr/>
        </p:nvSpPr>
        <p:spPr bwMode="auto">
          <a:xfrm>
            <a:off x="1331913" y="3951288"/>
            <a:ext cx="6480175" cy="469900"/>
          </a:xfrm>
          <a:prstGeom prst="rect">
            <a:avLst/>
          </a:prstGeom>
          <a:noFill/>
          <a:ln w="9525">
            <a:noFill/>
            <a:miter lim="800000"/>
            <a:headEnd/>
            <a:tailEnd/>
          </a:ln>
          <a:effectLst/>
        </p:spPr>
        <p:txBody>
          <a:bodyPr lIns="0" tIns="0" rIns="0" bIns="0" anchor="b">
            <a:spAutoFit/>
          </a:bodyPr>
          <a:lstStyle/>
          <a:p>
            <a:pPr algn="ctr">
              <a:lnSpc>
                <a:spcPct val="110000"/>
              </a:lnSpc>
            </a:pPr>
            <a:r>
              <a:rPr lang="en-US" sz="2800">
                <a:effectLst>
                  <a:outerShdw blurRad="38100" dist="38100" dir="2700000" algn="tl">
                    <a:srgbClr val="FFFFFF"/>
                  </a:outerShdw>
                </a:effectLst>
              </a:rPr>
              <a:t>Creating Relations</a:t>
            </a:r>
            <a:endParaRPr lang="bg-BG" sz="2800">
              <a:effectLst>
                <a:outerShdw blurRad="38100" dist="38100" dir="2700000" algn="tl">
                  <a:srgbClr val="FFFFFF"/>
                </a:outerShdw>
              </a:effectLst>
            </a:endParaRPr>
          </a:p>
        </p:txBody>
      </p:sp>
      <p:sp>
        <p:nvSpPr>
          <p:cNvPr id="544771" name="Rectangle 3"/>
          <p:cNvSpPr>
            <a:spLocks noGrp="1" noChangeArrowheads="1"/>
          </p:cNvSpPr>
          <p:nvPr>
            <p:ph type="ctrTitle"/>
          </p:nvPr>
        </p:nvSpPr>
        <p:spPr>
          <a:xfrm>
            <a:off x="539750" y="2276475"/>
            <a:ext cx="8135938" cy="1473200"/>
          </a:xfrm>
          <a:noFill/>
          <a:ln/>
        </p:spPr>
        <p:txBody>
          <a:bodyPr/>
          <a:lstStyle/>
          <a:p>
            <a:pPr>
              <a:lnSpc>
                <a:spcPct val="110000"/>
              </a:lnSpc>
            </a:pPr>
            <a:r>
              <a:rPr lang="en-US"/>
              <a:t>Database Modeling with</a:t>
            </a:r>
            <a:r>
              <a:rPr lang="bg-BG"/>
              <a:t> </a:t>
            </a:r>
            <a:r>
              <a:rPr lang="en-US"/>
              <a:t>SQL Server Management Studio</a:t>
            </a:r>
            <a:endParaRPr lang="bg-BG"/>
          </a:p>
        </p:txBody>
      </p:sp>
    </p:spTree>
  </p:cSld>
  <p:clrMapOvr>
    <a:masterClrMapping/>
  </p:clrMapOvr>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ChangeArrowheads="1"/>
          </p:cNvSpPr>
          <p:nvPr/>
        </p:nvSpPr>
        <p:spPr bwMode="auto">
          <a:xfrm>
            <a:off x="1260475" y="4025900"/>
            <a:ext cx="6480175" cy="469900"/>
          </a:xfrm>
          <a:prstGeom prst="rect">
            <a:avLst/>
          </a:prstGeom>
          <a:noFill/>
          <a:ln w="9525">
            <a:noFill/>
            <a:miter lim="800000"/>
            <a:headEnd/>
            <a:tailEnd/>
          </a:ln>
          <a:effectLst/>
        </p:spPr>
        <p:txBody>
          <a:bodyPr lIns="0" tIns="0" rIns="0" bIns="0" anchor="b">
            <a:spAutoFit/>
          </a:bodyPr>
          <a:lstStyle/>
          <a:p>
            <a:pPr algn="ctr">
              <a:lnSpc>
                <a:spcPct val="110000"/>
              </a:lnSpc>
            </a:pPr>
            <a:r>
              <a:rPr lang="en-US" sz="2800" dirty="0">
                <a:effectLst>
                  <a:outerShdw blurRad="38100" dist="38100" dir="2700000" algn="tl">
                    <a:srgbClr val="FFFFFF"/>
                  </a:outerShdw>
                </a:effectLst>
              </a:rPr>
              <a:t>Naming Conventions</a:t>
            </a:r>
            <a:endParaRPr lang="bg-BG" sz="2800" dirty="0">
              <a:effectLst>
                <a:outerShdw blurRad="38100" dist="38100" dir="2700000" algn="tl">
                  <a:srgbClr val="FFFFFF"/>
                </a:outerShdw>
              </a:effectLst>
            </a:endParaRPr>
          </a:p>
        </p:txBody>
      </p:sp>
      <p:sp>
        <p:nvSpPr>
          <p:cNvPr id="546819" name="Rectangle 3"/>
          <p:cNvSpPr>
            <a:spLocks noGrp="1" noChangeArrowheads="1"/>
          </p:cNvSpPr>
          <p:nvPr>
            <p:ph type="ctrTitle"/>
          </p:nvPr>
        </p:nvSpPr>
        <p:spPr>
          <a:xfrm>
            <a:off x="468313" y="2205038"/>
            <a:ext cx="8135937" cy="1473200"/>
          </a:xfrm>
          <a:noFill/>
          <a:ln/>
        </p:spPr>
        <p:txBody>
          <a:bodyPr/>
          <a:lstStyle/>
          <a:p>
            <a:pPr>
              <a:lnSpc>
                <a:spcPct val="110000"/>
              </a:lnSpc>
            </a:pPr>
            <a:r>
              <a:rPr lang="en-US" dirty="0"/>
              <a:t>Database Modeling with</a:t>
            </a:r>
            <a:r>
              <a:rPr lang="bg-BG" dirty="0"/>
              <a:t> </a:t>
            </a:r>
            <a:r>
              <a:rPr lang="en-US" dirty="0"/>
              <a:t>SQL Server Management Studio</a:t>
            </a:r>
            <a:endParaRPr lang="bg-BG"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r>
              <a:rPr lang="en-US" sz="3600"/>
              <a:t>SQL Server Management Studio Express</a:t>
            </a:r>
            <a:endParaRPr lang="bg-BG" sz="3600"/>
          </a:p>
        </p:txBody>
      </p:sp>
      <p:sp>
        <p:nvSpPr>
          <p:cNvPr id="481283" name="Rectangle 3"/>
          <p:cNvSpPr>
            <a:spLocks noGrp="1" noChangeArrowheads="1"/>
          </p:cNvSpPr>
          <p:nvPr>
            <p:ph type="body" idx="1"/>
          </p:nvPr>
        </p:nvSpPr>
        <p:spPr/>
        <p:txBody>
          <a:bodyPr/>
          <a:lstStyle/>
          <a:p>
            <a:pPr>
              <a:lnSpc>
                <a:spcPct val="90000"/>
              </a:lnSpc>
              <a:spcBef>
                <a:spcPct val="35000"/>
              </a:spcBef>
            </a:pPr>
            <a:r>
              <a:rPr lang="en-US" dirty="0"/>
              <a:t>SQL Server Management Studio Express (SSMSE) is a</a:t>
            </a:r>
            <a:r>
              <a:rPr lang="bg-BG" dirty="0"/>
              <a:t> </a:t>
            </a:r>
            <a:r>
              <a:rPr lang="en-US" dirty="0"/>
              <a:t>Microsoft </a:t>
            </a:r>
            <a:r>
              <a:rPr lang="en-US" dirty="0">
                <a:solidFill>
                  <a:schemeClr val="tx1"/>
                </a:solidFill>
              </a:rPr>
              <a:t>graphical database management tool</a:t>
            </a:r>
            <a:endParaRPr lang="bg-BG" dirty="0">
              <a:solidFill>
                <a:schemeClr val="tx1"/>
              </a:solidFill>
            </a:endParaRPr>
          </a:p>
          <a:p>
            <a:pPr lvl="1">
              <a:lnSpc>
                <a:spcPct val="90000"/>
              </a:lnSpc>
              <a:spcBef>
                <a:spcPct val="35000"/>
              </a:spcBef>
            </a:pPr>
            <a:r>
              <a:rPr lang="en-US" dirty="0"/>
              <a:t>Free</a:t>
            </a:r>
            <a:endParaRPr lang="bg-BG" dirty="0"/>
          </a:p>
          <a:p>
            <a:pPr lvl="1">
              <a:lnSpc>
                <a:spcPct val="90000"/>
              </a:lnSpc>
              <a:spcBef>
                <a:spcPct val="35000"/>
              </a:spcBef>
            </a:pPr>
            <a:r>
              <a:rPr lang="en-US" dirty="0"/>
              <a:t>Easy to use</a:t>
            </a:r>
          </a:p>
          <a:p>
            <a:pPr lvl="1">
              <a:lnSpc>
                <a:spcPct val="90000"/>
              </a:lnSpc>
              <a:spcBef>
                <a:spcPct val="35000"/>
              </a:spcBef>
            </a:pPr>
            <a:r>
              <a:rPr lang="en-US" dirty="0"/>
              <a:t>Works </a:t>
            </a:r>
            <a:r>
              <a:rPr lang="en-US" dirty="0" smtClean="0"/>
              <a:t>with</a:t>
            </a:r>
            <a:r>
              <a:rPr lang="bg-BG" dirty="0" smtClean="0"/>
              <a:t> </a:t>
            </a:r>
            <a:r>
              <a:rPr lang="en-US" dirty="0"/>
              <a:t>SQL Server </a:t>
            </a:r>
            <a:r>
              <a:rPr lang="en-US" dirty="0" smtClean="0"/>
              <a:t>2008 </a:t>
            </a:r>
            <a:r>
              <a:rPr lang="en-US" dirty="0"/>
              <a:t>and</a:t>
            </a:r>
            <a:r>
              <a:rPr lang="bg-BG" dirty="0"/>
              <a:t> </a:t>
            </a:r>
            <a:r>
              <a:rPr lang="en-US" dirty="0"/>
              <a:t>SQL Server </a:t>
            </a:r>
            <a:r>
              <a:rPr lang="en-US" dirty="0" smtClean="0"/>
              <a:t>2008 </a:t>
            </a:r>
            <a:r>
              <a:rPr lang="en-US" dirty="0"/>
              <a:t>Express Edition</a:t>
            </a:r>
          </a:p>
          <a:p>
            <a:pPr lvl="1">
              <a:lnSpc>
                <a:spcPct val="90000"/>
              </a:lnSpc>
              <a:spcBef>
                <a:spcPct val="35000"/>
              </a:spcBef>
            </a:pPr>
            <a:r>
              <a:rPr lang="en-US" dirty="0"/>
              <a:t>Free download from</a:t>
            </a:r>
            <a:r>
              <a:rPr lang="bg-BG" dirty="0"/>
              <a:t>:</a:t>
            </a:r>
          </a:p>
          <a:p>
            <a:pPr lvl="1">
              <a:lnSpc>
                <a:spcPct val="90000"/>
              </a:lnSpc>
              <a:spcBef>
                <a:spcPct val="35000"/>
              </a:spcBef>
              <a:buFontTx/>
              <a:buNone/>
            </a:pPr>
            <a:r>
              <a:rPr lang="en-US" sz="2800" dirty="0" smtClean="0">
                <a:solidFill>
                  <a:schemeClr val="folHlink"/>
                </a:solidFill>
                <a:effectLst>
                  <a:outerShdw blurRad="38100" dist="38100" dir="2700000" algn="tl">
                    <a:srgbClr val="000000"/>
                  </a:outerShdw>
                </a:effectLst>
                <a:hlinkClick r:id="rId2"/>
              </a:rPr>
              <a:t>http://www.microsoft.com/downloads/details.aspx?FamilyID=08E52AC2-1D62-45F6-9A4A-4B76A8564A2B&amp;displaylang=en</a:t>
            </a:r>
            <a:endParaRPr lang="en-US" sz="2800" dirty="0">
              <a:solidFill>
                <a:schemeClr val="folHlink"/>
              </a:solidFill>
              <a:effectLst>
                <a:outerShdw blurRad="38100" dist="38100" dir="2700000" algn="tl">
                  <a:srgbClr val="000000"/>
                </a:outerShdw>
              </a:effectLst>
            </a:endParaRPr>
          </a:p>
        </p:txBody>
      </p:sp>
    </p:spTree>
  </p:cSld>
  <p:clrMapOvr>
    <a:masterClrMapping/>
  </p:clrMapOvr>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r>
              <a:rPr lang="en-US"/>
              <a:t>Naming Conventions</a:t>
            </a:r>
          </a:p>
        </p:txBody>
      </p:sp>
      <p:sp>
        <p:nvSpPr>
          <p:cNvPr id="517123" name="Rectangle 3"/>
          <p:cNvSpPr>
            <a:spLocks noGrp="1" noChangeArrowheads="1"/>
          </p:cNvSpPr>
          <p:nvPr>
            <p:ph type="body" idx="1"/>
          </p:nvPr>
        </p:nvSpPr>
        <p:spPr/>
        <p:txBody>
          <a:bodyPr/>
          <a:lstStyle/>
          <a:p>
            <a:pPr>
              <a:lnSpc>
                <a:spcPct val="85000"/>
              </a:lnSpc>
            </a:pPr>
            <a:r>
              <a:rPr lang="en-US"/>
              <a:t>Tables</a:t>
            </a:r>
            <a:endParaRPr lang="bg-BG"/>
          </a:p>
          <a:p>
            <a:pPr lvl="1">
              <a:lnSpc>
                <a:spcPct val="85000"/>
              </a:lnSpc>
            </a:pPr>
            <a:r>
              <a:rPr lang="en-US"/>
              <a:t>Each word is capitalized </a:t>
            </a:r>
            <a:r>
              <a:rPr lang="bg-BG"/>
              <a:t>(</a:t>
            </a:r>
            <a:r>
              <a:rPr lang="en-US"/>
              <a:t>Pascal Case)</a:t>
            </a:r>
            <a:endParaRPr lang="bg-BG"/>
          </a:p>
          <a:p>
            <a:pPr lvl="1">
              <a:lnSpc>
                <a:spcPct val="85000"/>
              </a:lnSpc>
            </a:pPr>
            <a:r>
              <a:rPr lang="en-US"/>
              <a:t>In English</a:t>
            </a:r>
            <a:r>
              <a:rPr lang="bg-BG"/>
              <a:t>, </a:t>
            </a:r>
            <a:r>
              <a:rPr lang="en-US"/>
              <a:t>plural</a:t>
            </a:r>
            <a:endParaRPr lang="bg-BG"/>
          </a:p>
          <a:p>
            <a:pPr lvl="1">
              <a:lnSpc>
                <a:spcPct val="85000"/>
              </a:lnSpc>
            </a:pPr>
            <a:r>
              <a:rPr lang="en-US"/>
              <a:t>Examples</a:t>
            </a:r>
            <a:r>
              <a:rPr lang="bg-BG"/>
              <a:t>: </a:t>
            </a:r>
            <a:r>
              <a:rPr lang="en-US">
                <a:latin typeface="Courier New" pitchFamily="49" charset="0"/>
              </a:rPr>
              <a:t>Users</a:t>
            </a:r>
            <a:r>
              <a:rPr lang="en-US"/>
              <a:t>, </a:t>
            </a:r>
            <a:r>
              <a:rPr lang="en-US">
                <a:latin typeface="Courier New" pitchFamily="49" charset="0"/>
              </a:rPr>
              <a:t>AuctionGroups</a:t>
            </a:r>
            <a:r>
              <a:rPr lang="en-US"/>
              <a:t>, </a:t>
            </a:r>
            <a:r>
              <a:rPr lang="en-US">
                <a:latin typeface="Courier New" pitchFamily="49" charset="0"/>
              </a:rPr>
              <a:t>Bids</a:t>
            </a:r>
          </a:p>
          <a:p>
            <a:pPr>
              <a:lnSpc>
                <a:spcPct val="85000"/>
              </a:lnSpc>
            </a:pPr>
            <a:r>
              <a:rPr lang="en-US"/>
              <a:t>Columns</a:t>
            </a:r>
            <a:endParaRPr lang="bg-BG"/>
          </a:p>
          <a:p>
            <a:pPr lvl="1">
              <a:lnSpc>
                <a:spcPct val="85000"/>
              </a:lnSpc>
            </a:pPr>
            <a:r>
              <a:rPr lang="en-US"/>
              <a:t>In English</a:t>
            </a:r>
            <a:r>
              <a:rPr lang="bg-BG"/>
              <a:t>, singular</a:t>
            </a:r>
            <a:endParaRPr lang="en-US"/>
          </a:p>
          <a:p>
            <a:pPr lvl="1">
              <a:lnSpc>
                <a:spcPct val="85000"/>
              </a:lnSpc>
            </a:pPr>
            <a:r>
              <a:rPr lang="en-US"/>
              <a:t>Each word is capitalized </a:t>
            </a:r>
            <a:r>
              <a:rPr lang="bg-BG"/>
              <a:t>(</a:t>
            </a:r>
            <a:r>
              <a:rPr lang="en-US"/>
              <a:t>Pascal Case)</a:t>
            </a:r>
            <a:endParaRPr lang="bg-BG"/>
          </a:p>
          <a:p>
            <a:pPr lvl="1">
              <a:lnSpc>
                <a:spcPct val="85000"/>
              </a:lnSpc>
            </a:pPr>
            <a:r>
              <a:rPr lang="en-US"/>
              <a:t>Avoid reserved words</a:t>
            </a:r>
            <a:r>
              <a:rPr lang="bg-BG"/>
              <a:t> (</a:t>
            </a:r>
            <a:r>
              <a:rPr lang="en-US"/>
              <a:t>e.g</a:t>
            </a:r>
            <a:r>
              <a:rPr lang="bg-BG"/>
              <a:t>. </a:t>
            </a:r>
            <a:r>
              <a:rPr lang="en-US">
                <a:solidFill>
                  <a:schemeClr val="hlink"/>
                </a:solidFill>
                <a:effectLst>
                  <a:outerShdw blurRad="38100" dist="38100" dir="2700000" algn="tl">
                    <a:srgbClr val="000000"/>
                  </a:outerShdw>
                </a:effectLst>
              </a:rPr>
              <a:t>key</a:t>
            </a:r>
            <a:r>
              <a:rPr lang="en-US"/>
              <a:t>)</a:t>
            </a:r>
          </a:p>
          <a:p>
            <a:pPr lvl="1">
              <a:lnSpc>
                <a:spcPct val="85000"/>
              </a:lnSpc>
            </a:pPr>
            <a:r>
              <a:rPr lang="en-US"/>
              <a:t>Examples</a:t>
            </a:r>
            <a:r>
              <a:rPr lang="bg-BG"/>
              <a:t>:</a:t>
            </a:r>
            <a:r>
              <a:rPr lang="en-US"/>
              <a:t> </a:t>
            </a:r>
            <a:r>
              <a:rPr lang="en-US">
                <a:latin typeface="Courier New" pitchFamily="49" charset="0"/>
              </a:rPr>
              <a:t>FirstName</a:t>
            </a:r>
            <a:r>
              <a:rPr lang="en-US"/>
              <a:t>, </a:t>
            </a:r>
            <a:r>
              <a:rPr lang="en-US">
                <a:latin typeface="Courier New" pitchFamily="49" charset="0"/>
              </a:rPr>
              <a:t>OrderDate</a:t>
            </a:r>
          </a:p>
        </p:txBody>
      </p:sp>
    </p:spTree>
  </p:cSld>
  <p:clrMapOvr>
    <a:masterClrMapping/>
  </p:clrMapOvr>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t>Naming Conventions</a:t>
            </a:r>
          </a:p>
        </p:txBody>
      </p:sp>
      <p:sp>
        <p:nvSpPr>
          <p:cNvPr id="518147" name="Rectangle 3"/>
          <p:cNvSpPr>
            <a:spLocks noGrp="1" noChangeArrowheads="1"/>
          </p:cNvSpPr>
          <p:nvPr>
            <p:ph type="body" idx="1"/>
          </p:nvPr>
        </p:nvSpPr>
        <p:spPr/>
        <p:txBody>
          <a:bodyPr/>
          <a:lstStyle/>
          <a:p>
            <a:pPr>
              <a:spcBef>
                <a:spcPct val="35000"/>
              </a:spcBef>
            </a:pPr>
            <a:r>
              <a:rPr lang="en-US" noProof="1"/>
              <a:t>Primary key</a:t>
            </a:r>
          </a:p>
          <a:p>
            <a:pPr lvl="1">
              <a:spcBef>
                <a:spcPct val="35000"/>
              </a:spcBef>
            </a:pPr>
            <a:r>
              <a:rPr lang="en-US" noProof="1"/>
              <a:t>The name of the table + "Id"</a:t>
            </a:r>
          </a:p>
          <a:p>
            <a:pPr lvl="1">
              <a:spcBef>
                <a:spcPct val="35000"/>
              </a:spcBef>
            </a:pPr>
            <a:r>
              <a:rPr lang="en-US" noProof="1"/>
              <a:t>For instance: in the </a:t>
            </a:r>
            <a:r>
              <a:rPr lang="en-US" noProof="1">
                <a:latin typeface="Courier New" pitchFamily="49" charset="0"/>
              </a:rPr>
              <a:t>Users</a:t>
            </a:r>
            <a:r>
              <a:rPr lang="en-US" noProof="1"/>
              <a:t> table the PK column is called </a:t>
            </a:r>
            <a:r>
              <a:rPr lang="en-US" noProof="1">
                <a:latin typeface="Courier New" pitchFamily="49" charset="0"/>
              </a:rPr>
              <a:t>UserId</a:t>
            </a:r>
            <a:endParaRPr lang="en-US" noProof="1"/>
          </a:p>
          <a:p>
            <a:pPr>
              <a:spcBef>
                <a:spcPct val="35000"/>
              </a:spcBef>
            </a:pPr>
            <a:r>
              <a:rPr lang="en-US" noProof="1"/>
              <a:t>Foreign key</a:t>
            </a:r>
          </a:p>
          <a:p>
            <a:pPr lvl="1">
              <a:spcBef>
                <a:spcPct val="35000"/>
              </a:spcBef>
            </a:pPr>
            <a:r>
              <a:rPr lang="en-US" noProof="1"/>
              <a:t>The name of the reference table + </a:t>
            </a:r>
            <a:r>
              <a:rPr lang="en-US" noProof="1">
                <a:latin typeface="Courier New" pitchFamily="49" charset="0"/>
              </a:rPr>
              <a:t>Id</a:t>
            </a:r>
            <a:endParaRPr lang="en-US" noProof="1"/>
          </a:p>
          <a:p>
            <a:pPr lvl="1">
              <a:spcBef>
                <a:spcPct val="35000"/>
              </a:spcBef>
            </a:pPr>
            <a:r>
              <a:rPr lang="en-US" noProof="1"/>
              <a:t>For instance: in the </a:t>
            </a:r>
            <a:r>
              <a:rPr lang="en-US" noProof="1">
                <a:latin typeface="Courier New" pitchFamily="49" charset="0"/>
              </a:rPr>
              <a:t>Users</a:t>
            </a:r>
            <a:r>
              <a:rPr lang="en-US" noProof="1"/>
              <a:t> table the foreign key column that references the </a:t>
            </a:r>
            <a:r>
              <a:rPr lang="en-US" noProof="1">
                <a:latin typeface="Courier New" pitchFamily="49" charset="0"/>
              </a:rPr>
              <a:t>Groups</a:t>
            </a:r>
            <a:r>
              <a:rPr lang="en-US" noProof="1"/>
              <a:t> table has name</a:t>
            </a:r>
            <a:r>
              <a:rPr lang="en-US" noProof="1">
                <a:latin typeface="Courier New" pitchFamily="49" charset="0"/>
              </a:rPr>
              <a:t> GroupId</a:t>
            </a:r>
          </a:p>
        </p:txBody>
      </p:sp>
    </p:spTree>
  </p:cSld>
  <p:clrMapOvr>
    <a:masterClrMapping/>
  </p:clrMapOvr>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r>
              <a:rPr lang="en-US"/>
              <a:t>Naming Conventions</a:t>
            </a:r>
          </a:p>
        </p:txBody>
      </p:sp>
      <p:sp>
        <p:nvSpPr>
          <p:cNvPr id="520195" name="Rectangle 3"/>
          <p:cNvSpPr>
            <a:spLocks noGrp="1" noChangeArrowheads="1"/>
          </p:cNvSpPr>
          <p:nvPr>
            <p:ph type="body" idx="1"/>
          </p:nvPr>
        </p:nvSpPr>
        <p:spPr/>
        <p:txBody>
          <a:bodyPr/>
          <a:lstStyle/>
          <a:p>
            <a:pPr>
              <a:lnSpc>
                <a:spcPct val="100000"/>
              </a:lnSpc>
              <a:spcBef>
                <a:spcPct val="45000"/>
              </a:spcBef>
            </a:pPr>
            <a:r>
              <a:rPr lang="en-US"/>
              <a:t>Relation names (constraints)</a:t>
            </a:r>
          </a:p>
          <a:p>
            <a:pPr lvl="1">
              <a:lnSpc>
                <a:spcPct val="100000"/>
              </a:lnSpc>
              <a:spcBef>
                <a:spcPct val="45000"/>
              </a:spcBef>
            </a:pPr>
            <a:r>
              <a:rPr lang="en-US"/>
              <a:t>In English, Pascal Case</a:t>
            </a:r>
          </a:p>
          <a:p>
            <a:pPr lvl="1">
              <a:lnSpc>
                <a:spcPct val="100000"/>
              </a:lnSpc>
              <a:spcBef>
                <a:spcPct val="45000"/>
              </a:spcBef>
            </a:pPr>
            <a:r>
              <a:rPr lang="en-US"/>
              <a:t>"</a:t>
            </a:r>
            <a:r>
              <a:rPr lang="en-US">
                <a:latin typeface="Courier New" pitchFamily="49" charset="0"/>
              </a:rPr>
              <a:t>FK_</a:t>
            </a:r>
            <a:r>
              <a:rPr lang="en-US"/>
              <a:t>" + </a:t>
            </a:r>
            <a:r>
              <a:rPr lang="en-US">
                <a:latin typeface="Courier New" pitchFamily="49" charset="0"/>
              </a:rPr>
              <a:t>table1</a:t>
            </a:r>
            <a:r>
              <a:rPr lang="bg-BG"/>
              <a:t> + </a:t>
            </a:r>
            <a:r>
              <a:rPr lang="en-US"/>
              <a:t>"</a:t>
            </a:r>
            <a:r>
              <a:rPr lang="en-US">
                <a:latin typeface="Courier New" pitchFamily="49" charset="0"/>
              </a:rPr>
              <a:t>_</a:t>
            </a:r>
            <a:r>
              <a:rPr lang="en-US"/>
              <a:t>" + </a:t>
            </a:r>
            <a:r>
              <a:rPr lang="en-US">
                <a:latin typeface="Courier New" pitchFamily="49" charset="0"/>
              </a:rPr>
              <a:t>table2</a:t>
            </a:r>
          </a:p>
          <a:p>
            <a:pPr lvl="1">
              <a:lnSpc>
                <a:spcPct val="100000"/>
              </a:lnSpc>
              <a:spcBef>
                <a:spcPct val="45000"/>
              </a:spcBef>
            </a:pPr>
            <a:r>
              <a:rPr lang="en-US"/>
              <a:t>For example</a:t>
            </a:r>
            <a:r>
              <a:rPr lang="bg-BG"/>
              <a:t>: </a:t>
            </a:r>
            <a:r>
              <a:rPr lang="en-US">
                <a:latin typeface="Courier New" pitchFamily="49" charset="0"/>
              </a:rPr>
              <a:t>FK_Users_Groups</a:t>
            </a:r>
          </a:p>
          <a:p>
            <a:pPr>
              <a:lnSpc>
                <a:spcPct val="100000"/>
              </a:lnSpc>
              <a:spcBef>
                <a:spcPct val="45000"/>
              </a:spcBef>
            </a:pPr>
            <a:r>
              <a:rPr lang="en-US"/>
              <a:t>Index names</a:t>
            </a:r>
            <a:endParaRPr lang="bg-BG"/>
          </a:p>
          <a:p>
            <a:pPr lvl="1">
              <a:lnSpc>
                <a:spcPct val="100000"/>
              </a:lnSpc>
              <a:spcBef>
                <a:spcPct val="45000"/>
              </a:spcBef>
            </a:pPr>
            <a:r>
              <a:rPr lang="en-US"/>
              <a:t>"</a:t>
            </a:r>
            <a:r>
              <a:rPr lang="en-US">
                <a:latin typeface="Courier New" pitchFamily="49" charset="0"/>
              </a:rPr>
              <a:t>IX_"</a:t>
            </a:r>
            <a:r>
              <a:rPr lang="en-US"/>
              <a:t> + </a:t>
            </a:r>
            <a:r>
              <a:rPr lang="en-US">
                <a:latin typeface="Courier New" pitchFamily="49" charset="0"/>
              </a:rPr>
              <a:t>table</a:t>
            </a:r>
            <a:r>
              <a:rPr lang="bg-BG"/>
              <a:t> + </a:t>
            </a:r>
            <a:r>
              <a:rPr lang="en-US">
                <a:latin typeface="Courier New" pitchFamily="49" charset="0"/>
              </a:rPr>
              <a:t>column</a:t>
            </a:r>
            <a:endParaRPr lang="bg-BG">
              <a:latin typeface="Courier New" pitchFamily="49" charset="0"/>
            </a:endParaRPr>
          </a:p>
          <a:p>
            <a:pPr lvl="1">
              <a:lnSpc>
                <a:spcPct val="100000"/>
              </a:lnSpc>
              <a:spcBef>
                <a:spcPct val="45000"/>
              </a:spcBef>
            </a:pPr>
            <a:r>
              <a:rPr lang="en-US"/>
              <a:t>For example</a:t>
            </a:r>
            <a:r>
              <a:rPr lang="bg-BG"/>
              <a:t>: </a:t>
            </a:r>
            <a:r>
              <a:rPr lang="en-US">
                <a:latin typeface="Courier New" pitchFamily="49" charset="0"/>
              </a:rPr>
              <a:t>IX_Users_UserName</a:t>
            </a:r>
          </a:p>
        </p:txBody>
      </p:sp>
    </p:spTree>
  </p:cSld>
  <p:clrMapOvr>
    <a:masterClrMapping/>
  </p:clrMapOvr>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en-US"/>
              <a:t>Naming Conventions</a:t>
            </a:r>
          </a:p>
        </p:txBody>
      </p:sp>
      <p:sp>
        <p:nvSpPr>
          <p:cNvPr id="523267" name="Rectangle 3"/>
          <p:cNvSpPr>
            <a:spLocks noGrp="1" noChangeArrowheads="1"/>
          </p:cNvSpPr>
          <p:nvPr>
            <p:ph type="body" idx="1"/>
          </p:nvPr>
        </p:nvSpPr>
        <p:spPr/>
        <p:txBody>
          <a:bodyPr/>
          <a:lstStyle/>
          <a:p>
            <a:pPr>
              <a:lnSpc>
                <a:spcPct val="90000"/>
              </a:lnSpc>
            </a:pPr>
            <a:r>
              <a:rPr lang="en-US" noProof="1"/>
              <a:t>Unique key constraints names</a:t>
            </a:r>
          </a:p>
          <a:p>
            <a:pPr lvl="1">
              <a:lnSpc>
                <a:spcPct val="90000"/>
              </a:lnSpc>
            </a:pPr>
            <a:r>
              <a:rPr lang="en-US" noProof="1"/>
              <a:t>"</a:t>
            </a:r>
            <a:r>
              <a:rPr lang="en-US" noProof="1">
                <a:latin typeface="Courier New" pitchFamily="49" charset="0"/>
              </a:rPr>
              <a:t>UK_</a:t>
            </a:r>
            <a:r>
              <a:rPr lang="en-US" noProof="1"/>
              <a:t>" + </a:t>
            </a:r>
            <a:r>
              <a:rPr lang="en-US" noProof="1">
                <a:latin typeface="Courier New" pitchFamily="49" charset="0"/>
              </a:rPr>
              <a:t>table</a:t>
            </a:r>
            <a:r>
              <a:rPr lang="en-US" noProof="1"/>
              <a:t> + </a:t>
            </a:r>
            <a:r>
              <a:rPr lang="en-US" noProof="1">
                <a:latin typeface="Courier New" pitchFamily="49" charset="0"/>
              </a:rPr>
              <a:t>column</a:t>
            </a:r>
          </a:p>
          <a:p>
            <a:pPr lvl="1">
              <a:lnSpc>
                <a:spcPct val="90000"/>
              </a:lnSpc>
            </a:pPr>
            <a:r>
              <a:rPr lang="en-US" noProof="1"/>
              <a:t>For instance: </a:t>
            </a:r>
            <a:r>
              <a:rPr lang="en-US" noProof="1">
                <a:latin typeface="Courier New" pitchFamily="49" charset="0"/>
              </a:rPr>
              <a:t>UK_Users_UserName</a:t>
            </a:r>
          </a:p>
          <a:p>
            <a:pPr>
              <a:lnSpc>
                <a:spcPct val="90000"/>
              </a:lnSpc>
            </a:pPr>
            <a:r>
              <a:rPr lang="en-US" noProof="1"/>
              <a:t>Views names</a:t>
            </a:r>
          </a:p>
          <a:p>
            <a:pPr lvl="1">
              <a:lnSpc>
                <a:spcPct val="90000"/>
              </a:lnSpc>
            </a:pPr>
            <a:r>
              <a:rPr lang="en-US" noProof="1">
                <a:latin typeface="Courier New" pitchFamily="49" charset="0"/>
              </a:rPr>
              <a:t>V_</a:t>
            </a:r>
            <a:r>
              <a:rPr lang="en-US" noProof="1"/>
              <a:t> + name</a:t>
            </a:r>
          </a:p>
          <a:p>
            <a:pPr lvl="1">
              <a:lnSpc>
                <a:spcPct val="90000"/>
              </a:lnSpc>
            </a:pPr>
            <a:r>
              <a:rPr lang="en-US" noProof="1"/>
              <a:t>Example: </a:t>
            </a:r>
            <a:r>
              <a:rPr lang="en-US" noProof="1">
                <a:latin typeface="Courier New" pitchFamily="49" charset="0"/>
              </a:rPr>
              <a:t>V_B</a:t>
            </a:r>
            <a:r>
              <a:rPr lang="en-US" dirty="0">
                <a:latin typeface="Courier New" pitchFamily="49" charset="0"/>
              </a:rPr>
              <a:t>G</a:t>
            </a:r>
            <a:r>
              <a:rPr lang="en-US" noProof="1">
                <a:latin typeface="Courier New" pitchFamily="49" charset="0"/>
              </a:rPr>
              <a:t>Companies</a:t>
            </a:r>
          </a:p>
          <a:p>
            <a:pPr>
              <a:lnSpc>
                <a:spcPct val="90000"/>
              </a:lnSpc>
            </a:pPr>
            <a:r>
              <a:rPr lang="en-US" noProof="1"/>
              <a:t>Stored procedures names</a:t>
            </a:r>
          </a:p>
          <a:p>
            <a:pPr lvl="1">
              <a:lnSpc>
                <a:spcPct val="90000"/>
              </a:lnSpc>
            </a:pPr>
            <a:r>
              <a:rPr lang="en-US" noProof="1">
                <a:latin typeface="Courier New" pitchFamily="49" charset="0"/>
              </a:rPr>
              <a:t>usp_</a:t>
            </a:r>
            <a:r>
              <a:rPr lang="en-US" noProof="1"/>
              <a:t> + </a:t>
            </a:r>
            <a:r>
              <a:rPr lang="en-US" noProof="1">
                <a:latin typeface="Courier New" pitchFamily="49" charset="0"/>
              </a:rPr>
              <a:t>name</a:t>
            </a:r>
          </a:p>
          <a:p>
            <a:pPr lvl="1">
              <a:lnSpc>
                <a:spcPct val="90000"/>
              </a:lnSpc>
            </a:pPr>
            <a:r>
              <a:rPr lang="en-US" noProof="1"/>
              <a:t>Example: </a:t>
            </a:r>
            <a:r>
              <a:rPr lang="en-US" noProof="1">
                <a:latin typeface="Courier New" pitchFamily="49" charset="0"/>
              </a:rPr>
              <a:t>usp_InsertCustomer(@name)</a:t>
            </a:r>
          </a:p>
        </p:txBody>
      </p:sp>
    </p:spTree>
  </p:cSld>
  <p:clrMapOvr>
    <a:masterClrMapping/>
  </p:clrMapOvr>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228600"/>
            <a:ext cx="6477000" cy="914400"/>
          </a:xfrm>
        </p:spPr>
        <p:txBody>
          <a:bodyPr/>
          <a:lstStyle/>
          <a:p>
            <a:r>
              <a:rPr lang="en-US" dirty="0" smtClean="0"/>
              <a:t>Databases, SQL</a:t>
            </a:r>
            <a:br>
              <a:rPr lang="en-US" dirty="0" smtClean="0"/>
            </a:br>
            <a:r>
              <a:rPr lang="en-US" dirty="0" smtClean="0"/>
              <a:t>and MS SQL Server</a:t>
            </a:r>
            <a:endParaRPr lang="en-US" dirty="0"/>
          </a:p>
        </p:txBody>
      </p:sp>
      <p:sp>
        <p:nvSpPr>
          <p:cNvPr id="7" name="Text Placeholder 3"/>
          <p:cNvSpPr txBox="1">
            <a:spLocks/>
          </p:cNvSpPr>
          <p:nvPr/>
        </p:nvSpPr>
        <p:spPr>
          <a:xfrm>
            <a:off x="457200" y="5147847"/>
            <a:ext cx="2971800" cy="1405353"/>
          </a:xfrm>
          <a:prstGeom prst="rect">
            <a:avLst/>
          </a:prstGeom>
        </p:spPr>
        <p:txBody>
          <a:bodyPr/>
          <a:lstStyle/>
          <a:p>
            <a:pPr marL="319088" marR="0" lvl="0" indent="-319088" algn="l" defTabSz="914400" rtl="0" eaLnBrk="0" fontAlgn="base" latinLnBrk="0" hangingPunct="0">
              <a:lnSpc>
                <a:spcPct val="100000"/>
              </a:lnSpc>
              <a:spcBef>
                <a:spcPct val="20000"/>
              </a:spcBef>
              <a:spcAft>
                <a:spcPct val="0"/>
              </a:spcAft>
              <a:buClr>
                <a:schemeClr val="accent5">
                  <a:lumMod val="40000"/>
                  <a:lumOff val="60000"/>
                </a:schemeClr>
              </a:buClr>
              <a:buSzPct val="70000"/>
              <a:tabLst/>
              <a:defRPr/>
            </a:pPr>
            <a:r>
              <a:rPr kumimoji="0" lang="en-US" sz="2400" b="1" i="0" u="none" strike="noStrike" kern="1200" cap="none" spc="0" normalizeH="0" baseline="0" noProof="0" dirty="0" err="1" smtClean="0">
                <a:ln>
                  <a:noFill/>
                </a:ln>
                <a:solidFill>
                  <a:schemeClr val="tx1">
                    <a:lumMod val="20000"/>
                    <a:lumOff val="80000"/>
                  </a:schemeClr>
                </a:solidFill>
                <a:effectLst>
                  <a:outerShdw blurRad="38100" dist="38100" dir="2700000" algn="tl">
                    <a:srgbClr val="000000">
                      <a:alpha val="43137"/>
                    </a:srgbClr>
                  </a:outerShdw>
                </a:effectLst>
                <a:uLnTx/>
                <a:uFillTx/>
                <a:latin typeface="+mn-lt"/>
                <a:ea typeface="+mn-ea"/>
                <a:cs typeface="+mn-cs"/>
              </a:rPr>
              <a:t>Mihail</a:t>
            </a:r>
            <a:r>
              <a:rPr kumimoji="0" lang="en-US" sz="2400" b="1" i="0" u="none" strike="noStrike" kern="1200" cap="none" spc="0" normalizeH="0" baseline="0" noProof="0" dirty="0" smtClean="0">
                <a:ln>
                  <a:noFill/>
                </a:ln>
                <a:solidFill>
                  <a:schemeClr val="tx1">
                    <a:lumMod val="20000"/>
                    <a:lumOff val="80000"/>
                  </a:schemeClr>
                </a:solidFill>
                <a:effectLst>
                  <a:outerShdw blurRad="38100" dist="38100" dir="2700000" algn="tl">
                    <a:srgbClr val="000000">
                      <a:alpha val="43137"/>
                    </a:srgbClr>
                  </a:outerShdw>
                </a:effectLst>
                <a:uLnTx/>
                <a:uFillTx/>
                <a:latin typeface="+mn-lt"/>
                <a:ea typeface="+mn-ea"/>
                <a:cs typeface="+mn-cs"/>
              </a:rPr>
              <a:t> </a:t>
            </a:r>
            <a:r>
              <a:rPr kumimoji="0" lang="en-US" sz="2400" b="1" i="0" u="none" strike="noStrike" kern="1200" cap="none" spc="0" normalizeH="0" baseline="0" noProof="0" dirty="0" err="1" smtClean="0">
                <a:ln>
                  <a:noFill/>
                </a:ln>
                <a:solidFill>
                  <a:schemeClr val="tx1">
                    <a:lumMod val="20000"/>
                    <a:lumOff val="80000"/>
                  </a:schemeClr>
                </a:solidFill>
                <a:effectLst>
                  <a:outerShdw blurRad="38100" dist="38100" dir="2700000" algn="tl">
                    <a:srgbClr val="000000">
                      <a:alpha val="43137"/>
                    </a:srgbClr>
                  </a:outerShdw>
                </a:effectLst>
                <a:uLnTx/>
                <a:uFillTx/>
                <a:latin typeface="+mn-lt"/>
                <a:ea typeface="+mn-ea"/>
                <a:cs typeface="+mn-cs"/>
              </a:rPr>
              <a:t>Stoynov</a:t>
            </a:r>
            <a:endParaRPr lang="en-US" sz="2400" b="1" dirty="0" smtClean="0">
              <a:solidFill>
                <a:schemeClr val="tx1">
                  <a:lumMod val="20000"/>
                  <a:lumOff val="80000"/>
                </a:schemeClr>
              </a:solidFill>
              <a:effectLst>
                <a:outerShdw blurRad="38100" dist="38100" dir="2700000" algn="tl">
                  <a:srgbClr val="000000">
                    <a:alpha val="43137"/>
                  </a:srgbClr>
                </a:outerShdw>
              </a:effectLst>
              <a:latin typeface="+mn-lt"/>
            </a:endParaRPr>
          </a:p>
          <a:p>
            <a:pPr marL="319088" lvl="0" indent="-319088" eaLnBrk="0" hangingPunct="0">
              <a:spcBef>
                <a:spcPct val="20000"/>
              </a:spcBef>
              <a:buClr>
                <a:schemeClr val="accent5">
                  <a:lumMod val="40000"/>
                  <a:lumOff val="60000"/>
                </a:schemeClr>
              </a:buClr>
              <a:buSzPct val="70000"/>
              <a:defRPr/>
            </a:pPr>
            <a:r>
              <a:rPr lang="en-US" sz="2400" b="1" dirty="0" err="1" smtClean="0">
                <a:solidFill>
                  <a:schemeClr val="tx1">
                    <a:lumMod val="20000"/>
                    <a:lumOff val="80000"/>
                  </a:schemeClr>
                </a:solidFill>
                <a:effectLst>
                  <a:outerShdw blurRad="38100" dist="38100" dir="2700000" algn="tl">
                    <a:srgbClr val="000000">
                      <a:alpha val="43137"/>
                    </a:srgbClr>
                  </a:outerShdw>
                </a:effectLst>
              </a:rPr>
              <a:t>Materna</a:t>
            </a:r>
            <a:r>
              <a:rPr lang="en-US" sz="2400" b="1" dirty="0" smtClean="0">
                <a:solidFill>
                  <a:schemeClr val="tx1">
                    <a:lumMod val="20000"/>
                    <a:lumOff val="80000"/>
                  </a:schemeClr>
                </a:solidFill>
                <a:effectLst>
                  <a:outerShdw blurRad="38100" dist="38100" dir="2700000" algn="tl">
                    <a:srgbClr val="000000">
                      <a:alpha val="43137"/>
                    </a:srgbClr>
                  </a:outerShdw>
                </a:effectLst>
              </a:rPr>
              <a:t> </a:t>
            </a:r>
            <a:r>
              <a:rPr lang="en-US" sz="2400" b="1" dirty="0" smtClean="0">
                <a:solidFill>
                  <a:schemeClr val="tx1">
                    <a:lumMod val="20000"/>
                    <a:lumOff val="80000"/>
                  </a:schemeClr>
                </a:solidFill>
                <a:effectLst>
                  <a:outerShdw blurRad="38100" dist="38100" dir="2700000" algn="tl">
                    <a:srgbClr val="000000">
                      <a:alpha val="43137"/>
                    </a:srgbClr>
                  </a:outerShdw>
                </a:effectLst>
              </a:rPr>
              <a:t>Bulgaria</a:t>
            </a:r>
            <a:endParaRPr kumimoji="0" lang="en-US" sz="2400" b="1" i="0" u="none" strike="noStrike" kern="1200" cap="none" spc="0" normalizeH="0" baseline="0" noProof="0" dirty="0" smtClean="0">
              <a:ln>
                <a:noFill/>
              </a:ln>
              <a:solidFill>
                <a:schemeClr val="tx1">
                  <a:lumMod val="20000"/>
                  <a:lumOff val="80000"/>
                </a:schemeClr>
              </a:solidFill>
              <a:effectLst>
                <a:outerShdw blurRad="38100" dist="38100" dir="2700000" algn="tl">
                  <a:srgbClr val="000000">
                    <a:alpha val="43137"/>
                  </a:srgbClr>
                </a:outerShdw>
              </a:effectLst>
              <a:uLnTx/>
              <a:uFillTx/>
              <a:latin typeface="+mn-lt"/>
              <a:ea typeface="+mn-ea"/>
              <a:cs typeface="+mn-cs"/>
            </a:endParaRPr>
          </a:p>
          <a:p>
            <a:pPr marL="319088" lvl="0" indent="-319088" eaLnBrk="0" hangingPunct="0">
              <a:spcBef>
                <a:spcPct val="20000"/>
              </a:spcBef>
              <a:buClr>
                <a:schemeClr val="accent5">
                  <a:lumMod val="40000"/>
                  <a:lumOff val="60000"/>
                </a:schemeClr>
              </a:buClr>
              <a:buSzPct val="70000"/>
            </a:pPr>
            <a:r>
              <a:rPr lang="en-US" sz="2400" b="1" dirty="0" smtClean="0">
                <a:solidFill>
                  <a:schemeClr val="tx1">
                    <a:lumMod val="20000"/>
                    <a:lumOff val="80000"/>
                  </a:schemeClr>
                </a:solidFill>
                <a:effectLst>
                  <a:outerShdw blurRad="38100" dist="38100" dir="2700000" algn="tl">
                    <a:srgbClr val="000000">
                      <a:alpha val="43137"/>
                    </a:srgbClr>
                  </a:outerShdw>
                </a:effectLst>
                <a:hlinkClick r:id="rId2"/>
              </a:rPr>
              <a:t>mihail.stoynov.com</a:t>
            </a:r>
            <a:endParaRPr kumimoji="0" lang="en-US" sz="2400" b="1" i="0" u="none" strike="noStrike" kern="1200" cap="none" spc="0" normalizeH="0" baseline="0" noProof="0" dirty="0" smtClean="0">
              <a:ln>
                <a:noFill/>
              </a:ln>
              <a:solidFill>
                <a:schemeClr val="tx1">
                  <a:lumMod val="20000"/>
                  <a:lumOff val="80000"/>
                </a:schemeClr>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514350" indent="-514350"/>
            <a:r>
              <a:rPr lang="en-US" dirty="0" smtClean="0"/>
              <a:t>Introduction to MS SQL Server 2008 Express</a:t>
            </a:r>
          </a:p>
          <a:p>
            <a:pPr marL="798513" lvl="1" indent="-450850"/>
            <a:r>
              <a:rPr lang="en-US" dirty="0" smtClean="0"/>
              <a:t>Basic knowledge</a:t>
            </a:r>
            <a:endParaRPr lang="bg-BG" dirty="0" smtClean="0"/>
          </a:p>
          <a:p>
            <a:pPr marL="1185863" lvl="2" indent="-263525"/>
            <a:r>
              <a:rPr lang="en-US" dirty="0" smtClean="0"/>
              <a:t>Services</a:t>
            </a:r>
          </a:p>
          <a:p>
            <a:pPr marL="1185863" lvl="2" indent="-263525"/>
            <a:r>
              <a:rPr lang="en-US" dirty="0" smtClean="0"/>
              <a:t>Types of databases</a:t>
            </a:r>
          </a:p>
          <a:p>
            <a:pPr marL="1185863" lvl="2" indent="-263525"/>
            <a:r>
              <a:rPr lang="en-US" dirty="0" smtClean="0"/>
              <a:t>Authentication and permissions</a:t>
            </a:r>
          </a:p>
          <a:p>
            <a:pPr marL="1185863" lvl="2" indent="-263525"/>
            <a:r>
              <a:rPr lang="en-US" dirty="0" smtClean="0"/>
              <a:t>SQL Server Management Studio Express</a:t>
            </a:r>
            <a:endParaRPr lang="bg-BG" dirty="0" smtClean="0"/>
          </a:p>
          <a:p>
            <a:pPr marL="798513" lvl="1" indent="-450850"/>
            <a:r>
              <a:rPr lang="en-US" dirty="0" smtClean="0"/>
              <a:t>Moving a database</a:t>
            </a:r>
            <a:endParaRPr lang="bg-BG" dirty="0" smtClean="0"/>
          </a:p>
          <a:p>
            <a:pPr marL="1185863" lvl="2" indent="-263525"/>
            <a:r>
              <a:rPr lang="en-US" dirty="0" smtClean="0"/>
              <a:t>Through backups and restore</a:t>
            </a:r>
          </a:p>
          <a:p>
            <a:pPr marL="1185863" lvl="2" indent="-263525"/>
            <a:r>
              <a:rPr lang="en-US" dirty="0" smtClean="0"/>
              <a:t>By detaching and attaching </a:t>
            </a:r>
          </a:p>
          <a:p>
            <a:endParaRPr lang="bg-BG"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en-US" sz="3600"/>
              <a:t>SQL Server Management Studio Express</a:t>
            </a:r>
            <a:endParaRPr lang="bg-BG" sz="3600"/>
          </a:p>
        </p:txBody>
      </p:sp>
      <p:pic>
        <p:nvPicPr>
          <p:cNvPr id="1027" name="Picture 3" descr="C:\Users\c00l\Desktop\ssms.2008.express.png"/>
          <p:cNvPicPr>
            <a:picLocks noChangeAspect="1" noChangeArrowheads="1"/>
          </p:cNvPicPr>
          <p:nvPr/>
        </p:nvPicPr>
        <p:blipFill>
          <a:blip r:embed="rId2" cstate="print"/>
          <a:srcRect/>
          <a:stretch>
            <a:fillRect/>
          </a:stretch>
        </p:blipFill>
        <p:spPr bwMode="auto">
          <a:xfrm>
            <a:off x="152400" y="1219200"/>
            <a:ext cx="8753476" cy="4912082"/>
          </a:xfrm>
          <a:prstGeom prst="rect">
            <a:avLst/>
          </a:prstGeom>
          <a:noFill/>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r>
              <a:rPr lang="en-US" sz="3600"/>
              <a:t>SSMSE Setting Server Account</a:t>
            </a:r>
            <a:endParaRPr lang="bg-BG" sz="3600"/>
          </a:p>
        </p:txBody>
      </p:sp>
      <p:sp>
        <p:nvSpPr>
          <p:cNvPr id="488451" name="Rectangle 3"/>
          <p:cNvSpPr>
            <a:spLocks noGrp="1" noChangeArrowheads="1"/>
          </p:cNvSpPr>
          <p:nvPr>
            <p:ph type="body" idx="1"/>
          </p:nvPr>
        </p:nvSpPr>
        <p:spPr/>
        <p:txBody>
          <a:bodyPr/>
          <a:lstStyle/>
          <a:p>
            <a:pPr marL="363538" indent="-363538">
              <a:lnSpc>
                <a:spcPct val="90000"/>
              </a:lnSpc>
            </a:pPr>
            <a:r>
              <a:rPr lang="en-US" sz="3000" dirty="0"/>
              <a:t>You can use SSMSE to give permission to users</a:t>
            </a:r>
          </a:p>
          <a:p>
            <a:pPr marL="363538" indent="-363538">
              <a:lnSpc>
                <a:spcPct val="90000"/>
              </a:lnSpc>
            </a:pPr>
            <a:r>
              <a:rPr lang="en-US" sz="3000" dirty="0"/>
              <a:t>Follow these steps:</a:t>
            </a:r>
          </a:p>
          <a:p>
            <a:pPr marL="987425" lvl="1" indent="-444500">
              <a:lnSpc>
                <a:spcPct val="90000"/>
              </a:lnSpc>
              <a:buFontTx/>
              <a:buAutoNum type="arabicPeriod"/>
            </a:pPr>
            <a:r>
              <a:rPr lang="en-US" sz="2800" dirty="0"/>
              <a:t>First select the security folder in Object Explorer and right click the Logins folder</a:t>
            </a:r>
          </a:p>
          <a:p>
            <a:pPr marL="1433513" lvl="2" indent="-266700">
              <a:lnSpc>
                <a:spcPct val="90000"/>
              </a:lnSpc>
            </a:pPr>
            <a:r>
              <a:rPr lang="en-US" sz="2600" dirty="0"/>
              <a:t>Choose "New Login…"</a:t>
            </a:r>
          </a:p>
          <a:p>
            <a:pPr marL="987425" lvl="1" indent="-444500">
              <a:lnSpc>
                <a:spcPct val="90000"/>
              </a:lnSpc>
              <a:buFontTx/>
              <a:buNone/>
            </a:pPr>
            <a:endParaRPr lang="en-US" sz="2600" dirty="0"/>
          </a:p>
          <a:p>
            <a:pPr marL="987425" lvl="1" indent="-444500">
              <a:lnSpc>
                <a:spcPct val="90000"/>
              </a:lnSpc>
            </a:pPr>
            <a:endParaRPr lang="en-US" dirty="0"/>
          </a:p>
        </p:txBody>
      </p:sp>
      <p:pic>
        <p:nvPicPr>
          <p:cNvPr id="2050" name="Picture 2" descr="C:\Users\c00l\Desktop\ssms.new.login.png"/>
          <p:cNvPicPr>
            <a:picLocks noChangeAspect="1" noChangeArrowheads="1"/>
          </p:cNvPicPr>
          <p:nvPr/>
        </p:nvPicPr>
        <p:blipFill>
          <a:blip r:embed="rId2" cstate="print"/>
          <a:srcRect/>
          <a:stretch>
            <a:fillRect/>
          </a:stretch>
        </p:blipFill>
        <p:spPr bwMode="auto">
          <a:xfrm>
            <a:off x="5867400" y="4191000"/>
            <a:ext cx="2695575" cy="2143125"/>
          </a:xfrm>
          <a:prstGeom prst="rect">
            <a:avLst/>
          </a:prstGeom>
          <a:noFill/>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r>
              <a:rPr lang="en-US" sz="3600"/>
              <a:t>SSMSE Setting Server Account (2)</a:t>
            </a:r>
            <a:endParaRPr lang="bg-BG" sz="3600"/>
          </a:p>
        </p:txBody>
      </p:sp>
      <p:sp>
        <p:nvSpPr>
          <p:cNvPr id="489475" name="Rectangle 3"/>
          <p:cNvSpPr>
            <a:spLocks noGrp="1" noChangeArrowheads="1"/>
          </p:cNvSpPr>
          <p:nvPr>
            <p:ph type="body" idx="1"/>
          </p:nvPr>
        </p:nvSpPr>
        <p:spPr/>
        <p:txBody>
          <a:bodyPr/>
          <a:lstStyle/>
          <a:p>
            <a:pPr marL="539750" indent="-539750">
              <a:lnSpc>
                <a:spcPct val="85000"/>
              </a:lnSpc>
              <a:spcBef>
                <a:spcPct val="35000"/>
              </a:spcBef>
              <a:buFontTx/>
              <a:buAutoNum type="arabicPeriod" startAt="2"/>
            </a:pPr>
            <a:r>
              <a:rPr lang="en-US" sz="3000"/>
              <a:t>In the following dialog click the search button</a:t>
            </a:r>
          </a:p>
          <a:p>
            <a:pPr marL="1163638" lvl="1" indent="-360363">
              <a:lnSpc>
                <a:spcPct val="85000"/>
              </a:lnSpc>
              <a:spcBef>
                <a:spcPct val="35000"/>
              </a:spcBef>
            </a:pPr>
            <a:r>
              <a:rPr lang="en-US" sz="2800"/>
              <a:t>Select one of the windows account in a typical Windows fashion</a:t>
            </a:r>
          </a:p>
          <a:p>
            <a:pPr marL="1163638" lvl="1" indent="-360363">
              <a:lnSpc>
                <a:spcPct val="85000"/>
              </a:lnSpc>
              <a:spcBef>
                <a:spcPct val="35000"/>
              </a:spcBef>
            </a:pPr>
            <a:r>
              <a:rPr lang="en-US" sz="2800"/>
              <a:t>Leave the authentication method set to Windows authentication</a:t>
            </a:r>
          </a:p>
          <a:p>
            <a:pPr marL="1163638" lvl="1" indent="-360363">
              <a:lnSpc>
                <a:spcPct val="85000"/>
              </a:lnSpc>
              <a:spcBef>
                <a:spcPct val="35000"/>
              </a:spcBef>
            </a:pPr>
            <a:r>
              <a:rPr lang="en-US" sz="2800"/>
              <a:t>Click "OK"</a:t>
            </a:r>
          </a:p>
          <a:p>
            <a:pPr marL="539750" indent="-539750">
              <a:lnSpc>
                <a:spcPct val="85000"/>
              </a:lnSpc>
              <a:spcBef>
                <a:spcPct val="35000"/>
              </a:spcBef>
            </a:pPr>
            <a:r>
              <a:rPr lang="en-US" sz="3000"/>
              <a:t>In this way you create an SQL Server User account</a:t>
            </a:r>
          </a:p>
          <a:p>
            <a:pPr marL="539750" indent="-539750">
              <a:lnSpc>
                <a:spcPct val="85000"/>
              </a:lnSpc>
              <a:spcBef>
                <a:spcPct val="35000"/>
              </a:spcBef>
            </a:pPr>
            <a:r>
              <a:rPr lang="en-US" sz="3000"/>
              <a:t>Later you can set database permissions for this account</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p:txBody>
          <a:bodyPr/>
          <a:lstStyle/>
          <a:p>
            <a:r>
              <a:rPr lang="en-US" sz="3600"/>
              <a:t>SSMSE Setting Database Account</a:t>
            </a:r>
            <a:endParaRPr lang="bg-BG" sz="3600"/>
          </a:p>
        </p:txBody>
      </p:sp>
      <p:sp>
        <p:nvSpPr>
          <p:cNvPr id="491523" name="Rectangle 3"/>
          <p:cNvSpPr>
            <a:spLocks noGrp="1" noChangeArrowheads="1"/>
          </p:cNvSpPr>
          <p:nvPr>
            <p:ph type="body" idx="1"/>
          </p:nvPr>
        </p:nvSpPr>
        <p:spPr/>
        <p:txBody>
          <a:bodyPr/>
          <a:lstStyle/>
          <a:p>
            <a:pPr marL="609600" indent="-609600">
              <a:buFontTx/>
              <a:buAutoNum type="arabicPeriod"/>
            </a:pPr>
            <a:r>
              <a:rPr lang="en-US" dirty="0"/>
              <a:t>Right click on the "Security" directory under some of the databases and choose "New" </a:t>
            </a:r>
            <a:r>
              <a:rPr lang="en-US" dirty="0">
                <a:sym typeface="Wingdings" pitchFamily="2" charset="2"/>
              </a:rPr>
              <a:t> "User"</a:t>
            </a:r>
          </a:p>
          <a:p>
            <a:pPr marL="609600" indent="-609600">
              <a:buFontTx/>
              <a:buAutoNum type="arabicPeriod"/>
            </a:pPr>
            <a:r>
              <a:rPr lang="en-US" dirty="0">
                <a:sym typeface="Wingdings" pitchFamily="2" charset="2"/>
              </a:rPr>
              <a:t>Set the username you want and select one of the Server accounts to use</a:t>
            </a:r>
          </a:p>
          <a:p>
            <a:pPr marL="609600" indent="-609600">
              <a:buFontTx/>
              <a:buAutoNum type="arabicPeriod"/>
            </a:pPr>
            <a:r>
              <a:rPr lang="en-US" dirty="0">
                <a:sym typeface="Wingdings" pitchFamily="2" charset="2"/>
              </a:rPr>
              <a:t>Set the roles for this user</a:t>
            </a:r>
          </a:p>
          <a:p>
            <a:pPr marL="609600" indent="-609600">
              <a:buFontTx/>
              <a:buAutoNum type="arabicPeriod"/>
            </a:pPr>
            <a:r>
              <a:rPr lang="en-US" dirty="0">
                <a:sym typeface="Wingdings" pitchFamily="2" charset="2"/>
              </a:rPr>
              <a:t>Click "Ok" to confirm</a:t>
            </a:r>
          </a:p>
          <a:p>
            <a:pPr marL="609600" indent="-609600">
              <a:buFontTx/>
              <a:buNone/>
            </a:pPr>
            <a:r>
              <a:rPr lang="en-US" dirty="0">
                <a:sym typeface="Wingdings" pitchFamily="2" charset="2"/>
              </a:rPr>
              <a:t>	</a:t>
            </a:r>
            <a:r>
              <a:rPr lang="en-US" sz="2800" dirty="0">
                <a:sym typeface="Wingdings" pitchFamily="2" charset="2"/>
              </a:rPr>
              <a:t>By selecting the </a:t>
            </a:r>
            <a:r>
              <a:rPr lang="en-US" sz="2800" dirty="0" err="1">
                <a:sym typeface="Wingdings" pitchFamily="2" charset="2"/>
              </a:rPr>
              <a:t>name_of_database</a:t>
            </a:r>
            <a:r>
              <a:rPr lang="en-US" sz="2800" dirty="0">
                <a:sym typeface="Wingdings" pitchFamily="2" charset="2"/>
              </a:rPr>
              <a:t>  properties  permissions you can also set specific permissions for the accounts</a:t>
            </a:r>
            <a:endParaRPr lang="en-US" sz="2800"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sz="3600"/>
              <a:t>SQL Server Management Studio Express</a:t>
            </a:r>
            <a:endParaRPr lang="bg-BG" sz="3600"/>
          </a:p>
        </p:txBody>
      </p:sp>
      <p:sp>
        <p:nvSpPr>
          <p:cNvPr id="486403" name="Rectangle 3"/>
          <p:cNvSpPr>
            <a:spLocks noGrp="1" noChangeArrowheads="1"/>
          </p:cNvSpPr>
          <p:nvPr>
            <p:ph type="body" idx="1"/>
          </p:nvPr>
        </p:nvSpPr>
        <p:spPr/>
        <p:txBody>
          <a:bodyPr/>
          <a:lstStyle/>
          <a:p>
            <a:pPr>
              <a:lnSpc>
                <a:spcPct val="90000"/>
              </a:lnSpc>
            </a:pPr>
            <a:r>
              <a:rPr lang="en-US"/>
              <a:t>It can be used to visually change the structure or data in a database</a:t>
            </a:r>
          </a:p>
          <a:p>
            <a:pPr>
              <a:lnSpc>
                <a:spcPct val="90000"/>
              </a:lnSpc>
            </a:pPr>
            <a:r>
              <a:rPr lang="en-US"/>
              <a:t>It can execute T-SQL queries</a:t>
            </a:r>
          </a:p>
          <a:p>
            <a:pPr lvl="1">
              <a:lnSpc>
                <a:spcPct val="90000"/>
              </a:lnSpc>
            </a:pPr>
            <a:r>
              <a:rPr lang="en-US"/>
              <a:t>Select the database you want to work with in the Object Explorer</a:t>
            </a:r>
          </a:p>
          <a:p>
            <a:pPr lvl="1">
              <a:lnSpc>
                <a:spcPct val="90000"/>
              </a:lnSpc>
            </a:pPr>
            <a:r>
              <a:rPr lang="en-US"/>
              <a:t>Click the [New Query] button just under the file menu</a:t>
            </a:r>
          </a:p>
          <a:p>
            <a:pPr lvl="1">
              <a:lnSpc>
                <a:spcPct val="90000"/>
              </a:lnSpc>
            </a:pPr>
            <a:r>
              <a:rPr lang="en-US"/>
              <a:t>Write the query in the window to the right of Object Explorer</a:t>
            </a:r>
          </a:p>
          <a:p>
            <a:pPr lvl="1">
              <a:lnSpc>
                <a:spcPct val="90000"/>
              </a:lnSpc>
            </a:pPr>
            <a:r>
              <a:rPr lang="en-US"/>
              <a:t>Click the [Execute] button</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ctrTitle"/>
          </p:nvPr>
        </p:nvSpPr>
        <p:spPr>
          <a:xfrm>
            <a:off x="1258888" y="2492375"/>
            <a:ext cx="6480175" cy="1473200"/>
          </a:xfrm>
        </p:spPr>
        <p:txBody>
          <a:bodyPr/>
          <a:lstStyle/>
          <a:p>
            <a:pPr>
              <a:lnSpc>
                <a:spcPct val="110000"/>
              </a:lnSpc>
            </a:pPr>
            <a:r>
              <a:rPr lang="en-US" dirty="0"/>
              <a:t>Moving an SQL Server </a:t>
            </a:r>
            <a:r>
              <a:rPr lang="en-US" dirty="0" smtClean="0"/>
              <a:t>2008 </a:t>
            </a:r>
            <a:r>
              <a:rPr lang="en-US" dirty="0"/>
              <a:t>Database</a:t>
            </a:r>
            <a:endParaRPr lang="bg-BG"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en-US" sz="3600"/>
              <a:t>Moving a Database</a:t>
            </a:r>
            <a:endParaRPr lang="bg-BG" sz="3600"/>
          </a:p>
        </p:txBody>
      </p:sp>
      <p:sp>
        <p:nvSpPr>
          <p:cNvPr id="476163" name="Rectangle 3"/>
          <p:cNvSpPr>
            <a:spLocks noGrp="1" noChangeArrowheads="1"/>
          </p:cNvSpPr>
          <p:nvPr>
            <p:ph type="body" idx="1"/>
          </p:nvPr>
        </p:nvSpPr>
        <p:spPr/>
        <p:txBody>
          <a:bodyPr/>
          <a:lstStyle/>
          <a:p>
            <a:r>
              <a:rPr lang="en-US"/>
              <a:t>Necessary when we install a certain application at the customer environment</a:t>
            </a:r>
            <a:endParaRPr lang="bg-BG"/>
          </a:p>
          <a:p>
            <a:r>
              <a:rPr lang="en-US"/>
              <a:t>Ways of moving an</a:t>
            </a:r>
            <a:r>
              <a:rPr lang="bg-BG"/>
              <a:t> </a:t>
            </a:r>
            <a:r>
              <a:rPr lang="en-US"/>
              <a:t>SQL Server database</a:t>
            </a:r>
            <a:r>
              <a:rPr lang="bg-BG"/>
              <a:t>:</a:t>
            </a:r>
          </a:p>
          <a:p>
            <a:pPr lvl="1"/>
            <a:r>
              <a:rPr lang="en-US"/>
              <a:t>By means of backup and restore</a:t>
            </a:r>
            <a:r>
              <a:rPr lang="bg-BG"/>
              <a:t> </a:t>
            </a:r>
            <a:endParaRPr lang="en-US"/>
          </a:p>
          <a:p>
            <a:pPr lvl="1"/>
            <a:r>
              <a:rPr lang="en-US"/>
              <a:t>By detaching and attaching the database</a:t>
            </a:r>
          </a:p>
          <a:p>
            <a:pPr lvl="2"/>
            <a:r>
              <a:rPr lang="en-US"/>
              <a:t>The 2 servers must have the same versions!</a:t>
            </a:r>
            <a:r>
              <a:rPr lang="bg-BG"/>
              <a:t> </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p:txBody>
          <a:bodyPr/>
          <a:lstStyle/>
          <a:p>
            <a:r>
              <a:rPr lang="en-US" sz="3600"/>
              <a:t>Moving by Backup and Restore</a:t>
            </a:r>
            <a:endParaRPr lang="bg-BG" sz="3600"/>
          </a:p>
        </p:txBody>
      </p:sp>
      <p:sp>
        <p:nvSpPr>
          <p:cNvPr id="478211" name="Rectangle 3"/>
          <p:cNvSpPr>
            <a:spLocks noGrp="1" noChangeArrowheads="1"/>
          </p:cNvSpPr>
          <p:nvPr>
            <p:ph type="body" idx="1"/>
          </p:nvPr>
        </p:nvSpPr>
        <p:spPr/>
        <p:txBody>
          <a:bodyPr/>
          <a:lstStyle/>
          <a:p>
            <a:r>
              <a:rPr lang="en-US"/>
              <a:t>We back up the database through</a:t>
            </a:r>
            <a:r>
              <a:rPr lang="bg-BG"/>
              <a:t> SQL Server </a:t>
            </a:r>
            <a:r>
              <a:rPr lang="en-US"/>
              <a:t>2005 </a:t>
            </a:r>
            <a:r>
              <a:rPr lang="bg-BG"/>
              <a:t>Management Studio</a:t>
            </a:r>
          </a:p>
          <a:p>
            <a:endParaRPr lang="en-US"/>
          </a:p>
          <a:p>
            <a:endParaRPr lang="en-US"/>
          </a:p>
          <a:p>
            <a:endParaRPr lang="en-US"/>
          </a:p>
          <a:p>
            <a:endParaRPr lang="en-US"/>
          </a:p>
          <a:p>
            <a:pPr>
              <a:spcBef>
                <a:spcPct val="75000"/>
              </a:spcBef>
            </a:pPr>
            <a:r>
              <a:rPr lang="en-US"/>
              <a:t>Transport the backup to the receiving server</a:t>
            </a:r>
            <a:endParaRPr lang="bg-BG"/>
          </a:p>
        </p:txBody>
      </p:sp>
      <p:pic>
        <p:nvPicPr>
          <p:cNvPr id="3074" name="Picture 2" descr="C:\Users\c00l\Desktop\ssms.back.up.png"/>
          <p:cNvPicPr>
            <a:picLocks noChangeAspect="1" noChangeArrowheads="1"/>
          </p:cNvPicPr>
          <p:nvPr/>
        </p:nvPicPr>
        <p:blipFill>
          <a:blip r:embed="rId2" cstate="print"/>
          <a:srcRect/>
          <a:stretch>
            <a:fillRect/>
          </a:stretch>
        </p:blipFill>
        <p:spPr bwMode="auto">
          <a:xfrm>
            <a:off x="2743200" y="2343150"/>
            <a:ext cx="3752850" cy="2457450"/>
          </a:xfrm>
          <a:prstGeom prst="rect">
            <a:avLst/>
          </a:prstGeom>
          <a:noFill/>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en-US" sz="3600" dirty="0"/>
              <a:t>Moving by Backup and Restore</a:t>
            </a:r>
            <a:endParaRPr lang="bg-BG" sz="3600" dirty="0"/>
          </a:p>
        </p:txBody>
      </p:sp>
      <p:sp>
        <p:nvSpPr>
          <p:cNvPr id="504835" name="Rectangle 3"/>
          <p:cNvSpPr>
            <a:spLocks noGrp="1" noChangeArrowheads="1"/>
          </p:cNvSpPr>
          <p:nvPr>
            <p:ph type="body" idx="1"/>
          </p:nvPr>
        </p:nvSpPr>
        <p:spPr/>
        <p:txBody>
          <a:bodyPr/>
          <a:lstStyle/>
          <a:p>
            <a:endParaRPr lang="bg-BG" dirty="0"/>
          </a:p>
          <a:p>
            <a:endParaRPr lang="en-US" dirty="0"/>
          </a:p>
          <a:p>
            <a:endParaRPr lang="en-US" dirty="0"/>
          </a:p>
          <a:p>
            <a:endParaRPr lang="en-US" dirty="0"/>
          </a:p>
          <a:p>
            <a:endParaRPr lang="en-US" dirty="0"/>
          </a:p>
          <a:p>
            <a:r>
              <a:rPr lang="en-US" dirty="0"/>
              <a:t>Again by using</a:t>
            </a:r>
            <a:r>
              <a:rPr lang="bg-BG" dirty="0"/>
              <a:t> SQL Server </a:t>
            </a:r>
            <a:r>
              <a:rPr lang="en-US" dirty="0"/>
              <a:t>2005 </a:t>
            </a:r>
            <a:r>
              <a:rPr lang="bg-BG" dirty="0"/>
              <a:t>Management Studio</a:t>
            </a:r>
            <a:r>
              <a:rPr lang="en-US" dirty="0"/>
              <a:t> restore the database</a:t>
            </a:r>
            <a:endParaRPr lang="bg-BG" dirty="0"/>
          </a:p>
        </p:txBody>
      </p:sp>
      <p:pic>
        <p:nvPicPr>
          <p:cNvPr id="4098" name="Picture 2" descr="C:\Users\c00l\Desktop\ssms.restore.png"/>
          <p:cNvPicPr>
            <a:picLocks noChangeAspect="1" noChangeArrowheads="1"/>
          </p:cNvPicPr>
          <p:nvPr/>
        </p:nvPicPr>
        <p:blipFill>
          <a:blip r:embed="rId2" cstate="print"/>
          <a:srcRect/>
          <a:stretch>
            <a:fillRect/>
          </a:stretch>
        </p:blipFill>
        <p:spPr bwMode="auto">
          <a:xfrm>
            <a:off x="3048000" y="1676400"/>
            <a:ext cx="2933700" cy="2028825"/>
          </a:xfrm>
          <a:prstGeom prst="rect">
            <a:avLst/>
          </a:prstGeom>
          <a:noFill/>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en-US" sz="3600" dirty="0"/>
              <a:t>Moving by Detaching and Attaching</a:t>
            </a:r>
            <a:endParaRPr lang="bg-BG" sz="3600" dirty="0"/>
          </a:p>
        </p:txBody>
      </p:sp>
      <p:sp>
        <p:nvSpPr>
          <p:cNvPr id="479235" name="Rectangle 3"/>
          <p:cNvSpPr>
            <a:spLocks noGrp="1" noChangeArrowheads="1"/>
          </p:cNvSpPr>
          <p:nvPr>
            <p:ph type="body" idx="1"/>
          </p:nvPr>
        </p:nvSpPr>
        <p:spPr/>
        <p:txBody>
          <a:bodyPr/>
          <a:lstStyle/>
          <a:p>
            <a:r>
              <a:rPr lang="en-US"/>
              <a:t>On the source server</a:t>
            </a:r>
            <a:r>
              <a:rPr lang="bg-BG"/>
              <a:t>:</a:t>
            </a:r>
          </a:p>
          <a:p>
            <a:pPr lvl="1"/>
            <a:r>
              <a:rPr lang="en-US"/>
              <a:t>Choose the database in</a:t>
            </a:r>
            <a:r>
              <a:rPr lang="bg-BG"/>
              <a:t> </a:t>
            </a:r>
            <a:r>
              <a:rPr lang="en-US"/>
              <a:t>SQL Server Management Studio</a:t>
            </a:r>
            <a:endParaRPr lang="bg-BG"/>
          </a:p>
          <a:p>
            <a:pPr lvl="1"/>
            <a:r>
              <a:rPr lang="en-US"/>
              <a:t>From the context menu we choose the Detach command</a:t>
            </a:r>
            <a:endParaRPr lang="bg-BG"/>
          </a:p>
          <a:p>
            <a:r>
              <a:rPr lang="en-US"/>
              <a:t>We copy the database files from the source server to the destination server</a:t>
            </a:r>
            <a:r>
              <a:rPr lang="bg-BG"/>
              <a:t>. </a:t>
            </a:r>
            <a:r>
              <a:rPr lang="en-US"/>
              <a:t>As mentioned files have the following extensions</a:t>
            </a:r>
            <a:r>
              <a:rPr lang="bg-BG"/>
              <a:t> :</a:t>
            </a:r>
          </a:p>
          <a:p>
            <a:pPr lvl="1"/>
            <a:r>
              <a:rPr lang="bg-BG"/>
              <a:t>&lt;</a:t>
            </a:r>
            <a:r>
              <a:rPr lang="en-US"/>
              <a:t>database_name</a:t>
            </a:r>
            <a:r>
              <a:rPr lang="bg-BG"/>
              <a:t>&gt;.mdf</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 (2)</a:t>
            </a:r>
            <a:endParaRPr lang="en-US" dirty="0"/>
          </a:p>
        </p:txBody>
      </p:sp>
      <p:sp>
        <p:nvSpPr>
          <p:cNvPr id="3" name="Content Placeholder 2"/>
          <p:cNvSpPr>
            <a:spLocks noGrp="1"/>
          </p:cNvSpPr>
          <p:nvPr>
            <p:ph idx="1"/>
          </p:nvPr>
        </p:nvSpPr>
        <p:spPr/>
        <p:txBody>
          <a:bodyPr/>
          <a:lstStyle/>
          <a:p>
            <a:r>
              <a:rPr lang="en-US" dirty="0" smtClean="0"/>
              <a:t>Introduction to SQL</a:t>
            </a:r>
          </a:p>
          <a:p>
            <a:pPr marL="890588" lvl="1" indent="-542925"/>
            <a:r>
              <a:rPr lang="en-US" dirty="0" smtClean="0"/>
              <a:t>SQL and T-SQL Languages</a:t>
            </a:r>
          </a:p>
          <a:p>
            <a:pPr marL="890588" lvl="1" indent="-542925"/>
            <a:r>
              <a:rPr lang="en-US" dirty="0" smtClean="0"/>
              <a:t>The Telerik Academy Database Schema</a:t>
            </a:r>
          </a:p>
          <a:p>
            <a:pPr marL="890588" lvl="1" indent="-542925"/>
            <a:r>
              <a:rPr lang="en-US" dirty="0" smtClean="0"/>
              <a:t>Introducing the </a:t>
            </a:r>
            <a:r>
              <a:rPr lang="en-US" dirty="0" smtClean="0">
                <a:latin typeface="Courier New" pitchFamily="49" charset="0"/>
              </a:rPr>
              <a:t>SELECT</a:t>
            </a:r>
            <a:r>
              <a:rPr lang="en-US" dirty="0" smtClean="0"/>
              <a:t> SQL Statement</a:t>
            </a:r>
          </a:p>
          <a:p>
            <a:pPr marL="1014413" lvl="2" indent="349250"/>
            <a:r>
              <a:rPr lang="en-US" dirty="0" smtClean="0"/>
              <a:t>Allowed Operators</a:t>
            </a:r>
          </a:p>
          <a:p>
            <a:pPr marL="1014413" lvl="2" indent="349250"/>
            <a:r>
              <a:rPr lang="en-US" dirty="0" smtClean="0"/>
              <a:t>The </a:t>
            </a:r>
            <a:r>
              <a:rPr lang="en-US" dirty="0" smtClean="0">
                <a:latin typeface="Courier New" pitchFamily="49" charset="0"/>
              </a:rPr>
              <a:t>WHERE</a:t>
            </a:r>
            <a:r>
              <a:rPr lang="en-US" dirty="0" smtClean="0"/>
              <a:t> Clause</a:t>
            </a:r>
          </a:p>
          <a:p>
            <a:pPr marL="1014413" lvl="2" indent="349250"/>
            <a:r>
              <a:rPr lang="en-US" dirty="0" smtClean="0"/>
              <a:t>Sorting with </a:t>
            </a:r>
            <a:r>
              <a:rPr lang="en-US" dirty="0" smtClean="0">
                <a:latin typeface="Courier New" pitchFamily="49" charset="0"/>
              </a:rPr>
              <a:t>ORDER BY</a:t>
            </a:r>
          </a:p>
          <a:p>
            <a:pPr marL="1014413" lvl="2" indent="349250"/>
            <a:r>
              <a:rPr lang="en-US" dirty="0" smtClean="0"/>
              <a:t>Selecting Data From Multiple Tables</a:t>
            </a:r>
          </a:p>
          <a:p>
            <a:endParaRPr lang="bg-BG"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lstStyle/>
          <a:p>
            <a:r>
              <a:rPr lang="en-US" sz="3600"/>
              <a:t>Moving by Detaching and Attaching (2)</a:t>
            </a:r>
            <a:endParaRPr lang="bg-BG" sz="3600"/>
          </a:p>
        </p:txBody>
      </p:sp>
      <p:sp>
        <p:nvSpPr>
          <p:cNvPr id="503811" name="Rectangle 3"/>
          <p:cNvSpPr>
            <a:spLocks noGrp="1" noChangeArrowheads="1"/>
          </p:cNvSpPr>
          <p:nvPr>
            <p:ph type="body" idx="1"/>
          </p:nvPr>
        </p:nvSpPr>
        <p:spPr/>
        <p:txBody>
          <a:bodyPr/>
          <a:lstStyle/>
          <a:p>
            <a:pPr lvl="1"/>
            <a:r>
              <a:rPr lang="bg-BG"/>
              <a:t>&lt; </a:t>
            </a:r>
            <a:r>
              <a:rPr lang="en-US"/>
              <a:t>database_name</a:t>
            </a:r>
            <a:r>
              <a:rPr lang="bg-BG"/>
              <a:t>_log&gt;.ldf</a:t>
            </a:r>
          </a:p>
          <a:p>
            <a:r>
              <a:rPr lang="en-US"/>
              <a:t>We attach the database on the destination server with the</a:t>
            </a:r>
            <a:r>
              <a:rPr lang="bg-BG"/>
              <a:t> </a:t>
            </a:r>
            <a:r>
              <a:rPr lang="en-US"/>
              <a:t>Attach command in</a:t>
            </a:r>
            <a:r>
              <a:rPr lang="bg-BG"/>
              <a:t> </a:t>
            </a:r>
            <a:r>
              <a:rPr lang="en-US"/>
              <a:t>SQL Server Management Studio</a:t>
            </a:r>
            <a:endParaRPr lang="bg-BG"/>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ctrTitle"/>
          </p:nvPr>
        </p:nvSpPr>
        <p:spPr>
          <a:xfrm>
            <a:off x="1690688" y="2205038"/>
            <a:ext cx="5761037" cy="669925"/>
          </a:xfrm>
        </p:spPr>
        <p:txBody>
          <a:bodyPr/>
          <a:lstStyle/>
          <a:p>
            <a:pPr>
              <a:lnSpc>
                <a:spcPct val="100000"/>
              </a:lnSpc>
            </a:pPr>
            <a:r>
              <a:rPr lang="en-US" dirty="0"/>
              <a:t>Introduction to SQL</a:t>
            </a:r>
            <a:endParaRPr lang="bg-BG" dirty="0"/>
          </a:p>
        </p:txBody>
      </p:sp>
      <p:sp>
        <p:nvSpPr>
          <p:cNvPr id="460806" name="Rectangle 6"/>
          <p:cNvSpPr>
            <a:spLocks noChangeArrowheads="1"/>
          </p:cNvSpPr>
          <p:nvPr/>
        </p:nvSpPr>
        <p:spPr bwMode="auto">
          <a:xfrm>
            <a:off x="1803400" y="3067050"/>
            <a:ext cx="4867038" cy="584775"/>
          </a:xfrm>
          <a:prstGeom prst="rect">
            <a:avLst/>
          </a:prstGeom>
          <a:noFill/>
          <a:ln w="9525" algn="ctr">
            <a:noFill/>
            <a:miter lim="800000"/>
            <a:headEnd/>
            <a:tailEnd/>
          </a:ln>
          <a:effectLst>
            <a:outerShdw dist="17961" dir="2700000" algn="ctr" rotWithShape="0">
              <a:srgbClr val="FFFFFF"/>
            </a:outerShdw>
          </a:effectLst>
        </p:spPr>
        <p:txBody>
          <a:bodyPr wrap="none">
            <a:spAutoFit/>
          </a:bodyPr>
          <a:lstStyle/>
          <a:p>
            <a:r>
              <a:rPr lang="en-US" sz="3200" dirty="0"/>
              <a:t>(with Microsoft SQL Server)</a:t>
            </a:r>
            <a:endParaRPr lang="bg-BG" sz="3200"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ctrTitle"/>
          </p:nvPr>
        </p:nvSpPr>
        <p:spPr>
          <a:xfrm>
            <a:off x="1512888" y="2492375"/>
            <a:ext cx="6011862" cy="636588"/>
          </a:xfrm>
        </p:spPr>
        <p:txBody>
          <a:bodyPr/>
          <a:lstStyle/>
          <a:p>
            <a:r>
              <a:rPr lang="en-US"/>
              <a:t>Relational Databases</a:t>
            </a:r>
          </a:p>
        </p:txBody>
      </p:sp>
      <p:sp>
        <p:nvSpPr>
          <p:cNvPr id="465923" name="Rectangle 3"/>
          <p:cNvSpPr>
            <a:spLocks noChangeArrowheads="1"/>
          </p:cNvSpPr>
          <p:nvPr/>
        </p:nvSpPr>
        <p:spPr bwMode="auto">
          <a:xfrm>
            <a:off x="1512888" y="3309938"/>
            <a:ext cx="6011862" cy="406400"/>
          </a:xfrm>
          <a:prstGeom prst="rect">
            <a:avLst/>
          </a:prstGeom>
          <a:noFill/>
          <a:ln w="9525">
            <a:noFill/>
            <a:miter lim="800000"/>
            <a:headEnd/>
            <a:tailEnd/>
          </a:ln>
          <a:effectLst/>
        </p:spPr>
        <p:txBody>
          <a:bodyPr lIns="0" tIns="0" rIns="0" bIns="0" anchor="b">
            <a:spAutoFit/>
          </a:bodyPr>
          <a:lstStyle/>
          <a:p>
            <a:pPr algn="ctr">
              <a:lnSpc>
                <a:spcPct val="95000"/>
              </a:lnSpc>
            </a:pPr>
            <a:r>
              <a:rPr lang="en-US" sz="2800">
                <a:effectLst>
                  <a:outerShdw blurRad="38100" dist="38100" dir="2700000" algn="tl">
                    <a:srgbClr val="FFFFFF"/>
                  </a:outerShdw>
                </a:effectLst>
              </a:rPr>
              <a:t>Short Overview</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a:t>Relational Databases</a:t>
            </a:r>
          </a:p>
        </p:txBody>
      </p:sp>
      <p:sp>
        <p:nvSpPr>
          <p:cNvPr id="477187" name="Rectangle 3"/>
          <p:cNvSpPr>
            <a:spLocks noGrp="1" noChangeArrowheads="1"/>
          </p:cNvSpPr>
          <p:nvPr>
            <p:ph type="body" idx="1"/>
          </p:nvPr>
        </p:nvSpPr>
        <p:spPr>
          <a:xfrm>
            <a:off x="250825" y="1196975"/>
            <a:ext cx="8642350" cy="5472113"/>
          </a:xfrm>
        </p:spPr>
        <p:txBody>
          <a:bodyPr/>
          <a:lstStyle/>
          <a:p>
            <a:r>
              <a:rPr lang="en-US" sz="3600"/>
              <a:t>A relational database:</a:t>
            </a:r>
          </a:p>
          <a:p>
            <a:pPr lvl="1"/>
            <a:r>
              <a:rPr lang="en-US" sz="3400"/>
              <a:t>Can be accessed and modified by executing </a:t>
            </a:r>
            <a:r>
              <a:rPr lang="en-US" sz="3400" u="sng"/>
              <a:t>S</a:t>
            </a:r>
            <a:r>
              <a:rPr lang="en-US" sz="3400"/>
              <a:t>tructured </a:t>
            </a:r>
            <a:r>
              <a:rPr lang="en-US" sz="3400" u="sng"/>
              <a:t>Q</a:t>
            </a:r>
            <a:r>
              <a:rPr lang="en-US" sz="3400"/>
              <a:t>uery </a:t>
            </a:r>
            <a:r>
              <a:rPr lang="en-US" sz="3400" u="sng"/>
              <a:t>L</a:t>
            </a:r>
            <a:r>
              <a:rPr lang="en-US" sz="3400"/>
              <a:t>anguage (SQL) statements</a:t>
            </a:r>
          </a:p>
          <a:p>
            <a:pPr lvl="2"/>
            <a:r>
              <a:rPr lang="en-US" sz="3200"/>
              <a:t>Uses a set of operations to extract subset of the data</a:t>
            </a:r>
          </a:p>
          <a:p>
            <a:pPr lvl="1"/>
            <a:r>
              <a:rPr lang="en-US" sz="3400"/>
              <a:t>Contains a collection of tables</a:t>
            </a:r>
          </a:p>
          <a:p>
            <a:pPr lvl="2"/>
            <a:r>
              <a:rPr lang="en-US" sz="3200"/>
              <a:t>Relationships are defined between the tables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en-US" sz="3800"/>
              <a:t>Communicating with a DB</a:t>
            </a:r>
          </a:p>
        </p:txBody>
      </p:sp>
      <p:sp>
        <p:nvSpPr>
          <p:cNvPr id="479235" name="Arc 3"/>
          <p:cNvSpPr>
            <a:spLocks/>
          </p:cNvSpPr>
          <p:nvPr/>
        </p:nvSpPr>
        <p:spPr bwMode="auto">
          <a:xfrm>
            <a:off x="3621088" y="2882900"/>
            <a:ext cx="3182937" cy="447675"/>
          </a:xfrm>
          <a:custGeom>
            <a:avLst/>
            <a:gdLst>
              <a:gd name="G0" fmla="+- 0 0 0"/>
              <a:gd name="G1" fmla="+- 21597 0 0"/>
              <a:gd name="G2" fmla="+- 21600 0 0"/>
              <a:gd name="T0" fmla="*/ 375 w 19771"/>
              <a:gd name="T1" fmla="*/ 0 h 21597"/>
              <a:gd name="T2" fmla="*/ 19771 w 19771"/>
              <a:gd name="T3" fmla="*/ 12899 h 21597"/>
              <a:gd name="T4" fmla="*/ 0 w 19771"/>
              <a:gd name="T5" fmla="*/ 21597 h 21597"/>
            </a:gdLst>
            <a:ahLst/>
            <a:cxnLst>
              <a:cxn ang="0">
                <a:pos x="T0" y="T1"/>
              </a:cxn>
              <a:cxn ang="0">
                <a:pos x="T2" y="T3"/>
              </a:cxn>
              <a:cxn ang="0">
                <a:pos x="T4" y="T5"/>
              </a:cxn>
            </a:cxnLst>
            <a:rect l="0" t="0" r="r" b="b"/>
            <a:pathLst>
              <a:path w="19771" h="21597" fill="none" extrusionOk="0">
                <a:moveTo>
                  <a:pt x="374" y="0"/>
                </a:moveTo>
                <a:cubicBezTo>
                  <a:pt x="8803" y="146"/>
                  <a:pt x="16376" y="5182"/>
                  <a:pt x="19771" y="12898"/>
                </a:cubicBezTo>
              </a:path>
              <a:path w="19771" h="21597" stroke="0" extrusionOk="0">
                <a:moveTo>
                  <a:pt x="374" y="0"/>
                </a:moveTo>
                <a:cubicBezTo>
                  <a:pt x="8803" y="146"/>
                  <a:pt x="16376" y="5182"/>
                  <a:pt x="19771" y="12898"/>
                </a:cubicBezTo>
                <a:lnTo>
                  <a:pt x="0" y="21597"/>
                </a:lnTo>
                <a:close/>
              </a:path>
            </a:pathLst>
          </a:custGeom>
          <a:noFill/>
          <a:ln w="50800" cap="rnd">
            <a:solidFill>
              <a:schemeClr val="tx1"/>
            </a:solidFill>
            <a:round/>
            <a:headEnd type="none" w="sm" len="sm"/>
            <a:tailEnd type="stealth" w="med" len="lg"/>
          </a:ln>
          <a:effectLst/>
        </p:spPr>
        <p:txBody>
          <a:bodyPr/>
          <a:lstStyle/>
          <a:p>
            <a:endParaRPr lang="bg-BG"/>
          </a:p>
        </p:txBody>
      </p:sp>
      <p:sp>
        <p:nvSpPr>
          <p:cNvPr id="479236" name="Arc 4"/>
          <p:cNvSpPr>
            <a:spLocks/>
          </p:cNvSpPr>
          <p:nvPr/>
        </p:nvSpPr>
        <p:spPr bwMode="auto">
          <a:xfrm rot="10800000">
            <a:off x="4340225" y="4473575"/>
            <a:ext cx="3001963" cy="585788"/>
          </a:xfrm>
          <a:custGeom>
            <a:avLst/>
            <a:gdLst>
              <a:gd name="G0" fmla="+- 21558 0 0"/>
              <a:gd name="G1" fmla="+- 21594 0 0"/>
              <a:gd name="G2" fmla="+- 21600 0 0"/>
              <a:gd name="T0" fmla="*/ 0 w 21558"/>
              <a:gd name="T1" fmla="*/ 20244 h 21594"/>
              <a:gd name="T2" fmla="*/ 21062 w 21558"/>
              <a:gd name="T3" fmla="*/ 0 h 21594"/>
              <a:gd name="T4" fmla="*/ 21558 w 21558"/>
              <a:gd name="T5" fmla="*/ 21594 h 21594"/>
            </a:gdLst>
            <a:ahLst/>
            <a:cxnLst>
              <a:cxn ang="0">
                <a:pos x="T0" y="T1"/>
              </a:cxn>
              <a:cxn ang="0">
                <a:pos x="T2" y="T3"/>
              </a:cxn>
              <a:cxn ang="0">
                <a:pos x="T4" y="T5"/>
              </a:cxn>
            </a:cxnLst>
            <a:rect l="0" t="0" r="r" b="b"/>
            <a:pathLst>
              <a:path w="21558" h="21594" fill="none" extrusionOk="0">
                <a:moveTo>
                  <a:pt x="0" y="20244"/>
                </a:moveTo>
                <a:cubicBezTo>
                  <a:pt x="701" y="9051"/>
                  <a:pt x="9850" y="257"/>
                  <a:pt x="21061" y="-1"/>
                </a:cubicBezTo>
              </a:path>
              <a:path w="21558" h="21594" stroke="0" extrusionOk="0">
                <a:moveTo>
                  <a:pt x="0" y="20244"/>
                </a:moveTo>
                <a:cubicBezTo>
                  <a:pt x="701" y="9051"/>
                  <a:pt x="9850" y="257"/>
                  <a:pt x="21061" y="-1"/>
                </a:cubicBezTo>
                <a:lnTo>
                  <a:pt x="21558" y="21594"/>
                </a:lnTo>
                <a:close/>
              </a:path>
            </a:pathLst>
          </a:custGeom>
          <a:noFill/>
          <a:ln w="50800" cap="rnd">
            <a:solidFill>
              <a:schemeClr val="tx1"/>
            </a:solidFill>
            <a:round/>
            <a:headEnd type="none" w="sm" len="sm"/>
            <a:tailEnd type="stealth" w="med" len="lg"/>
          </a:ln>
          <a:effectLst/>
        </p:spPr>
        <p:txBody>
          <a:bodyPr/>
          <a:lstStyle/>
          <a:p>
            <a:endParaRPr lang="bg-BG"/>
          </a:p>
        </p:txBody>
      </p:sp>
      <p:sp>
        <p:nvSpPr>
          <p:cNvPr id="479237" name="Text Box 5"/>
          <p:cNvSpPr txBox="1">
            <a:spLocks noChangeArrowheads="1"/>
          </p:cNvSpPr>
          <p:nvPr/>
        </p:nvSpPr>
        <p:spPr bwMode="auto">
          <a:xfrm>
            <a:off x="3708400" y="1987550"/>
            <a:ext cx="2908168" cy="830997"/>
          </a:xfrm>
          <a:prstGeom prst="rect">
            <a:avLst/>
          </a:prstGeom>
          <a:noFill/>
          <a:ln w="9525">
            <a:noFill/>
            <a:miter lim="800000"/>
            <a:headEnd/>
            <a:tailEnd/>
          </a:ln>
          <a:effectLst/>
        </p:spPr>
        <p:txBody>
          <a:bodyPr wrap="none">
            <a:spAutoFit/>
          </a:bodyPr>
          <a:lstStyle/>
          <a:p>
            <a:pPr>
              <a:lnSpc>
                <a:spcPct val="100000"/>
              </a:lnSpc>
            </a:pPr>
            <a:r>
              <a:rPr lang="en-US" sz="2400" b="1" dirty="0">
                <a:solidFill>
                  <a:schemeClr val="tx1"/>
                </a:solidFill>
              </a:rPr>
              <a:t>SQL statement is</a:t>
            </a:r>
          </a:p>
          <a:p>
            <a:pPr>
              <a:lnSpc>
                <a:spcPct val="100000"/>
              </a:lnSpc>
            </a:pPr>
            <a:r>
              <a:rPr lang="en-US" sz="2400" b="1" dirty="0">
                <a:solidFill>
                  <a:schemeClr val="tx1"/>
                </a:solidFill>
              </a:rPr>
              <a:t>sent to the database</a:t>
            </a:r>
          </a:p>
        </p:txBody>
      </p:sp>
      <p:sp>
        <p:nvSpPr>
          <p:cNvPr id="479238" name="Text Box 6"/>
          <p:cNvSpPr txBox="1">
            <a:spLocks noChangeArrowheads="1"/>
          </p:cNvSpPr>
          <p:nvPr/>
        </p:nvSpPr>
        <p:spPr bwMode="auto">
          <a:xfrm>
            <a:off x="684213" y="1484313"/>
            <a:ext cx="2484976" cy="830997"/>
          </a:xfrm>
          <a:prstGeom prst="rect">
            <a:avLst/>
          </a:prstGeom>
          <a:noFill/>
          <a:ln w="9525">
            <a:noFill/>
            <a:miter lim="800000"/>
            <a:headEnd/>
            <a:tailEnd/>
          </a:ln>
          <a:effectLst/>
        </p:spPr>
        <p:txBody>
          <a:bodyPr wrap="none">
            <a:spAutoFit/>
          </a:bodyPr>
          <a:lstStyle/>
          <a:p>
            <a:pPr>
              <a:lnSpc>
                <a:spcPct val="100000"/>
              </a:lnSpc>
            </a:pPr>
            <a:r>
              <a:rPr lang="en-US" sz="2400" b="1" dirty="0">
                <a:solidFill>
                  <a:schemeClr val="tx1"/>
                </a:solidFill>
              </a:rPr>
              <a:t>SQL statement is</a:t>
            </a:r>
          </a:p>
          <a:p>
            <a:pPr>
              <a:lnSpc>
                <a:spcPct val="100000"/>
              </a:lnSpc>
            </a:pPr>
            <a:r>
              <a:rPr lang="en-US" sz="2400" b="1" dirty="0">
                <a:solidFill>
                  <a:schemeClr val="tx1"/>
                </a:solidFill>
              </a:rPr>
              <a:t>entered</a:t>
            </a:r>
          </a:p>
        </p:txBody>
      </p:sp>
      <p:sp>
        <p:nvSpPr>
          <p:cNvPr id="479239" name="Text Box 7"/>
          <p:cNvSpPr txBox="1">
            <a:spLocks noChangeArrowheads="1"/>
          </p:cNvSpPr>
          <p:nvPr/>
        </p:nvSpPr>
        <p:spPr bwMode="auto">
          <a:xfrm>
            <a:off x="693738" y="2443163"/>
            <a:ext cx="2887662" cy="711200"/>
          </a:xfrm>
          <a:prstGeom prst="rect">
            <a:avLst/>
          </a:prstGeom>
          <a:solidFill>
            <a:schemeClr val="bg1">
              <a:alpha val="50000"/>
            </a:schemeClr>
          </a:solidFill>
          <a:ln w="9525">
            <a:solidFill>
              <a:schemeClr val="tx1"/>
            </a:solidFill>
            <a:miter lim="800000"/>
            <a:headEnd/>
            <a:tailEnd/>
          </a:ln>
          <a:effectLst/>
        </p:spPr>
        <p:txBody>
          <a:bodyPr>
            <a:spAutoFit/>
          </a:bodyPr>
          <a:lstStyle/>
          <a:p>
            <a:pPr>
              <a:lnSpc>
                <a:spcPct val="100000"/>
              </a:lnSpc>
            </a:pPr>
            <a:r>
              <a:rPr lang="en-US" sz="2000" b="1" dirty="0">
                <a:solidFill>
                  <a:schemeClr val="tx1"/>
                </a:solidFill>
                <a:latin typeface="Courier New" pitchFamily="49" charset="0"/>
              </a:rPr>
              <a:t>SELECT Name </a:t>
            </a:r>
          </a:p>
          <a:p>
            <a:pPr>
              <a:lnSpc>
                <a:spcPct val="100000"/>
              </a:lnSpc>
            </a:pPr>
            <a:r>
              <a:rPr lang="en-US" sz="2000" b="1" dirty="0">
                <a:solidFill>
                  <a:schemeClr val="tx1"/>
                </a:solidFill>
                <a:latin typeface="Courier New" pitchFamily="49" charset="0"/>
              </a:rPr>
              <a:t>FROM Department</a:t>
            </a:r>
          </a:p>
        </p:txBody>
      </p:sp>
      <p:graphicFrame>
        <p:nvGraphicFramePr>
          <p:cNvPr id="479240" name="Group 8"/>
          <p:cNvGraphicFramePr>
            <a:graphicFrameLocks noGrp="1"/>
          </p:cNvGraphicFramePr>
          <p:nvPr/>
        </p:nvGraphicFramePr>
        <p:xfrm>
          <a:off x="1765300" y="4508500"/>
          <a:ext cx="2571750" cy="1760220"/>
        </p:xfrm>
        <a:graphic>
          <a:graphicData uri="http://schemas.openxmlformats.org/drawingml/2006/table">
            <a:tbl>
              <a:tblPr firstRow="1">
                <a:tableStyleId>{35758FB7-9AC5-4552-8A53-C91805E547FA}</a:tableStyleId>
              </a:tblPr>
              <a:tblGrid>
                <a:gridCol w="25717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dirty="0" smtClean="0">
                          <a:ln>
                            <a:noFill/>
                          </a:ln>
                          <a:effectLst/>
                        </a:rPr>
                        <a:t>Name</a:t>
                      </a:r>
                      <a:endParaRPr kumimoji="1" lang="en-US" sz="1800" b="1" i="0" u="none" strike="noStrike" cap="none" normalizeH="0" baseline="0" noProof="1" smtClean="0">
                        <a:ln>
                          <a:noFill/>
                        </a:ln>
                        <a:solidFill>
                          <a:schemeClr val="tx1"/>
                        </a:solidFill>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rPr>
                        <a:t>Engineering</a:t>
                      </a:r>
                      <a:endParaRPr kumimoji="1" lang="en-US" sz="1800" b="1" i="0" u="none" strike="noStrike" cap="none" normalizeH="0" baseline="0" noProof="1" smtClean="0">
                        <a:ln>
                          <a:noFill/>
                        </a:ln>
                        <a:solidFill>
                          <a:schemeClr val="tx1"/>
                        </a:solidFill>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rPr>
                        <a:t>Sales</a:t>
                      </a:r>
                      <a:endParaRPr kumimoji="1" lang="en-US" sz="1800" b="1" i="0" u="none" strike="noStrike" cap="none" normalizeH="0" baseline="0" noProof="1" smtClean="0">
                        <a:ln>
                          <a:noFill/>
                        </a:ln>
                        <a:solidFill>
                          <a:schemeClr val="tx1"/>
                        </a:solidFill>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rPr>
                        <a:t>Marketing</a:t>
                      </a:r>
                      <a:endParaRPr kumimoji="1" lang="en-US" sz="1800" b="1" i="0" u="none" strike="noStrike" cap="none" normalizeH="0" baseline="0" noProof="1" smtClean="0">
                        <a:ln>
                          <a:noFill/>
                        </a:ln>
                        <a:solidFill>
                          <a:schemeClr val="tx1"/>
                        </a:solidFill>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dirty="0" smtClean="0">
                          <a:ln>
                            <a:noFill/>
                          </a:ln>
                          <a:effectLst/>
                        </a:rPr>
                        <a:t>…</a:t>
                      </a:r>
                      <a:endParaRPr kumimoji="1" lang="en-US" sz="1800" b="1" i="0" u="none" strike="noStrike" cap="none" normalizeH="0" baseline="0" noProof="1" smtClean="0">
                        <a:ln>
                          <a:noFill/>
                        </a:ln>
                        <a:solidFill>
                          <a:schemeClr val="tx1"/>
                        </a:solidFill>
                        <a:effectLst/>
                        <a:latin typeface="Arial" charset="0"/>
                      </a:endParaRPr>
                    </a:p>
                  </a:txBody>
                  <a:tcPr horzOverflow="overflow"/>
                </a:tc>
              </a:tr>
            </a:tbl>
          </a:graphicData>
        </a:graphic>
      </p:graphicFrame>
      <p:sp>
        <p:nvSpPr>
          <p:cNvPr id="479258" name="Text Box 26"/>
          <p:cNvSpPr txBox="1">
            <a:spLocks noChangeArrowheads="1"/>
          </p:cNvSpPr>
          <p:nvPr/>
        </p:nvSpPr>
        <p:spPr bwMode="auto">
          <a:xfrm>
            <a:off x="4589463" y="5084763"/>
            <a:ext cx="3002745" cy="830997"/>
          </a:xfrm>
          <a:prstGeom prst="rect">
            <a:avLst/>
          </a:prstGeom>
          <a:noFill/>
          <a:ln w="9525">
            <a:noFill/>
            <a:miter lim="800000"/>
            <a:headEnd/>
            <a:tailEnd/>
          </a:ln>
          <a:effectLst/>
        </p:spPr>
        <p:txBody>
          <a:bodyPr wrap="none">
            <a:spAutoFit/>
          </a:bodyPr>
          <a:lstStyle/>
          <a:p>
            <a:pPr>
              <a:lnSpc>
                <a:spcPct val="100000"/>
              </a:lnSpc>
            </a:pPr>
            <a:r>
              <a:rPr lang="en-US" sz="2400" b="1">
                <a:solidFill>
                  <a:schemeClr val="tx1"/>
                </a:solidFill>
              </a:rPr>
              <a:t>The result is returned</a:t>
            </a:r>
          </a:p>
          <a:p>
            <a:pPr>
              <a:lnSpc>
                <a:spcPct val="100000"/>
              </a:lnSpc>
            </a:pPr>
            <a:r>
              <a:rPr lang="en-US" sz="2400" b="1">
                <a:solidFill>
                  <a:schemeClr val="tx1"/>
                </a:solidFill>
              </a:rPr>
              <a:t>(usually as a table)</a:t>
            </a:r>
          </a:p>
        </p:txBody>
      </p:sp>
      <p:grpSp>
        <p:nvGrpSpPr>
          <p:cNvPr id="2" name="Group 27"/>
          <p:cNvGrpSpPr>
            <a:grpSpLocks/>
          </p:cNvGrpSpPr>
          <p:nvPr/>
        </p:nvGrpSpPr>
        <p:grpSpPr bwMode="auto">
          <a:xfrm>
            <a:off x="6804025" y="2773363"/>
            <a:ext cx="1662113" cy="1719262"/>
            <a:chOff x="4286" y="1747"/>
            <a:chExt cx="1047" cy="1083"/>
          </a:xfrm>
        </p:grpSpPr>
        <p:sp>
          <p:nvSpPr>
            <p:cNvPr id="479260" name="Rectangle 28"/>
            <p:cNvSpPr>
              <a:spLocks noChangeArrowheads="1"/>
            </p:cNvSpPr>
            <p:nvPr/>
          </p:nvSpPr>
          <p:spPr bwMode="ltGray">
            <a:xfrm>
              <a:off x="4286" y="1967"/>
              <a:ext cx="1047" cy="649"/>
            </a:xfrm>
            <a:prstGeom prst="rect">
              <a:avLst/>
            </a:prstGeom>
            <a:solidFill>
              <a:srgbClr val="CFCFCF"/>
            </a:solidFill>
            <a:ln w="9525">
              <a:noFill/>
              <a:miter lim="800000"/>
              <a:headEnd/>
              <a:tailEnd/>
            </a:ln>
            <a:effectLst/>
          </p:spPr>
          <p:txBody>
            <a:bodyPr wrap="none" anchor="ctr"/>
            <a:lstStyle/>
            <a:p>
              <a:endParaRPr lang="bg-BG"/>
            </a:p>
          </p:txBody>
        </p:sp>
        <p:sp>
          <p:nvSpPr>
            <p:cNvPr id="479261" name="Oval 29"/>
            <p:cNvSpPr>
              <a:spLocks noChangeArrowheads="1"/>
            </p:cNvSpPr>
            <p:nvPr/>
          </p:nvSpPr>
          <p:spPr bwMode="ltGray">
            <a:xfrm>
              <a:off x="4286" y="1747"/>
              <a:ext cx="1047" cy="416"/>
            </a:xfrm>
            <a:prstGeom prst="ellipse">
              <a:avLst/>
            </a:prstGeom>
            <a:solidFill>
              <a:srgbClr val="DDDDDD"/>
            </a:solidFill>
            <a:ln w="9525">
              <a:noFill/>
              <a:round/>
              <a:headEnd/>
              <a:tailEnd/>
            </a:ln>
            <a:effectLst/>
          </p:spPr>
          <p:txBody>
            <a:bodyPr wrap="none" anchor="ctr"/>
            <a:lstStyle/>
            <a:p>
              <a:endParaRPr lang="bg-BG"/>
            </a:p>
          </p:txBody>
        </p:sp>
        <p:sp>
          <p:nvSpPr>
            <p:cNvPr id="479262" name="Oval 30"/>
            <p:cNvSpPr>
              <a:spLocks noChangeArrowheads="1"/>
            </p:cNvSpPr>
            <p:nvPr/>
          </p:nvSpPr>
          <p:spPr bwMode="ltGray">
            <a:xfrm>
              <a:off x="4286" y="2414"/>
              <a:ext cx="1047" cy="416"/>
            </a:xfrm>
            <a:prstGeom prst="ellipse">
              <a:avLst/>
            </a:prstGeom>
            <a:solidFill>
              <a:srgbClr val="C0C0C0"/>
            </a:solidFill>
            <a:ln w="9525">
              <a:noFill/>
              <a:round/>
              <a:headEnd/>
              <a:tailEnd/>
            </a:ln>
            <a:effectLst/>
          </p:spPr>
          <p:txBody>
            <a:bodyPr wrap="none" anchor="ctr"/>
            <a:lstStyle/>
            <a:p>
              <a:endParaRPr lang="bg-BG"/>
            </a:p>
          </p:txBody>
        </p:sp>
        <p:sp>
          <p:nvSpPr>
            <p:cNvPr id="479263" name="Rectangle 31"/>
            <p:cNvSpPr>
              <a:spLocks noChangeArrowheads="1"/>
            </p:cNvSpPr>
            <p:nvPr/>
          </p:nvSpPr>
          <p:spPr bwMode="auto">
            <a:xfrm>
              <a:off x="4318" y="1794"/>
              <a:ext cx="1008" cy="272"/>
            </a:xfrm>
            <a:prstGeom prst="rect">
              <a:avLst/>
            </a:prstGeom>
            <a:noFill/>
            <a:ln w="9525">
              <a:noFill/>
              <a:miter lim="800000"/>
              <a:headEnd/>
              <a:tailEnd/>
            </a:ln>
            <a:effectLst/>
          </p:spPr>
          <p:txBody>
            <a:bodyPr lIns="92075" tIns="46038" rIns="92075" bIns="46038">
              <a:spAutoFit/>
            </a:bodyPr>
            <a:lstStyle/>
            <a:p>
              <a:pPr algn="ctr">
                <a:lnSpc>
                  <a:spcPct val="100000"/>
                </a:lnSpc>
              </a:pPr>
              <a:r>
                <a:rPr kumimoji="0" lang="en-US" sz="2200" dirty="0">
                  <a:solidFill>
                    <a:schemeClr val="accent1">
                      <a:lumMod val="50000"/>
                    </a:schemeClr>
                  </a:solidFill>
                  <a:effectLst>
                    <a:outerShdw blurRad="38100" dist="38100" dir="2700000" algn="tl">
                      <a:srgbClr val="FFFFFF"/>
                    </a:outerShdw>
                  </a:effectLst>
                </a:rPr>
                <a:t>Database </a:t>
              </a:r>
            </a:p>
          </p:txBody>
        </p:sp>
        <p:grpSp>
          <p:nvGrpSpPr>
            <p:cNvPr id="3" name="Group 32"/>
            <p:cNvGrpSpPr>
              <a:grpSpLocks/>
            </p:cNvGrpSpPr>
            <p:nvPr/>
          </p:nvGrpSpPr>
          <p:grpSpPr bwMode="auto">
            <a:xfrm>
              <a:off x="4438" y="2225"/>
              <a:ext cx="755" cy="457"/>
              <a:chOff x="2293" y="2088"/>
              <a:chExt cx="755" cy="457"/>
            </a:xfrm>
          </p:grpSpPr>
          <p:sp>
            <p:nvSpPr>
              <p:cNvPr id="479265" name="Rectangle 33"/>
              <p:cNvSpPr>
                <a:spLocks noChangeArrowheads="1"/>
              </p:cNvSpPr>
              <p:nvPr/>
            </p:nvSpPr>
            <p:spPr bwMode="blackWhite">
              <a:xfrm>
                <a:off x="2293" y="2088"/>
                <a:ext cx="214" cy="118"/>
              </a:xfrm>
              <a:prstGeom prst="rect">
                <a:avLst/>
              </a:prstGeom>
              <a:solidFill>
                <a:schemeClr val="hlink"/>
              </a:solidFill>
              <a:ln w="12700">
                <a:solidFill>
                  <a:srgbClr val="000000"/>
                </a:solidFill>
                <a:miter lim="800000"/>
                <a:headEnd/>
                <a:tailEnd/>
              </a:ln>
              <a:effectLst/>
            </p:spPr>
            <p:txBody>
              <a:bodyPr wrap="none" anchor="ctr"/>
              <a:lstStyle/>
              <a:p>
                <a:endParaRPr lang="bg-BG"/>
              </a:p>
            </p:txBody>
          </p:sp>
          <p:sp>
            <p:nvSpPr>
              <p:cNvPr id="479266" name="Rectangle 34"/>
              <p:cNvSpPr>
                <a:spLocks noChangeArrowheads="1"/>
              </p:cNvSpPr>
              <p:nvPr/>
            </p:nvSpPr>
            <p:spPr bwMode="blackWhite">
              <a:xfrm>
                <a:off x="2564" y="2088"/>
                <a:ext cx="214" cy="118"/>
              </a:xfrm>
              <a:prstGeom prst="rect">
                <a:avLst/>
              </a:prstGeom>
              <a:solidFill>
                <a:schemeClr val="hlink"/>
              </a:solidFill>
              <a:ln w="12700">
                <a:solidFill>
                  <a:srgbClr val="000000"/>
                </a:solidFill>
                <a:miter lim="800000"/>
                <a:headEnd/>
                <a:tailEnd/>
              </a:ln>
              <a:effectLst/>
            </p:spPr>
            <p:txBody>
              <a:bodyPr wrap="none" anchor="ctr"/>
              <a:lstStyle/>
              <a:p>
                <a:endParaRPr lang="bg-BG"/>
              </a:p>
            </p:txBody>
          </p:sp>
          <p:sp>
            <p:nvSpPr>
              <p:cNvPr id="479267" name="Rectangle 35"/>
              <p:cNvSpPr>
                <a:spLocks noChangeArrowheads="1"/>
              </p:cNvSpPr>
              <p:nvPr/>
            </p:nvSpPr>
            <p:spPr bwMode="blackWhite">
              <a:xfrm>
                <a:off x="2833" y="2088"/>
                <a:ext cx="214" cy="118"/>
              </a:xfrm>
              <a:prstGeom prst="rect">
                <a:avLst/>
              </a:prstGeom>
              <a:solidFill>
                <a:schemeClr val="hlink"/>
              </a:solidFill>
              <a:ln w="12700">
                <a:solidFill>
                  <a:srgbClr val="000000"/>
                </a:solidFill>
                <a:miter lim="800000"/>
                <a:headEnd/>
                <a:tailEnd/>
              </a:ln>
              <a:effectLst/>
            </p:spPr>
            <p:txBody>
              <a:bodyPr wrap="none" anchor="ctr"/>
              <a:lstStyle/>
              <a:p>
                <a:endParaRPr lang="bg-BG"/>
              </a:p>
            </p:txBody>
          </p:sp>
          <p:sp>
            <p:nvSpPr>
              <p:cNvPr id="479268" name="Rectangle 36"/>
              <p:cNvSpPr>
                <a:spLocks noChangeArrowheads="1"/>
              </p:cNvSpPr>
              <p:nvPr/>
            </p:nvSpPr>
            <p:spPr bwMode="blackWhite">
              <a:xfrm>
                <a:off x="2294" y="2259"/>
                <a:ext cx="214" cy="118"/>
              </a:xfrm>
              <a:prstGeom prst="rect">
                <a:avLst/>
              </a:prstGeom>
              <a:solidFill>
                <a:schemeClr val="hlink"/>
              </a:solidFill>
              <a:ln w="12700">
                <a:solidFill>
                  <a:srgbClr val="000000"/>
                </a:solidFill>
                <a:miter lim="800000"/>
                <a:headEnd/>
                <a:tailEnd/>
              </a:ln>
              <a:effectLst/>
            </p:spPr>
            <p:txBody>
              <a:bodyPr wrap="none" anchor="ctr"/>
              <a:lstStyle/>
              <a:p>
                <a:endParaRPr lang="bg-BG"/>
              </a:p>
            </p:txBody>
          </p:sp>
          <p:sp>
            <p:nvSpPr>
              <p:cNvPr id="479269" name="Rectangle 37"/>
              <p:cNvSpPr>
                <a:spLocks noChangeArrowheads="1"/>
              </p:cNvSpPr>
              <p:nvPr/>
            </p:nvSpPr>
            <p:spPr bwMode="blackWhite">
              <a:xfrm>
                <a:off x="2565" y="2259"/>
                <a:ext cx="214" cy="118"/>
              </a:xfrm>
              <a:prstGeom prst="rect">
                <a:avLst/>
              </a:prstGeom>
              <a:solidFill>
                <a:schemeClr val="hlink"/>
              </a:solidFill>
              <a:ln w="12700">
                <a:solidFill>
                  <a:srgbClr val="000000"/>
                </a:solidFill>
                <a:miter lim="800000"/>
                <a:headEnd/>
                <a:tailEnd/>
              </a:ln>
              <a:effectLst/>
            </p:spPr>
            <p:txBody>
              <a:bodyPr wrap="none" anchor="ctr"/>
              <a:lstStyle/>
              <a:p>
                <a:endParaRPr lang="bg-BG"/>
              </a:p>
            </p:txBody>
          </p:sp>
          <p:sp>
            <p:nvSpPr>
              <p:cNvPr id="479270" name="Rectangle 38"/>
              <p:cNvSpPr>
                <a:spLocks noChangeArrowheads="1"/>
              </p:cNvSpPr>
              <p:nvPr/>
            </p:nvSpPr>
            <p:spPr bwMode="blackWhite">
              <a:xfrm>
                <a:off x="2834" y="2259"/>
                <a:ext cx="214" cy="118"/>
              </a:xfrm>
              <a:prstGeom prst="rect">
                <a:avLst/>
              </a:prstGeom>
              <a:solidFill>
                <a:schemeClr val="hlink"/>
              </a:solidFill>
              <a:ln w="12700">
                <a:solidFill>
                  <a:srgbClr val="000000"/>
                </a:solidFill>
                <a:miter lim="800000"/>
                <a:headEnd/>
                <a:tailEnd/>
              </a:ln>
              <a:effectLst/>
            </p:spPr>
            <p:txBody>
              <a:bodyPr wrap="none" anchor="ctr"/>
              <a:lstStyle/>
              <a:p>
                <a:endParaRPr lang="bg-BG"/>
              </a:p>
            </p:txBody>
          </p:sp>
          <p:sp>
            <p:nvSpPr>
              <p:cNvPr id="479271" name="Rectangle 39"/>
              <p:cNvSpPr>
                <a:spLocks noChangeArrowheads="1"/>
              </p:cNvSpPr>
              <p:nvPr/>
            </p:nvSpPr>
            <p:spPr bwMode="blackWhite">
              <a:xfrm>
                <a:off x="2294" y="2427"/>
                <a:ext cx="214" cy="118"/>
              </a:xfrm>
              <a:prstGeom prst="rect">
                <a:avLst/>
              </a:prstGeom>
              <a:solidFill>
                <a:schemeClr val="hlink"/>
              </a:solidFill>
              <a:ln w="12700">
                <a:solidFill>
                  <a:srgbClr val="000000"/>
                </a:solidFill>
                <a:miter lim="800000"/>
                <a:headEnd/>
                <a:tailEnd/>
              </a:ln>
              <a:effectLst/>
            </p:spPr>
            <p:txBody>
              <a:bodyPr wrap="none" anchor="ctr"/>
              <a:lstStyle/>
              <a:p>
                <a:endParaRPr lang="bg-BG"/>
              </a:p>
            </p:txBody>
          </p:sp>
          <p:sp>
            <p:nvSpPr>
              <p:cNvPr id="479272" name="Rectangle 40"/>
              <p:cNvSpPr>
                <a:spLocks noChangeArrowheads="1"/>
              </p:cNvSpPr>
              <p:nvPr/>
            </p:nvSpPr>
            <p:spPr bwMode="blackWhite">
              <a:xfrm>
                <a:off x="2565" y="2427"/>
                <a:ext cx="214" cy="118"/>
              </a:xfrm>
              <a:prstGeom prst="rect">
                <a:avLst/>
              </a:prstGeom>
              <a:solidFill>
                <a:schemeClr val="hlink"/>
              </a:solidFill>
              <a:ln w="12700">
                <a:solidFill>
                  <a:srgbClr val="000000"/>
                </a:solidFill>
                <a:miter lim="800000"/>
                <a:headEnd/>
                <a:tailEnd/>
              </a:ln>
              <a:effectLst/>
            </p:spPr>
            <p:txBody>
              <a:bodyPr wrap="none" anchor="ctr"/>
              <a:lstStyle/>
              <a:p>
                <a:endParaRPr lang="bg-BG"/>
              </a:p>
            </p:txBody>
          </p:sp>
          <p:sp>
            <p:nvSpPr>
              <p:cNvPr id="479273" name="Rectangle 41"/>
              <p:cNvSpPr>
                <a:spLocks noChangeArrowheads="1"/>
              </p:cNvSpPr>
              <p:nvPr/>
            </p:nvSpPr>
            <p:spPr bwMode="blackWhite">
              <a:xfrm>
                <a:off x="2834" y="2427"/>
                <a:ext cx="214" cy="118"/>
              </a:xfrm>
              <a:prstGeom prst="rect">
                <a:avLst/>
              </a:prstGeom>
              <a:solidFill>
                <a:schemeClr val="hlink"/>
              </a:solidFill>
              <a:ln w="12700">
                <a:solidFill>
                  <a:srgbClr val="000000"/>
                </a:solidFill>
                <a:miter lim="800000"/>
                <a:headEnd/>
                <a:tailEnd/>
              </a:ln>
              <a:effectLst/>
            </p:spPr>
            <p:txBody>
              <a:bodyPr wrap="none" anchor="ctr"/>
              <a:lstStyle/>
              <a:p>
                <a:endParaRPr lang="bg-BG"/>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9235"/>
                                        </p:tgtEl>
                                        <p:attrNameLst>
                                          <p:attrName>style.visibility</p:attrName>
                                        </p:attrNameLst>
                                      </p:cBhvr>
                                      <p:to>
                                        <p:strVal val="visible"/>
                                      </p:to>
                                    </p:set>
                                    <p:anim calcmode="lin" valueType="num">
                                      <p:cBhvr additive="base">
                                        <p:cTn id="7" dur="500" fill="hold"/>
                                        <p:tgtEl>
                                          <p:spTgt spid="479235"/>
                                        </p:tgtEl>
                                        <p:attrNameLst>
                                          <p:attrName>ppt_x</p:attrName>
                                        </p:attrNameLst>
                                      </p:cBhvr>
                                      <p:tavLst>
                                        <p:tav tm="0">
                                          <p:val>
                                            <p:strVal val="0-#ppt_w/2"/>
                                          </p:val>
                                        </p:tav>
                                        <p:tav tm="100000">
                                          <p:val>
                                            <p:strVal val="#ppt_x"/>
                                          </p:val>
                                        </p:tav>
                                      </p:tavLst>
                                    </p:anim>
                                    <p:anim calcmode="lin" valueType="num">
                                      <p:cBhvr additive="base">
                                        <p:cTn id="8" dur="500" fill="hold"/>
                                        <p:tgtEl>
                                          <p:spTgt spid="4792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ctrTitle"/>
          </p:nvPr>
        </p:nvSpPr>
        <p:spPr>
          <a:xfrm>
            <a:off x="1690688" y="2565400"/>
            <a:ext cx="5761037" cy="636588"/>
          </a:xfrm>
        </p:spPr>
        <p:txBody>
          <a:bodyPr/>
          <a:lstStyle/>
          <a:p>
            <a:r>
              <a:rPr lang="en-US"/>
              <a:t>SQL and T-SQL</a:t>
            </a:r>
            <a:endParaRPr lang="bg-BG"/>
          </a:p>
        </p:txBody>
      </p:sp>
      <p:sp>
        <p:nvSpPr>
          <p:cNvPr id="481283" name="Rectangle 3"/>
          <p:cNvSpPr>
            <a:spLocks noChangeArrowheads="1"/>
          </p:cNvSpPr>
          <p:nvPr/>
        </p:nvSpPr>
        <p:spPr bwMode="auto">
          <a:xfrm>
            <a:off x="1690688" y="3357563"/>
            <a:ext cx="5761037" cy="406400"/>
          </a:xfrm>
          <a:prstGeom prst="rect">
            <a:avLst/>
          </a:prstGeom>
          <a:noFill/>
          <a:ln w="9525">
            <a:noFill/>
            <a:miter lim="800000"/>
            <a:headEnd/>
            <a:tailEnd/>
          </a:ln>
          <a:effectLst/>
        </p:spPr>
        <p:txBody>
          <a:bodyPr lIns="0" tIns="0" rIns="0" bIns="0" anchor="b">
            <a:spAutoFit/>
          </a:bodyPr>
          <a:lstStyle/>
          <a:p>
            <a:pPr algn="ctr">
              <a:lnSpc>
                <a:spcPct val="95000"/>
              </a:lnSpc>
            </a:pPr>
            <a:r>
              <a:rPr lang="en-US" sz="2800">
                <a:effectLst>
                  <a:outerShdw blurRad="38100" dist="38100" dir="2700000" algn="tl">
                    <a:srgbClr val="FFFFFF"/>
                  </a:outerShdw>
                </a:effectLst>
              </a:rPr>
              <a:t>Introduction</a:t>
            </a:r>
            <a:endParaRPr lang="bg-BG" sz="2800">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a:t>What is SQL?</a:t>
            </a:r>
            <a:endParaRPr lang="bg-BG"/>
          </a:p>
        </p:txBody>
      </p:sp>
      <p:sp>
        <p:nvSpPr>
          <p:cNvPr id="483331" name="Rectangle 3"/>
          <p:cNvSpPr>
            <a:spLocks noGrp="1" noChangeArrowheads="1"/>
          </p:cNvSpPr>
          <p:nvPr>
            <p:ph type="body" idx="1"/>
          </p:nvPr>
        </p:nvSpPr>
        <p:spPr/>
        <p:txBody>
          <a:bodyPr/>
          <a:lstStyle/>
          <a:p>
            <a:r>
              <a:rPr lang="en-US"/>
              <a:t>Structured Query Language (SQL)</a:t>
            </a:r>
          </a:p>
          <a:p>
            <a:pPr lvl="1"/>
            <a:r>
              <a:rPr lang="en-US"/>
              <a:t>Declarative language for query and manipulation of relational data</a:t>
            </a:r>
          </a:p>
          <a:p>
            <a:r>
              <a:rPr lang="en-US"/>
              <a:t>SQL consists of:</a:t>
            </a:r>
          </a:p>
          <a:p>
            <a:pPr lvl="1"/>
            <a:r>
              <a:rPr lang="en-US"/>
              <a:t>Data Manipulation Language (DML)</a:t>
            </a:r>
          </a:p>
          <a:p>
            <a:pPr marL="1265238" lvl="2" indent="-350838"/>
            <a:r>
              <a:rPr lang="en-US">
                <a:latin typeface="Courier New" pitchFamily="49" charset="0"/>
              </a:rPr>
              <a:t>SELECT</a:t>
            </a:r>
            <a:r>
              <a:rPr lang="en-US"/>
              <a:t>, </a:t>
            </a:r>
            <a:r>
              <a:rPr lang="en-US">
                <a:latin typeface="Courier New" pitchFamily="49" charset="0"/>
              </a:rPr>
              <a:t>INSERT</a:t>
            </a:r>
            <a:r>
              <a:rPr lang="en-US"/>
              <a:t>, </a:t>
            </a:r>
            <a:r>
              <a:rPr lang="en-US">
                <a:latin typeface="Courier New" pitchFamily="49" charset="0"/>
              </a:rPr>
              <a:t>UPDATE</a:t>
            </a:r>
            <a:r>
              <a:rPr lang="en-US"/>
              <a:t>, </a:t>
            </a:r>
            <a:r>
              <a:rPr lang="en-US">
                <a:latin typeface="Courier New" pitchFamily="49" charset="0"/>
              </a:rPr>
              <a:t>DELETE</a:t>
            </a:r>
            <a:endParaRPr lang="bg-BG">
              <a:latin typeface="Courier New" pitchFamily="49" charset="0"/>
            </a:endParaRPr>
          </a:p>
          <a:p>
            <a:pPr lvl="1"/>
            <a:r>
              <a:rPr lang="en-US"/>
              <a:t>Data Definition Language (DDL)</a:t>
            </a:r>
          </a:p>
          <a:p>
            <a:pPr marL="1265238" lvl="2" indent="-350838"/>
            <a:r>
              <a:rPr lang="en-US">
                <a:latin typeface="Courier New" pitchFamily="49" charset="0"/>
              </a:rPr>
              <a:t>CREATE</a:t>
            </a:r>
            <a:r>
              <a:rPr lang="en-US"/>
              <a:t>, </a:t>
            </a:r>
            <a:r>
              <a:rPr lang="en-US">
                <a:latin typeface="Courier New" pitchFamily="49" charset="0"/>
              </a:rPr>
              <a:t>DROP</a:t>
            </a:r>
            <a:r>
              <a:rPr lang="en-US"/>
              <a:t>, </a:t>
            </a:r>
            <a:r>
              <a:rPr lang="en-US">
                <a:latin typeface="Courier New" pitchFamily="49" charset="0"/>
              </a:rPr>
              <a:t>ALTER</a:t>
            </a:r>
          </a:p>
          <a:p>
            <a:pPr marL="1265238" lvl="2" indent="-350838"/>
            <a:r>
              <a:rPr lang="en-US">
                <a:latin typeface="Courier New" pitchFamily="49" charset="0"/>
              </a:rPr>
              <a:t>GRANT</a:t>
            </a:r>
            <a:r>
              <a:rPr lang="en-US"/>
              <a:t>, </a:t>
            </a:r>
            <a:r>
              <a:rPr lang="en-US">
                <a:latin typeface="Courier New" pitchFamily="49" charset="0"/>
              </a:rPr>
              <a:t>REVOKE</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a:t>SQL – Examples</a:t>
            </a:r>
            <a:endParaRPr lang="bg-BG"/>
          </a:p>
        </p:txBody>
      </p:sp>
      <p:sp>
        <p:nvSpPr>
          <p:cNvPr id="484355" name="Rectangle 3"/>
          <p:cNvSpPr>
            <a:spLocks noChangeArrowheads="1"/>
          </p:cNvSpPr>
          <p:nvPr/>
        </p:nvSpPr>
        <p:spPr bwMode="auto">
          <a:xfrm>
            <a:off x="612775" y="1460500"/>
            <a:ext cx="7920038" cy="797311"/>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r>
              <a:rPr lang="en-US" sz="2000" b="1" noProof="1">
                <a:latin typeface="Courier New" pitchFamily="49" charset="0"/>
              </a:rPr>
              <a:t>SELECT FirstName, LastName, JobTitle</a:t>
            </a:r>
          </a:p>
          <a:p>
            <a:r>
              <a:rPr lang="en-US" sz="2000" b="1" noProof="1">
                <a:latin typeface="Courier New" pitchFamily="49" charset="0"/>
              </a:rPr>
              <a:t>FROM Employee</a:t>
            </a:r>
          </a:p>
        </p:txBody>
      </p:sp>
      <p:sp>
        <p:nvSpPr>
          <p:cNvPr id="484356" name="Rectangle 4"/>
          <p:cNvSpPr>
            <a:spLocks noChangeArrowheads="1"/>
          </p:cNvSpPr>
          <p:nvPr/>
        </p:nvSpPr>
        <p:spPr bwMode="auto">
          <a:xfrm>
            <a:off x="612775" y="2492375"/>
            <a:ext cx="7920038" cy="797311"/>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r>
              <a:rPr lang="en-US" sz="2000" b="1" noProof="1">
                <a:latin typeface="Courier New" pitchFamily="49" charset="0"/>
              </a:rPr>
              <a:t>INSERT INTO Project(Name, StartDate)</a:t>
            </a:r>
          </a:p>
          <a:p>
            <a:r>
              <a:rPr lang="en-US" sz="2000" b="1" noProof="1">
                <a:latin typeface="Courier New" pitchFamily="49" charset="0"/>
              </a:rPr>
              <a:t>VALUES('Introduction to SQL Course', '1/1/2006')</a:t>
            </a:r>
          </a:p>
        </p:txBody>
      </p:sp>
      <p:sp>
        <p:nvSpPr>
          <p:cNvPr id="484357" name="Rectangle 5"/>
          <p:cNvSpPr>
            <a:spLocks noChangeArrowheads="1"/>
          </p:cNvSpPr>
          <p:nvPr/>
        </p:nvSpPr>
        <p:spPr bwMode="auto">
          <a:xfrm>
            <a:off x="611188" y="3500438"/>
            <a:ext cx="7920037" cy="489534"/>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r>
              <a:rPr lang="en-US" sz="2000" b="1" noProof="1">
                <a:latin typeface="Courier New" pitchFamily="49" charset="0"/>
              </a:rPr>
              <a:t>SELECT *</a:t>
            </a:r>
            <a:r>
              <a:rPr lang="en-US" sz="2000" b="1" dirty="0">
                <a:latin typeface="Courier New" pitchFamily="49" charset="0"/>
              </a:rPr>
              <a:t> </a:t>
            </a:r>
            <a:r>
              <a:rPr lang="en-US" sz="2000" b="1" noProof="1">
                <a:latin typeface="Courier New" pitchFamily="49" charset="0"/>
              </a:rPr>
              <a:t>FROM Project</a:t>
            </a:r>
            <a:r>
              <a:rPr lang="en-US" sz="2000" b="1" dirty="0">
                <a:latin typeface="Courier New" pitchFamily="49" charset="0"/>
              </a:rPr>
              <a:t> </a:t>
            </a:r>
            <a:r>
              <a:rPr lang="en-US" sz="2000" b="1" noProof="1">
                <a:latin typeface="Courier New" pitchFamily="49" charset="0"/>
              </a:rPr>
              <a:t>WHERE StartDate = '1/1/2006'</a:t>
            </a:r>
          </a:p>
        </p:txBody>
      </p:sp>
      <p:sp>
        <p:nvSpPr>
          <p:cNvPr id="484358" name="Rectangle 6"/>
          <p:cNvSpPr>
            <a:spLocks noChangeArrowheads="1"/>
          </p:cNvSpPr>
          <p:nvPr/>
        </p:nvSpPr>
        <p:spPr bwMode="auto">
          <a:xfrm>
            <a:off x="611188" y="4221163"/>
            <a:ext cx="7920037" cy="1105088"/>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r>
              <a:rPr lang="en-US" sz="2000" b="1" noProof="1">
                <a:latin typeface="Courier New" pitchFamily="49" charset="0"/>
              </a:rPr>
              <a:t>UPDATE Project</a:t>
            </a:r>
          </a:p>
          <a:p>
            <a:r>
              <a:rPr lang="en-US" sz="2000" b="1" noProof="1">
                <a:latin typeface="Courier New" pitchFamily="49" charset="0"/>
              </a:rPr>
              <a:t>SET EndDate = '8/31/2006'</a:t>
            </a:r>
          </a:p>
          <a:p>
            <a:r>
              <a:rPr lang="en-US" sz="2000" b="1" noProof="1">
                <a:latin typeface="Courier New" pitchFamily="49" charset="0"/>
              </a:rPr>
              <a:t>WHERE StartDate = '1/1/2006'</a:t>
            </a:r>
          </a:p>
        </p:txBody>
      </p:sp>
      <p:sp>
        <p:nvSpPr>
          <p:cNvPr id="484359" name="Rectangle 7"/>
          <p:cNvSpPr>
            <a:spLocks noChangeArrowheads="1"/>
          </p:cNvSpPr>
          <p:nvPr/>
        </p:nvSpPr>
        <p:spPr bwMode="auto">
          <a:xfrm>
            <a:off x="611188" y="5591175"/>
            <a:ext cx="7920037" cy="797311"/>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r>
              <a:rPr lang="en-US" sz="2000" b="1" dirty="0">
                <a:latin typeface="Courier New" pitchFamily="49" charset="0"/>
              </a:rPr>
              <a:t>DELETE FROM</a:t>
            </a:r>
            <a:r>
              <a:rPr lang="en-US" sz="2000" b="1" noProof="1">
                <a:latin typeface="Courier New" pitchFamily="49" charset="0"/>
              </a:rPr>
              <a:t> Project</a:t>
            </a:r>
          </a:p>
          <a:p>
            <a:r>
              <a:rPr lang="en-US" sz="2000" b="1" noProof="1">
                <a:latin typeface="Courier New" pitchFamily="49" charset="0"/>
              </a:rPr>
              <a:t>WHERE StartDate = '1/1/2006'</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a:t>What is T-SQL?</a:t>
            </a:r>
            <a:endParaRPr lang="bg-BG"/>
          </a:p>
        </p:txBody>
      </p:sp>
      <p:sp>
        <p:nvSpPr>
          <p:cNvPr id="485379" name="Rectangle 3"/>
          <p:cNvSpPr>
            <a:spLocks noGrp="1" noChangeArrowheads="1"/>
          </p:cNvSpPr>
          <p:nvPr>
            <p:ph type="body" idx="1"/>
          </p:nvPr>
        </p:nvSpPr>
        <p:spPr/>
        <p:txBody>
          <a:bodyPr/>
          <a:lstStyle/>
          <a:p>
            <a:r>
              <a:rPr lang="en-US" dirty="0"/>
              <a:t>T-SQL is an extension to the standard SQL language</a:t>
            </a:r>
          </a:p>
          <a:p>
            <a:pPr lvl="1"/>
            <a:r>
              <a:rPr lang="en-US" dirty="0"/>
              <a:t>The standard language in MS SQL Server database</a:t>
            </a:r>
          </a:p>
          <a:p>
            <a:pPr lvl="1"/>
            <a:r>
              <a:rPr lang="en-US" dirty="0"/>
              <a:t>Supports if statements, loops, exceptions</a:t>
            </a:r>
          </a:p>
          <a:p>
            <a:pPr marL="1265238" lvl="2" indent="-350838"/>
            <a:r>
              <a:rPr lang="en-US" dirty="0"/>
              <a:t>Like the high-level procedural programming languages</a:t>
            </a:r>
          </a:p>
          <a:p>
            <a:pPr lvl="1"/>
            <a:r>
              <a:rPr lang="en-US" dirty="0"/>
              <a:t>Used for writing procedures, functions, triggers, etc.</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a:t>T-SQL – Example</a:t>
            </a:r>
            <a:endParaRPr lang="bg-BG"/>
          </a:p>
        </p:txBody>
      </p:sp>
      <p:sp>
        <p:nvSpPr>
          <p:cNvPr id="486403" name="Rectangle 3"/>
          <p:cNvSpPr>
            <a:spLocks noChangeArrowheads="1"/>
          </p:cNvSpPr>
          <p:nvPr/>
        </p:nvSpPr>
        <p:spPr bwMode="auto">
          <a:xfrm>
            <a:off x="468313" y="907664"/>
            <a:ext cx="8208962" cy="5721736"/>
          </a:xfrm>
          <a:prstGeom prst="rect">
            <a:avLst/>
          </a:prstGeom>
          <a:solidFill>
            <a:schemeClr val="bg1">
              <a:alpha val="50000"/>
            </a:schemeClr>
          </a:solidFill>
          <a:ln w="9525" algn="ctr">
            <a:solidFill>
              <a:schemeClr val="tx2"/>
            </a:solidFill>
            <a:miter lim="800000"/>
            <a:headEnd/>
            <a:tailEnd/>
          </a:ln>
          <a:effectLst/>
        </p:spPr>
        <p:txBody>
          <a:bodyPr wrap="square" tIns="90000" bIns="90000">
            <a:spAutoFit/>
          </a:bodyPr>
          <a:lstStyle/>
          <a:p>
            <a:r>
              <a:rPr lang="en-US" sz="2000" b="1" noProof="1">
                <a:latin typeface="Courier New" pitchFamily="49" charset="0"/>
              </a:rPr>
              <a:t>CREATE PROCEDURE EmpDump AS</a:t>
            </a:r>
          </a:p>
          <a:p>
            <a:r>
              <a:rPr lang="en-US" sz="2000" b="1" noProof="1">
                <a:latin typeface="Courier New" pitchFamily="49" charset="0"/>
              </a:rPr>
              <a:t>  DECLARE @EmpI</a:t>
            </a:r>
            <a:r>
              <a:rPr lang="en-US" sz="2000" b="1" dirty="0">
                <a:latin typeface="Courier New" pitchFamily="49" charset="0"/>
              </a:rPr>
              <a:t>d</a:t>
            </a:r>
            <a:r>
              <a:rPr lang="en-US" sz="2000" b="1" noProof="1">
                <a:latin typeface="Courier New" pitchFamily="49" charset="0"/>
              </a:rPr>
              <a:t> INT, @EmpFName </a:t>
            </a:r>
            <a:r>
              <a:rPr lang="en-US" sz="2000" b="1" dirty="0">
                <a:latin typeface="Courier New" pitchFamily="49" charset="0"/>
              </a:rPr>
              <a:t>N</a:t>
            </a:r>
            <a:r>
              <a:rPr lang="en-US" sz="2000" b="1" noProof="1">
                <a:latin typeface="Courier New" pitchFamily="49" charset="0"/>
              </a:rPr>
              <a:t>VARCHAR(100), </a:t>
            </a:r>
            <a:endParaRPr lang="en-US" sz="2000" b="1" dirty="0">
              <a:latin typeface="Courier New" pitchFamily="49" charset="0"/>
            </a:endParaRPr>
          </a:p>
          <a:p>
            <a:r>
              <a:rPr lang="en-US" sz="2000" b="1" dirty="0">
                <a:latin typeface="Courier New" pitchFamily="49" charset="0"/>
              </a:rPr>
              <a:t>    </a:t>
            </a:r>
            <a:r>
              <a:rPr lang="en-US" sz="2000" b="1" noProof="1">
                <a:latin typeface="Courier New" pitchFamily="49" charset="0"/>
              </a:rPr>
              <a:t>@EmpLName </a:t>
            </a:r>
            <a:r>
              <a:rPr lang="en-US" sz="2000" b="1" dirty="0">
                <a:latin typeface="Courier New" pitchFamily="49" charset="0"/>
              </a:rPr>
              <a:t>N</a:t>
            </a:r>
            <a:r>
              <a:rPr lang="en-US" sz="2000" b="1" noProof="1">
                <a:latin typeface="Courier New" pitchFamily="49" charset="0"/>
              </a:rPr>
              <a:t>VARCHAR(100)</a:t>
            </a:r>
          </a:p>
          <a:p>
            <a:r>
              <a:rPr lang="en-US" sz="2000" b="1" noProof="1">
                <a:latin typeface="Courier New" pitchFamily="49" charset="0"/>
              </a:rPr>
              <a:t>  DECLARE emps CURSOR FOR</a:t>
            </a:r>
          </a:p>
          <a:p>
            <a:r>
              <a:rPr lang="en-US" sz="2000" b="1" noProof="1">
                <a:latin typeface="Courier New" pitchFamily="49" charset="0"/>
              </a:rPr>
              <a:t>    SELECT EmployeeID, FirstName, LastName FROM </a:t>
            </a:r>
            <a:r>
              <a:rPr lang="en-US" sz="2000" b="1" dirty="0">
                <a:latin typeface="Courier New" pitchFamily="49" charset="0"/>
              </a:rPr>
              <a:t>E</a:t>
            </a:r>
            <a:r>
              <a:rPr lang="en-US" sz="2000" b="1" noProof="1">
                <a:latin typeface="Courier New" pitchFamily="49" charset="0"/>
              </a:rPr>
              <a:t>mployee</a:t>
            </a:r>
          </a:p>
          <a:p>
            <a:r>
              <a:rPr lang="en-US" sz="2000" b="1" noProof="1">
                <a:latin typeface="Courier New" pitchFamily="49" charset="0"/>
              </a:rPr>
              <a:t>  OPEN emps</a:t>
            </a:r>
          </a:p>
          <a:p>
            <a:r>
              <a:rPr lang="en-US" sz="2000" b="1" noProof="1">
                <a:latin typeface="Courier New" pitchFamily="49" charset="0"/>
              </a:rPr>
              <a:t>  FETCH NEXT FROM emps INTO @EmpId, @EmpFName, @EmpLName</a:t>
            </a:r>
          </a:p>
          <a:p>
            <a:r>
              <a:rPr lang="en-US" sz="2000" b="1" noProof="1">
                <a:latin typeface="Courier New" pitchFamily="49" charset="0"/>
              </a:rPr>
              <a:t>  WHILE (@@FETCH_STATUS = 0) BEGIN</a:t>
            </a:r>
          </a:p>
          <a:p>
            <a:r>
              <a:rPr lang="en-US" sz="2000" b="1" noProof="1">
                <a:latin typeface="Courier New" pitchFamily="49" charset="0"/>
              </a:rPr>
              <a:t>    PRINT CAST(@EmpId AS VARCHAR(10)) + </a:t>
            </a:r>
            <a:r>
              <a:rPr lang="en-US" sz="2000" b="1" dirty="0">
                <a:latin typeface="Courier New" pitchFamily="49" charset="0"/>
              </a:rPr>
              <a:t>'</a:t>
            </a:r>
            <a:r>
              <a:rPr lang="en-US" sz="2000" b="1" noProof="1">
                <a:latin typeface="Courier New" pitchFamily="49" charset="0"/>
              </a:rPr>
              <a:t> </a:t>
            </a:r>
            <a:r>
              <a:rPr lang="en-US" sz="2000" b="1" dirty="0">
                <a:latin typeface="Courier New" pitchFamily="49" charset="0"/>
              </a:rPr>
              <a:t>'</a:t>
            </a:r>
          </a:p>
          <a:p>
            <a:r>
              <a:rPr lang="en-US" sz="2000" b="1" dirty="0">
                <a:latin typeface="Courier New" pitchFamily="49" charset="0"/>
              </a:rPr>
              <a:t>      </a:t>
            </a:r>
            <a:r>
              <a:rPr lang="en-US" sz="2000" b="1" noProof="1">
                <a:latin typeface="Courier New" pitchFamily="49" charset="0"/>
              </a:rPr>
              <a:t>+ @EmpFName +</a:t>
            </a:r>
            <a:r>
              <a:rPr lang="en-US" sz="2000" b="1" dirty="0">
                <a:latin typeface="Courier New" pitchFamily="49" charset="0"/>
              </a:rPr>
              <a:t> ' '</a:t>
            </a:r>
            <a:r>
              <a:rPr lang="en-US" sz="2000" b="1" noProof="1">
                <a:latin typeface="Courier New" pitchFamily="49" charset="0"/>
              </a:rPr>
              <a:t> + @EmpLName</a:t>
            </a:r>
          </a:p>
          <a:p>
            <a:r>
              <a:rPr lang="en-US" sz="2000" b="1" noProof="1">
                <a:latin typeface="Courier New" pitchFamily="49" charset="0"/>
              </a:rPr>
              <a:t>    FETCH NEXT FROM emps INTO @EmpId, @EmpFName, @EmpLName</a:t>
            </a:r>
          </a:p>
          <a:p>
            <a:r>
              <a:rPr lang="en-US" sz="2000" b="1" noProof="1">
                <a:latin typeface="Courier New" pitchFamily="49" charset="0"/>
              </a:rPr>
              <a:t>  END</a:t>
            </a:r>
          </a:p>
          <a:p>
            <a:r>
              <a:rPr lang="en-US" sz="2000" b="1" noProof="1">
                <a:latin typeface="Courier New" pitchFamily="49" charset="0"/>
              </a:rPr>
              <a:t>  CLOSE emps</a:t>
            </a:r>
          </a:p>
          <a:p>
            <a:r>
              <a:rPr lang="en-US" sz="2000" b="1" noProof="1">
                <a:latin typeface="Courier New" pitchFamily="49" charset="0"/>
              </a:rPr>
              <a:t>  DEALLOCATE emps</a:t>
            </a:r>
          </a:p>
          <a:p>
            <a:r>
              <a:rPr lang="en-US" sz="2000" b="1" noProof="1">
                <a:latin typeface="Courier New" pitchFamily="49" charset="0"/>
              </a:rPr>
              <a:t>GO</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 (3)</a:t>
            </a:r>
            <a:endParaRPr lang="en-US" dirty="0"/>
          </a:p>
        </p:txBody>
      </p:sp>
      <p:sp>
        <p:nvSpPr>
          <p:cNvPr id="3" name="Content Placeholder 2"/>
          <p:cNvSpPr>
            <a:spLocks noGrp="1"/>
          </p:cNvSpPr>
          <p:nvPr>
            <p:ph idx="1"/>
          </p:nvPr>
        </p:nvSpPr>
        <p:spPr/>
        <p:txBody>
          <a:bodyPr/>
          <a:lstStyle/>
          <a:p>
            <a:pPr marL="957263" lvl="1" indent="-609600">
              <a:lnSpc>
                <a:spcPct val="100000"/>
              </a:lnSpc>
              <a:spcBef>
                <a:spcPct val="35000"/>
              </a:spcBef>
            </a:pPr>
            <a:r>
              <a:rPr lang="en-US" dirty="0" smtClean="0"/>
              <a:t>Selecting Data From Multiple Tables</a:t>
            </a:r>
          </a:p>
          <a:p>
            <a:pPr marL="1014413" lvl="2" indent="349250">
              <a:lnSpc>
                <a:spcPct val="100000"/>
              </a:lnSpc>
              <a:spcBef>
                <a:spcPct val="35000"/>
              </a:spcBef>
            </a:pPr>
            <a:r>
              <a:rPr lang="en-US" dirty="0" smtClean="0"/>
              <a:t>Natural Joins</a:t>
            </a:r>
          </a:p>
          <a:p>
            <a:pPr marL="1014413" lvl="2" indent="349250">
              <a:lnSpc>
                <a:spcPct val="100000"/>
              </a:lnSpc>
              <a:spcBef>
                <a:spcPct val="35000"/>
              </a:spcBef>
            </a:pPr>
            <a:r>
              <a:rPr lang="en-US" dirty="0" smtClean="0"/>
              <a:t>Join with </a:t>
            </a:r>
            <a:r>
              <a:rPr lang="en-US" dirty="0" smtClean="0">
                <a:latin typeface="Courier New" pitchFamily="49" charset="0"/>
              </a:rPr>
              <a:t>USING</a:t>
            </a:r>
            <a:r>
              <a:rPr lang="en-US" dirty="0" smtClean="0"/>
              <a:t> Clause</a:t>
            </a:r>
          </a:p>
          <a:p>
            <a:pPr marL="1014413" lvl="2" indent="349250">
              <a:lnSpc>
                <a:spcPct val="100000"/>
              </a:lnSpc>
              <a:spcBef>
                <a:spcPct val="35000"/>
              </a:spcBef>
            </a:pPr>
            <a:r>
              <a:rPr lang="en-US" dirty="0" smtClean="0"/>
              <a:t>Inner Joins with </a:t>
            </a:r>
            <a:r>
              <a:rPr lang="en-US" dirty="0" smtClean="0">
                <a:latin typeface="Courier New" pitchFamily="49" charset="0"/>
              </a:rPr>
              <a:t>ON</a:t>
            </a:r>
            <a:r>
              <a:rPr lang="en-US" dirty="0" smtClean="0"/>
              <a:t> Clause</a:t>
            </a:r>
          </a:p>
          <a:p>
            <a:pPr marL="1014413" lvl="2" indent="349250">
              <a:lnSpc>
                <a:spcPct val="100000"/>
              </a:lnSpc>
              <a:spcBef>
                <a:spcPct val="35000"/>
              </a:spcBef>
            </a:pPr>
            <a:r>
              <a:rPr lang="en-US" dirty="0" smtClean="0"/>
              <a:t>Left, Right and Full Outer Joins</a:t>
            </a:r>
          </a:p>
          <a:p>
            <a:pPr marL="1014413" lvl="2" indent="349250">
              <a:lnSpc>
                <a:spcPct val="100000"/>
              </a:lnSpc>
              <a:spcBef>
                <a:spcPct val="35000"/>
              </a:spcBef>
            </a:pPr>
            <a:r>
              <a:rPr lang="en-US" dirty="0" smtClean="0"/>
              <a:t>Cross Joins</a:t>
            </a:r>
          </a:p>
          <a:p>
            <a:pPr marL="957263" lvl="1" indent="-609600">
              <a:lnSpc>
                <a:spcPct val="100000"/>
              </a:lnSpc>
            </a:pPr>
            <a:r>
              <a:rPr lang="en-US" dirty="0" smtClean="0"/>
              <a:t>Inserting Data</a:t>
            </a:r>
          </a:p>
          <a:p>
            <a:pPr marL="957263" lvl="1" indent="-609600">
              <a:lnSpc>
                <a:spcPct val="100000"/>
              </a:lnSpc>
            </a:pPr>
            <a:r>
              <a:rPr lang="en-US" dirty="0" smtClean="0"/>
              <a:t>Updating Data</a:t>
            </a:r>
          </a:p>
          <a:p>
            <a:pPr marL="957263" lvl="1" indent="-609600">
              <a:lnSpc>
                <a:spcPct val="100000"/>
              </a:lnSpc>
            </a:pPr>
            <a:r>
              <a:rPr lang="en-US" dirty="0" smtClean="0"/>
              <a:t>Deleting Data</a:t>
            </a:r>
            <a:endParaRPr lang="en-US" dirty="0" smtClean="0">
              <a:latin typeface="Courier New" pitchFamily="49" charset="0"/>
            </a:endParaRPr>
          </a:p>
          <a:p>
            <a:pPr marL="1014413" lvl="2" indent="349250">
              <a:lnSpc>
                <a:spcPct val="100000"/>
              </a:lnSpc>
            </a:pPr>
            <a:endParaRPr lang="en-US" dirty="0" smtClean="0"/>
          </a:p>
          <a:p>
            <a:pPr>
              <a:lnSpc>
                <a:spcPct val="100000"/>
              </a:lnSpc>
            </a:pPr>
            <a:endParaRPr lang="bg-BG"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ctrTitle"/>
          </p:nvPr>
        </p:nvSpPr>
        <p:spPr>
          <a:xfrm>
            <a:off x="1619250" y="2287588"/>
            <a:ext cx="5976938" cy="1273175"/>
          </a:xfrm>
        </p:spPr>
        <p:txBody>
          <a:bodyPr/>
          <a:lstStyle/>
          <a:p>
            <a:r>
              <a:rPr lang="en-US" dirty="0"/>
              <a:t>The </a:t>
            </a:r>
            <a:r>
              <a:rPr lang="en-US" dirty="0" smtClean="0"/>
              <a:t>Telerik Academy </a:t>
            </a:r>
            <a:r>
              <a:rPr lang="en-US" dirty="0"/>
              <a:t>Database Schema</a:t>
            </a:r>
            <a:endParaRPr lang="bg-BG" dirty="0"/>
          </a:p>
        </p:txBody>
      </p:sp>
      <p:sp>
        <p:nvSpPr>
          <p:cNvPr id="487427" name="Rectangle 3"/>
          <p:cNvSpPr>
            <a:spLocks noChangeArrowheads="1"/>
          </p:cNvSpPr>
          <p:nvPr/>
        </p:nvSpPr>
        <p:spPr bwMode="auto">
          <a:xfrm>
            <a:off x="1733550" y="3814763"/>
            <a:ext cx="5761038" cy="406400"/>
          </a:xfrm>
          <a:prstGeom prst="rect">
            <a:avLst/>
          </a:prstGeom>
          <a:noFill/>
          <a:ln w="9525">
            <a:noFill/>
            <a:miter lim="800000"/>
            <a:headEnd/>
            <a:tailEnd/>
          </a:ln>
          <a:effectLst/>
        </p:spPr>
        <p:txBody>
          <a:bodyPr lIns="0" tIns="0" rIns="0" bIns="0" anchor="b">
            <a:spAutoFit/>
          </a:bodyPr>
          <a:lstStyle/>
          <a:p>
            <a:pPr algn="ctr">
              <a:lnSpc>
                <a:spcPct val="95000"/>
              </a:lnSpc>
            </a:pPr>
            <a:r>
              <a:rPr lang="en-US" sz="2800">
                <a:effectLst>
                  <a:outerShdw blurRad="38100" dist="38100" dir="2700000" algn="tl">
                    <a:srgbClr val="FFFFFF"/>
                  </a:outerShdw>
                </a:effectLst>
              </a:rPr>
              <a:t>E/R Diagram</a:t>
            </a:r>
            <a:endParaRPr lang="bg-BG" sz="2800">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r>
              <a:rPr lang="en-US" sz="3600" dirty="0"/>
              <a:t>The </a:t>
            </a:r>
            <a:r>
              <a:rPr lang="en-US" sz="3600" dirty="0" smtClean="0"/>
              <a:t>Telerik Academy </a:t>
            </a:r>
            <a:r>
              <a:rPr lang="en-US" sz="3600" dirty="0"/>
              <a:t>Database Schema in SQL Server</a:t>
            </a:r>
            <a:endParaRPr lang="bg-BG" sz="3600" dirty="0"/>
          </a:p>
        </p:txBody>
      </p:sp>
      <p:pic>
        <p:nvPicPr>
          <p:cNvPr id="5122" name="Picture 2" descr="C:\Users\c00l\Desktop\telerik.e.r.diagram.png"/>
          <p:cNvPicPr>
            <a:picLocks noChangeAspect="1" noChangeArrowheads="1"/>
          </p:cNvPicPr>
          <p:nvPr/>
        </p:nvPicPr>
        <p:blipFill>
          <a:blip r:embed="rId2" cstate="print"/>
          <a:srcRect/>
          <a:stretch>
            <a:fillRect/>
          </a:stretch>
        </p:blipFill>
        <p:spPr bwMode="auto">
          <a:xfrm>
            <a:off x="609600" y="1219200"/>
            <a:ext cx="7924800" cy="5359217"/>
          </a:xfrm>
          <a:prstGeom prst="rect">
            <a:avLst/>
          </a:prstGeom>
          <a:noFill/>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ctrTitle"/>
          </p:nvPr>
        </p:nvSpPr>
        <p:spPr>
          <a:xfrm>
            <a:off x="1690688" y="2565400"/>
            <a:ext cx="5761037" cy="636588"/>
          </a:xfrm>
        </p:spPr>
        <p:txBody>
          <a:bodyPr/>
          <a:lstStyle/>
          <a:p>
            <a:r>
              <a:rPr lang="en-US"/>
              <a:t>SQL Language</a:t>
            </a:r>
            <a:endParaRPr lang="bg-BG"/>
          </a:p>
        </p:txBody>
      </p:sp>
      <p:sp>
        <p:nvSpPr>
          <p:cNvPr id="490499" name="Rectangle 3"/>
          <p:cNvSpPr>
            <a:spLocks noChangeArrowheads="1"/>
          </p:cNvSpPr>
          <p:nvPr/>
        </p:nvSpPr>
        <p:spPr bwMode="auto">
          <a:xfrm>
            <a:off x="1690688" y="3455988"/>
            <a:ext cx="5761037" cy="406400"/>
          </a:xfrm>
          <a:prstGeom prst="rect">
            <a:avLst/>
          </a:prstGeom>
          <a:noFill/>
          <a:ln w="9525">
            <a:noFill/>
            <a:miter lim="800000"/>
            <a:headEnd/>
            <a:tailEnd/>
          </a:ln>
          <a:effectLst/>
        </p:spPr>
        <p:txBody>
          <a:bodyPr lIns="0" tIns="0" rIns="0" bIns="0" anchor="b">
            <a:spAutoFit/>
          </a:bodyPr>
          <a:lstStyle/>
          <a:p>
            <a:pPr algn="ctr">
              <a:lnSpc>
                <a:spcPct val="95000"/>
              </a:lnSpc>
            </a:pPr>
            <a:r>
              <a:rPr lang="en-US" sz="2800">
                <a:effectLst>
                  <a:outerShdw blurRad="38100" dist="38100" dir="2700000" algn="tl">
                    <a:srgbClr val="FFFFFF"/>
                  </a:outerShdw>
                </a:effectLst>
              </a:rPr>
              <a:t>Introducing </a:t>
            </a:r>
            <a:r>
              <a:rPr lang="en-US" sz="2800">
                <a:effectLst>
                  <a:outerShdw blurRad="38100" dist="38100" dir="2700000" algn="tl">
                    <a:srgbClr val="FFFFFF"/>
                  </a:outerShdw>
                </a:effectLst>
                <a:latin typeface="Courier New" pitchFamily="49" charset="0"/>
              </a:rPr>
              <a:t>SELECT</a:t>
            </a:r>
            <a:r>
              <a:rPr lang="en-US" sz="2800">
                <a:effectLst>
                  <a:outerShdw blurRad="38100" dist="38100" dir="2700000" algn="tl">
                    <a:srgbClr val="FFFFFF"/>
                  </a:outerShdw>
                </a:effectLst>
              </a:rPr>
              <a:t> Statement</a:t>
            </a:r>
            <a:endParaRPr lang="bg-BG" sz="2800">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a:t>Capabilities of SQL </a:t>
            </a:r>
            <a:r>
              <a:rPr lang="en-US">
                <a:latin typeface="Courier New" pitchFamily="49" charset="0"/>
              </a:rPr>
              <a:t>SELECT</a:t>
            </a:r>
            <a:r>
              <a:rPr lang="en-US"/>
              <a:t> </a:t>
            </a:r>
          </a:p>
        </p:txBody>
      </p:sp>
      <p:sp>
        <p:nvSpPr>
          <p:cNvPr id="492547" name="Rectangle 3"/>
          <p:cNvSpPr>
            <a:spLocks noChangeArrowheads="1"/>
          </p:cNvSpPr>
          <p:nvPr/>
        </p:nvSpPr>
        <p:spPr bwMode="blackWhite">
          <a:xfrm>
            <a:off x="596900" y="226536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a:p>
        </p:txBody>
      </p:sp>
      <p:sp>
        <p:nvSpPr>
          <p:cNvPr id="492548" name="Rectangle 4"/>
          <p:cNvSpPr>
            <a:spLocks noChangeArrowheads="1"/>
          </p:cNvSpPr>
          <p:nvPr/>
        </p:nvSpPr>
        <p:spPr bwMode="blackWhite">
          <a:xfrm>
            <a:off x="2813050" y="4591050"/>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a:p>
        </p:txBody>
      </p:sp>
      <p:sp>
        <p:nvSpPr>
          <p:cNvPr id="492549" name="Rectangle 5"/>
          <p:cNvSpPr>
            <a:spLocks noChangeArrowheads="1"/>
          </p:cNvSpPr>
          <p:nvPr/>
        </p:nvSpPr>
        <p:spPr bwMode="blackWhite">
          <a:xfrm>
            <a:off x="5451475" y="2254250"/>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a:p>
        </p:txBody>
      </p:sp>
      <p:grpSp>
        <p:nvGrpSpPr>
          <p:cNvPr id="2" name="Group 6"/>
          <p:cNvGrpSpPr>
            <a:grpSpLocks/>
          </p:cNvGrpSpPr>
          <p:nvPr/>
        </p:nvGrpSpPr>
        <p:grpSpPr bwMode="auto">
          <a:xfrm>
            <a:off x="879475" y="2276475"/>
            <a:ext cx="1274763" cy="1327150"/>
            <a:chOff x="1244" y="1460"/>
            <a:chExt cx="803" cy="836"/>
          </a:xfrm>
        </p:grpSpPr>
        <p:sp>
          <p:nvSpPr>
            <p:cNvPr id="492551"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a:p>
          </p:txBody>
        </p:sp>
        <p:sp>
          <p:nvSpPr>
            <p:cNvPr id="492552"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a:p>
          </p:txBody>
        </p:sp>
      </p:grpSp>
      <p:grpSp>
        <p:nvGrpSpPr>
          <p:cNvPr id="3" name="Group 9"/>
          <p:cNvGrpSpPr>
            <a:grpSpLocks/>
          </p:cNvGrpSpPr>
          <p:nvPr/>
        </p:nvGrpSpPr>
        <p:grpSpPr bwMode="auto">
          <a:xfrm>
            <a:off x="5461000" y="2417763"/>
            <a:ext cx="1825625" cy="1066800"/>
            <a:chOff x="3422" y="1549"/>
            <a:chExt cx="1150" cy="672"/>
          </a:xfrm>
        </p:grpSpPr>
        <p:sp>
          <p:nvSpPr>
            <p:cNvPr id="49255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a:p>
          </p:txBody>
        </p:sp>
        <p:sp>
          <p:nvSpPr>
            <p:cNvPr id="49255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a:p>
          </p:txBody>
        </p:sp>
        <p:sp>
          <p:nvSpPr>
            <p:cNvPr id="49255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a:p>
          </p:txBody>
        </p:sp>
      </p:grpSp>
      <p:sp>
        <p:nvSpPr>
          <p:cNvPr id="492557" name="Line 13"/>
          <p:cNvSpPr>
            <a:spLocks noChangeShapeType="1"/>
          </p:cNvSpPr>
          <p:nvPr/>
        </p:nvSpPr>
        <p:spPr bwMode="auto">
          <a:xfrm>
            <a:off x="6419850" y="2241550"/>
            <a:ext cx="0" cy="1376363"/>
          </a:xfrm>
          <a:prstGeom prst="line">
            <a:avLst/>
          </a:prstGeom>
          <a:noFill/>
          <a:ln w="25400">
            <a:solidFill>
              <a:srgbClr val="000000"/>
            </a:solidFill>
            <a:round/>
            <a:headEnd type="none" w="sm" len="sm"/>
            <a:tailEnd type="none" w="sm" len="sm"/>
          </a:ln>
          <a:effectLst/>
        </p:spPr>
        <p:txBody>
          <a:bodyPr/>
          <a:lstStyle/>
          <a:p>
            <a:endParaRPr lang="bg-BG"/>
          </a:p>
        </p:txBody>
      </p:sp>
      <p:sp>
        <p:nvSpPr>
          <p:cNvPr id="492558" name="Line 14"/>
          <p:cNvSpPr>
            <a:spLocks noChangeShapeType="1"/>
          </p:cNvSpPr>
          <p:nvPr/>
        </p:nvSpPr>
        <p:spPr bwMode="auto">
          <a:xfrm>
            <a:off x="5724525" y="2241550"/>
            <a:ext cx="0" cy="1376363"/>
          </a:xfrm>
          <a:prstGeom prst="line">
            <a:avLst/>
          </a:prstGeom>
          <a:noFill/>
          <a:ln w="25400">
            <a:solidFill>
              <a:srgbClr val="000000"/>
            </a:solidFill>
            <a:round/>
            <a:headEnd type="none" w="sm" len="sm"/>
            <a:tailEnd type="none" w="sm" len="sm"/>
          </a:ln>
          <a:effectLst/>
        </p:spPr>
        <p:txBody>
          <a:bodyPr/>
          <a:lstStyle/>
          <a:p>
            <a:endParaRPr lang="bg-BG"/>
          </a:p>
        </p:txBody>
      </p:sp>
      <p:sp>
        <p:nvSpPr>
          <p:cNvPr id="492559" name="Line 15"/>
          <p:cNvSpPr>
            <a:spLocks noChangeShapeType="1"/>
          </p:cNvSpPr>
          <p:nvPr/>
        </p:nvSpPr>
        <p:spPr bwMode="auto">
          <a:xfrm>
            <a:off x="5438775" y="2413000"/>
            <a:ext cx="1866900" cy="0"/>
          </a:xfrm>
          <a:prstGeom prst="line">
            <a:avLst/>
          </a:prstGeom>
          <a:noFill/>
          <a:ln w="25400">
            <a:solidFill>
              <a:srgbClr val="000000"/>
            </a:solidFill>
            <a:round/>
            <a:headEnd type="none" w="sm" len="sm"/>
            <a:tailEnd type="none" w="sm" len="sm"/>
          </a:ln>
          <a:effectLst/>
        </p:spPr>
        <p:txBody>
          <a:bodyPr/>
          <a:lstStyle/>
          <a:p>
            <a:endParaRPr lang="bg-BG"/>
          </a:p>
        </p:txBody>
      </p:sp>
      <p:sp>
        <p:nvSpPr>
          <p:cNvPr id="492560" name="Line 16"/>
          <p:cNvSpPr>
            <a:spLocks noChangeShapeType="1"/>
          </p:cNvSpPr>
          <p:nvPr/>
        </p:nvSpPr>
        <p:spPr bwMode="auto">
          <a:xfrm>
            <a:off x="5438775" y="2565400"/>
            <a:ext cx="1866900" cy="0"/>
          </a:xfrm>
          <a:prstGeom prst="line">
            <a:avLst/>
          </a:prstGeom>
          <a:noFill/>
          <a:ln w="25400">
            <a:solidFill>
              <a:srgbClr val="000000"/>
            </a:solidFill>
            <a:round/>
            <a:headEnd type="none" w="sm" len="sm"/>
            <a:tailEnd type="none" w="sm" len="sm"/>
          </a:ln>
          <a:effectLst/>
        </p:spPr>
        <p:txBody>
          <a:bodyPr/>
          <a:lstStyle/>
          <a:p>
            <a:endParaRPr lang="bg-BG"/>
          </a:p>
        </p:txBody>
      </p:sp>
      <p:sp>
        <p:nvSpPr>
          <p:cNvPr id="492561" name="Line 17"/>
          <p:cNvSpPr>
            <a:spLocks noChangeShapeType="1"/>
          </p:cNvSpPr>
          <p:nvPr/>
        </p:nvSpPr>
        <p:spPr bwMode="auto">
          <a:xfrm>
            <a:off x="5438775" y="2717800"/>
            <a:ext cx="1866900" cy="0"/>
          </a:xfrm>
          <a:prstGeom prst="line">
            <a:avLst/>
          </a:prstGeom>
          <a:noFill/>
          <a:ln w="25400">
            <a:solidFill>
              <a:srgbClr val="000000"/>
            </a:solidFill>
            <a:round/>
            <a:headEnd type="none" w="sm" len="sm"/>
            <a:tailEnd type="none" w="sm" len="sm"/>
          </a:ln>
          <a:effectLst/>
        </p:spPr>
        <p:txBody>
          <a:bodyPr/>
          <a:lstStyle/>
          <a:p>
            <a:endParaRPr lang="bg-BG"/>
          </a:p>
        </p:txBody>
      </p:sp>
      <p:sp>
        <p:nvSpPr>
          <p:cNvPr id="492562" name="Line 18"/>
          <p:cNvSpPr>
            <a:spLocks noChangeShapeType="1"/>
          </p:cNvSpPr>
          <p:nvPr/>
        </p:nvSpPr>
        <p:spPr bwMode="auto">
          <a:xfrm>
            <a:off x="5438775" y="2870200"/>
            <a:ext cx="1866900" cy="0"/>
          </a:xfrm>
          <a:prstGeom prst="line">
            <a:avLst/>
          </a:prstGeom>
          <a:noFill/>
          <a:ln w="25400">
            <a:solidFill>
              <a:srgbClr val="000000"/>
            </a:solidFill>
            <a:round/>
            <a:headEnd type="none" w="sm" len="sm"/>
            <a:tailEnd type="none" w="sm" len="sm"/>
          </a:ln>
          <a:effectLst/>
        </p:spPr>
        <p:txBody>
          <a:bodyPr/>
          <a:lstStyle/>
          <a:p>
            <a:endParaRPr lang="bg-BG"/>
          </a:p>
        </p:txBody>
      </p:sp>
      <p:sp>
        <p:nvSpPr>
          <p:cNvPr id="492563" name="Line 19"/>
          <p:cNvSpPr>
            <a:spLocks noChangeShapeType="1"/>
          </p:cNvSpPr>
          <p:nvPr/>
        </p:nvSpPr>
        <p:spPr bwMode="auto">
          <a:xfrm>
            <a:off x="5438775" y="3022600"/>
            <a:ext cx="1866900" cy="0"/>
          </a:xfrm>
          <a:prstGeom prst="line">
            <a:avLst/>
          </a:prstGeom>
          <a:noFill/>
          <a:ln w="25400">
            <a:solidFill>
              <a:srgbClr val="000000"/>
            </a:solidFill>
            <a:round/>
            <a:headEnd type="none" w="sm" len="sm"/>
            <a:tailEnd type="none" w="sm" len="sm"/>
          </a:ln>
          <a:effectLst/>
        </p:spPr>
        <p:txBody>
          <a:bodyPr/>
          <a:lstStyle/>
          <a:p>
            <a:endParaRPr lang="bg-BG"/>
          </a:p>
        </p:txBody>
      </p:sp>
      <p:sp>
        <p:nvSpPr>
          <p:cNvPr id="492564" name="Line 20"/>
          <p:cNvSpPr>
            <a:spLocks noChangeShapeType="1"/>
          </p:cNvSpPr>
          <p:nvPr/>
        </p:nvSpPr>
        <p:spPr bwMode="auto">
          <a:xfrm>
            <a:off x="5438775" y="3175000"/>
            <a:ext cx="1866900" cy="0"/>
          </a:xfrm>
          <a:prstGeom prst="line">
            <a:avLst/>
          </a:prstGeom>
          <a:noFill/>
          <a:ln w="25400">
            <a:solidFill>
              <a:srgbClr val="000000"/>
            </a:solidFill>
            <a:round/>
            <a:headEnd type="none" w="sm" len="sm"/>
            <a:tailEnd type="none" w="sm" len="sm"/>
          </a:ln>
          <a:effectLst/>
        </p:spPr>
        <p:txBody>
          <a:bodyPr/>
          <a:lstStyle/>
          <a:p>
            <a:endParaRPr lang="bg-BG"/>
          </a:p>
        </p:txBody>
      </p:sp>
      <p:sp>
        <p:nvSpPr>
          <p:cNvPr id="492565" name="Line 21"/>
          <p:cNvSpPr>
            <a:spLocks noChangeShapeType="1"/>
          </p:cNvSpPr>
          <p:nvPr/>
        </p:nvSpPr>
        <p:spPr bwMode="auto">
          <a:xfrm>
            <a:off x="5438775" y="3327400"/>
            <a:ext cx="1866900" cy="0"/>
          </a:xfrm>
          <a:prstGeom prst="line">
            <a:avLst/>
          </a:prstGeom>
          <a:noFill/>
          <a:ln w="25400">
            <a:solidFill>
              <a:srgbClr val="000000"/>
            </a:solidFill>
            <a:round/>
            <a:headEnd type="none" w="sm" len="sm"/>
            <a:tailEnd type="none" w="sm" len="sm"/>
          </a:ln>
          <a:effectLst/>
        </p:spPr>
        <p:txBody>
          <a:bodyPr/>
          <a:lstStyle/>
          <a:p>
            <a:endParaRPr lang="bg-BG"/>
          </a:p>
        </p:txBody>
      </p:sp>
      <p:sp>
        <p:nvSpPr>
          <p:cNvPr id="492566" name="Line 22"/>
          <p:cNvSpPr>
            <a:spLocks noChangeShapeType="1"/>
          </p:cNvSpPr>
          <p:nvPr/>
        </p:nvSpPr>
        <p:spPr bwMode="auto">
          <a:xfrm>
            <a:off x="5438775" y="3479800"/>
            <a:ext cx="1866900" cy="0"/>
          </a:xfrm>
          <a:prstGeom prst="line">
            <a:avLst/>
          </a:prstGeom>
          <a:noFill/>
          <a:ln w="25400">
            <a:solidFill>
              <a:srgbClr val="000000"/>
            </a:solidFill>
            <a:round/>
            <a:headEnd type="none" w="sm" len="sm"/>
            <a:tailEnd type="none" w="sm" len="sm"/>
          </a:ln>
          <a:effectLst/>
        </p:spPr>
        <p:txBody>
          <a:bodyPr/>
          <a:lstStyle/>
          <a:p>
            <a:endParaRPr lang="bg-BG"/>
          </a:p>
        </p:txBody>
      </p:sp>
      <p:sp>
        <p:nvSpPr>
          <p:cNvPr id="492567" name="Line 23"/>
          <p:cNvSpPr>
            <a:spLocks noChangeShapeType="1"/>
          </p:cNvSpPr>
          <p:nvPr/>
        </p:nvSpPr>
        <p:spPr bwMode="auto">
          <a:xfrm>
            <a:off x="6691313" y="2241550"/>
            <a:ext cx="0" cy="1376363"/>
          </a:xfrm>
          <a:prstGeom prst="line">
            <a:avLst/>
          </a:prstGeom>
          <a:noFill/>
          <a:ln w="25400">
            <a:solidFill>
              <a:srgbClr val="000000"/>
            </a:solidFill>
            <a:round/>
            <a:headEnd type="none" w="sm" len="sm"/>
            <a:tailEnd type="none" w="sm" len="sm"/>
          </a:ln>
          <a:effectLst/>
        </p:spPr>
        <p:txBody>
          <a:bodyPr/>
          <a:lstStyle/>
          <a:p>
            <a:endParaRPr lang="bg-BG"/>
          </a:p>
        </p:txBody>
      </p:sp>
      <p:sp>
        <p:nvSpPr>
          <p:cNvPr id="492568" name="Line 24"/>
          <p:cNvSpPr>
            <a:spLocks noChangeShapeType="1"/>
          </p:cNvSpPr>
          <p:nvPr/>
        </p:nvSpPr>
        <p:spPr bwMode="auto">
          <a:xfrm>
            <a:off x="7016750" y="2239963"/>
            <a:ext cx="0" cy="1376362"/>
          </a:xfrm>
          <a:prstGeom prst="line">
            <a:avLst/>
          </a:prstGeom>
          <a:noFill/>
          <a:ln w="25400">
            <a:solidFill>
              <a:srgbClr val="000000"/>
            </a:solidFill>
            <a:round/>
            <a:headEnd type="none" w="sm" len="sm"/>
            <a:tailEnd type="none" w="sm" len="sm"/>
          </a:ln>
          <a:effectLst/>
        </p:spPr>
        <p:txBody>
          <a:bodyPr/>
          <a:lstStyle/>
          <a:p>
            <a:endParaRPr lang="bg-BG"/>
          </a:p>
        </p:txBody>
      </p:sp>
      <p:sp>
        <p:nvSpPr>
          <p:cNvPr id="492569" name="Rectangle 25"/>
          <p:cNvSpPr>
            <a:spLocks noChangeArrowheads="1"/>
          </p:cNvSpPr>
          <p:nvPr/>
        </p:nvSpPr>
        <p:spPr bwMode="blackWhite">
          <a:xfrm>
            <a:off x="5741988" y="45926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a:p>
        </p:txBody>
      </p:sp>
      <p:sp>
        <p:nvSpPr>
          <p:cNvPr id="492570" name="Rectangle 26"/>
          <p:cNvSpPr>
            <a:spLocks noChangeArrowheads="1"/>
          </p:cNvSpPr>
          <p:nvPr/>
        </p:nvSpPr>
        <p:spPr bwMode="ltGray">
          <a:xfrm>
            <a:off x="4381500" y="4598988"/>
            <a:ext cx="261938" cy="1325562"/>
          </a:xfrm>
          <a:prstGeom prst="rect">
            <a:avLst/>
          </a:prstGeom>
          <a:solidFill>
            <a:schemeClr val="accent1"/>
          </a:solidFill>
          <a:ln w="9525">
            <a:solidFill>
              <a:schemeClr val="tx1"/>
            </a:solidFill>
            <a:miter lim="800000"/>
            <a:headEnd/>
            <a:tailEnd/>
          </a:ln>
          <a:effectLst/>
        </p:spPr>
        <p:txBody>
          <a:bodyPr wrap="none" anchor="ctr"/>
          <a:lstStyle/>
          <a:p>
            <a:endParaRPr lang="bg-BG"/>
          </a:p>
        </p:txBody>
      </p:sp>
      <p:sp>
        <p:nvSpPr>
          <p:cNvPr id="492571" name="Rectangle 27"/>
          <p:cNvSpPr>
            <a:spLocks noChangeArrowheads="1"/>
          </p:cNvSpPr>
          <p:nvPr/>
        </p:nvSpPr>
        <p:spPr bwMode="ltGray">
          <a:xfrm>
            <a:off x="5753100" y="4603750"/>
            <a:ext cx="261938" cy="1325563"/>
          </a:xfrm>
          <a:prstGeom prst="rect">
            <a:avLst/>
          </a:prstGeom>
          <a:solidFill>
            <a:schemeClr val="accent1"/>
          </a:solidFill>
          <a:ln w="9525">
            <a:solidFill>
              <a:schemeClr val="tx1"/>
            </a:solidFill>
            <a:miter lim="800000"/>
            <a:headEnd/>
            <a:tailEnd/>
          </a:ln>
          <a:effectLst/>
        </p:spPr>
        <p:txBody>
          <a:bodyPr wrap="none" anchor="ctr"/>
          <a:lstStyle/>
          <a:p>
            <a:endParaRPr lang="bg-BG"/>
          </a:p>
        </p:txBody>
      </p:sp>
      <p:sp>
        <p:nvSpPr>
          <p:cNvPr id="492572" name="Line 28"/>
          <p:cNvSpPr>
            <a:spLocks noChangeShapeType="1"/>
          </p:cNvSpPr>
          <p:nvPr/>
        </p:nvSpPr>
        <p:spPr bwMode="auto">
          <a:xfrm>
            <a:off x="3781425" y="4578350"/>
            <a:ext cx="0" cy="1376363"/>
          </a:xfrm>
          <a:prstGeom prst="line">
            <a:avLst/>
          </a:prstGeom>
          <a:noFill/>
          <a:ln w="25400">
            <a:solidFill>
              <a:srgbClr val="000000"/>
            </a:solidFill>
            <a:round/>
            <a:headEnd type="none" w="sm" len="sm"/>
            <a:tailEnd type="none" w="sm" len="sm"/>
          </a:ln>
          <a:effectLst/>
        </p:spPr>
        <p:txBody>
          <a:bodyPr/>
          <a:lstStyle/>
          <a:p>
            <a:endParaRPr lang="bg-BG"/>
          </a:p>
        </p:txBody>
      </p:sp>
      <p:sp>
        <p:nvSpPr>
          <p:cNvPr id="492573" name="Line 29"/>
          <p:cNvSpPr>
            <a:spLocks noChangeShapeType="1"/>
          </p:cNvSpPr>
          <p:nvPr/>
        </p:nvSpPr>
        <p:spPr bwMode="auto">
          <a:xfrm>
            <a:off x="3086100" y="4578350"/>
            <a:ext cx="0" cy="1376363"/>
          </a:xfrm>
          <a:prstGeom prst="line">
            <a:avLst/>
          </a:prstGeom>
          <a:noFill/>
          <a:ln w="25400">
            <a:solidFill>
              <a:srgbClr val="000000"/>
            </a:solidFill>
            <a:round/>
            <a:headEnd type="none" w="sm" len="sm"/>
            <a:tailEnd type="none" w="sm" len="sm"/>
          </a:ln>
          <a:effectLst/>
        </p:spPr>
        <p:txBody>
          <a:bodyPr/>
          <a:lstStyle/>
          <a:p>
            <a:endParaRPr lang="bg-BG"/>
          </a:p>
        </p:txBody>
      </p:sp>
      <p:sp>
        <p:nvSpPr>
          <p:cNvPr id="492574" name="Line 30"/>
          <p:cNvSpPr>
            <a:spLocks noChangeShapeType="1"/>
          </p:cNvSpPr>
          <p:nvPr/>
        </p:nvSpPr>
        <p:spPr bwMode="auto">
          <a:xfrm>
            <a:off x="2800350" y="4749800"/>
            <a:ext cx="1866900" cy="0"/>
          </a:xfrm>
          <a:prstGeom prst="line">
            <a:avLst/>
          </a:prstGeom>
          <a:noFill/>
          <a:ln w="25400">
            <a:solidFill>
              <a:srgbClr val="000000"/>
            </a:solidFill>
            <a:round/>
            <a:headEnd type="none" w="sm" len="sm"/>
            <a:tailEnd type="none" w="sm" len="sm"/>
          </a:ln>
          <a:effectLst/>
        </p:spPr>
        <p:txBody>
          <a:bodyPr/>
          <a:lstStyle/>
          <a:p>
            <a:endParaRPr lang="bg-BG"/>
          </a:p>
        </p:txBody>
      </p:sp>
      <p:sp>
        <p:nvSpPr>
          <p:cNvPr id="492575" name="Line 31"/>
          <p:cNvSpPr>
            <a:spLocks noChangeShapeType="1"/>
          </p:cNvSpPr>
          <p:nvPr/>
        </p:nvSpPr>
        <p:spPr bwMode="auto">
          <a:xfrm>
            <a:off x="2800350" y="4902200"/>
            <a:ext cx="1866900" cy="0"/>
          </a:xfrm>
          <a:prstGeom prst="line">
            <a:avLst/>
          </a:prstGeom>
          <a:noFill/>
          <a:ln w="25400">
            <a:solidFill>
              <a:srgbClr val="000000"/>
            </a:solidFill>
            <a:round/>
            <a:headEnd type="none" w="sm" len="sm"/>
            <a:tailEnd type="none" w="sm" len="sm"/>
          </a:ln>
          <a:effectLst/>
        </p:spPr>
        <p:txBody>
          <a:bodyPr/>
          <a:lstStyle/>
          <a:p>
            <a:endParaRPr lang="bg-BG"/>
          </a:p>
        </p:txBody>
      </p:sp>
      <p:sp>
        <p:nvSpPr>
          <p:cNvPr id="492576" name="Line 32"/>
          <p:cNvSpPr>
            <a:spLocks noChangeShapeType="1"/>
          </p:cNvSpPr>
          <p:nvPr/>
        </p:nvSpPr>
        <p:spPr bwMode="auto">
          <a:xfrm>
            <a:off x="2800350" y="5054600"/>
            <a:ext cx="1866900" cy="0"/>
          </a:xfrm>
          <a:prstGeom prst="line">
            <a:avLst/>
          </a:prstGeom>
          <a:noFill/>
          <a:ln w="25400">
            <a:solidFill>
              <a:srgbClr val="000000"/>
            </a:solidFill>
            <a:round/>
            <a:headEnd type="none" w="sm" len="sm"/>
            <a:tailEnd type="none" w="sm" len="sm"/>
          </a:ln>
          <a:effectLst/>
        </p:spPr>
        <p:txBody>
          <a:bodyPr/>
          <a:lstStyle/>
          <a:p>
            <a:endParaRPr lang="bg-BG"/>
          </a:p>
        </p:txBody>
      </p:sp>
      <p:sp>
        <p:nvSpPr>
          <p:cNvPr id="492577" name="Line 33"/>
          <p:cNvSpPr>
            <a:spLocks noChangeShapeType="1"/>
          </p:cNvSpPr>
          <p:nvPr/>
        </p:nvSpPr>
        <p:spPr bwMode="auto">
          <a:xfrm>
            <a:off x="2800350" y="5207000"/>
            <a:ext cx="1866900" cy="0"/>
          </a:xfrm>
          <a:prstGeom prst="line">
            <a:avLst/>
          </a:prstGeom>
          <a:noFill/>
          <a:ln w="25400">
            <a:solidFill>
              <a:srgbClr val="000000"/>
            </a:solidFill>
            <a:round/>
            <a:headEnd type="none" w="sm" len="sm"/>
            <a:tailEnd type="none" w="sm" len="sm"/>
          </a:ln>
          <a:effectLst/>
        </p:spPr>
        <p:txBody>
          <a:bodyPr/>
          <a:lstStyle/>
          <a:p>
            <a:endParaRPr lang="bg-BG"/>
          </a:p>
        </p:txBody>
      </p:sp>
      <p:sp>
        <p:nvSpPr>
          <p:cNvPr id="492578" name="Line 34"/>
          <p:cNvSpPr>
            <a:spLocks noChangeShapeType="1"/>
          </p:cNvSpPr>
          <p:nvPr/>
        </p:nvSpPr>
        <p:spPr bwMode="auto">
          <a:xfrm>
            <a:off x="2800350" y="5359400"/>
            <a:ext cx="1866900" cy="0"/>
          </a:xfrm>
          <a:prstGeom prst="line">
            <a:avLst/>
          </a:prstGeom>
          <a:noFill/>
          <a:ln w="25400">
            <a:solidFill>
              <a:srgbClr val="000000"/>
            </a:solidFill>
            <a:round/>
            <a:headEnd type="none" w="sm" len="sm"/>
            <a:tailEnd type="none" w="sm" len="sm"/>
          </a:ln>
          <a:effectLst/>
        </p:spPr>
        <p:txBody>
          <a:bodyPr/>
          <a:lstStyle/>
          <a:p>
            <a:endParaRPr lang="bg-BG"/>
          </a:p>
        </p:txBody>
      </p:sp>
      <p:sp>
        <p:nvSpPr>
          <p:cNvPr id="492579" name="Line 35"/>
          <p:cNvSpPr>
            <a:spLocks noChangeShapeType="1"/>
          </p:cNvSpPr>
          <p:nvPr/>
        </p:nvSpPr>
        <p:spPr bwMode="auto">
          <a:xfrm>
            <a:off x="2800350" y="5511800"/>
            <a:ext cx="1866900" cy="0"/>
          </a:xfrm>
          <a:prstGeom prst="line">
            <a:avLst/>
          </a:prstGeom>
          <a:noFill/>
          <a:ln w="25400">
            <a:solidFill>
              <a:srgbClr val="000000"/>
            </a:solidFill>
            <a:round/>
            <a:headEnd type="none" w="sm" len="sm"/>
            <a:tailEnd type="none" w="sm" len="sm"/>
          </a:ln>
          <a:effectLst/>
        </p:spPr>
        <p:txBody>
          <a:bodyPr/>
          <a:lstStyle/>
          <a:p>
            <a:endParaRPr lang="bg-BG"/>
          </a:p>
        </p:txBody>
      </p:sp>
      <p:sp>
        <p:nvSpPr>
          <p:cNvPr id="492580" name="Line 36"/>
          <p:cNvSpPr>
            <a:spLocks noChangeShapeType="1"/>
          </p:cNvSpPr>
          <p:nvPr/>
        </p:nvSpPr>
        <p:spPr bwMode="auto">
          <a:xfrm>
            <a:off x="2800350" y="5664200"/>
            <a:ext cx="1866900" cy="0"/>
          </a:xfrm>
          <a:prstGeom prst="line">
            <a:avLst/>
          </a:prstGeom>
          <a:noFill/>
          <a:ln w="25400">
            <a:solidFill>
              <a:srgbClr val="000000"/>
            </a:solidFill>
            <a:round/>
            <a:headEnd type="none" w="sm" len="sm"/>
            <a:tailEnd type="none" w="sm" len="sm"/>
          </a:ln>
          <a:effectLst/>
        </p:spPr>
        <p:txBody>
          <a:bodyPr/>
          <a:lstStyle/>
          <a:p>
            <a:endParaRPr lang="bg-BG"/>
          </a:p>
        </p:txBody>
      </p:sp>
      <p:sp>
        <p:nvSpPr>
          <p:cNvPr id="492581" name="Line 37"/>
          <p:cNvSpPr>
            <a:spLocks noChangeShapeType="1"/>
          </p:cNvSpPr>
          <p:nvPr/>
        </p:nvSpPr>
        <p:spPr bwMode="auto">
          <a:xfrm>
            <a:off x="2800350" y="5816600"/>
            <a:ext cx="1866900" cy="0"/>
          </a:xfrm>
          <a:prstGeom prst="line">
            <a:avLst/>
          </a:prstGeom>
          <a:noFill/>
          <a:ln w="25400">
            <a:solidFill>
              <a:srgbClr val="000000"/>
            </a:solidFill>
            <a:round/>
            <a:headEnd type="none" w="sm" len="sm"/>
            <a:tailEnd type="none" w="sm" len="sm"/>
          </a:ln>
          <a:effectLst/>
        </p:spPr>
        <p:txBody>
          <a:bodyPr/>
          <a:lstStyle/>
          <a:p>
            <a:endParaRPr lang="bg-BG"/>
          </a:p>
        </p:txBody>
      </p:sp>
      <p:sp>
        <p:nvSpPr>
          <p:cNvPr id="492582" name="Line 38"/>
          <p:cNvSpPr>
            <a:spLocks noChangeShapeType="1"/>
          </p:cNvSpPr>
          <p:nvPr/>
        </p:nvSpPr>
        <p:spPr bwMode="auto">
          <a:xfrm>
            <a:off x="4052888" y="4578350"/>
            <a:ext cx="0" cy="1376363"/>
          </a:xfrm>
          <a:prstGeom prst="line">
            <a:avLst/>
          </a:prstGeom>
          <a:noFill/>
          <a:ln w="25400">
            <a:solidFill>
              <a:srgbClr val="000000"/>
            </a:solidFill>
            <a:round/>
            <a:headEnd type="none" w="sm" len="sm"/>
            <a:tailEnd type="none" w="sm" len="sm"/>
          </a:ln>
          <a:effectLst/>
        </p:spPr>
        <p:txBody>
          <a:bodyPr/>
          <a:lstStyle/>
          <a:p>
            <a:endParaRPr lang="bg-BG"/>
          </a:p>
        </p:txBody>
      </p:sp>
      <p:sp>
        <p:nvSpPr>
          <p:cNvPr id="492583" name="Line 39"/>
          <p:cNvSpPr>
            <a:spLocks noChangeShapeType="1"/>
          </p:cNvSpPr>
          <p:nvPr/>
        </p:nvSpPr>
        <p:spPr bwMode="auto">
          <a:xfrm>
            <a:off x="4378325" y="4576763"/>
            <a:ext cx="0" cy="1376362"/>
          </a:xfrm>
          <a:prstGeom prst="line">
            <a:avLst/>
          </a:prstGeom>
          <a:noFill/>
          <a:ln w="25400">
            <a:solidFill>
              <a:srgbClr val="000000"/>
            </a:solidFill>
            <a:round/>
            <a:headEnd type="none" w="sm" len="sm"/>
            <a:tailEnd type="none" w="sm" len="sm"/>
          </a:ln>
          <a:effectLst/>
        </p:spPr>
        <p:txBody>
          <a:bodyPr/>
          <a:lstStyle/>
          <a:p>
            <a:endParaRPr lang="bg-BG"/>
          </a:p>
        </p:txBody>
      </p:sp>
      <p:sp>
        <p:nvSpPr>
          <p:cNvPr id="492584" name="Line 40"/>
          <p:cNvSpPr>
            <a:spLocks noChangeShapeType="1"/>
          </p:cNvSpPr>
          <p:nvPr/>
        </p:nvSpPr>
        <p:spPr bwMode="auto">
          <a:xfrm>
            <a:off x="6442075" y="4592638"/>
            <a:ext cx="0" cy="1376362"/>
          </a:xfrm>
          <a:prstGeom prst="line">
            <a:avLst/>
          </a:prstGeom>
          <a:noFill/>
          <a:ln w="25400">
            <a:solidFill>
              <a:srgbClr val="000000"/>
            </a:solidFill>
            <a:round/>
            <a:headEnd type="none" w="sm" len="sm"/>
            <a:tailEnd type="none" w="sm" len="sm"/>
          </a:ln>
          <a:effectLst/>
        </p:spPr>
        <p:txBody>
          <a:bodyPr/>
          <a:lstStyle/>
          <a:p>
            <a:endParaRPr lang="bg-BG"/>
          </a:p>
        </p:txBody>
      </p:sp>
      <p:sp>
        <p:nvSpPr>
          <p:cNvPr id="492585" name="Line 41"/>
          <p:cNvSpPr>
            <a:spLocks noChangeShapeType="1"/>
          </p:cNvSpPr>
          <p:nvPr/>
        </p:nvSpPr>
        <p:spPr bwMode="auto">
          <a:xfrm>
            <a:off x="6015038" y="4579938"/>
            <a:ext cx="0" cy="1376362"/>
          </a:xfrm>
          <a:prstGeom prst="line">
            <a:avLst/>
          </a:prstGeom>
          <a:noFill/>
          <a:ln w="25400">
            <a:solidFill>
              <a:srgbClr val="000000"/>
            </a:solidFill>
            <a:round/>
            <a:headEnd type="none" w="sm" len="sm"/>
            <a:tailEnd type="none" w="sm" len="sm"/>
          </a:ln>
          <a:effectLst/>
        </p:spPr>
        <p:txBody>
          <a:bodyPr/>
          <a:lstStyle/>
          <a:p>
            <a:endParaRPr lang="bg-BG"/>
          </a:p>
        </p:txBody>
      </p:sp>
      <p:sp>
        <p:nvSpPr>
          <p:cNvPr id="492586" name="Line 42"/>
          <p:cNvSpPr>
            <a:spLocks noChangeShapeType="1"/>
          </p:cNvSpPr>
          <p:nvPr/>
        </p:nvSpPr>
        <p:spPr bwMode="auto">
          <a:xfrm>
            <a:off x="5729288" y="4751388"/>
            <a:ext cx="1866900" cy="0"/>
          </a:xfrm>
          <a:prstGeom prst="line">
            <a:avLst/>
          </a:prstGeom>
          <a:noFill/>
          <a:ln w="25400">
            <a:solidFill>
              <a:srgbClr val="000000"/>
            </a:solidFill>
            <a:round/>
            <a:headEnd type="none" w="sm" len="sm"/>
            <a:tailEnd type="none" w="sm" len="sm"/>
          </a:ln>
          <a:effectLst/>
        </p:spPr>
        <p:txBody>
          <a:bodyPr/>
          <a:lstStyle/>
          <a:p>
            <a:endParaRPr lang="bg-BG"/>
          </a:p>
        </p:txBody>
      </p:sp>
      <p:sp>
        <p:nvSpPr>
          <p:cNvPr id="492587" name="Line 43"/>
          <p:cNvSpPr>
            <a:spLocks noChangeShapeType="1"/>
          </p:cNvSpPr>
          <p:nvPr/>
        </p:nvSpPr>
        <p:spPr bwMode="auto">
          <a:xfrm>
            <a:off x="5729288" y="4903788"/>
            <a:ext cx="1866900" cy="0"/>
          </a:xfrm>
          <a:prstGeom prst="line">
            <a:avLst/>
          </a:prstGeom>
          <a:noFill/>
          <a:ln w="25400">
            <a:solidFill>
              <a:srgbClr val="000000"/>
            </a:solidFill>
            <a:round/>
            <a:headEnd type="none" w="sm" len="sm"/>
            <a:tailEnd type="none" w="sm" len="sm"/>
          </a:ln>
          <a:effectLst/>
        </p:spPr>
        <p:txBody>
          <a:bodyPr/>
          <a:lstStyle/>
          <a:p>
            <a:endParaRPr lang="bg-BG"/>
          </a:p>
        </p:txBody>
      </p:sp>
      <p:sp>
        <p:nvSpPr>
          <p:cNvPr id="492588" name="Line 44"/>
          <p:cNvSpPr>
            <a:spLocks noChangeShapeType="1"/>
          </p:cNvSpPr>
          <p:nvPr/>
        </p:nvSpPr>
        <p:spPr bwMode="auto">
          <a:xfrm>
            <a:off x="5729288" y="5056188"/>
            <a:ext cx="1866900" cy="0"/>
          </a:xfrm>
          <a:prstGeom prst="line">
            <a:avLst/>
          </a:prstGeom>
          <a:noFill/>
          <a:ln w="25400">
            <a:solidFill>
              <a:srgbClr val="000000"/>
            </a:solidFill>
            <a:round/>
            <a:headEnd type="none" w="sm" len="sm"/>
            <a:tailEnd type="none" w="sm" len="sm"/>
          </a:ln>
          <a:effectLst/>
        </p:spPr>
        <p:txBody>
          <a:bodyPr/>
          <a:lstStyle/>
          <a:p>
            <a:endParaRPr lang="bg-BG"/>
          </a:p>
        </p:txBody>
      </p:sp>
      <p:sp>
        <p:nvSpPr>
          <p:cNvPr id="492589" name="Line 45"/>
          <p:cNvSpPr>
            <a:spLocks noChangeShapeType="1"/>
          </p:cNvSpPr>
          <p:nvPr/>
        </p:nvSpPr>
        <p:spPr bwMode="auto">
          <a:xfrm>
            <a:off x="5729288" y="5208588"/>
            <a:ext cx="1866900" cy="0"/>
          </a:xfrm>
          <a:prstGeom prst="line">
            <a:avLst/>
          </a:prstGeom>
          <a:noFill/>
          <a:ln w="25400">
            <a:solidFill>
              <a:srgbClr val="000000"/>
            </a:solidFill>
            <a:round/>
            <a:headEnd type="none" w="sm" len="sm"/>
            <a:tailEnd type="none" w="sm" len="sm"/>
          </a:ln>
          <a:effectLst/>
        </p:spPr>
        <p:txBody>
          <a:bodyPr/>
          <a:lstStyle/>
          <a:p>
            <a:endParaRPr lang="bg-BG"/>
          </a:p>
        </p:txBody>
      </p:sp>
      <p:sp>
        <p:nvSpPr>
          <p:cNvPr id="492590" name="Line 46"/>
          <p:cNvSpPr>
            <a:spLocks noChangeShapeType="1"/>
          </p:cNvSpPr>
          <p:nvPr/>
        </p:nvSpPr>
        <p:spPr bwMode="auto">
          <a:xfrm>
            <a:off x="5729288" y="5360988"/>
            <a:ext cx="1866900" cy="0"/>
          </a:xfrm>
          <a:prstGeom prst="line">
            <a:avLst/>
          </a:prstGeom>
          <a:noFill/>
          <a:ln w="25400">
            <a:solidFill>
              <a:srgbClr val="000000"/>
            </a:solidFill>
            <a:round/>
            <a:headEnd type="none" w="sm" len="sm"/>
            <a:tailEnd type="none" w="sm" len="sm"/>
          </a:ln>
          <a:effectLst/>
        </p:spPr>
        <p:txBody>
          <a:bodyPr/>
          <a:lstStyle/>
          <a:p>
            <a:endParaRPr lang="bg-BG"/>
          </a:p>
        </p:txBody>
      </p:sp>
      <p:sp>
        <p:nvSpPr>
          <p:cNvPr id="492591" name="Line 47"/>
          <p:cNvSpPr>
            <a:spLocks noChangeShapeType="1"/>
          </p:cNvSpPr>
          <p:nvPr/>
        </p:nvSpPr>
        <p:spPr bwMode="auto">
          <a:xfrm>
            <a:off x="5729288" y="5513388"/>
            <a:ext cx="1866900" cy="0"/>
          </a:xfrm>
          <a:prstGeom prst="line">
            <a:avLst/>
          </a:prstGeom>
          <a:noFill/>
          <a:ln w="25400">
            <a:solidFill>
              <a:srgbClr val="000000"/>
            </a:solidFill>
            <a:round/>
            <a:headEnd type="none" w="sm" len="sm"/>
            <a:tailEnd type="none" w="sm" len="sm"/>
          </a:ln>
          <a:effectLst/>
        </p:spPr>
        <p:txBody>
          <a:bodyPr/>
          <a:lstStyle/>
          <a:p>
            <a:endParaRPr lang="bg-BG"/>
          </a:p>
        </p:txBody>
      </p:sp>
      <p:sp>
        <p:nvSpPr>
          <p:cNvPr id="492592" name="Line 48"/>
          <p:cNvSpPr>
            <a:spLocks noChangeShapeType="1"/>
          </p:cNvSpPr>
          <p:nvPr/>
        </p:nvSpPr>
        <p:spPr bwMode="auto">
          <a:xfrm>
            <a:off x="5729288" y="5665788"/>
            <a:ext cx="1866900" cy="0"/>
          </a:xfrm>
          <a:prstGeom prst="line">
            <a:avLst/>
          </a:prstGeom>
          <a:noFill/>
          <a:ln w="25400">
            <a:solidFill>
              <a:srgbClr val="000000"/>
            </a:solidFill>
            <a:round/>
            <a:headEnd type="none" w="sm" len="sm"/>
            <a:tailEnd type="none" w="sm" len="sm"/>
          </a:ln>
          <a:effectLst/>
        </p:spPr>
        <p:txBody>
          <a:bodyPr/>
          <a:lstStyle/>
          <a:p>
            <a:endParaRPr lang="bg-BG"/>
          </a:p>
        </p:txBody>
      </p:sp>
      <p:sp>
        <p:nvSpPr>
          <p:cNvPr id="492593" name="Line 49"/>
          <p:cNvSpPr>
            <a:spLocks noChangeShapeType="1"/>
          </p:cNvSpPr>
          <p:nvPr/>
        </p:nvSpPr>
        <p:spPr bwMode="auto">
          <a:xfrm>
            <a:off x="5729288" y="5818188"/>
            <a:ext cx="1866900" cy="0"/>
          </a:xfrm>
          <a:prstGeom prst="line">
            <a:avLst/>
          </a:prstGeom>
          <a:noFill/>
          <a:ln w="25400">
            <a:solidFill>
              <a:srgbClr val="000000"/>
            </a:solidFill>
            <a:round/>
            <a:headEnd type="none" w="sm" len="sm"/>
            <a:tailEnd type="none" w="sm" len="sm"/>
          </a:ln>
          <a:effectLst/>
        </p:spPr>
        <p:txBody>
          <a:bodyPr/>
          <a:lstStyle/>
          <a:p>
            <a:endParaRPr lang="bg-BG"/>
          </a:p>
        </p:txBody>
      </p:sp>
      <p:sp>
        <p:nvSpPr>
          <p:cNvPr id="492594" name="Line 50"/>
          <p:cNvSpPr>
            <a:spLocks noChangeShapeType="1"/>
          </p:cNvSpPr>
          <p:nvPr/>
        </p:nvSpPr>
        <p:spPr bwMode="auto">
          <a:xfrm>
            <a:off x="6981825" y="4579938"/>
            <a:ext cx="0" cy="1376362"/>
          </a:xfrm>
          <a:prstGeom prst="line">
            <a:avLst/>
          </a:prstGeom>
          <a:noFill/>
          <a:ln w="25400">
            <a:solidFill>
              <a:srgbClr val="000000"/>
            </a:solidFill>
            <a:round/>
            <a:headEnd type="none" w="sm" len="sm"/>
            <a:tailEnd type="none" w="sm" len="sm"/>
          </a:ln>
          <a:effectLst/>
        </p:spPr>
        <p:txBody>
          <a:bodyPr/>
          <a:lstStyle/>
          <a:p>
            <a:endParaRPr lang="bg-BG"/>
          </a:p>
        </p:txBody>
      </p:sp>
      <p:sp>
        <p:nvSpPr>
          <p:cNvPr id="492595" name="Line 51"/>
          <p:cNvSpPr>
            <a:spLocks noChangeShapeType="1"/>
          </p:cNvSpPr>
          <p:nvPr/>
        </p:nvSpPr>
        <p:spPr bwMode="auto">
          <a:xfrm>
            <a:off x="7307263" y="4578350"/>
            <a:ext cx="0" cy="1376363"/>
          </a:xfrm>
          <a:prstGeom prst="line">
            <a:avLst/>
          </a:prstGeom>
          <a:noFill/>
          <a:ln w="25400">
            <a:solidFill>
              <a:srgbClr val="000000"/>
            </a:solidFill>
            <a:round/>
            <a:headEnd type="none" w="sm" len="sm"/>
            <a:tailEnd type="none" w="sm" len="sm"/>
          </a:ln>
          <a:effectLst/>
        </p:spPr>
        <p:txBody>
          <a:bodyPr/>
          <a:lstStyle/>
          <a:p>
            <a:endParaRPr lang="bg-BG"/>
          </a:p>
        </p:txBody>
      </p:sp>
      <p:sp>
        <p:nvSpPr>
          <p:cNvPr id="492596" name="Line 52"/>
          <p:cNvSpPr>
            <a:spLocks noChangeShapeType="1"/>
          </p:cNvSpPr>
          <p:nvPr/>
        </p:nvSpPr>
        <p:spPr bwMode="auto">
          <a:xfrm>
            <a:off x="6734175" y="4575175"/>
            <a:ext cx="0" cy="1376363"/>
          </a:xfrm>
          <a:prstGeom prst="line">
            <a:avLst/>
          </a:prstGeom>
          <a:noFill/>
          <a:ln w="25400">
            <a:solidFill>
              <a:srgbClr val="000000"/>
            </a:solidFill>
            <a:round/>
            <a:headEnd type="none" w="sm" len="sm"/>
            <a:tailEnd type="none" w="sm" len="sm"/>
          </a:ln>
          <a:effectLst/>
        </p:spPr>
        <p:txBody>
          <a:bodyPr/>
          <a:lstStyle/>
          <a:p>
            <a:endParaRPr lang="bg-BG"/>
          </a:p>
        </p:txBody>
      </p:sp>
      <p:sp>
        <p:nvSpPr>
          <p:cNvPr id="492597" name="Line 53"/>
          <p:cNvSpPr>
            <a:spLocks noChangeShapeType="1"/>
          </p:cNvSpPr>
          <p:nvPr/>
        </p:nvSpPr>
        <p:spPr bwMode="auto">
          <a:xfrm>
            <a:off x="1565275" y="2252663"/>
            <a:ext cx="0" cy="1376362"/>
          </a:xfrm>
          <a:prstGeom prst="line">
            <a:avLst/>
          </a:prstGeom>
          <a:noFill/>
          <a:ln w="25400">
            <a:solidFill>
              <a:srgbClr val="000000"/>
            </a:solidFill>
            <a:round/>
            <a:headEnd type="none" w="sm" len="sm"/>
            <a:tailEnd type="none" w="sm" len="sm"/>
          </a:ln>
          <a:effectLst/>
        </p:spPr>
        <p:txBody>
          <a:bodyPr/>
          <a:lstStyle/>
          <a:p>
            <a:endParaRPr lang="bg-BG"/>
          </a:p>
        </p:txBody>
      </p:sp>
      <p:sp>
        <p:nvSpPr>
          <p:cNvPr id="492598" name="Line 54"/>
          <p:cNvSpPr>
            <a:spLocks noChangeShapeType="1"/>
          </p:cNvSpPr>
          <p:nvPr/>
        </p:nvSpPr>
        <p:spPr bwMode="auto">
          <a:xfrm>
            <a:off x="869950" y="2252663"/>
            <a:ext cx="0" cy="1376362"/>
          </a:xfrm>
          <a:prstGeom prst="line">
            <a:avLst/>
          </a:prstGeom>
          <a:noFill/>
          <a:ln w="25400">
            <a:solidFill>
              <a:srgbClr val="000000"/>
            </a:solidFill>
            <a:round/>
            <a:headEnd type="none" w="sm" len="sm"/>
            <a:tailEnd type="none" w="sm" len="sm"/>
          </a:ln>
          <a:effectLst/>
        </p:spPr>
        <p:txBody>
          <a:bodyPr/>
          <a:lstStyle/>
          <a:p>
            <a:endParaRPr lang="bg-BG"/>
          </a:p>
        </p:txBody>
      </p:sp>
      <p:sp>
        <p:nvSpPr>
          <p:cNvPr id="492599" name="Line 55"/>
          <p:cNvSpPr>
            <a:spLocks noChangeShapeType="1"/>
          </p:cNvSpPr>
          <p:nvPr/>
        </p:nvSpPr>
        <p:spPr bwMode="auto">
          <a:xfrm>
            <a:off x="584200" y="2424113"/>
            <a:ext cx="1866900" cy="0"/>
          </a:xfrm>
          <a:prstGeom prst="line">
            <a:avLst/>
          </a:prstGeom>
          <a:noFill/>
          <a:ln w="25400">
            <a:solidFill>
              <a:srgbClr val="000000"/>
            </a:solidFill>
            <a:round/>
            <a:headEnd type="none" w="sm" len="sm"/>
            <a:tailEnd type="none" w="sm" len="sm"/>
          </a:ln>
          <a:effectLst/>
        </p:spPr>
        <p:txBody>
          <a:bodyPr/>
          <a:lstStyle/>
          <a:p>
            <a:endParaRPr lang="bg-BG"/>
          </a:p>
        </p:txBody>
      </p:sp>
      <p:sp>
        <p:nvSpPr>
          <p:cNvPr id="492600" name="Line 56"/>
          <p:cNvSpPr>
            <a:spLocks noChangeShapeType="1"/>
          </p:cNvSpPr>
          <p:nvPr/>
        </p:nvSpPr>
        <p:spPr bwMode="auto">
          <a:xfrm>
            <a:off x="584200" y="2576513"/>
            <a:ext cx="1866900" cy="0"/>
          </a:xfrm>
          <a:prstGeom prst="line">
            <a:avLst/>
          </a:prstGeom>
          <a:noFill/>
          <a:ln w="25400">
            <a:solidFill>
              <a:srgbClr val="000000"/>
            </a:solidFill>
            <a:round/>
            <a:headEnd type="none" w="sm" len="sm"/>
            <a:tailEnd type="none" w="sm" len="sm"/>
          </a:ln>
          <a:effectLst/>
        </p:spPr>
        <p:txBody>
          <a:bodyPr/>
          <a:lstStyle/>
          <a:p>
            <a:endParaRPr lang="bg-BG"/>
          </a:p>
        </p:txBody>
      </p:sp>
      <p:sp>
        <p:nvSpPr>
          <p:cNvPr id="492601" name="Line 57"/>
          <p:cNvSpPr>
            <a:spLocks noChangeShapeType="1"/>
          </p:cNvSpPr>
          <p:nvPr/>
        </p:nvSpPr>
        <p:spPr bwMode="auto">
          <a:xfrm>
            <a:off x="584200" y="2728913"/>
            <a:ext cx="1866900" cy="0"/>
          </a:xfrm>
          <a:prstGeom prst="line">
            <a:avLst/>
          </a:prstGeom>
          <a:noFill/>
          <a:ln w="25400">
            <a:solidFill>
              <a:srgbClr val="000000"/>
            </a:solidFill>
            <a:round/>
            <a:headEnd type="none" w="sm" len="sm"/>
            <a:tailEnd type="none" w="sm" len="sm"/>
          </a:ln>
          <a:effectLst/>
        </p:spPr>
        <p:txBody>
          <a:bodyPr/>
          <a:lstStyle/>
          <a:p>
            <a:endParaRPr lang="bg-BG"/>
          </a:p>
        </p:txBody>
      </p:sp>
      <p:sp>
        <p:nvSpPr>
          <p:cNvPr id="492602" name="Line 58"/>
          <p:cNvSpPr>
            <a:spLocks noChangeShapeType="1"/>
          </p:cNvSpPr>
          <p:nvPr/>
        </p:nvSpPr>
        <p:spPr bwMode="auto">
          <a:xfrm>
            <a:off x="606425" y="2881313"/>
            <a:ext cx="1866900" cy="0"/>
          </a:xfrm>
          <a:prstGeom prst="line">
            <a:avLst/>
          </a:prstGeom>
          <a:noFill/>
          <a:ln w="25400">
            <a:solidFill>
              <a:srgbClr val="000000"/>
            </a:solidFill>
            <a:round/>
            <a:headEnd type="none" w="sm" len="sm"/>
            <a:tailEnd type="none" w="sm" len="sm"/>
          </a:ln>
          <a:effectLst/>
        </p:spPr>
        <p:txBody>
          <a:bodyPr/>
          <a:lstStyle/>
          <a:p>
            <a:endParaRPr lang="bg-BG"/>
          </a:p>
        </p:txBody>
      </p:sp>
      <p:sp>
        <p:nvSpPr>
          <p:cNvPr id="492603" name="Line 59"/>
          <p:cNvSpPr>
            <a:spLocks noChangeShapeType="1"/>
          </p:cNvSpPr>
          <p:nvPr/>
        </p:nvSpPr>
        <p:spPr bwMode="auto">
          <a:xfrm>
            <a:off x="584200" y="3033713"/>
            <a:ext cx="1866900" cy="0"/>
          </a:xfrm>
          <a:prstGeom prst="line">
            <a:avLst/>
          </a:prstGeom>
          <a:noFill/>
          <a:ln w="25400">
            <a:solidFill>
              <a:srgbClr val="000000"/>
            </a:solidFill>
            <a:round/>
            <a:headEnd type="none" w="sm" len="sm"/>
            <a:tailEnd type="none" w="sm" len="sm"/>
          </a:ln>
          <a:effectLst/>
        </p:spPr>
        <p:txBody>
          <a:bodyPr/>
          <a:lstStyle/>
          <a:p>
            <a:endParaRPr lang="bg-BG"/>
          </a:p>
        </p:txBody>
      </p:sp>
      <p:sp>
        <p:nvSpPr>
          <p:cNvPr id="492604" name="Line 60"/>
          <p:cNvSpPr>
            <a:spLocks noChangeShapeType="1"/>
          </p:cNvSpPr>
          <p:nvPr/>
        </p:nvSpPr>
        <p:spPr bwMode="auto">
          <a:xfrm>
            <a:off x="584200" y="3186113"/>
            <a:ext cx="1866900" cy="0"/>
          </a:xfrm>
          <a:prstGeom prst="line">
            <a:avLst/>
          </a:prstGeom>
          <a:noFill/>
          <a:ln w="25400">
            <a:solidFill>
              <a:srgbClr val="000000"/>
            </a:solidFill>
            <a:round/>
            <a:headEnd type="none" w="sm" len="sm"/>
            <a:tailEnd type="none" w="sm" len="sm"/>
          </a:ln>
          <a:effectLst/>
        </p:spPr>
        <p:txBody>
          <a:bodyPr/>
          <a:lstStyle/>
          <a:p>
            <a:endParaRPr lang="bg-BG"/>
          </a:p>
        </p:txBody>
      </p:sp>
      <p:sp>
        <p:nvSpPr>
          <p:cNvPr id="492605" name="Line 61"/>
          <p:cNvSpPr>
            <a:spLocks noChangeShapeType="1"/>
          </p:cNvSpPr>
          <p:nvPr/>
        </p:nvSpPr>
        <p:spPr bwMode="auto">
          <a:xfrm>
            <a:off x="584200" y="3338513"/>
            <a:ext cx="1866900" cy="0"/>
          </a:xfrm>
          <a:prstGeom prst="line">
            <a:avLst/>
          </a:prstGeom>
          <a:noFill/>
          <a:ln w="25400">
            <a:solidFill>
              <a:srgbClr val="000000"/>
            </a:solidFill>
            <a:round/>
            <a:headEnd type="none" w="sm" len="sm"/>
            <a:tailEnd type="none" w="sm" len="sm"/>
          </a:ln>
          <a:effectLst/>
        </p:spPr>
        <p:txBody>
          <a:bodyPr/>
          <a:lstStyle/>
          <a:p>
            <a:endParaRPr lang="bg-BG"/>
          </a:p>
        </p:txBody>
      </p:sp>
      <p:sp>
        <p:nvSpPr>
          <p:cNvPr id="492606" name="Line 62"/>
          <p:cNvSpPr>
            <a:spLocks noChangeShapeType="1"/>
          </p:cNvSpPr>
          <p:nvPr/>
        </p:nvSpPr>
        <p:spPr bwMode="auto">
          <a:xfrm>
            <a:off x="584200" y="3490913"/>
            <a:ext cx="1866900" cy="0"/>
          </a:xfrm>
          <a:prstGeom prst="line">
            <a:avLst/>
          </a:prstGeom>
          <a:noFill/>
          <a:ln w="25400">
            <a:solidFill>
              <a:srgbClr val="000000"/>
            </a:solidFill>
            <a:round/>
            <a:headEnd type="none" w="sm" len="sm"/>
            <a:tailEnd type="none" w="sm" len="sm"/>
          </a:ln>
          <a:effectLst/>
        </p:spPr>
        <p:txBody>
          <a:bodyPr/>
          <a:lstStyle/>
          <a:p>
            <a:endParaRPr lang="bg-BG"/>
          </a:p>
        </p:txBody>
      </p:sp>
      <p:sp>
        <p:nvSpPr>
          <p:cNvPr id="492607" name="Line 63"/>
          <p:cNvSpPr>
            <a:spLocks noChangeShapeType="1"/>
          </p:cNvSpPr>
          <p:nvPr/>
        </p:nvSpPr>
        <p:spPr bwMode="auto">
          <a:xfrm>
            <a:off x="1836738" y="2252663"/>
            <a:ext cx="0" cy="1376362"/>
          </a:xfrm>
          <a:prstGeom prst="line">
            <a:avLst/>
          </a:prstGeom>
          <a:noFill/>
          <a:ln w="25400">
            <a:solidFill>
              <a:srgbClr val="000000"/>
            </a:solidFill>
            <a:round/>
            <a:headEnd type="none" w="sm" len="sm"/>
            <a:tailEnd type="none" w="sm" len="sm"/>
          </a:ln>
          <a:effectLst/>
        </p:spPr>
        <p:txBody>
          <a:bodyPr/>
          <a:lstStyle/>
          <a:p>
            <a:endParaRPr lang="bg-BG"/>
          </a:p>
        </p:txBody>
      </p:sp>
      <p:sp>
        <p:nvSpPr>
          <p:cNvPr id="492608" name="Line 64"/>
          <p:cNvSpPr>
            <a:spLocks noChangeShapeType="1"/>
          </p:cNvSpPr>
          <p:nvPr/>
        </p:nvSpPr>
        <p:spPr bwMode="auto">
          <a:xfrm>
            <a:off x="2162175" y="2251075"/>
            <a:ext cx="0" cy="1376363"/>
          </a:xfrm>
          <a:prstGeom prst="line">
            <a:avLst/>
          </a:prstGeom>
          <a:noFill/>
          <a:ln w="25400">
            <a:solidFill>
              <a:srgbClr val="000000"/>
            </a:solidFill>
            <a:round/>
            <a:headEnd type="none" w="sm" len="sm"/>
            <a:tailEnd type="none" w="sm" len="sm"/>
          </a:ln>
          <a:effectLst/>
        </p:spPr>
        <p:txBody>
          <a:bodyPr/>
          <a:lstStyle/>
          <a:p>
            <a:endParaRPr lang="bg-BG"/>
          </a:p>
        </p:txBody>
      </p:sp>
      <p:sp>
        <p:nvSpPr>
          <p:cNvPr id="492609" name="Line 65"/>
          <p:cNvSpPr>
            <a:spLocks noChangeShapeType="1"/>
          </p:cNvSpPr>
          <p:nvPr/>
        </p:nvSpPr>
        <p:spPr bwMode="auto">
          <a:xfrm flipV="1">
            <a:off x="4767263" y="5280025"/>
            <a:ext cx="884237" cy="3175"/>
          </a:xfrm>
          <a:prstGeom prst="line">
            <a:avLst/>
          </a:prstGeom>
          <a:noFill/>
          <a:ln w="50800">
            <a:solidFill>
              <a:schemeClr val="tx1"/>
            </a:solidFill>
            <a:round/>
            <a:headEnd type="stealth" w="med" len="lg"/>
            <a:tailEnd type="stealth" w="med" len="lg"/>
          </a:ln>
          <a:effectLst/>
        </p:spPr>
        <p:txBody>
          <a:bodyPr/>
          <a:lstStyle/>
          <a:p>
            <a:endParaRPr lang="bg-BG"/>
          </a:p>
        </p:txBody>
      </p:sp>
      <p:sp>
        <p:nvSpPr>
          <p:cNvPr id="492610" name="Text Box 66"/>
          <p:cNvSpPr txBox="1">
            <a:spLocks noChangeArrowheads="1"/>
          </p:cNvSpPr>
          <p:nvPr/>
        </p:nvSpPr>
        <p:spPr bwMode="auto">
          <a:xfrm>
            <a:off x="2771775" y="6091238"/>
            <a:ext cx="960969" cy="400110"/>
          </a:xfrm>
          <a:prstGeom prst="rect">
            <a:avLst/>
          </a:prstGeom>
          <a:noFill/>
          <a:ln w="9525">
            <a:noFill/>
            <a:miter lim="800000"/>
            <a:headEnd/>
            <a:tailEnd/>
          </a:ln>
          <a:effectLst/>
        </p:spPr>
        <p:txBody>
          <a:bodyPr wrap="none">
            <a:spAutoFit/>
          </a:bodyPr>
          <a:lstStyle/>
          <a:p>
            <a:pPr>
              <a:lnSpc>
                <a:spcPct val="100000"/>
              </a:lnSpc>
            </a:pPr>
            <a:r>
              <a:rPr lang="en-US" sz="2000" b="1">
                <a:solidFill>
                  <a:schemeClr val="tx1"/>
                </a:solidFill>
              </a:rPr>
              <a:t>Table 1</a:t>
            </a:r>
          </a:p>
        </p:txBody>
      </p:sp>
      <p:sp>
        <p:nvSpPr>
          <p:cNvPr id="492611" name="Text Box 67"/>
          <p:cNvSpPr txBox="1">
            <a:spLocks noChangeArrowheads="1"/>
          </p:cNvSpPr>
          <p:nvPr/>
        </p:nvSpPr>
        <p:spPr bwMode="auto">
          <a:xfrm>
            <a:off x="5729288" y="6043613"/>
            <a:ext cx="1766887" cy="396875"/>
          </a:xfrm>
          <a:prstGeom prst="rect">
            <a:avLst/>
          </a:prstGeom>
          <a:noFill/>
          <a:ln w="9525">
            <a:noFill/>
            <a:miter lim="800000"/>
            <a:headEnd/>
            <a:tailEnd/>
          </a:ln>
          <a:effectLst/>
        </p:spPr>
        <p:txBody>
          <a:bodyPr>
            <a:spAutoFit/>
          </a:bodyPr>
          <a:lstStyle/>
          <a:p>
            <a:pPr>
              <a:lnSpc>
                <a:spcPct val="100000"/>
              </a:lnSpc>
            </a:pPr>
            <a:r>
              <a:rPr lang="en-US" sz="2000" b="1">
                <a:solidFill>
                  <a:schemeClr val="tx1"/>
                </a:solidFill>
              </a:rPr>
              <a:t>Table 2</a:t>
            </a:r>
          </a:p>
        </p:txBody>
      </p:sp>
      <p:sp>
        <p:nvSpPr>
          <p:cNvPr id="492612" name="Text Box 68"/>
          <p:cNvSpPr txBox="1">
            <a:spLocks noChangeArrowheads="1"/>
          </p:cNvSpPr>
          <p:nvPr/>
        </p:nvSpPr>
        <p:spPr bwMode="auto">
          <a:xfrm>
            <a:off x="588963" y="3716338"/>
            <a:ext cx="960969" cy="400110"/>
          </a:xfrm>
          <a:prstGeom prst="rect">
            <a:avLst/>
          </a:prstGeom>
          <a:noFill/>
          <a:ln w="9525">
            <a:noFill/>
            <a:miter lim="800000"/>
            <a:headEnd/>
            <a:tailEnd/>
          </a:ln>
          <a:effectLst/>
        </p:spPr>
        <p:txBody>
          <a:bodyPr wrap="none">
            <a:spAutoFit/>
          </a:bodyPr>
          <a:lstStyle/>
          <a:p>
            <a:pPr>
              <a:lnSpc>
                <a:spcPct val="100000"/>
              </a:lnSpc>
            </a:pPr>
            <a:r>
              <a:rPr lang="en-US" sz="2000" b="1" dirty="0">
                <a:solidFill>
                  <a:schemeClr val="tx1"/>
                </a:solidFill>
              </a:rPr>
              <a:t>Table 1</a:t>
            </a:r>
          </a:p>
        </p:txBody>
      </p:sp>
      <p:sp>
        <p:nvSpPr>
          <p:cNvPr id="492613" name="Text Box 69"/>
          <p:cNvSpPr txBox="1">
            <a:spLocks noChangeArrowheads="1"/>
          </p:cNvSpPr>
          <p:nvPr/>
        </p:nvSpPr>
        <p:spPr bwMode="auto">
          <a:xfrm>
            <a:off x="5400675" y="3716338"/>
            <a:ext cx="960969" cy="400110"/>
          </a:xfrm>
          <a:prstGeom prst="rect">
            <a:avLst/>
          </a:prstGeom>
          <a:noFill/>
          <a:ln w="9525">
            <a:noFill/>
            <a:miter lim="800000"/>
            <a:headEnd/>
            <a:tailEnd/>
          </a:ln>
          <a:effectLst/>
        </p:spPr>
        <p:txBody>
          <a:bodyPr wrap="none">
            <a:spAutoFit/>
          </a:bodyPr>
          <a:lstStyle/>
          <a:p>
            <a:pPr>
              <a:lnSpc>
                <a:spcPct val="100000"/>
              </a:lnSpc>
            </a:pPr>
            <a:r>
              <a:rPr lang="en-US" sz="2000" b="1">
                <a:solidFill>
                  <a:schemeClr val="tx1"/>
                </a:solidFill>
              </a:rPr>
              <a:t>Table 1</a:t>
            </a:r>
          </a:p>
        </p:txBody>
      </p:sp>
      <p:sp>
        <p:nvSpPr>
          <p:cNvPr id="492614" name="Text Box 70"/>
          <p:cNvSpPr txBox="1">
            <a:spLocks noChangeArrowheads="1"/>
          </p:cNvSpPr>
          <p:nvPr/>
        </p:nvSpPr>
        <p:spPr bwMode="auto">
          <a:xfrm>
            <a:off x="5292725" y="1292225"/>
            <a:ext cx="3137654" cy="892552"/>
          </a:xfrm>
          <a:prstGeom prst="rect">
            <a:avLst/>
          </a:prstGeom>
          <a:noFill/>
          <a:ln w="9525">
            <a:noFill/>
            <a:miter lim="800000"/>
            <a:headEnd/>
            <a:tailEnd/>
          </a:ln>
          <a:effectLst/>
        </p:spPr>
        <p:txBody>
          <a:bodyPr wrap="none">
            <a:spAutoFit/>
          </a:bodyPr>
          <a:lstStyle/>
          <a:p>
            <a:pPr>
              <a:lnSpc>
                <a:spcPct val="100000"/>
              </a:lnSpc>
            </a:pPr>
            <a:r>
              <a:rPr lang="en-US" sz="2800" b="1" u="sng">
                <a:solidFill>
                  <a:schemeClr val="tx1"/>
                </a:solidFill>
              </a:rPr>
              <a:t>Selection</a:t>
            </a:r>
          </a:p>
          <a:p>
            <a:pPr>
              <a:lnSpc>
                <a:spcPct val="100000"/>
              </a:lnSpc>
            </a:pPr>
            <a:r>
              <a:rPr lang="en-US" sz="2400" b="1">
                <a:solidFill>
                  <a:schemeClr val="tx1"/>
                </a:solidFill>
              </a:rPr>
              <a:t>Take some of the rows</a:t>
            </a:r>
          </a:p>
        </p:txBody>
      </p:sp>
      <p:sp>
        <p:nvSpPr>
          <p:cNvPr id="492615" name="Text Box 71"/>
          <p:cNvSpPr txBox="1">
            <a:spLocks noChangeArrowheads="1"/>
          </p:cNvSpPr>
          <p:nvPr/>
        </p:nvSpPr>
        <p:spPr bwMode="auto">
          <a:xfrm>
            <a:off x="490538" y="1304925"/>
            <a:ext cx="3615349" cy="892552"/>
          </a:xfrm>
          <a:prstGeom prst="rect">
            <a:avLst/>
          </a:prstGeom>
          <a:noFill/>
          <a:ln w="9525">
            <a:noFill/>
            <a:miter lim="800000"/>
            <a:headEnd/>
            <a:tailEnd/>
          </a:ln>
          <a:effectLst/>
        </p:spPr>
        <p:txBody>
          <a:bodyPr wrap="none">
            <a:spAutoFit/>
          </a:bodyPr>
          <a:lstStyle/>
          <a:p>
            <a:pPr>
              <a:lnSpc>
                <a:spcPct val="100000"/>
              </a:lnSpc>
            </a:pPr>
            <a:r>
              <a:rPr lang="en-US" sz="2800" b="1" u="sng">
                <a:solidFill>
                  <a:schemeClr val="tx1"/>
                </a:solidFill>
              </a:rPr>
              <a:t>Projection</a:t>
            </a:r>
          </a:p>
          <a:p>
            <a:pPr>
              <a:lnSpc>
                <a:spcPct val="100000"/>
              </a:lnSpc>
            </a:pPr>
            <a:r>
              <a:rPr lang="en-US" sz="2400" b="1">
                <a:solidFill>
                  <a:schemeClr val="tx1"/>
                </a:solidFill>
              </a:rPr>
              <a:t>Take some of the columns</a:t>
            </a:r>
          </a:p>
        </p:txBody>
      </p:sp>
      <p:sp>
        <p:nvSpPr>
          <p:cNvPr id="492616" name="Text Box 72"/>
          <p:cNvSpPr txBox="1">
            <a:spLocks noChangeArrowheads="1"/>
          </p:cNvSpPr>
          <p:nvPr/>
        </p:nvSpPr>
        <p:spPr bwMode="auto">
          <a:xfrm>
            <a:off x="971550" y="4402138"/>
            <a:ext cx="1584325" cy="2000548"/>
          </a:xfrm>
          <a:prstGeom prst="rect">
            <a:avLst/>
          </a:prstGeom>
          <a:noFill/>
          <a:ln w="9525">
            <a:noFill/>
            <a:miter lim="800000"/>
            <a:headEnd/>
            <a:tailEnd/>
          </a:ln>
          <a:effectLst/>
        </p:spPr>
        <p:txBody>
          <a:bodyPr>
            <a:spAutoFit/>
          </a:bodyPr>
          <a:lstStyle/>
          <a:p>
            <a:pPr>
              <a:lnSpc>
                <a:spcPct val="100000"/>
              </a:lnSpc>
            </a:pPr>
            <a:r>
              <a:rPr lang="en-US" sz="2800" b="1" u="sng">
                <a:solidFill>
                  <a:schemeClr val="tx1"/>
                </a:solidFill>
              </a:rPr>
              <a:t>Join</a:t>
            </a:r>
          </a:p>
          <a:p>
            <a:pPr>
              <a:lnSpc>
                <a:spcPct val="100000"/>
              </a:lnSpc>
            </a:pPr>
            <a:r>
              <a:rPr lang="en-US" sz="2400" b="1">
                <a:solidFill>
                  <a:schemeClr val="tx1"/>
                </a:solidFill>
              </a:rPr>
              <a:t>Combine tables by</a:t>
            </a:r>
          </a:p>
          <a:p>
            <a:pPr>
              <a:lnSpc>
                <a:spcPct val="100000"/>
              </a:lnSpc>
            </a:pPr>
            <a:r>
              <a:rPr lang="en-US" sz="2400" b="1">
                <a:solidFill>
                  <a:schemeClr val="tx1"/>
                </a:solidFill>
              </a:rPr>
              <a:t>some column</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a:t>Basic </a:t>
            </a:r>
            <a:r>
              <a:rPr lang="en-US">
                <a:latin typeface="Courier New" pitchFamily="49" charset="0"/>
              </a:rPr>
              <a:t>SELECT</a:t>
            </a:r>
            <a:r>
              <a:rPr lang="en-US"/>
              <a:t> Statement</a:t>
            </a:r>
          </a:p>
        </p:txBody>
      </p:sp>
      <p:sp>
        <p:nvSpPr>
          <p:cNvPr id="494595" name="Rectangle 3"/>
          <p:cNvSpPr>
            <a:spLocks noGrp="1" noChangeArrowheads="1"/>
          </p:cNvSpPr>
          <p:nvPr>
            <p:ph type="body" idx="1"/>
          </p:nvPr>
        </p:nvSpPr>
        <p:spPr>
          <a:xfrm>
            <a:off x="250825" y="1196975"/>
            <a:ext cx="8642350" cy="5472113"/>
          </a:xfrm>
        </p:spPr>
        <p:txBody>
          <a:bodyPr/>
          <a:lstStyle/>
          <a:p>
            <a:pPr lvl="1"/>
            <a:endParaRPr lang="en-US" sz="3400"/>
          </a:p>
          <a:p>
            <a:pPr lvl="1"/>
            <a:endParaRPr lang="en-US" sz="3400"/>
          </a:p>
          <a:p>
            <a:pPr lvl="1"/>
            <a:endParaRPr lang="en-US" sz="3400"/>
          </a:p>
          <a:p>
            <a:pPr lvl="1"/>
            <a:r>
              <a:rPr lang="en-US" sz="3400"/>
              <a:t>SELECT identifies what columns</a:t>
            </a:r>
          </a:p>
          <a:p>
            <a:pPr lvl="1"/>
            <a:r>
              <a:rPr lang="en-US" sz="3400"/>
              <a:t>FROM identifies which table</a:t>
            </a:r>
          </a:p>
        </p:txBody>
      </p:sp>
      <p:sp>
        <p:nvSpPr>
          <p:cNvPr id="494596" name="Rectangle 4"/>
          <p:cNvSpPr>
            <a:spLocks noChangeArrowheads="1"/>
          </p:cNvSpPr>
          <p:nvPr/>
        </p:nvSpPr>
        <p:spPr bwMode="auto">
          <a:xfrm>
            <a:off x="609600" y="1524000"/>
            <a:ext cx="7848600" cy="1105088"/>
          </a:xfrm>
          <a:prstGeom prst="rect">
            <a:avLst/>
          </a:prstGeom>
          <a:solidFill>
            <a:schemeClr val="bg1">
              <a:alpha val="50000"/>
            </a:schemeClr>
          </a:solidFill>
          <a:ln w="9525" algn="ctr">
            <a:solidFill>
              <a:schemeClr val="tx2"/>
            </a:solidFill>
            <a:miter lim="800000"/>
            <a:headEnd/>
            <a:tailEnd/>
          </a:ln>
          <a:effectLst/>
        </p:spPr>
        <p:txBody>
          <a:bodyPr wrap="square" tIns="90000" bIns="90000">
            <a:spAutoFit/>
          </a:bodyPr>
          <a:lstStyle/>
          <a:p>
            <a:r>
              <a:rPr lang="en-US" sz="2000" b="1">
                <a:latin typeface="Courier New" pitchFamily="49" charset="0"/>
              </a:rPr>
              <a:t>SELECT *|{[DISTINCT] column|expression [alias],...}</a:t>
            </a:r>
          </a:p>
          <a:p>
            <a:r>
              <a:rPr lang="en-US" sz="2000" b="1">
                <a:latin typeface="Courier New" pitchFamily="49" charset="0"/>
              </a:rPr>
              <a:t>FROM	table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en-US">
                <a:latin typeface="Courier New" pitchFamily="49" charset="0"/>
              </a:rPr>
              <a:t>SELECT</a:t>
            </a:r>
            <a:r>
              <a:rPr lang="en-US"/>
              <a:t> Example</a:t>
            </a:r>
          </a:p>
        </p:txBody>
      </p:sp>
      <p:sp>
        <p:nvSpPr>
          <p:cNvPr id="496643" name="Rectangle 3"/>
          <p:cNvSpPr>
            <a:spLocks noGrp="1" noChangeArrowheads="1"/>
          </p:cNvSpPr>
          <p:nvPr>
            <p:ph type="body" idx="1"/>
          </p:nvPr>
        </p:nvSpPr>
        <p:spPr>
          <a:xfrm>
            <a:off x="323850" y="1123950"/>
            <a:ext cx="8496300" cy="552450"/>
          </a:xfrm>
        </p:spPr>
        <p:txBody>
          <a:bodyPr/>
          <a:lstStyle/>
          <a:p>
            <a:r>
              <a:rPr lang="en-US" dirty="0"/>
              <a:t>Selecting all columns from </a:t>
            </a:r>
            <a:r>
              <a:rPr lang="en-US" dirty="0" smtClean="0"/>
              <a:t>departments</a:t>
            </a:r>
            <a:endParaRPr lang="en-US" dirty="0"/>
          </a:p>
        </p:txBody>
      </p:sp>
      <p:sp>
        <p:nvSpPr>
          <p:cNvPr id="496644" name="Rectangle 4"/>
          <p:cNvSpPr>
            <a:spLocks noChangeArrowheads="1"/>
          </p:cNvSpPr>
          <p:nvPr/>
        </p:nvSpPr>
        <p:spPr bwMode="auto">
          <a:xfrm>
            <a:off x="838200" y="1798638"/>
            <a:ext cx="7405688" cy="489534"/>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r>
              <a:rPr lang="en-US" sz="2000" b="1">
                <a:latin typeface="Courier New" pitchFamily="49" charset="0"/>
              </a:rPr>
              <a:t>SELECT * FROM Department</a:t>
            </a:r>
          </a:p>
        </p:txBody>
      </p:sp>
      <p:sp>
        <p:nvSpPr>
          <p:cNvPr id="496645" name="Rectangle 5"/>
          <p:cNvSpPr>
            <a:spLocks noChangeArrowheads="1"/>
          </p:cNvSpPr>
          <p:nvPr/>
        </p:nvSpPr>
        <p:spPr bwMode="auto">
          <a:xfrm>
            <a:off x="827088" y="5041900"/>
            <a:ext cx="3097212" cy="1412864"/>
          </a:xfrm>
          <a:prstGeom prst="rect">
            <a:avLst/>
          </a:prstGeom>
          <a:solidFill>
            <a:schemeClr val="bg1">
              <a:alpha val="50000"/>
            </a:schemeClr>
          </a:solidFill>
          <a:ln w="9525" algn="ctr">
            <a:solidFill>
              <a:schemeClr val="tx2"/>
            </a:solidFill>
            <a:miter lim="800000"/>
            <a:headEnd/>
            <a:tailEnd/>
          </a:ln>
          <a:effectLst/>
        </p:spPr>
        <p:txBody>
          <a:bodyPr wrap="square" tIns="90000" bIns="90000">
            <a:spAutoFit/>
          </a:bodyPr>
          <a:lstStyle/>
          <a:p>
            <a:r>
              <a:rPr lang="en-US" sz="2000" b="1" noProof="1">
                <a:latin typeface="Courier New" pitchFamily="49" charset="0"/>
              </a:rPr>
              <a:t>SELECT</a:t>
            </a:r>
          </a:p>
          <a:p>
            <a:r>
              <a:rPr lang="en-US" sz="2000" b="1" noProof="1">
                <a:latin typeface="Courier New" pitchFamily="49" charset="0"/>
              </a:rPr>
              <a:t>  DepartmentID,</a:t>
            </a:r>
          </a:p>
          <a:p>
            <a:r>
              <a:rPr lang="en-US" sz="2000" b="1" noProof="1">
                <a:latin typeface="Courier New" pitchFamily="49" charset="0"/>
              </a:rPr>
              <a:t>  Name</a:t>
            </a:r>
          </a:p>
          <a:p>
            <a:r>
              <a:rPr lang="en-US" sz="2000" b="1" noProof="1">
                <a:latin typeface="Courier New" pitchFamily="49" charset="0"/>
              </a:rPr>
              <a:t>FROM Department</a:t>
            </a:r>
          </a:p>
        </p:txBody>
      </p:sp>
      <p:graphicFrame>
        <p:nvGraphicFramePr>
          <p:cNvPr id="496646" name="Group 6"/>
          <p:cNvGraphicFramePr>
            <a:graphicFrameLocks noGrp="1"/>
          </p:cNvGraphicFramePr>
          <p:nvPr/>
        </p:nvGraphicFramePr>
        <p:xfrm>
          <a:off x="838200" y="2506980"/>
          <a:ext cx="7405688" cy="1760220"/>
        </p:xfrm>
        <a:graphic>
          <a:graphicData uri="http://schemas.openxmlformats.org/drawingml/2006/table">
            <a:tbl>
              <a:tblPr firstRow="1">
                <a:tableStyleId>{35758FB7-9AC5-4552-8A53-C91805E547FA}</a:tableStyleId>
              </a:tblPr>
              <a:tblGrid>
                <a:gridCol w="1862138"/>
                <a:gridCol w="3959225"/>
                <a:gridCol w="1584325"/>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DepartmentID</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Name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ManagerID</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1</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Engineering</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12</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2</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Tool design</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4</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3</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Sales</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273</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2079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graphicFrame>
        <p:nvGraphicFramePr>
          <p:cNvPr id="496672" name="Group 32"/>
          <p:cNvGraphicFramePr>
            <a:graphicFrameLocks noGrp="1"/>
          </p:cNvGraphicFramePr>
          <p:nvPr/>
        </p:nvGraphicFramePr>
        <p:xfrm>
          <a:off x="4383088" y="5048250"/>
          <a:ext cx="4005262" cy="1408176"/>
        </p:xfrm>
        <a:graphic>
          <a:graphicData uri="http://schemas.openxmlformats.org/drawingml/2006/table">
            <a:tbl>
              <a:tblPr firstRow="1">
                <a:tableStyleId>{35758FB7-9AC5-4552-8A53-C91805E547FA}</a:tableStyleId>
              </a:tblPr>
              <a:tblGrid>
                <a:gridCol w="1701800"/>
                <a:gridCol w="2303462"/>
              </a:tblGrid>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DepartmentID</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Name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1</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Engineering</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2</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Tool design</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3</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Sales</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
        <p:nvSpPr>
          <p:cNvPr id="8" name="Rectangle 3"/>
          <p:cNvSpPr txBox="1">
            <a:spLocks noChangeArrowheads="1"/>
          </p:cNvSpPr>
          <p:nvPr/>
        </p:nvSpPr>
        <p:spPr>
          <a:xfrm>
            <a:off x="304800" y="4400550"/>
            <a:ext cx="8496300" cy="552450"/>
          </a:xfrm>
          <a:prstGeom prst="rect">
            <a:avLst/>
          </a:prstGeom>
        </p:spPr>
        <p:txBody>
          <a:bodyPr/>
          <a:lstStyle/>
          <a:p>
            <a:pPr marL="282575" marR="0" lvl="0" indent="-282575" algn="l" defTabSz="914400" rtl="0" eaLnBrk="0" fontAlgn="base" latinLnBrk="0" hangingPunct="0">
              <a:lnSpc>
                <a:spcPts val="3800"/>
              </a:lnSpc>
              <a:spcBef>
                <a:spcPct val="60000"/>
              </a:spcBef>
              <a:spcAft>
                <a:spcPts val="600"/>
              </a:spcAft>
              <a:buClr>
                <a:schemeClr val="accent5">
                  <a:lumMod val="40000"/>
                  <a:lumOff val="60000"/>
                </a:schemeClr>
              </a:buClr>
              <a:buSzPct val="70000"/>
              <a:buFont typeface="Wingdings 2" pitchFamily="18" charset="2"/>
              <a:buChar char=""/>
              <a:tabLst>
                <a:tab pos="282575" algn="l"/>
              </a:tabLst>
              <a:defRPr/>
            </a:pPr>
            <a:r>
              <a:rPr kumimoji="0" lang="en-US" sz="32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Selecting specific columns</a:t>
            </a:r>
            <a:endParaRPr kumimoji="0" lang="en-US" sz="32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en-US"/>
              <a:t>Arithmetic Operations</a:t>
            </a:r>
          </a:p>
        </p:txBody>
      </p:sp>
      <p:sp>
        <p:nvSpPr>
          <p:cNvPr id="498691" name="Rectangle 3"/>
          <p:cNvSpPr>
            <a:spLocks noGrp="1" noChangeArrowheads="1"/>
          </p:cNvSpPr>
          <p:nvPr>
            <p:ph type="body" idx="1"/>
          </p:nvPr>
        </p:nvSpPr>
        <p:spPr/>
        <p:txBody>
          <a:bodyPr/>
          <a:lstStyle/>
          <a:p>
            <a:r>
              <a:rPr lang="en-US"/>
              <a:t>Arithmetic operators are available:</a:t>
            </a:r>
          </a:p>
          <a:p>
            <a:pPr lvl="1"/>
            <a:r>
              <a:rPr lang="en-US"/>
              <a:t>+, -, *, /</a:t>
            </a:r>
          </a:p>
          <a:p>
            <a:r>
              <a:rPr lang="en-US"/>
              <a:t>Example:</a:t>
            </a:r>
          </a:p>
        </p:txBody>
      </p:sp>
      <p:sp>
        <p:nvSpPr>
          <p:cNvPr id="498692" name="Rectangle 4"/>
          <p:cNvSpPr>
            <a:spLocks noChangeArrowheads="1"/>
          </p:cNvSpPr>
          <p:nvPr/>
        </p:nvSpPr>
        <p:spPr bwMode="auto">
          <a:xfrm>
            <a:off x="755650" y="3357563"/>
            <a:ext cx="7632700" cy="797311"/>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r>
              <a:rPr lang="en-US" sz="2000" b="1" noProof="1">
                <a:latin typeface="Courier New" pitchFamily="49" charset="0"/>
              </a:rPr>
              <a:t>SELECT LastName, </a:t>
            </a:r>
            <a:r>
              <a:rPr lang="en-US" sz="2000" b="1" dirty="0">
                <a:latin typeface="Courier New" pitchFamily="49" charset="0"/>
              </a:rPr>
              <a:t>Salary</a:t>
            </a:r>
            <a:r>
              <a:rPr lang="en-US" sz="2000" b="1" noProof="1">
                <a:latin typeface="Courier New" pitchFamily="49" charset="0"/>
              </a:rPr>
              <a:t>, </a:t>
            </a:r>
            <a:r>
              <a:rPr lang="en-US" sz="2000" b="1" dirty="0">
                <a:latin typeface="Courier New" pitchFamily="49" charset="0"/>
              </a:rPr>
              <a:t>Salary</a:t>
            </a:r>
            <a:r>
              <a:rPr lang="en-US" sz="2000" b="1" noProof="1">
                <a:latin typeface="Courier New" pitchFamily="49" charset="0"/>
              </a:rPr>
              <a:t> + 300</a:t>
            </a:r>
          </a:p>
          <a:p>
            <a:r>
              <a:rPr lang="en-US" sz="2000" b="1" noProof="1">
                <a:latin typeface="Courier New" pitchFamily="49" charset="0"/>
              </a:rPr>
              <a:t>FROM Employee</a:t>
            </a:r>
          </a:p>
        </p:txBody>
      </p:sp>
      <p:graphicFrame>
        <p:nvGraphicFramePr>
          <p:cNvPr id="498693" name="Group 5"/>
          <p:cNvGraphicFramePr>
            <a:graphicFrameLocks noGrp="1"/>
          </p:cNvGraphicFramePr>
          <p:nvPr/>
        </p:nvGraphicFramePr>
        <p:xfrm>
          <a:off x="755650" y="4581525"/>
          <a:ext cx="7632700" cy="1655764"/>
        </p:xfrm>
        <a:graphic>
          <a:graphicData uri="http://schemas.openxmlformats.org/drawingml/2006/table">
            <a:tbl>
              <a:tblPr firstRow="1">
                <a:tableStyleId>{35758FB7-9AC5-4552-8A53-C91805E547FA}</a:tableStyleId>
              </a:tblPr>
              <a:tblGrid>
                <a:gridCol w="2700338"/>
                <a:gridCol w="1917700"/>
                <a:gridCol w="3014662"/>
              </a:tblGrid>
              <a:tr h="4143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LastName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Salary</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(No column name)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horzOverflow="overflow"/>
                </a:tc>
              </a:tr>
              <a:tr h="4143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Gilbert</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12500,00</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12800,00</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horzOverflow="overflow"/>
                </a:tc>
              </a:tr>
              <a:tr h="4127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Brown</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13500,00</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13800,00</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horzOverflow="overflow"/>
                </a:tc>
              </a:tr>
              <a:tr h="4143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Tamburello</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43300,00</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43600,00</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horzOverflow="overflow"/>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r>
              <a:rPr lang="en-US"/>
              <a:t>The </a:t>
            </a:r>
            <a:r>
              <a:rPr lang="en-US">
                <a:latin typeface="Courier New" pitchFamily="49" charset="0"/>
              </a:rPr>
              <a:t>NULL</a:t>
            </a:r>
            <a:r>
              <a:rPr lang="en-US"/>
              <a:t> Value</a:t>
            </a:r>
          </a:p>
        </p:txBody>
      </p:sp>
      <p:sp>
        <p:nvSpPr>
          <p:cNvPr id="500739" name="Rectangle 3"/>
          <p:cNvSpPr>
            <a:spLocks noGrp="1" noChangeArrowheads="1"/>
          </p:cNvSpPr>
          <p:nvPr>
            <p:ph type="body" idx="1"/>
          </p:nvPr>
        </p:nvSpPr>
        <p:spPr>
          <a:xfrm>
            <a:off x="323850" y="1196975"/>
            <a:ext cx="8496300" cy="5329238"/>
          </a:xfrm>
        </p:spPr>
        <p:txBody>
          <a:bodyPr/>
          <a:lstStyle/>
          <a:p>
            <a:r>
              <a:rPr lang="en-US" sz="3000" dirty="0"/>
              <a:t>A </a:t>
            </a:r>
            <a:r>
              <a:rPr lang="en-US" sz="3000" dirty="0">
                <a:latin typeface="Courier New" pitchFamily="49" charset="0"/>
              </a:rPr>
              <a:t>NULL</a:t>
            </a:r>
            <a:r>
              <a:rPr lang="en-US" sz="3000" dirty="0"/>
              <a:t> is a value that is unavailable, unassigned, unknown, or inapplicable</a:t>
            </a:r>
          </a:p>
          <a:p>
            <a:pPr lvl="1"/>
            <a:r>
              <a:rPr lang="en-US" sz="2800" dirty="0"/>
              <a:t>Not the same as zero or a blank space</a:t>
            </a:r>
          </a:p>
          <a:p>
            <a:r>
              <a:rPr lang="en-US" sz="3000" dirty="0"/>
              <a:t>Arithmetic expressions containing a </a:t>
            </a:r>
            <a:r>
              <a:rPr lang="en-US" sz="3000" dirty="0">
                <a:latin typeface="Courier New" pitchFamily="49" charset="0"/>
              </a:rPr>
              <a:t>NULL</a:t>
            </a:r>
            <a:r>
              <a:rPr lang="en-US" sz="3000" dirty="0"/>
              <a:t> value are evaluated to </a:t>
            </a:r>
            <a:r>
              <a:rPr lang="en-US" sz="3000" dirty="0">
                <a:latin typeface="Courier New" pitchFamily="49" charset="0"/>
              </a:rPr>
              <a:t>NULL</a:t>
            </a:r>
          </a:p>
        </p:txBody>
      </p:sp>
      <p:sp>
        <p:nvSpPr>
          <p:cNvPr id="500740" name="Rectangle 4"/>
          <p:cNvSpPr>
            <a:spLocks noChangeArrowheads="1"/>
          </p:cNvSpPr>
          <p:nvPr/>
        </p:nvSpPr>
        <p:spPr bwMode="auto">
          <a:xfrm>
            <a:off x="827088" y="4046538"/>
            <a:ext cx="7416800" cy="489534"/>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r>
              <a:rPr lang="en-US" sz="2000" b="1" noProof="1">
                <a:latin typeface="Courier New" pitchFamily="49" charset="0"/>
              </a:rPr>
              <a:t>SELECT LastName, ManagerID FROM Employee</a:t>
            </a:r>
          </a:p>
        </p:txBody>
      </p:sp>
      <p:graphicFrame>
        <p:nvGraphicFramePr>
          <p:cNvPr id="500741" name="Group 5"/>
          <p:cNvGraphicFramePr>
            <a:graphicFrameLocks noGrp="1"/>
          </p:cNvGraphicFramePr>
          <p:nvPr/>
        </p:nvGraphicFramePr>
        <p:xfrm>
          <a:off x="838200" y="4797425"/>
          <a:ext cx="3302000" cy="1512888"/>
        </p:xfrm>
        <a:graphic>
          <a:graphicData uri="http://schemas.openxmlformats.org/drawingml/2006/table">
            <a:tbl>
              <a:tblPr firstRow="1">
                <a:tableStyleId>{35758FB7-9AC5-4552-8A53-C91805E547FA}</a:tableStyleId>
              </a:tblPr>
              <a:tblGrid>
                <a:gridCol w="1581150"/>
                <a:gridCol w="1720850"/>
              </a:tblGrid>
              <a:tr h="3778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LastName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ManagerID</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7941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Sánchez</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000000"/>
                            </a:outerShdw>
                          </a:effectLst>
                        </a:rPr>
                        <a:t>NULL</a:t>
                      </a:r>
                      <a:endParaRPr kumimoji="1" lang="en-US" sz="1800" b="1" i="1" u="none" strike="noStrike" cap="none" normalizeH="0" baseline="0" noProof="1" smtClean="0">
                        <a:ln>
                          <a:noFill/>
                        </a:ln>
                        <a:solidFill>
                          <a:schemeClr val="tx2"/>
                        </a:solidFill>
                        <a:effectLst>
                          <a:outerShdw blurRad="38100" dist="38100" dir="2700000" algn="tl">
                            <a:srgbClr val="000000"/>
                          </a:outerShdw>
                        </a:effectLst>
                        <a:latin typeface="Arial" charset="0"/>
                      </a:endParaRPr>
                    </a:p>
                  </a:txBody>
                  <a:tcPr horzOverflow="overflow"/>
                </a:tc>
              </a:tr>
              <a:tr h="3778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Duffy</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300</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778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Wang</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1</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
        <p:nvSpPr>
          <p:cNvPr id="500758" name="AutoShape 22"/>
          <p:cNvSpPr>
            <a:spLocks noChangeArrowheads="1"/>
          </p:cNvSpPr>
          <p:nvPr/>
        </p:nvSpPr>
        <p:spPr bwMode="auto">
          <a:xfrm>
            <a:off x="4427538" y="5402263"/>
            <a:ext cx="4105275" cy="863600"/>
          </a:xfrm>
          <a:prstGeom prst="wedgeRoundRectCallout">
            <a:avLst>
              <a:gd name="adj1" fmla="val -78926"/>
              <a:gd name="adj2" fmla="val -54046"/>
              <a:gd name="adj3" fmla="val 16667"/>
            </a:avLst>
          </a:prstGeom>
          <a:solidFill>
            <a:srgbClr val="FFCC99">
              <a:alpha val="30000"/>
            </a:srgbClr>
          </a:solidFill>
          <a:ln w="9525" algn="ctr">
            <a:solidFill>
              <a:schemeClr val="tx1"/>
            </a:solidFill>
            <a:miter lim="800000"/>
            <a:headEnd/>
            <a:tailEnd/>
          </a:ln>
          <a:effectLst>
            <a:outerShdw dist="17961" dir="2700000" algn="ctr" rotWithShape="0">
              <a:srgbClr val="FFFFFF"/>
            </a:outerShdw>
          </a:effectLst>
        </p:spPr>
        <p:txBody>
          <a:bodyPr anchor="ctr"/>
          <a:lstStyle/>
          <a:p>
            <a:pPr algn="ctr"/>
            <a:r>
              <a:rPr lang="en-US" sz="2400" b="1" dirty="0">
                <a:latin typeface="Courier New" pitchFamily="49" charset="0"/>
              </a:rPr>
              <a:t>NULL</a:t>
            </a:r>
            <a:r>
              <a:rPr lang="en-US" sz="2400" b="1" dirty="0"/>
              <a:t> is displayed as empty space or as </a:t>
            </a:r>
            <a:r>
              <a:rPr lang="en-US" sz="2400" b="1" i="1" dirty="0"/>
              <a:t>NULL</a:t>
            </a:r>
            <a:endParaRPr lang="bg-BG" sz="2400" b="1" i="1"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en-US"/>
              <a:t>Column Alias</a:t>
            </a:r>
          </a:p>
        </p:txBody>
      </p:sp>
      <p:sp>
        <p:nvSpPr>
          <p:cNvPr id="502787" name="Rectangle 3"/>
          <p:cNvSpPr>
            <a:spLocks noGrp="1" noChangeArrowheads="1"/>
          </p:cNvSpPr>
          <p:nvPr>
            <p:ph type="body" idx="1"/>
          </p:nvPr>
        </p:nvSpPr>
        <p:spPr/>
        <p:txBody>
          <a:bodyPr/>
          <a:lstStyle/>
          <a:p>
            <a:pPr>
              <a:spcBef>
                <a:spcPct val="30000"/>
              </a:spcBef>
            </a:pPr>
            <a:r>
              <a:rPr lang="en-US" sz="3000"/>
              <a:t>Renames a column heading</a:t>
            </a:r>
          </a:p>
          <a:p>
            <a:pPr>
              <a:spcBef>
                <a:spcPct val="30000"/>
              </a:spcBef>
            </a:pPr>
            <a:r>
              <a:rPr lang="en-US" sz="3000"/>
              <a:t>Useful with calculations</a:t>
            </a:r>
          </a:p>
          <a:p>
            <a:pPr>
              <a:spcBef>
                <a:spcPct val="30000"/>
              </a:spcBef>
            </a:pPr>
            <a:r>
              <a:rPr lang="en-US" sz="3000"/>
              <a:t>Immediately follows the column name</a:t>
            </a:r>
          </a:p>
          <a:p>
            <a:pPr lvl="1">
              <a:spcBef>
                <a:spcPct val="30000"/>
              </a:spcBef>
            </a:pPr>
            <a:r>
              <a:rPr lang="en-US" sz="2800"/>
              <a:t>There is an optional </a:t>
            </a:r>
            <a:r>
              <a:rPr lang="en-US" sz="2800">
                <a:latin typeface="Courier New" pitchFamily="49" charset="0"/>
              </a:rPr>
              <a:t>AS</a:t>
            </a:r>
            <a:r>
              <a:rPr lang="en-US" sz="2800"/>
              <a:t> keyword</a:t>
            </a:r>
          </a:p>
          <a:p>
            <a:pPr>
              <a:spcBef>
                <a:spcPct val="30000"/>
              </a:spcBef>
            </a:pPr>
            <a:r>
              <a:rPr lang="en-US" sz="3000"/>
              <a:t>Double quotation marks if contains spaces</a:t>
            </a:r>
          </a:p>
        </p:txBody>
      </p:sp>
      <p:sp>
        <p:nvSpPr>
          <p:cNvPr id="502788" name="Rectangle 4"/>
          <p:cNvSpPr>
            <a:spLocks noChangeArrowheads="1"/>
          </p:cNvSpPr>
          <p:nvPr/>
        </p:nvSpPr>
        <p:spPr bwMode="auto">
          <a:xfrm>
            <a:off x="755650" y="4397375"/>
            <a:ext cx="7705725" cy="797311"/>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r>
              <a:rPr lang="en-US" sz="2000" b="1" noProof="1">
                <a:latin typeface="Courier New" pitchFamily="49" charset="0"/>
              </a:rPr>
              <a:t>SELECT FirstName, LastName, Salary,</a:t>
            </a:r>
          </a:p>
          <a:p>
            <a:r>
              <a:rPr lang="en-US" sz="2000" b="1" noProof="1">
                <a:latin typeface="Courier New" pitchFamily="49" charset="0"/>
              </a:rPr>
              <a:t>Salary*0.2 </a:t>
            </a:r>
            <a:r>
              <a:rPr lang="en-US" sz="2000" b="1" noProof="1">
                <a:solidFill>
                  <a:schemeClr val="tx2"/>
                </a:solidFill>
                <a:latin typeface="Courier New" pitchFamily="49" charset="0"/>
              </a:rPr>
              <a:t>AS</a:t>
            </a:r>
            <a:r>
              <a:rPr lang="en-US" sz="2000" b="1" noProof="1">
                <a:latin typeface="Courier New" pitchFamily="49" charset="0"/>
              </a:rPr>
              <a:t> Bonus FROM Employee</a:t>
            </a:r>
          </a:p>
        </p:txBody>
      </p:sp>
      <p:graphicFrame>
        <p:nvGraphicFramePr>
          <p:cNvPr id="502789" name="Group 5"/>
          <p:cNvGraphicFramePr>
            <a:graphicFrameLocks noGrp="1"/>
          </p:cNvGraphicFramePr>
          <p:nvPr/>
        </p:nvGraphicFramePr>
        <p:xfrm>
          <a:off x="755650" y="5324475"/>
          <a:ext cx="7704138" cy="1152525"/>
        </p:xfrm>
        <a:graphic>
          <a:graphicData uri="http://schemas.openxmlformats.org/drawingml/2006/table">
            <a:tbl>
              <a:tblPr firstRow="1">
                <a:tableStyleId>{35758FB7-9AC5-4552-8A53-C91805E547FA}</a:tableStyleId>
              </a:tblPr>
              <a:tblGrid>
                <a:gridCol w="1800225"/>
                <a:gridCol w="1871663"/>
                <a:gridCol w="1800225"/>
                <a:gridCol w="2232025"/>
              </a:tblGrid>
              <a:tr h="3841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FirstName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LastName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Salary</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Bonus</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841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Guy</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Gilbert</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12500,00</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2500.00000</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841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Kevin</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Brown</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13500,00</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2700.00000</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en-US"/>
              <a:t>Concatenation Operator</a:t>
            </a:r>
          </a:p>
        </p:txBody>
      </p:sp>
      <p:sp>
        <p:nvSpPr>
          <p:cNvPr id="504835" name="Rectangle 3"/>
          <p:cNvSpPr>
            <a:spLocks noGrp="1" noChangeArrowheads="1"/>
          </p:cNvSpPr>
          <p:nvPr>
            <p:ph type="body" idx="1"/>
          </p:nvPr>
        </p:nvSpPr>
        <p:spPr/>
        <p:txBody>
          <a:bodyPr/>
          <a:lstStyle/>
          <a:p>
            <a:r>
              <a:rPr lang="en-US" sz="3000"/>
              <a:t>Concatenates columns or character strings to other columns </a:t>
            </a:r>
          </a:p>
          <a:p>
            <a:r>
              <a:rPr lang="en-US" sz="3000"/>
              <a:t>Is represented by plus sign “</a:t>
            </a:r>
            <a:r>
              <a:rPr lang="en-US" sz="3000">
                <a:latin typeface="Courier New" pitchFamily="49" charset="0"/>
              </a:rPr>
              <a:t>+</a:t>
            </a:r>
            <a:r>
              <a:rPr lang="en-US" sz="3000"/>
              <a:t>”</a:t>
            </a:r>
          </a:p>
          <a:p>
            <a:r>
              <a:rPr lang="en-US" sz="3000"/>
              <a:t>Creates a resultant column that is a character expression</a:t>
            </a:r>
          </a:p>
        </p:txBody>
      </p:sp>
      <p:sp>
        <p:nvSpPr>
          <p:cNvPr id="504836" name="Rectangle 4"/>
          <p:cNvSpPr>
            <a:spLocks noChangeArrowheads="1"/>
          </p:cNvSpPr>
          <p:nvPr/>
        </p:nvSpPr>
        <p:spPr bwMode="auto">
          <a:xfrm>
            <a:off x="755650" y="4005263"/>
            <a:ext cx="7704138" cy="797311"/>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r>
              <a:rPr lang="en-US" sz="2000" b="1" noProof="1">
                <a:effectLst>
                  <a:outerShdw blurRad="38100" dist="38100" dir="2700000" algn="tl">
                    <a:srgbClr val="FFFFFF"/>
                  </a:outerShdw>
                </a:effectLst>
                <a:latin typeface="Courier New" pitchFamily="49" charset="0"/>
              </a:rPr>
              <a:t>SELECT FirstName </a:t>
            </a:r>
            <a:r>
              <a:rPr lang="en-US" sz="2000" b="1" noProof="1">
                <a:solidFill>
                  <a:schemeClr val="tx2"/>
                </a:solidFill>
                <a:effectLst>
                  <a:outerShdw blurRad="38100" dist="38100" dir="2700000" algn="tl">
                    <a:srgbClr val="000000"/>
                  </a:outerShdw>
                </a:effectLst>
                <a:latin typeface="Courier New" pitchFamily="49" charset="0"/>
              </a:rPr>
              <a:t>+</a:t>
            </a:r>
            <a:r>
              <a:rPr lang="en-US" sz="2000" b="1" noProof="1">
                <a:effectLst>
                  <a:outerShdw blurRad="38100" dist="38100" dir="2700000" algn="tl">
                    <a:srgbClr val="FFFFFF"/>
                  </a:outerShdw>
                </a:effectLst>
                <a:latin typeface="Courier New" pitchFamily="49" charset="0"/>
              </a:rPr>
              <a:t> ' ' </a:t>
            </a:r>
            <a:r>
              <a:rPr lang="en-US" sz="2000" b="1" noProof="1">
                <a:solidFill>
                  <a:schemeClr val="tx2"/>
                </a:solidFill>
                <a:effectLst>
                  <a:outerShdw blurRad="38100" dist="38100" dir="2700000" algn="tl">
                    <a:srgbClr val="000000"/>
                  </a:outerShdw>
                </a:effectLst>
                <a:latin typeface="Courier New" pitchFamily="49" charset="0"/>
              </a:rPr>
              <a:t>+</a:t>
            </a:r>
            <a:r>
              <a:rPr lang="en-US" sz="2000" b="1" noProof="1">
                <a:effectLst>
                  <a:outerShdw blurRad="38100" dist="38100" dir="2700000" algn="tl">
                    <a:srgbClr val="FFFFFF"/>
                  </a:outerShdw>
                </a:effectLst>
                <a:latin typeface="Courier New" pitchFamily="49" charset="0"/>
              </a:rPr>
              <a:t> LastName AS [Full Name],</a:t>
            </a:r>
          </a:p>
          <a:p>
            <a:r>
              <a:rPr lang="en-US" sz="2000" b="1" noProof="1">
                <a:effectLst>
                  <a:outerShdw blurRad="38100" dist="38100" dir="2700000" algn="tl">
                    <a:srgbClr val="FFFFFF"/>
                  </a:outerShdw>
                </a:effectLst>
                <a:latin typeface="Courier New" pitchFamily="49" charset="0"/>
              </a:rPr>
              <a:t>EmployeeID as [No.] FROM Employee</a:t>
            </a:r>
          </a:p>
        </p:txBody>
      </p:sp>
      <p:graphicFrame>
        <p:nvGraphicFramePr>
          <p:cNvPr id="504837" name="Group 5"/>
          <p:cNvGraphicFramePr>
            <a:graphicFrameLocks noGrp="1"/>
          </p:cNvGraphicFramePr>
          <p:nvPr/>
        </p:nvGraphicFramePr>
        <p:xfrm>
          <a:off x="755650" y="5013325"/>
          <a:ext cx="5791200" cy="1408176"/>
        </p:xfrm>
        <a:graphic>
          <a:graphicData uri="http://schemas.openxmlformats.org/drawingml/2006/table">
            <a:tbl>
              <a:tblPr firstRow="1">
                <a:tableStyleId>{35758FB7-9AC5-4552-8A53-C91805E547FA}</a:tableStyleId>
              </a:tblPr>
              <a:tblGrid>
                <a:gridCol w="2895600"/>
                <a:gridCol w="28956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Full</a:t>
                      </a:r>
                      <a:r>
                        <a:rPr kumimoji="1" lang="en-US" sz="1800" u="none" strike="noStrike" cap="none" normalizeH="0" baseline="0" dirty="0" smtClean="0">
                          <a:ln>
                            <a:noFill/>
                          </a:ln>
                          <a:effectLst>
                            <a:outerShdw blurRad="38100" dist="38100" dir="2700000" algn="tl">
                              <a:srgbClr val="FFFFFF"/>
                            </a:outerShdw>
                          </a:effectLst>
                        </a:rPr>
                        <a:t> </a:t>
                      </a:r>
                      <a:r>
                        <a:rPr kumimoji="1" lang="en-US" sz="1800" u="none" strike="noStrike" cap="none" normalizeH="0" baseline="0" noProof="1" smtClean="0">
                          <a:ln>
                            <a:noFill/>
                          </a:ln>
                          <a:effectLst>
                            <a:outerShdw blurRad="38100" dist="38100" dir="2700000" algn="tl">
                              <a:srgbClr val="FFFFFF"/>
                            </a:outerShdw>
                          </a:effectLst>
                        </a:rPr>
                        <a:t>Name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No.</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Guy Gilbert</a:t>
                      </a:r>
                      <a:endParaRPr kumimoji="1" lang="en-US"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1</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Kevin Brown</a:t>
                      </a:r>
                      <a:endParaRPr kumimoji="1" lang="en-US"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2</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Roberto </a:t>
                      </a:r>
                      <a:r>
                        <a:rPr kumimoji="1" lang="en-US" sz="1800" u="none" strike="noStrike" cap="none" normalizeH="0" baseline="0" noProof="1" smtClean="0">
                          <a:ln>
                            <a:noFill/>
                          </a:ln>
                          <a:effectLst>
                            <a:outerShdw blurRad="38100" dist="38100" dir="2700000" algn="tl">
                              <a:srgbClr val="FFFFFF"/>
                            </a:outerShdw>
                          </a:effectLst>
                        </a:rPr>
                        <a:t>Tamburello</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dirty="0" smtClean="0">
                          <a:ln>
                            <a:noFill/>
                          </a:ln>
                          <a:effectLst>
                            <a:outerShdw blurRad="38100" dist="38100" dir="2700000" algn="tl">
                              <a:srgbClr val="FFFFFF"/>
                            </a:outerShdw>
                          </a:effectLst>
                        </a:rPr>
                        <a:t>3</a:t>
                      </a:r>
                      <a:endParaRPr kumimoji="1" lang="bg-BG" sz="1800" b="1" i="0" u="none" strike="noStrike" cap="none" normalizeH="0" baseline="0" dirty="0"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 (4)</a:t>
            </a:r>
            <a:endParaRPr lang="en-US" dirty="0"/>
          </a:p>
        </p:txBody>
      </p:sp>
      <p:sp>
        <p:nvSpPr>
          <p:cNvPr id="3" name="Content Placeholder 2"/>
          <p:cNvSpPr>
            <a:spLocks noGrp="1"/>
          </p:cNvSpPr>
          <p:nvPr>
            <p:ph idx="1"/>
          </p:nvPr>
        </p:nvSpPr>
        <p:spPr/>
        <p:txBody>
          <a:bodyPr/>
          <a:lstStyle/>
          <a:p>
            <a:pPr>
              <a:lnSpc>
                <a:spcPct val="100000"/>
              </a:lnSpc>
            </a:pPr>
            <a:r>
              <a:rPr lang="en-US" dirty="0" smtClean="0">
                <a:solidFill>
                  <a:schemeClr val="tx1"/>
                </a:solidFill>
                <a:effectLst/>
              </a:rPr>
              <a:t>Relational Databases - Fundamental concepts</a:t>
            </a:r>
          </a:p>
          <a:p>
            <a:pPr marL="957263" lvl="1" indent="-609600"/>
            <a:r>
              <a:rPr lang="en-US" dirty="0" smtClean="0"/>
              <a:t>Database models</a:t>
            </a:r>
            <a:endParaRPr lang="bg-BG" dirty="0" smtClean="0"/>
          </a:p>
          <a:p>
            <a:pPr marL="957263" lvl="1" indent="-609600"/>
            <a:r>
              <a:rPr lang="en-US" dirty="0" smtClean="0"/>
              <a:t>Relational database models</a:t>
            </a:r>
            <a:endParaRPr lang="bg-BG" dirty="0" smtClean="0"/>
          </a:p>
          <a:p>
            <a:pPr marL="957263" lvl="1" indent="-609600"/>
            <a:r>
              <a:rPr lang="en-US" dirty="0" smtClean="0"/>
              <a:t>RDBMS</a:t>
            </a:r>
            <a:r>
              <a:rPr lang="bg-BG" dirty="0" smtClean="0"/>
              <a:t> </a:t>
            </a:r>
            <a:r>
              <a:rPr lang="en-US" dirty="0" smtClean="0"/>
              <a:t>systems</a:t>
            </a:r>
          </a:p>
          <a:p>
            <a:pPr marL="957263" lvl="1" indent="-609600"/>
            <a:r>
              <a:rPr lang="en-US" dirty="0" smtClean="0"/>
              <a:t>Tables</a:t>
            </a:r>
            <a:r>
              <a:rPr lang="bg-BG" dirty="0" smtClean="0"/>
              <a:t>, </a:t>
            </a:r>
            <a:r>
              <a:rPr lang="en-US" dirty="0" smtClean="0"/>
              <a:t>relations</a:t>
            </a:r>
            <a:r>
              <a:rPr lang="bg-BG" dirty="0" smtClean="0"/>
              <a:t>, </a:t>
            </a:r>
            <a:r>
              <a:rPr lang="en-US" dirty="0" smtClean="0"/>
              <a:t>multiplicity</a:t>
            </a:r>
            <a:r>
              <a:rPr lang="bg-BG" dirty="0" smtClean="0"/>
              <a:t>, </a:t>
            </a:r>
            <a:r>
              <a:rPr lang="en-US" dirty="0" smtClean="0"/>
              <a:t>E/R</a:t>
            </a:r>
            <a:r>
              <a:rPr lang="bg-BG" dirty="0" smtClean="0"/>
              <a:t> </a:t>
            </a:r>
            <a:r>
              <a:rPr lang="en-US" dirty="0" smtClean="0"/>
              <a:t>diagrams</a:t>
            </a:r>
          </a:p>
          <a:p>
            <a:pPr marL="957263" lvl="1" indent="-609600"/>
            <a:r>
              <a:rPr lang="en-US" dirty="0" smtClean="0"/>
              <a:t>Normalization, Constraints, Indexes</a:t>
            </a:r>
          </a:p>
          <a:p>
            <a:pPr marL="957263" lvl="1" indent="-609600"/>
            <a:r>
              <a:rPr lang="en-US" dirty="0" smtClean="0"/>
              <a:t>The</a:t>
            </a:r>
            <a:r>
              <a:rPr lang="bg-BG" dirty="0" smtClean="0"/>
              <a:t> SQL</a:t>
            </a:r>
            <a:r>
              <a:rPr lang="en-US" dirty="0" smtClean="0"/>
              <a:t> language</a:t>
            </a:r>
            <a:endParaRPr lang="bg-BG" dirty="0" smtClean="0"/>
          </a:p>
          <a:p>
            <a:pPr marL="957263" lvl="1" indent="-609600"/>
            <a:r>
              <a:rPr lang="en-US" dirty="0" smtClean="0"/>
              <a:t>Stored procedures, V</a:t>
            </a:r>
            <a:r>
              <a:rPr lang="bg-BG" dirty="0" smtClean="0"/>
              <a:t>iews</a:t>
            </a:r>
            <a:r>
              <a:rPr lang="en-US" dirty="0" smtClean="0"/>
              <a:t>, T</a:t>
            </a:r>
            <a:r>
              <a:rPr lang="bg-BG" dirty="0" smtClean="0"/>
              <a:t>riggers</a:t>
            </a:r>
          </a:p>
          <a:p>
            <a:pPr marL="957263" lvl="1" indent="-609600"/>
            <a:r>
              <a:rPr lang="en-US" dirty="0" smtClean="0"/>
              <a:t>Transactions and isolation levels</a:t>
            </a:r>
            <a:endParaRPr lang="bg-BG" dirty="0" smtClean="0"/>
          </a:p>
          <a:p>
            <a:pPr marL="957263" lvl="1" indent="-609600"/>
            <a:endParaRPr lang="bg-BG" dirty="0" smtClean="0"/>
          </a:p>
          <a:p>
            <a:pPr>
              <a:lnSpc>
                <a:spcPct val="100000"/>
              </a:lnSpc>
            </a:pPr>
            <a:endParaRPr lang="bg-BG" dirty="0" smtClean="0">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a:t>Literal Character Strings</a:t>
            </a:r>
          </a:p>
        </p:txBody>
      </p:sp>
      <p:sp>
        <p:nvSpPr>
          <p:cNvPr id="506883" name="Rectangle 3"/>
          <p:cNvSpPr>
            <a:spLocks noGrp="1" noChangeArrowheads="1"/>
          </p:cNvSpPr>
          <p:nvPr>
            <p:ph type="body" idx="1"/>
          </p:nvPr>
        </p:nvSpPr>
        <p:spPr>
          <a:xfrm>
            <a:off x="323850" y="1196975"/>
            <a:ext cx="8496300" cy="5329238"/>
          </a:xfrm>
        </p:spPr>
        <p:txBody>
          <a:bodyPr/>
          <a:lstStyle/>
          <a:p>
            <a:pPr>
              <a:spcAft>
                <a:spcPts val="0"/>
              </a:spcAft>
            </a:pPr>
            <a:r>
              <a:rPr lang="en-US" sz="2800" dirty="0"/>
              <a:t>A literal is a character, a number, or a date included in the </a:t>
            </a:r>
            <a:r>
              <a:rPr lang="en-US" sz="2800" dirty="0">
                <a:latin typeface="Courier New" pitchFamily="49" charset="0"/>
              </a:rPr>
              <a:t>SELECT</a:t>
            </a:r>
            <a:r>
              <a:rPr lang="en-US" sz="2800" dirty="0"/>
              <a:t> list</a:t>
            </a:r>
          </a:p>
          <a:p>
            <a:pPr>
              <a:spcAft>
                <a:spcPts val="0"/>
              </a:spcAft>
            </a:pPr>
            <a:r>
              <a:rPr lang="en-US" sz="2800" dirty="0"/>
              <a:t>Date and character literal values must be enclosed within single quotation marks</a:t>
            </a:r>
          </a:p>
          <a:p>
            <a:pPr>
              <a:spcAft>
                <a:spcPts val="0"/>
              </a:spcAft>
            </a:pPr>
            <a:r>
              <a:rPr lang="en-US" sz="2800" dirty="0"/>
              <a:t>Each character string is output once for each row returned</a:t>
            </a:r>
          </a:p>
        </p:txBody>
      </p:sp>
      <p:sp>
        <p:nvSpPr>
          <p:cNvPr id="506884" name="Rectangle 4"/>
          <p:cNvSpPr>
            <a:spLocks noChangeArrowheads="1"/>
          </p:cNvSpPr>
          <p:nvPr/>
        </p:nvSpPr>
        <p:spPr bwMode="auto">
          <a:xfrm>
            <a:off x="838200" y="4244975"/>
            <a:ext cx="7405688" cy="797311"/>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r>
              <a:rPr lang="en-US" sz="2000" b="1" noProof="1">
                <a:latin typeface="Courier New" pitchFamily="49" charset="0"/>
              </a:rPr>
              <a:t>SELECT FirstName + '''s last name is ' +</a:t>
            </a:r>
          </a:p>
          <a:p>
            <a:r>
              <a:rPr lang="en-US" sz="2000" b="1" noProof="1">
                <a:latin typeface="Courier New" pitchFamily="49" charset="0"/>
              </a:rPr>
              <a:t>LastName AS [Our Employees] FROM Employee</a:t>
            </a:r>
          </a:p>
        </p:txBody>
      </p:sp>
      <p:graphicFrame>
        <p:nvGraphicFramePr>
          <p:cNvPr id="506885" name="Group 5"/>
          <p:cNvGraphicFramePr>
            <a:graphicFrameLocks noGrp="1"/>
          </p:cNvGraphicFramePr>
          <p:nvPr/>
        </p:nvGraphicFramePr>
        <p:xfrm>
          <a:off x="838200" y="5181600"/>
          <a:ext cx="7405688" cy="1408176"/>
        </p:xfrm>
        <a:graphic>
          <a:graphicData uri="http://schemas.openxmlformats.org/drawingml/2006/table">
            <a:tbl>
              <a:tblPr firstRow="1">
                <a:tableStyleId>{35758FB7-9AC5-4552-8A53-C91805E547FA}</a:tableStyleId>
              </a:tblPr>
              <a:tblGrid>
                <a:gridCol w="740568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dirty="0" smtClean="0">
                          <a:ln>
                            <a:noFill/>
                          </a:ln>
                          <a:effectLst>
                            <a:outerShdw blurRad="38100" dist="38100" dir="2700000" algn="tl">
                              <a:srgbClr val="FFFFFF"/>
                            </a:outerShdw>
                          </a:effectLst>
                        </a:rPr>
                        <a:t>Our </a:t>
                      </a:r>
                      <a:r>
                        <a:rPr kumimoji="1" lang="en-US" sz="1800" u="none" strike="noStrike" cap="none" normalizeH="0" baseline="0" noProof="1" smtClean="0">
                          <a:ln>
                            <a:noFill/>
                          </a:ln>
                          <a:effectLst>
                            <a:outerShdw blurRad="38100" dist="38100" dir="2700000" algn="tl">
                              <a:srgbClr val="FFFFFF"/>
                            </a:outerShdw>
                          </a:effectLst>
                        </a:rPr>
                        <a:t>Employees</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Guy's last name is Gilbert</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Kevin's last name is Brown</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dirty="0" smtClean="0">
                          <a:ln>
                            <a:noFill/>
                          </a:ln>
                          <a:effectLst>
                            <a:outerShdw blurRad="38100" dist="38100" dir="2700000" algn="tl">
                              <a:srgbClr val="FFFFFF"/>
                            </a:outerShdw>
                          </a:effectLst>
                        </a:rPr>
                        <a:t>Roberto's last name is </a:t>
                      </a:r>
                      <a:r>
                        <a:rPr kumimoji="1" lang="en-US" sz="1800" u="none" strike="noStrike" cap="none" normalizeH="0" baseline="0" dirty="0" err="1" smtClean="0">
                          <a:ln>
                            <a:noFill/>
                          </a:ln>
                          <a:effectLst>
                            <a:outerShdw blurRad="38100" dist="38100" dir="2700000" algn="tl">
                              <a:srgbClr val="FFFFFF"/>
                            </a:outerShdw>
                          </a:effectLst>
                        </a:rPr>
                        <a:t>Tamburello</a:t>
                      </a:r>
                      <a:endParaRPr kumimoji="1" lang="bg-BG" sz="1800" b="1" i="0" u="none" strike="noStrike" cap="none" normalizeH="0" baseline="0" dirty="0"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r>
              <a:rPr lang="en-US" sz="3800"/>
              <a:t>Removing Duplicate Rows</a:t>
            </a:r>
          </a:p>
        </p:txBody>
      </p:sp>
      <p:sp>
        <p:nvSpPr>
          <p:cNvPr id="508931" name="Rectangle 3"/>
          <p:cNvSpPr>
            <a:spLocks noGrp="1" noChangeArrowheads="1"/>
          </p:cNvSpPr>
          <p:nvPr>
            <p:ph type="body" idx="1"/>
          </p:nvPr>
        </p:nvSpPr>
        <p:spPr>
          <a:xfrm>
            <a:off x="323850" y="1196975"/>
            <a:ext cx="8496300" cy="1012825"/>
          </a:xfrm>
        </p:spPr>
        <p:txBody>
          <a:bodyPr/>
          <a:lstStyle/>
          <a:p>
            <a:pPr>
              <a:spcBef>
                <a:spcPct val="25000"/>
              </a:spcBef>
            </a:pPr>
            <a:r>
              <a:rPr lang="en-US" sz="3000" dirty="0"/>
              <a:t>The default display of queries is all rows, including duplicate </a:t>
            </a:r>
            <a:r>
              <a:rPr lang="en-US" sz="3000" dirty="0" smtClean="0"/>
              <a:t>rows</a:t>
            </a:r>
            <a:endParaRPr lang="en-US" sz="3000" dirty="0"/>
          </a:p>
        </p:txBody>
      </p:sp>
      <p:sp>
        <p:nvSpPr>
          <p:cNvPr id="508932" name="Rectangle 4"/>
          <p:cNvSpPr>
            <a:spLocks noChangeArrowheads="1"/>
          </p:cNvSpPr>
          <p:nvPr/>
        </p:nvSpPr>
        <p:spPr bwMode="auto">
          <a:xfrm>
            <a:off x="827088" y="2524125"/>
            <a:ext cx="4032250" cy="797311"/>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r>
              <a:rPr lang="en-US" sz="2000" b="1" noProof="1">
                <a:latin typeface="Courier New" pitchFamily="49" charset="0"/>
              </a:rPr>
              <a:t>SELECT DepartmentID</a:t>
            </a:r>
          </a:p>
          <a:p>
            <a:r>
              <a:rPr lang="en-US" sz="2000" b="1" noProof="1">
                <a:latin typeface="Courier New" pitchFamily="49" charset="0"/>
              </a:rPr>
              <a:t>FROM </a:t>
            </a:r>
            <a:r>
              <a:rPr lang="en-US" sz="2000" b="1">
                <a:latin typeface="Courier New" pitchFamily="49" charset="0"/>
              </a:rPr>
              <a:t>Employee</a:t>
            </a:r>
            <a:endParaRPr lang="en-US" sz="2000" b="1" noProof="1">
              <a:latin typeface="Courier New" pitchFamily="49" charset="0"/>
            </a:endParaRPr>
          </a:p>
        </p:txBody>
      </p:sp>
      <p:graphicFrame>
        <p:nvGraphicFramePr>
          <p:cNvPr id="508933" name="Group 5"/>
          <p:cNvGraphicFramePr>
            <a:graphicFrameLocks noGrp="1"/>
          </p:cNvGraphicFramePr>
          <p:nvPr/>
        </p:nvGraphicFramePr>
        <p:xfrm>
          <a:off x="5508625" y="1930400"/>
          <a:ext cx="2895600" cy="1760220"/>
        </p:xfrm>
        <a:graphic>
          <a:graphicData uri="http://schemas.openxmlformats.org/drawingml/2006/table">
            <a:tbl>
              <a:tblPr firstRow="1">
                <a:tableStyleId>{35758FB7-9AC5-4552-8A53-C91805E547FA}</a:tableStyleId>
              </a:tblPr>
              <a:tblGrid>
                <a:gridCol w="28956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DepartmentID</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7</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7</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2</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
        <p:nvSpPr>
          <p:cNvPr id="508947" name="Rectangle 19"/>
          <p:cNvSpPr>
            <a:spLocks noChangeArrowheads="1"/>
          </p:cNvSpPr>
          <p:nvPr/>
        </p:nvSpPr>
        <p:spPr bwMode="auto">
          <a:xfrm>
            <a:off x="838200" y="5049838"/>
            <a:ext cx="4021138" cy="1105088"/>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r>
              <a:rPr lang="en-US" sz="2000" b="1" noProof="1">
                <a:latin typeface="Courier New" pitchFamily="49" charset="0"/>
              </a:rPr>
              <a:t>SELECT</a:t>
            </a:r>
          </a:p>
          <a:p>
            <a:r>
              <a:rPr lang="en-US" sz="2000" b="1" noProof="1">
                <a:latin typeface="Courier New" pitchFamily="49" charset="0"/>
              </a:rPr>
              <a:t>  </a:t>
            </a:r>
            <a:r>
              <a:rPr lang="en-US" sz="2000" b="1" noProof="1">
                <a:solidFill>
                  <a:schemeClr val="tx2"/>
                </a:solidFill>
                <a:latin typeface="Courier New" pitchFamily="49" charset="0"/>
              </a:rPr>
              <a:t>DISTINCT</a:t>
            </a:r>
            <a:r>
              <a:rPr lang="en-US" sz="2000" b="1" noProof="1">
                <a:latin typeface="Courier New" pitchFamily="49" charset="0"/>
              </a:rPr>
              <a:t> DepartmentID</a:t>
            </a:r>
          </a:p>
          <a:p>
            <a:r>
              <a:rPr lang="en-US" sz="2000" b="1" noProof="1">
                <a:latin typeface="Courier New" pitchFamily="49" charset="0"/>
              </a:rPr>
              <a:t>FROM </a:t>
            </a:r>
            <a:r>
              <a:rPr lang="en-US" sz="2000" b="1" dirty="0">
                <a:latin typeface="Courier New" pitchFamily="49" charset="0"/>
              </a:rPr>
              <a:t>Employee</a:t>
            </a:r>
            <a:endParaRPr lang="en-US" sz="2000" b="1" noProof="1">
              <a:latin typeface="Courier New" pitchFamily="49" charset="0"/>
            </a:endParaRPr>
          </a:p>
        </p:txBody>
      </p:sp>
      <p:graphicFrame>
        <p:nvGraphicFramePr>
          <p:cNvPr id="508948" name="Group 20"/>
          <p:cNvGraphicFramePr>
            <a:graphicFrameLocks noGrp="1"/>
          </p:cNvGraphicFramePr>
          <p:nvPr/>
        </p:nvGraphicFramePr>
        <p:xfrm>
          <a:off x="5508625" y="4905375"/>
          <a:ext cx="2895600" cy="1408176"/>
        </p:xfrm>
        <a:graphic>
          <a:graphicData uri="http://schemas.openxmlformats.org/drawingml/2006/table">
            <a:tbl>
              <a:tblPr firstRow="1">
                <a:tableStyleId>{35758FB7-9AC5-4552-8A53-C91805E547FA}</a:tableStyleId>
              </a:tblPr>
              <a:tblGrid>
                <a:gridCol w="28956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DepartmentID</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7</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2</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
        <p:nvSpPr>
          <p:cNvPr id="8" name="Rectangle 3"/>
          <p:cNvSpPr txBox="1">
            <a:spLocks noChangeArrowheads="1"/>
          </p:cNvSpPr>
          <p:nvPr/>
        </p:nvSpPr>
        <p:spPr>
          <a:xfrm>
            <a:off x="304800" y="3733800"/>
            <a:ext cx="8496300" cy="1089025"/>
          </a:xfrm>
          <a:prstGeom prst="rect">
            <a:avLst/>
          </a:prstGeom>
        </p:spPr>
        <p:txBody>
          <a:bodyPr/>
          <a:lstStyle/>
          <a:p>
            <a:pPr marL="282575" marR="0" lvl="0" indent="-282575" algn="l" defTabSz="914400" rtl="0" eaLnBrk="0" fontAlgn="base" latinLnBrk="0" hangingPunct="0">
              <a:lnSpc>
                <a:spcPts val="3800"/>
              </a:lnSpc>
              <a:spcBef>
                <a:spcPct val="25000"/>
              </a:spcBef>
              <a:spcAft>
                <a:spcPts val="600"/>
              </a:spcAft>
              <a:buClr>
                <a:schemeClr val="accent5">
                  <a:lumMod val="40000"/>
                  <a:lumOff val="60000"/>
                </a:schemeClr>
              </a:buClr>
              <a:buSzPct val="70000"/>
              <a:buFont typeface="Wingdings 2" pitchFamily="18" charset="2"/>
              <a:buChar char=""/>
              <a:tabLst>
                <a:tab pos="282575" algn="l"/>
              </a:tabLst>
              <a:defRPr/>
            </a:pPr>
            <a:r>
              <a:rPr kumimoji="0" lang="en-US" sz="3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Eliminate duplicate rows by using the </a:t>
            </a:r>
            <a:r>
              <a:rPr kumimoji="0" lang="en-US" sz="3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urier New" pitchFamily="49" charset="0"/>
                <a:ea typeface="+mn-ea"/>
                <a:cs typeface="+mn-cs"/>
              </a:rPr>
              <a:t>DISTINCT</a:t>
            </a:r>
            <a:r>
              <a:rPr kumimoji="0" lang="en-US" sz="3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 keyword in the </a:t>
            </a:r>
            <a:r>
              <a:rPr kumimoji="0" lang="en-US" sz="3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urier New" pitchFamily="49" charset="0"/>
                <a:ea typeface="+mn-ea"/>
                <a:cs typeface="+mn-cs"/>
              </a:rPr>
              <a:t>SELECT</a:t>
            </a:r>
            <a:r>
              <a:rPr kumimoji="0" lang="en-US" sz="3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 clause</a:t>
            </a:r>
            <a:endParaRPr kumimoji="0" lang="en-US" sz="30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en-US" sz="3700"/>
              <a:t>Limiting the Rows Selected</a:t>
            </a:r>
          </a:p>
        </p:txBody>
      </p:sp>
      <p:sp>
        <p:nvSpPr>
          <p:cNvPr id="510979" name="Rectangle 3"/>
          <p:cNvSpPr>
            <a:spLocks noGrp="1" noChangeArrowheads="1"/>
          </p:cNvSpPr>
          <p:nvPr>
            <p:ph type="body" idx="1"/>
          </p:nvPr>
        </p:nvSpPr>
        <p:spPr>
          <a:xfrm>
            <a:off x="228600" y="1066800"/>
            <a:ext cx="8686800" cy="1066800"/>
          </a:xfrm>
        </p:spPr>
        <p:txBody>
          <a:bodyPr/>
          <a:lstStyle/>
          <a:p>
            <a:pPr>
              <a:spcBef>
                <a:spcPct val="25000"/>
              </a:spcBef>
            </a:pPr>
            <a:r>
              <a:rPr lang="en-US" sz="3000" dirty="0"/>
              <a:t>Restrict the rows returned by using the </a:t>
            </a:r>
            <a:r>
              <a:rPr lang="en-US" sz="3000" dirty="0">
                <a:latin typeface="Courier New" pitchFamily="49" charset="0"/>
              </a:rPr>
              <a:t>WHERE</a:t>
            </a:r>
            <a:r>
              <a:rPr lang="en-US" sz="3000" dirty="0"/>
              <a:t> clause</a:t>
            </a:r>
            <a:r>
              <a:rPr lang="en-US" sz="3000" dirty="0" smtClean="0"/>
              <a:t>:</a:t>
            </a:r>
            <a:endParaRPr lang="en-US" sz="3000" dirty="0"/>
          </a:p>
        </p:txBody>
      </p:sp>
      <p:sp>
        <p:nvSpPr>
          <p:cNvPr id="510980" name="Rectangle 4"/>
          <p:cNvSpPr>
            <a:spLocks noChangeArrowheads="1"/>
          </p:cNvSpPr>
          <p:nvPr/>
        </p:nvSpPr>
        <p:spPr bwMode="auto">
          <a:xfrm>
            <a:off x="827088" y="2344738"/>
            <a:ext cx="3168650" cy="1412864"/>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r>
              <a:rPr lang="en-US" sz="2000" b="1" noProof="1">
                <a:latin typeface="Courier New" pitchFamily="49" charset="0"/>
              </a:rPr>
              <a:t>SELECT LastName, DepartmentID FROM </a:t>
            </a:r>
            <a:r>
              <a:rPr lang="en-US" sz="2000" b="1" dirty="0">
                <a:latin typeface="Courier New" pitchFamily="49" charset="0"/>
              </a:rPr>
              <a:t>Employee</a:t>
            </a:r>
            <a:r>
              <a:rPr lang="en-US" sz="2000" b="1" noProof="1">
                <a:latin typeface="Courier New" pitchFamily="49" charset="0"/>
              </a:rPr>
              <a:t> </a:t>
            </a:r>
            <a:r>
              <a:rPr lang="en-US" sz="2000" b="1" noProof="1">
                <a:solidFill>
                  <a:schemeClr val="tx2"/>
                </a:solidFill>
                <a:latin typeface="Courier New" pitchFamily="49" charset="0"/>
              </a:rPr>
              <a:t>WHERE</a:t>
            </a:r>
            <a:r>
              <a:rPr lang="en-US" sz="2000" b="1" noProof="1">
                <a:latin typeface="Courier New" pitchFamily="49" charset="0"/>
              </a:rPr>
              <a:t> DepartmentID = 1</a:t>
            </a:r>
          </a:p>
        </p:txBody>
      </p:sp>
      <p:sp>
        <p:nvSpPr>
          <p:cNvPr id="510981" name="Rectangle 5"/>
          <p:cNvSpPr>
            <a:spLocks noChangeArrowheads="1"/>
          </p:cNvSpPr>
          <p:nvPr/>
        </p:nvSpPr>
        <p:spPr bwMode="auto">
          <a:xfrm>
            <a:off x="827088" y="4537075"/>
            <a:ext cx="7489825" cy="797311"/>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r>
              <a:rPr lang="en-US" sz="2000" b="1" noProof="1">
                <a:latin typeface="Courier New" pitchFamily="49" charset="0"/>
              </a:rPr>
              <a:t>SELECT FirstName, LastName, DepartmentID FROM </a:t>
            </a:r>
            <a:r>
              <a:rPr lang="en-US" sz="2000" b="1" dirty="0">
                <a:latin typeface="Courier New" pitchFamily="49" charset="0"/>
              </a:rPr>
              <a:t>Employee</a:t>
            </a:r>
            <a:r>
              <a:rPr lang="en-US" sz="2000" b="1" noProof="1">
                <a:latin typeface="Courier New" pitchFamily="49" charset="0"/>
              </a:rPr>
              <a:t> </a:t>
            </a:r>
            <a:r>
              <a:rPr lang="en-US" sz="2000" b="1" noProof="1">
                <a:solidFill>
                  <a:schemeClr val="tx2"/>
                </a:solidFill>
                <a:latin typeface="Courier New" pitchFamily="49" charset="0"/>
              </a:rPr>
              <a:t>WHERE</a:t>
            </a:r>
            <a:r>
              <a:rPr lang="en-US" sz="2000" b="1" noProof="1">
                <a:latin typeface="Courier New" pitchFamily="49" charset="0"/>
              </a:rPr>
              <a:t> LastName = </a:t>
            </a:r>
            <a:r>
              <a:rPr lang="en-US" sz="2000" b="1" dirty="0">
                <a:latin typeface="Courier New" pitchFamily="49" charset="0"/>
              </a:rPr>
              <a:t>'</a:t>
            </a:r>
            <a:r>
              <a:rPr lang="en-US" sz="2000" b="1" noProof="1">
                <a:latin typeface="Courier New" pitchFamily="49" charset="0"/>
              </a:rPr>
              <a:t>Sullivan'</a:t>
            </a:r>
          </a:p>
        </p:txBody>
      </p:sp>
      <p:graphicFrame>
        <p:nvGraphicFramePr>
          <p:cNvPr id="510982" name="Group 6"/>
          <p:cNvGraphicFramePr>
            <a:graphicFrameLocks noGrp="1"/>
          </p:cNvGraphicFramePr>
          <p:nvPr/>
        </p:nvGraphicFramePr>
        <p:xfrm>
          <a:off x="4586288" y="2349500"/>
          <a:ext cx="3708400" cy="1760220"/>
        </p:xfrm>
        <a:graphic>
          <a:graphicData uri="http://schemas.openxmlformats.org/drawingml/2006/table">
            <a:tbl>
              <a:tblPr firstRow="1">
                <a:tableStyleId>{35758FB7-9AC5-4552-8A53-C91805E547FA}</a:tableStyleId>
              </a:tblPr>
              <a:tblGrid>
                <a:gridCol w="1581150"/>
                <a:gridCol w="21272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LastName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DepartmentID</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1800" u="none" strike="noStrike" cap="none" normalizeH="0" baseline="0" smtClean="0">
                          <a:ln>
                            <a:noFill/>
                          </a:ln>
                          <a:effectLst>
                            <a:outerShdw blurRad="38100" dist="38100" dir="2700000" algn="tl">
                              <a:srgbClr val="FFFFFF"/>
                            </a:outerShdw>
                          </a:effectLst>
                        </a:rPr>
                        <a:t>Tamburello</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1800" u="none" strike="noStrike" cap="none" normalizeH="0" baseline="0" smtClean="0">
                          <a:ln>
                            <a:noFill/>
                          </a:ln>
                          <a:effectLst>
                            <a:outerShdw blurRad="38100" dist="38100" dir="2700000" algn="tl">
                              <a:srgbClr val="FFFFFF"/>
                            </a:outerShdw>
                          </a:effectLst>
                        </a:rPr>
                        <a:t>1</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1800" u="none" strike="noStrike" cap="none" normalizeH="0" baseline="0" smtClean="0">
                          <a:ln>
                            <a:noFill/>
                          </a:ln>
                          <a:effectLst>
                            <a:outerShdw blurRad="38100" dist="38100" dir="2700000" algn="tl">
                              <a:srgbClr val="FFFFFF"/>
                            </a:outerShdw>
                          </a:effectLst>
                        </a:rPr>
                        <a:t>Erickson</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1800" u="none" strike="noStrike" cap="none" normalizeH="0" baseline="0" smtClean="0">
                          <a:ln>
                            <a:noFill/>
                          </a:ln>
                          <a:effectLst>
                            <a:outerShdw blurRad="38100" dist="38100" dir="2700000" algn="tl">
                              <a:srgbClr val="FFFFFF"/>
                            </a:outerShdw>
                          </a:effectLst>
                        </a:rPr>
                        <a:t>1</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1800" u="none" strike="noStrike" cap="none" normalizeH="0" baseline="0" smtClean="0">
                          <a:ln>
                            <a:noFill/>
                          </a:ln>
                          <a:effectLst>
                            <a:outerShdw blurRad="38100" dist="38100" dir="2700000" algn="tl">
                              <a:srgbClr val="FFFFFF"/>
                            </a:outerShdw>
                          </a:effectLst>
                        </a:rPr>
                        <a:t>Goldberg</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1800" u="none" strike="noStrike" cap="none" normalizeH="0" baseline="0" smtClean="0">
                          <a:ln>
                            <a:noFill/>
                          </a:ln>
                          <a:effectLst>
                            <a:outerShdw blurRad="38100" dist="38100" dir="2700000" algn="tl">
                              <a:srgbClr val="FFFFFF"/>
                            </a:outerShdw>
                          </a:effectLst>
                        </a:rPr>
                        <a:t>1</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1800" u="none" strike="noStrike" cap="none" normalizeH="0" baseline="0" smtClean="0">
                          <a:ln>
                            <a:noFill/>
                          </a:ln>
                          <a:effectLst>
                            <a:outerShdw blurRad="38100" dist="38100" dir="2700000" algn="tl">
                              <a:srgbClr val="FFFFFF"/>
                            </a:outerShdw>
                          </a:effectLst>
                        </a:rPr>
                        <a:t>...</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1800" u="none" strike="noStrike" cap="none" normalizeH="0" baseline="0" dirty="0" smtClean="0">
                          <a:ln>
                            <a:noFill/>
                          </a:ln>
                          <a:effectLst>
                            <a:outerShdw blurRad="38100" dist="38100" dir="2700000" algn="tl">
                              <a:srgbClr val="FFFFFF"/>
                            </a:outerShdw>
                          </a:effectLst>
                        </a:rPr>
                        <a:t>...</a:t>
                      </a:r>
                      <a:endParaRPr kumimoji="1" lang="bg-BG" sz="1800" b="1" i="0" u="none" strike="noStrike" cap="none" normalizeH="0" baseline="0" dirty="0"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
        <p:nvSpPr>
          <p:cNvPr id="511004" name="Rectangle 28"/>
          <p:cNvSpPr>
            <a:spLocks noChangeArrowheads="1"/>
          </p:cNvSpPr>
          <p:nvPr/>
        </p:nvSpPr>
        <p:spPr bwMode="auto">
          <a:xfrm>
            <a:off x="827088" y="5616575"/>
            <a:ext cx="7489825" cy="797311"/>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r>
              <a:rPr lang="en-US" sz="2000" b="1" noProof="1">
                <a:latin typeface="Courier New" pitchFamily="49" charset="0"/>
              </a:rPr>
              <a:t>SELECT LastName, </a:t>
            </a:r>
            <a:r>
              <a:rPr lang="en-US" sz="2000" b="1" dirty="0">
                <a:latin typeface="Courier New" pitchFamily="49" charset="0"/>
              </a:rPr>
              <a:t>Salary</a:t>
            </a:r>
            <a:r>
              <a:rPr lang="en-US" sz="2000" b="1" noProof="1">
                <a:latin typeface="Courier New" pitchFamily="49" charset="0"/>
              </a:rPr>
              <a:t> FROM </a:t>
            </a:r>
            <a:r>
              <a:rPr lang="en-US" sz="2000" b="1" dirty="0">
                <a:latin typeface="Courier New" pitchFamily="49" charset="0"/>
              </a:rPr>
              <a:t>Employee</a:t>
            </a:r>
            <a:endParaRPr lang="en-US" sz="2000" b="1" noProof="1">
              <a:latin typeface="Courier New" pitchFamily="49" charset="0"/>
            </a:endParaRPr>
          </a:p>
          <a:p>
            <a:r>
              <a:rPr lang="en-US" sz="2000" b="1" noProof="1">
                <a:solidFill>
                  <a:schemeClr val="tx2"/>
                </a:solidFill>
                <a:latin typeface="Courier New" pitchFamily="49" charset="0"/>
              </a:rPr>
              <a:t>WHERE</a:t>
            </a:r>
            <a:r>
              <a:rPr lang="en-US" sz="2000" b="1" noProof="1">
                <a:latin typeface="Courier New" pitchFamily="49" charset="0"/>
              </a:rPr>
              <a:t> </a:t>
            </a:r>
            <a:r>
              <a:rPr lang="en-US" sz="2000" b="1" dirty="0">
                <a:latin typeface="Courier New" pitchFamily="49" charset="0"/>
              </a:rPr>
              <a:t>Salary</a:t>
            </a:r>
            <a:r>
              <a:rPr lang="en-US" sz="2000" b="1" noProof="1">
                <a:latin typeface="Courier New" pitchFamily="49" charset="0"/>
              </a:rPr>
              <a:t> &lt;= </a:t>
            </a:r>
            <a:r>
              <a:rPr lang="en-US" sz="2000" b="1" dirty="0">
                <a:latin typeface="Courier New" pitchFamily="49" charset="0"/>
              </a:rPr>
              <a:t>20000</a:t>
            </a:r>
            <a:endParaRPr lang="en-US" sz="2000" b="1" noProof="1">
              <a:latin typeface="Courier New" pitchFamily="49" charset="0"/>
            </a:endParaRPr>
          </a:p>
        </p:txBody>
      </p:sp>
      <p:sp>
        <p:nvSpPr>
          <p:cNvPr id="8" name="Rectangle 3"/>
          <p:cNvSpPr txBox="1">
            <a:spLocks noChangeArrowheads="1"/>
          </p:cNvSpPr>
          <p:nvPr/>
        </p:nvSpPr>
        <p:spPr>
          <a:xfrm>
            <a:off x="228600" y="3886200"/>
            <a:ext cx="8686800" cy="609600"/>
          </a:xfrm>
          <a:prstGeom prst="rect">
            <a:avLst/>
          </a:prstGeom>
        </p:spPr>
        <p:txBody>
          <a:bodyPr/>
          <a:lstStyle/>
          <a:p>
            <a:pPr marL="282575" marR="0" lvl="0" indent="-282575" algn="l" defTabSz="914400" rtl="0" eaLnBrk="0" fontAlgn="base" latinLnBrk="0" hangingPunct="0">
              <a:lnSpc>
                <a:spcPts val="3800"/>
              </a:lnSpc>
              <a:spcBef>
                <a:spcPct val="25000"/>
              </a:spcBef>
              <a:spcAft>
                <a:spcPts val="600"/>
              </a:spcAft>
              <a:buClr>
                <a:schemeClr val="accent5">
                  <a:lumMod val="40000"/>
                  <a:lumOff val="60000"/>
                </a:schemeClr>
              </a:buClr>
              <a:buSzPct val="70000"/>
              <a:buFont typeface="Wingdings 2" pitchFamily="18" charset="2"/>
              <a:buChar char=""/>
              <a:tabLst>
                <a:tab pos="282575" algn="l"/>
              </a:tabLst>
              <a:defRPr/>
            </a:pPr>
            <a:r>
              <a:rPr kumimoji="0" lang="en-US" sz="3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More examples:</a:t>
            </a:r>
            <a:endParaRPr kumimoji="0" lang="en-US" sz="30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body" idx="1"/>
          </p:nvPr>
        </p:nvSpPr>
        <p:spPr>
          <a:xfrm>
            <a:off x="228600" y="1219200"/>
            <a:ext cx="8686800" cy="609600"/>
          </a:xfrm>
          <a:noFill/>
          <a:ln/>
        </p:spPr>
        <p:txBody>
          <a:bodyPr/>
          <a:lstStyle/>
          <a:p>
            <a:pPr>
              <a:spcBef>
                <a:spcPct val="20000"/>
              </a:spcBef>
            </a:pPr>
            <a:r>
              <a:rPr lang="en-US" sz="3000" dirty="0"/>
              <a:t>Using </a:t>
            </a:r>
            <a:r>
              <a:rPr lang="en-US" sz="3000" dirty="0">
                <a:latin typeface="Courier New" pitchFamily="49" charset="0"/>
              </a:rPr>
              <a:t>BETWEEN</a:t>
            </a:r>
            <a:r>
              <a:rPr lang="en-US" sz="3000" dirty="0"/>
              <a:t> operator to specify a range</a:t>
            </a:r>
            <a:r>
              <a:rPr lang="en-US" sz="3000" dirty="0" smtClean="0"/>
              <a:t>:</a:t>
            </a:r>
            <a:endParaRPr lang="en-US" sz="3000" dirty="0"/>
          </a:p>
        </p:txBody>
      </p:sp>
      <p:sp>
        <p:nvSpPr>
          <p:cNvPr id="513027" name="Rectangle 3"/>
          <p:cNvSpPr>
            <a:spLocks noGrp="1" noChangeArrowheads="1"/>
          </p:cNvSpPr>
          <p:nvPr>
            <p:ph type="title"/>
          </p:nvPr>
        </p:nvSpPr>
        <p:spPr/>
        <p:txBody>
          <a:bodyPr/>
          <a:lstStyle/>
          <a:p>
            <a:r>
              <a:rPr lang="en-US" sz="3600"/>
              <a:t>Other Comparison Conditions</a:t>
            </a:r>
          </a:p>
        </p:txBody>
      </p:sp>
      <p:sp>
        <p:nvSpPr>
          <p:cNvPr id="513028" name="Rectangle 4"/>
          <p:cNvSpPr>
            <a:spLocks noChangeArrowheads="1"/>
          </p:cNvSpPr>
          <p:nvPr/>
        </p:nvSpPr>
        <p:spPr bwMode="auto">
          <a:xfrm>
            <a:off x="827088" y="1887538"/>
            <a:ext cx="7416800" cy="797311"/>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r>
              <a:rPr lang="en-US" sz="2000" b="1" noProof="1">
                <a:latin typeface="Courier New" pitchFamily="49" charset="0"/>
              </a:rPr>
              <a:t>SELECT LastName, </a:t>
            </a:r>
            <a:r>
              <a:rPr lang="en-US" sz="2000" b="1" dirty="0">
                <a:latin typeface="Courier New" pitchFamily="49" charset="0"/>
              </a:rPr>
              <a:t>Salary</a:t>
            </a:r>
            <a:r>
              <a:rPr lang="en-US" sz="2000" b="1" noProof="1">
                <a:latin typeface="Courier New" pitchFamily="49" charset="0"/>
              </a:rPr>
              <a:t> FROM </a:t>
            </a:r>
            <a:r>
              <a:rPr lang="en-US" sz="2000" b="1" dirty="0">
                <a:latin typeface="Courier New" pitchFamily="49" charset="0"/>
              </a:rPr>
              <a:t>Employee</a:t>
            </a:r>
            <a:endParaRPr lang="en-US" sz="2000" b="1" noProof="1">
              <a:latin typeface="Courier New" pitchFamily="49" charset="0"/>
            </a:endParaRPr>
          </a:p>
          <a:p>
            <a:r>
              <a:rPr lang="en-US" sz="2000" b="1" noProof="1">
                <a:latin typeface="Courier New" pitchFamily="49" charset="0"/>
              </a:rPr>
              <a:t>WHERE </a:t>
            </a:r>
            <a:r>
              <a:rPr lang="en-US" sz="2000" b="1" dirty="0">
                <a:latin typeface="Courier New" pitchFamily="49" charset="0"/>
              </a:rPr>
              <a:t>Salary</a:t>
            </a:r>
            <a:r>
              <a:rPr lang="en-US" sz="2000" b="1" noProof="1">
                <a:latin typeface="Courier New" pitchFamily="49" charset="0"/>
              </a:rPr>
              <a:t> </a:t>
            </a:r>
            <a:r>
              <a:rPr lang="en-US" sz="2000" b="1" noProof="1">
                <a:solidFill>
                  <a:schemeClr val="tx2"/>
                </a:solidFill>
                <a:latin typeface="Courier New" pitchFamily="49" charset="0"/>
              </a:rPr>
              <a:t>BETWEEN</a:t>
            </a:r>
            <a:r>
              <a:rPr lang="en-US" sz="2000" b="1" noProof="1">
                <a:latin typeface="Courier New" pitchFamily="49" charset="0"/>
              </a:rPr>
              <a:t> </a:t>
            </a:r>
            <a:r>
              <a:rPr lang="en-US" sz="2000" b="1" dirty="0">
                <a:latin typeface="Courier New" pitchFamily="49" charset="0"/>
              </a:rPr>
              <a:t>20000</a:t>
            </a:r>
            <a:r>
              <a:rPr lang="en-US" sz="2000" b="1" noProof="1">
                <a:latin typeface="Courier New" pitchFamily="49" charset="0"/>
              </a:rPr>
              <a:t> </a:t>
            </a:r>
            <a:r>
              <a:rPr lang="en-US" sz="2000" b="1" noProof="1">
                <a:solidFill>
                  <a:schemeClr val="tx2"/>
                </a:solidFill>
                <a:latin typeface="Courier New" pitchFamily="49" charset="0"/>
              </a:rPr>
              <a:t>AND</a:t>
            </a:r>
            <a:r>
              <a:rPr lang="en-US" sz="2000" b="1" noProof="1">
                <a:latin typeface="Courier New" pitchFamily="49" charset="0"/>
              </a:rPr>
              <a:t> </a:t>
            </a:r>
            <a:r>
              <a:rPr lang="en-US" sz="2000" b="1" dirty="0">
                <a:latin typeface="Courier New" pitchFamily="49" charset="0"/>
              </a:rPr>
              <a:t>22000</a:t>
            </a:r>
            <a:endParaRPr lang="en-US" sz="2000" b="1" noProof="1">
              <a:latin typeface="Courier New" pitchFamily="49" charset="0"/>
            </a:endParaRPr>
          </a:p>
        </p:txBody>
      </p:sp>
      <p:sp>
        <p:nvSpPr>
          <p:cNvPr id="513029" name="Rectangle 5"/>
          <p:cNvSpPr>
            <a:spLocks noChangeArrowheads="1"/>
          </p:cNvSpPr>
          <p:nvPr/>
        </p:nvSpPr>
        <p:spPr bwMode="auto">
          <a:xfrm>
            <a:off x="827088" y="3933825"/>
            <a:ext cx="7416800" cy="797311"/>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r>
              <a:rPr lang="en-US" sz="2000" b="1" noProof="1">
                <a:latin typeface="Courier New" pitchFamily="49" charset="0"/>
              </a:rPr>
              <a:t>SELECT FirstName, LastName, ManagerID FROM </a:t>
            </a:r>
            <a:r>
              <a:rPr lang="en-US" sz="2000" b="1" dirty="0">
                <a:latin typeface="Courier New" pitchFamily="49" charset="0"/>
              </a:rPr>
              <a:t>Employee</a:t>
            </a:r>
            <a:r>
              <a:rPr lang="en-US" sz="2000" b="1" noProof="1">
                <a:latin typeface="Courier New" pitchFamily="49" charset="0"/>
              </a:rPr>
              <a:t> WHERE ManagerID </a:t>
            </a:r>
            <a:r>
              <a:rPr lang="en-US" sz="2000" b="1" noProof="1">
                <a:solidFill>
                  <a:schemeClr val="tx2"/>
                </a:solidFill>
                <a:latin typeface="Courier New" pitchFamily="49" charset="0"/>
              </a:rPr>
              <a:t>IN</a:t>
            </a:r>
            <a:r>
              <a:rPr lang="en-US" sz="2000" b="1" noProof="1">
                <a:latin typeface="Courier New" pitchFamily="49" charset="0"/>
              </a:rPr>
              <a:t> (1</a:t>
            </a:r>
            <a:r>
              <a:rPr lang="en-US" sz="2000" b="1" dirty="0">
                <a:latin typeface="Courier New" pitchFamily="49" charset="0"/>
              </a:rPr>
              <a:t>09</a:t>
            </a:r>
            <a:r>
              <a:rPr lang="en-US" sz="2000" b="1" noProof="1">
                <a:latin typeface="Courier New" pitchFamily="49" charset="0"/>
              </a:rPr>
              <a:t>, </a:t>
            </a:r>
            <a:r>
              <a:rPr lang="en-US" sz="2000" b="1" dirty="0">
                <a:latin typeface="Courier New" pitchFamily="49" charset="0"/>
              </a:rPr>
              <a:t>3, 16</a:t>
            </a:r>
            <a:r>
              <a:rPr lang="en-US" sz="2000" b="1" noProof="1">
                <a:latin typeface="Courier New" pitchFamily="49" charset="0"/>
              </a:rPr>
              <a:t>)</a:t>
            </a:r>
          </a:p>
        </p:txBody>
      </p:sp>
      <p:sp>
        <p:nvSpPr>
          <p:cNvPr id="513030" name="Rectangle 6"/>
          <p:cNvSpPr>
            <a:spLocks noChangeArrowheads="1"/>
          </p:cNvSpPr>
          <p:nvPr/>
        </p:nvSpPr>
        <p:spPr bwMode="auto">
          <a:xfrm>
            <a:off x="827088" y="5516563"/>
            <a:ext cx="7416800" cy="797311"/>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r>
              <a:rPr lang="en-US" sz="2000" b="1" noProof="1">
                <a:latin typeface="Courier New" pitchFamily="49" charset="0"/>
              </a:rPr>
              <a:t>SELECT FirstName FROM </a:t>
            </a:r>
            <a:r>
              <a:rPr lang="en-US" sz="2000" b="1" dirty="0">
                <a:latin typeface="Courier New" pitchFamily="49" charset="0"/>
              </a:rPr>
              <a:t>Employee</a:t>
            </a:r>
            <a:endParaRPr lang="en-US" sz="2000" b="1" noProof="1">
              <a:latin typeface="Courier New" pitchFamily="49" charset="0"/>
            </a:endParaRPr>
          </a:p>
          <a:p>
            <a:r>
              <a:rPr lang="en-US" sz="2000" b="1" noProof="1">
                <a:latin typeface="Courier New" pitchFamily="49" charset="0"/>
              </a:rPr>
              <a:t>WHERE FirstName </a:t>
            </a:r>
            <a:r>
              <a:rPr lang="en-US" sz="2000" b="1" noProof="1">
                <a:solidFill>
                  <a:schemeClr val="tx2"/>
                </a:solidFill>
                <a:latin typeface="Courier New" pitchFamily="49" charset="0"/>
              </a:rPr>
              <a:t>LIKE</a:t>
            </a:r>
            <a:r>
              <a:rPr lang="en-US" sz="2000" b="1" noProof="1">
                <a:latin typeface="Courier New" pitchFamily="49" charset="0"/>
              </a:rPr>
              <a:t> 'S%'</a:t>
            </a:r>
          </a:p>
        </p:txBody>
      </p:sp>
      <p:sp>
        <p:nvSpPr>
          <p:cNvPr id="8" name="Rectangle 2"/>
          <p:cNvSpPr txBox="1">
            <a:spLocks noChangeArrowheads="1"/>
          </p:cNvSpPr>
          <p:nvPr/>
        </p:nvSpPr>
        <p:spPr>
          <a:xfrm>
            <a:off x="228600" y="2895600"/>
            <a:ext cx="8686800" cy="1066800"/>
          </a:xfrm>
          <a:prstGeom prst="rect">
            <a:avLst/>
          </a:prstGeom>
          <a:noFill/>
          <a:ln/>
        </p:spPr>
        <p:txBody>
          <a:bodyPr/>
          <a:lstStyle/>
          <a:p>
            <a:pPr marL="282575" marR="0" lvl="0" indent="-282575" algn="l" defTabSz="914400" rtl="0" eaLnBrk="0" fontAlgn="base" latinLnBrk="0" hangingPunct="0">
              <a:lnSpc>
                <a:spcPts val="3800"/>
              </a:lnSpc>
              <a:spcBef>
                <a:spcPct val="20000"/>
              </a:spcBef>
              <a:spcAft>
                <a:spcPts val="600"/>
              </a:spcAft>
              <a:buClr>
                <a:schemeClr val="accent5">
                  <a:lumMod val="40000"/>
                  <a:lumOff val="60000"/>
                </a:schemeClr>
              </a:buClr>
              <a:buSzPct val="70000"/>
              <a:buFont typeface="Wingdings 2" pitchFamily="18" charset="2"/>
              <a:buChar char=""/>
              <a:tabLst>
                <a:tab pos="282575" algn="l"/>
              </a:tabLst>
              <a:defRPr/>
            </a:pPr>
            <a:r>
              <a:rPr kumimoji="0" lang="en-US" sz="3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Using </a:t>
            </a:r>
            <a:r>
              <a:rPr kumimoji="0" lang="en-US" sz="3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urier New" pitchFamily="49" charset="0"/>
                <a:ea typeface="+mn-ea"/>
                <a:cs typeface="+mn-cs"/>
              </a:rPr>
              <a:t>IN</a:t>
            </a:r>
            <a:r>
              <a:rPr kumimoji="0" lang="en-US" sz="3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 / </a:t>
            </a:r>
            <a:r>
              <a:rPr kumimoji="0" lang="en-US" sz="3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urier New" pitchFamily="49" charset="0"/>
                <a:ea typeface="+mn-ea"/>
                <a:cs typeface="+mn-cs"/>
              </a:rPr>
              <a:t>NOT IN</a:t>
            </a:r>
            <a:r>
              <a:rPr kumimoji="0" lang="en-US" sz="3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 operators to specify a set of values:</a:t>
            </a:r>
          </a:p>
        </p:txBody>
      </p:sp>
      <p:sp>
        <p:nvSpPr>
          <p:cNvPr id="9" name="Rectangle 2"/>
          <p:cNvSpPr txBox="1">
            <a:spLocks noChangeArrowheads="1"/>
          </p:cNvSpPr>
          <p:nvPr/>
        </p:nvSpPr>
        <p:spPr>
          <a:xfrm>
            <a:off x="228600" y="4876800"/>
            <a:ext cx="8686800" cy="685800"/>
          </a:xfrm>
          <a:prstGeom prst="rect">
            <a:avLst/>
          </a:prstGeom>
          <a:noFill/>
          <a:ln/>
        </p:spPr>
        <p:txBody>
          <a:bodyPr/>
          <a:lstStyle/>
          <a:p>
            <a:pPr marL="282575" marR="0" lvl="0" indent="-282575" algn="l" defTabSz="914400" rtl="0" eaLnBrk="0" fontAlgn="base" latinLnBrk="0" hangingPunct="0">
              <a:lnSpc>
                <a:spcPts val="3800"/>
              </a:lnSpc>
              <a:spcBef>
                <a:spcPct val="20000"/>
              </a:spcBef>
              <a:spcAft>
                <a:spcPts val="600"/>
              </a:spcAft>
              <a:buClr>
                <a:schemeClr val="accent5">
                  <a:lumMod val="40000"/>
                  <a:lumOff val="60000"/>
                </a:schemeClr>
              </a:buClr>
              <a:buSzPct val="70000"/>
              <a:buFont typeface="Wingdings 2" pitchFamily="18" charset="2"/>
              <a:buChar char=""/>
              <a:tabLst>
                <a:tab pos="282575" algn="l"/>
              </a:tabLst>
              <a:defRPr/>
            </a:pPr>
            <a:r>
              <a:rPr kumimoji="0" lang="en-US" sz="3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Using </a:t>
            </a:r>
            <a:r>
              <a:rPr kumimoji="0" lang="en-US" sz="3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urier New" pitchFamily="49" charset="0"/>
                <a:ea typeface="+mn-ea"/>
                <a:cs typeface="+mn-cs"/>
              </a:rPr>
              <a:t>LIKE</a:t>
            </a:r>
            <a:r>
              <a:rPr kumimoji="0" lang="en-US" sz="3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 operator to specify a pattern:</a:t>
            </a:r>
            <a:endParaRPr kumimoji="0" lang="en-US" sz="30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body" idx="1"/>
          </p:nvPr>
        </p:nvSpPr>
        <p:spPr>
          <a:noFill/>
          <a:ln/>
        </p:spPr>
        <p:txBody>
          <a:bodyPr/>
          <a:lstStyle/>
          <a:p>
            <a:r>
              <a:rPr lang="en-US" dirty="0"/>
              <a:t>Checking for </a:t>
            </a:r>
            <a:r>
              <a:rPr lang="en-US" dirty="0">
                <a:solidFill>
                  <a:schemeClr val="tx2"/>
                </a:solidFill>
                <a:effectLst>
                  <a:outerShdw blurRad="38100" dist="38100" dir="2700000" algn="tl">
                    <a:srgbClr val="000000"/>
                  </a:outerShdw>
                </a:effectLst>
                <a:latin typeface="Courier New" pitchFamily="49" charset="0"/>
              </a:rPr>
              <a:t>NULL</a:t>
            </a:r>
            <a:r>
              <a:rPr lang="en-US" dirty="0"/>
              <a:t> value</a:t>
            </a:r>
            <a:r>
              <a:rPr lang="en-US" dirty="0" smtClean="0"/>
              <a:t>:</a:t>
            </a:r>
          </a:p>
          <a:p>
            <a:pPr lvl="1"/>
            <a:endParaRPr lang="en-US" dirty="0" smtClean="0"/>
          </a:p>
          <a:p>
            <a:pPr lvl="1">
              <a:spcBef>
                <a:spcPct val="100000"/>
              </a:spcBef>
            </a:pPr>
            <a:r>
              <a:rPr lang="en-US" dirty="0" smtClean="0"/>
              <a:t>Note: </a:t>
            </a:r>
            <a:r>
              <a:rPr lang="en-US" dirty="0" smtClean="0">
                <a:latin typeface="Courier New" pitchFamily="49" charset="0"/>
              </a:rPr>
              <a:t>COLUMN=NULL</a:t>
            </a:r>
            <a:r>
              <a:rPr lang="en-US" dirty="0" smtClean="0"/>
              <a:t> is always false!</a:t>
            </a:r>
          </a:p>
          <a:p>
            <a:pPr>
              <a:spcBef>
                <a:spcPct val="30000"/>
              </a:spcBef>
            </a:pPr>
            <a:r>
              <a:rPr lang="en-US" dirty="0" smtClean="0"/>
              <a:t>Using </a:t>
            </a:r>
            <a:r>
              <a:rPr lang="en-US" dirty="0" smtClean="0">
                <a:latin typeface="Courier New" pitchFamily="49" charset="0"/>
              </a:rPr>
              <a:t>OR</a:t>
            </a:r>
            <a:r>
              <a:rPr lang="en-US" dirty="0" smtClean="0"/>
              <a:t> and </a:t>
            </a:r>
            <a:r>
              <a:rPr lang="en-US" noProof="1" smtClean="0">
                <a:latin typeface="Courier New" pitchFamily="49" charset="0"/>
              </a:rPr>
              <a:t>AND</a:t>
            </a:r>
            <a:r>
              <a:rPr lang="en-US" dirty="0" smtClean="0"/>
              <a:t> operators:</a:t>
            </a:r>
            <a:endParaRPr lang="en-US" dirty="0"/>
          </a:p>
        </p:txBody>
      </p:sp>
      <p:sp>
        <p:nvSpPr>
          <p:cNvPr id="515075" name="Rectangle 3"/>
          <p:cNvSpPr>
            <a:spLocks noGrp="1" noChangeArrowheads="1"/>
          </p:cNvSpPr>
          <p:nvPr>
            <p:ph type="title"/>
          </p:nvPr>
        </p:nvSpPr>
        <p:spPr/>
        <p:txBody>
          <a:bodyPr/>
          <a:lstStyle/>
          <a:p>
            <a:r>
              <a:rPr lang="en-US" sz="3600"/>
              <a:t>Other Comparison Conditions (2)</a:t>
            </a:r>
          </a:p>
        </p:txBody>
      </p:sp>
      <p:sp>
        <p:nvSpPr>
          <p:cNvPr id="515076" name="Rectangle 4"/>
          <p:cNvSpPr>
            <a:spLocks noChangeArrowheads="1"/>
          </p:cNvSpPr>
          <p:nvPr/>
        </p:nvSpPr>
        <p:spPr bwMode="auto">
          <a:xfrm>
            <a:off x="827088" y="1908175"/>
            <a:ext cx="7416800" cy="797311"/>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r>
              <a:rPr lang="en-US" sz="2000" b="1" noProof="1">
                <a:latin typeface="Courier New" pitchFamily="49" charset="0"/>
              </a:rPr>
              <a:t>SELECT LastName FROM </a:t>
            </a:r>
            <a:r>
              <a:rPr lang="en-US" sz="2000" b="1" dirty="0">
                <a:latin typeface="Courier New" pitchFamily="49" charset="0"/>
              </a:rPr>
              <a:t>Employee</a:t>
            </a:r>
            <a:endParaRPr lang="en-US" sz="2000" b="1" noProof="1">
              <a:latin typeface="Courier New" pitchFamily="49" charset="0"/>
            </a:endParaRPr>
          </a:p>
          <a:p>
            <a:r>
              <a:rPr lang="en-US" sz="2000" b="1" noProof="1">
                <a:latin typeface="Courier New" pitchFamily="49" charset="0"/>
              </a:rPr>
              <a:t>WHERE ManagerID </a:t>
            </a:r>
            <a:r>
              <a:rPr lang="en-US" sz="2000" b="1" noProof="1">
                <a:solidFill>
                  <a:schemeClr val="tx2"/>
                </a:solidFill>
                <a:latin typeface="Courier New" pitchFamily="49" charset="0"/>
              </a:rPr>
              <a:t>IS NULL</a:t>
            </a:r>
          </a:p>
        </p:txBody>
      </p:sp>
      <p:sp>
        <p:nvSpPr>
          <p:cNvPr id="515077" name="Rectangle 5"/>
          <p:cNvSpPr>
            <a:spLocks noChangeArrowheads="1"/>
          </p:cNvSpPr>
          <p:nvPr/>
        </p:nvSpPr>
        <p:spPr bwMode="auto">
          <a:xfrm>
            <a:off x="827088" y="4076700"/>
            <a:ext cx="7416800" cy="797311"/>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r>
              <a:rPr lang="en-US" sz="2000" b="1" noProof="1">
                <a:latin typeface="Courier New" pitchFamily="49" charset="0"/>
              </a:rPr>
              <a:t>SELECT FirstName, LastName FROM Employee</a:t>
            </a:r>
          </a:p>
          <a:p>
            <a:r>
              <a:rPr lang="en-US" sz="2000" b="1" noProof="1">
                <a:latin typeface="Courier New" pitchFamily="49" charset="0"/>
              </a:rPr>
              <a:t>WHERE Salary &gt;= 20000 </a:t>
            </a:r>
            <a:r>
              <a:rPr lang="en-US" sz="2000" b="1" noProof="1">
                <a:solidFill>
                  <a:schemeClr val="tx2"/>
                </a:solidFill>
                <a:latin typeface="Courier New" pitchFamily="49" charset="0"/>
              </a:rPr>
              <a:t>AND</a:t>
            </a:r>
            <a:r>
              <a:rPr lang="en-US" sz="2000" b="1" noProof="1">
                <a:latin typeface="Courier New" pitchFamily="49" charset="0"/>
              </a:rPr>
              <a:t> LastName LIKE 'C%'</a:t>
            </a:r>
          </a:p>
        </p:txBody>
      </p:sp>
      <p:sp>
        <p:nvSpPr>
          <p:cNvPr id="515078" name="Rectangle 6"/>
          <p:cNvSpPr>
            <a:spLocks noChangeArrowheads="1"/>
          </p:cNvSpPr>
          <p:nvPr/>
        </p:nvSpPr>
        <p:spPr bwMode="auto">
          <a:xfrm>
            <a:off x="827088" y="5164138"/>
            <a:ext cx="7416800" cy="1105088"/>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r>
              <a:rPr lang="en-US" sz="2000" b="1" noProof="1">
                <a:latin typeface="Courier New" pitchFamily="49" charset="0"/>
              </a:rPr>
              <a:t>SELECT LastName FROM Employee</a:t>
            </a:r>
          </a:p>
          <a:p>
            <a:r>
              <a:rPr lang="en-US" sz="2000" b="1" noProof="1">
                <a:latin typeface="Courier New" pitchFamily="49" charset="0"/>
              </a:rPr>
              <a:t>WHERE ManagerID IS NOT NULL</a:t>
            </a:r>
          </a:p>
          <a:p>
            <a:r>
              <a:rPr lang="en-US" sz="2000" b="1" noProof="1">
                <a:latin typeface="Courier New" pitchFamily="49" charset="0"/>
              </a:rPr>
              <a:t>  </a:t>
            </a:r>
            <a:r>
              <a:rPr lang="en-US" sz="2000" b="1" noProof="1">
                <a:solidFill>
                  <a:schemeClr val="tx2"/>
                </a:solidFill>
                <a:latin typeface="Courier New" pitchFamily="49" charset="0"/>
              </a:rPr>
              <a:t>OR</a:t>
            </a:r>
            <a:r>
              <a:rPr lang="en-US" sz="2000" b="1" noProof="1">
                <a:latin typeface="Courier New" pitchFamily="49" charset="0"/>
              </a:rPr>
              <a:t> LastName LIKE '%so_'</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r>
              <a:rPr lang="en-US"/>
              <a:t>Sorting with </a:t>
            </a:r>
            <a:r>
              <a:rPr lang="en-US">
                <a:latin typeface="Courier New" pitchFamily="49" charset="0"/>
              </a:rPr>
              <a:t>ORDER BY</a:t>
            </a:r>
          </a:p>
        </p:txBody>
      </p:sp>
      <p:sp>
        <p:nvSpPr>
          <p:cNvPr id="517123" name="Rectangle 3"/>
          <p:cNvSpPr>
            <a:spLocks noGrp="1" noChangeArrowheads="1"/>
          </p:cNvSpPr>
          <p:nvPr>
            <p:ph type="body" idx="1"/>
          </p:nvPr>
        </p:nvSpPr>
        <p:spPr/>
        <p:txBody>
          <a:bodyPr/>
          <a:lstStyle/>
          <a:p>
            <a:pPr>
              <a:lnSpc>
                <a:spcPct val="90000"/>
              </a:lnSpc>
              <a:spcBef>
                <a:spcPct val="35000"/>
              </a:spcBef>
            </a:pPr>
            <a:r>
              <a:rPr lang="en-US"/>
              <a:t>Sort rows with the </a:t>
            </a:r>
            <a:r>
              <a:rPr lang="en-US">
                <a:latin typeface="Courier New" pitchFamily="49" charset="0"/>
              </a:rPr>
              <a:t>ORDER BY</a:t>
            </a:r>
            <a:r>
              <a:rPr lang="en-US"/>
              <a:t> clause</a:t>
            </a:r>
          </a:p>
          <a:p>
            <a:pPr lvl="1">
              <a:lnSpc>
                <a:spcPct val="90000"/>
              </a:lnSpc>
              <a:spcBef>
                <a:spcPct val="35000"/>
              </a:spcBef>
            </a:pPr>
            <a:r>
              <a:rPr lang="en-US">
                <a:latin typeface="Courier New" pitchFamily="49" charset="0"/>
              </a:rPr>
              <a:t>ASC</a:t>
            </a:r>
            <a:r>
              <a:rPr lang="en-US"/>
              <a:t>: ascending order, default</a:t>
            </a:r>
          </a:p>
          <a:p>
            <a:pPr lvl="1">
              <a:lnSpc>
                <a:spcPct val="90000"/>
              </a:lnSpc>
              <a:spcBef>
                <a:spcPct val="35000"/>
              </a:spcBef>
            </a:pPr>
            <a:r>
              <a:rPr lang="en-US">
                <a:latin typeface="Courier New" pitchFamily="49" charset="0"/>
              </a:rPr>
              <a:t>DESC</a:t>
            </a:r>
            <a:r>
              <a:rPr lang="en-US"/>
              <a:t>: descending order</a:t>
            </a:r>
          </a:p>
        </p:txBody>
      </p:sp>
      <p:sp>
        <p:nvSpPr>
          <p:cNvPr id="517124" name="Rectangle 4"/>
          <p:cNvSpPr>
            <a:spLocks noChangeArrowheads="1"/>
          </p:cNvSpPr>
          <p:nvPr/>
        </p:nvSpPr>
        <p:spPr bwMode="auto">
          <a:xfrm>
            <a:off x="827088" y="3357563"/>
            <a:ext cx="3886200" cy="1105088"/>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r>
              <a:rPr lang="en-US" sz="2000" b="1" noProof="1">
                <a:latin typeface="Courier New" pitchFamily="49" charset="0"/>
              </a:rPr>
              <a:t>SELECT LastName, HireDate FROM </a:t>
            </a:r>
            <a:r>
              <a:rPr lang="en-US" sz="2000" b="1" dirty="0">
                <a:latin typeface="Courier New" pitchFamily="49" charset="0"/>
              </a:rPr>
              <a:t>Employee</a:t>
            </a:r>
            <a:r>
              <a:rPr lang="en-US" sz="2000" b="1" noProof="1">
                <a:latin typeface="Courier New" pitchFamily="49" charset="0"/>
              </a:rPr>
              <a:t> </a:t>
            </a:r>
            <a:r>
              <a:rPr lang="en-US" sz="2000" b="1" noProof="1">
                <a:solidFill>
                  <a:schemeClr val="tx2"/>
                </a:solidFill>
                <a:latin typeface="Courier New" pitchFamily="49" charset="0"/>
              </a:rPr>
              <a:t>ORDER BY</a:t>
            </a:r>
            <a:r>
              <a:rPr lang="en-US" sz="2000" b="1" noProof="1">
                <a:latin typeface="Courier New" pitchFamily="49" charset="0"/>
              </a:rPr>
              <a:t> HireDate</a:t>
            </a:r>
          </a:p>
        </p:txBody>
      </p:sp>
      <p:graphicFrame>
        <p:nvGraphicFramePr>
          <p:cNvPr id="517125" name="Group 5"/>
          <p:cNvGraphicFramePr>
            <a:graphicFrameLocks noGrp="1"/>
          </p:cNvGraphicFramePr>
          <p:nvPr/>
        </p:nvGraphicFramePr>
        <p:xfrm>
          <a:off x="5256213" y="3141663"/>
          <a:ext cx="3203575" cy="1471613"/>
        </p:xfrm>
        <a:graphic>
          <a:graphicData uri="http://schemas.openxmlformats.org/drawingml/2006/table">
            <a:tbl>
              <a:tblPr firstRow="1">
                <a:tableStyleId>{35758FB7-9AC5-4552-8A53-C91805E547FA}</a:tableStyleId>
              </a:tblPr>
              <a:tblGrid>
                <a:gridCol w="1581150"/>
                <a:gridCol w="1622425"/>
              </a:tblGrid>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LastName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HireDate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Gilbert</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1998-07-31</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36671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Brown</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1999-02-26</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Tamburello</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dirty="0" smtClean="0">
                          <a:ln>
                            <a:noFill/>
                          </a:ln>
                          <a:effectLst>
                            <a:outerShdw blurRad="38100" dist="38100" dir="2700000" algn="tl">
                              <a:srgbClr val="FFFFFF"/>
                            </a:outerShdw>
                          </a:effectLst>
                        </a:rPr>
                        <a:t>1999-12-12</a:t>
                      </a:r>
                      <a:endParaRPr kumimoji="1" lang="bg-BG" sz="1800" b="1" i="0" u="none" strike="noStrike" cap="none" normalizeH="0" baseline="0" dirty="0"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
        <p:nvSpPr>
          <p:cNvPr id="517145" name="Rectangle 25"/>
          <p:cNvSpPr>
            <a:spLocks noChangeArrowheads="1"/>
          </p:cNvSpPr>
          <p:nvPr/>
        </p:nvSpPr>
        <p:spPr bwMode="auto">
          <a:xfrm>
            <a:off x="827088" y="5060950"/>
            <a:ext cx="3886200" cy="1105088"/>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r>
              <a:rPr lang="en-US" sz="2000" b="1" noProof="1">
                <a:latin typeface="Courier New" pitchFamily="49" charset="0"/>
              </a:rPr>
              <a:t>SELECT LastName, HireDate FROM Employee </a:t>
            </a:r>
            <a:r>
              <a:rPr lang="en-US" sz="2000" b="1" noProof="1">
                <a:solidFill>
                  <a:schemeClr val="tx2"/>
                </a:solidFill>
                <a:latin typeface="Courier New" pitchFamily="49" charset="0"/>
              </a:rPr>
              <a:t>ORDER BY</a:t>
            </a:r>
            <a:r>
              <a:rPr lang="en-US" sz="2000" b="1" noProof="1">
                <a:latin typeface="Courier New" pitchFamily="49" charset="0"/>
              </a:rPr>
              <a:t> HireDate </a:t>
            </a:r>
            <a:r>
              <a:rPr lang="en-US" sz="2000" b="1" noProof="1">
                <a:solidFill>
                  <a:schemeClr val="tx2"/>
                </a:solidFill>
                <a:latin typeface="Courier New" pitchFamily="49" charset="0"/>
              </a:rPr>
              <a:t>DESC</a:t>
            </a:r>
          </a:p>
        </p:txBody>
      </p:sp>
      <p:graphicFrame>
        <p:nvGraphicFramePr>
          <p:cNvPr id="517146" name="Group 26"/>
          <p:cNvGraphicFramePr>
            <a:graphicFrameLocks noGrp="1"/>
          </p:cNvGraphicFramePr>
          <p:nvPr/>
        </p:nvGraphicFramePr>
        <p:xfrm>
          <a:off x="5256213" y="4894263"/>
          <a:ext cx="3203575" cy="1447800"/>
        </p:xfrm>
        <a:graphic>
          <a:graphicData uri="http://schemas.openxmlformats.org/drawingml/2006/table">
            <a:tbl>
              <a:tblPr firstRow="1">
                <a:tableStyleId>{35758FB7-9AC5-4552-8A53-C91805E547FA}</a:tableStyleId>
              </a:tblPr>
              <a:tblGrid>
                <a:gridCol w="1581150"/>
                <a:gridCol w="1622425"/>
              </a:tblGrid>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kern="1200" cap="none" normalizeH="0" baseline="0" noProof="1" smtClean="0">
                          <a:ln>
                            <a:noFill/>
                          </a:ln>
                          <a:effectLst>
                            <a:outerShdw blurRad="38100" dist="38100" dir="2700000" algn="tl">
                              <a:srgbClr val="FFFFFF"/>
                            </a:outerShdw>
                          </a:effectLst>
                        </a:rPr>
                        <a:t>LastName</a:t>
                      </a:r>
                      <a:endParaRPr kumimoji="1" lang="en-US" sz="1800" u="none" strike="noStrike" kern="1200" cap="none" normalizeH="0" baseline="0" noProof="1" smtClean="0">
                        <a:ln>
                          <a:noFill/>
                        </a:ln>
                        <a:solidFill>
                          <a:schemeClr val="dk1"/>
                        </a:solidFill>
                        <a:effectLst>
                          <a:outerShdw blurRad="38100" dist="38100" dir="2700000" algn="tl">
                            <a:srgbClr val="FFFFFF"/>
                          </a:outerShdw>
                        </a:effectLst>
                        <a:latin typeface="+mn-lt"/>
                        <a:ea typeface="+mn-ea"/>
                        <a:cs typeface="+mn-cs"/>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kern="1200" cap="none" normalizeH="0" baseline="0" noProof="1" smtClean="0">
                          <a:ln>
                            <a:noFill/>
                          </a:ln>
                          <a:effectLst>
                            <a:outerShdw blurRad="38100" dist="38100" dir="2700000" algn="tl">
                              <a:srgbClr val="FFFFFF"/>
                            </a:outerShdw>
                          </a:effectLst>
                        </a:rPr>
                        <a:t>HireDate</a:t>
                      </a:r>
                      <a:endParaRPr kumimoji="1" lang="en-US" sz="1800" u="none" strike="noStrike" kern="1200" cap="none" normalizeH="0" baseline="0" noProof="1" smtClean="0">
                        <a:ln>
                          <a:noFill/>
                        </a:ln>
                        <a:solidFill>
                          <a:schemeClr val="dk1"/>
                        </a:solidFill>
                        <a:effectLst>
                          <a:outerShdw blurRad="38100" dist="38100" dir="2700000" algn="tl">
                            <a:srgbClr val="FFFFFF"/>
                          </a:outerShdw>
                        </a:effectLst>
                        <a:latin typeface="+mn-lt"/>
                        <a:ea typeface="+mn-ea"/>
                        <a:cs typeface="+mn-cs"/>
                      </a:endParaRPr>
                    </a:p>
                  </a:txBody>
                  <a:tcPr horzOverflow="overflow"/>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kern="1200" cap="none" normalizeH="0" baseline="0" noProof="1" smtClean="0">
                          <a:ln>
                            <a:noFill/>
                          </a:ln>
                          <a:effectLst>
                            <a:outerShdw blurRad="38100" dist="38100" dir="2700000" algn="tl">
                              <a:srgbClr val="FFFFFF"/>
                            </a:outerShdw>
                          </a:effectLst>
                        </a:rPr>
                        <a:t>Valdez</a:t>
                      </a:r>
                      <a:endParaRPr kumimoji="1" lang="en-US" sz="1800" u="none" strike="noStrike" kern="1200" cap="none" normalizeH="0" baseline="0" noProof="1" smtClean="0">
                        <a:ln>
                          <a:noFill/>
                        </a:ln>
                        <a:solidFill>
                          <a:schemeClr val="dk1"/>
                        </a:solidFill>
                        <a:effectLst>
                          <a:outerShdw blurRad="38100" dist="38100" dir="2700000" algn="tl">
                            <a:srgbClr val="FFFFFF"/>
                          </a:outerShdw>
                        </a:effectLst>
                        <a:latin typeface="+mn-lt"/>
                        <a:ea typeface="+mn-ea"/>
                        <a:cs typeface="+mn-cs"/>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kern="1200" cap="none" normalizeH="0" baseline="0" smtClean="0">
                          <a:ln>
                            <a:noFill/>
                          </a:ln>
                          <a:effectLst>
                            <a:outerShdw blurRad="38100" dist="38100" dir="2700000" algn="tl">
                              <a:srgbClr val="FFFFFF"/>
                            </a:outerShdw>
                          </a:effectLst>
                        </a:rPr>
                        <a:t>2005-07-01</a:t>
                      </a:r>
                      <a:endParaRPr kumimoji="1" lang="bg-BG" sz="1800" u="none" strike="noStrike" kern="1200" cap="none" normalizeH="0" baseline="0" smtClean="0">
                        <a:ln>
                          <a:noFill/>
                        </a:ln>
                        <a:solidFill>
                          <a:schemeClr val="dk1"/>
                        </a:solidFill>
                        <a:effectLst>
                          <a:outerShdw blurRad="38100" dist="38100" dir="2700000" algn="tl">
                            <a:srgbClr val="FFFFFF"/>
                          </a:outerShdw>
                        </a:effectLst>
                        <a:latin typeface="+mn-lt"/>
                        <a:ea typeface="+mn-ea"/>
                        <a:cs typeface="+mn-cs"/>
                      </a:endParaRPr>
                    </a:p>
                  </a:txBody>
                  <a:tcPr horzOverflow="overflow"/>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kern="1200" cap="none" normalizeH="0" baseline="0" noProof="1" smtClean="0">
                          <a:ln>
                            <a:noFill/>
                          </a:ln>
                          <a:effectLst>
                            <a:outerShdw blurRad="38100" dist="38100" dir="2700000" algn="tl">
                              <a:srgbClr val="FFFFFF"/>
                            </a:outerShdw>
                          </a:effectLst>
                        </a:rPr>
                        <a:t>Tsoflias</a:t>
                      </a:r>
                      <a:endParaRPr kumimoji="1" lang="en-US" sz="1800" u="none" strike="noStrike" kern="1200" cap="none" normalizeH="0" baseline="0" noProof="1" smtClean="0">
                        <a:ln>
                          <a:noFill/>
                        </a:ln>
                        <a:solidFill>
                          <a:schemeClr val="dk1"/>
                        </a:solidFill>
                        <a:effectLst>
                          <a:outerShdw blurRad="38100" dist="38100" dir="2700000" algn="tl">
                            <a:srgbClr val="FFFFFF"/>
                          </a:outerShdw>
                        </a:effectLst>
                        <a:latin typeface="+mn-lt"/>
                        <a:ea typeface="+mn-ea"/>
                        <a:cs typeface="+mn-cs"/>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kern="1200" cap="none" normalizeH="0" baseline="0" dirty="0" smtClean="0">
                          <a:ln>
                            <a:noFill/>
                          </a:ln>
                          <a:effectLst>
                            <a:outerShdw blurRad="38100" dist="38100" dir="2700000" algn="tl">
                              <a:srgbClr val="FFFFFF"/>
                            </a:outerShdw>
                          </a:effectLst>
                        </a:rPr>
                        <a:t>2005-07-01</a:t>
                      </a:r>
                      <a:endParaRPr kumimoji="1" lang="bg-BG" sz="1800" u="none" strike="noStrike" kern="1200" cap="none" normalizeH="0" baseline="0" dirty="0" smtClean="0">
                        <a:ln>
                          <a:noFill/>
                        </a:ln>
                        <a:solidFill>
                          <a:schemeClr val="dk1"/>
                        </a:solidFill>
                        <a:effectLst>
                          <a:outerShdw blurRad="38100" dist="38100" dir="2700000" algn="tl">
                            <a:srgbClr val="FFFFFF"/>
                          </a:outerShdw>
                        </a:effectLst>
                        <a:latin typeface="+mn-lt"/>
                        <a:ea typeface="+mn-ea"/>
                        <a:cs typeface="+mn-cs"/>
                      </a:endParaRPr>
                    </a:p>
                  </a:txBody>
                  <a:tcPr horzOverflow="overflow"/>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kern="1200" cap="none" normalizeH="0" baseline="0" noProof="1" smtClean="0">
                          <a:ln>
                            <a:noFill/>
                          </a:ln>
                          <a:effectLst>
                            <a:outerShdw blurRad="38100" dist="38100" dir="2700000" algn="tl">
                              <a:srgbClr val="FFFFFF"/>
                            </a:outerShdw>
                          </a:effectLst>
                        </a:rPr>
                        <a:t>Abbas</a:t>
                      </a:r>
                      <a:endParaRPr kumimoji="1" lang="en-US" sz="1800" u="none" strike="noStrike" kern="1200" cap="none" normalizeH="0" baseline="0" noProof="1" smtClean="0">
                        <a:ln>
                          <a:noFill/>
                        </a:ln>
                        <a:solidFill>
                          <a:schemeClr val="dk1"/>
                        </a:solidFill>
                        <a:effectLst>
                          <a:outerShdw blurRad="38100" dist="38100" dir="2700000" algn="tl">
                            <a:srgbClr val="FFFFFF"/>
                          </a:outerShdw>
                        </a:effectLst>
                        <a:latin typeface="+mn-lt"/>
                        <a:ea typeface="+mn-ea"/>
                        <a:cs typeface="+mn-cs"/>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kern="1200" cap="none" normalizeH="0" baseline="0" dirty="0" smtClean="0">
                          <a:ln>
                            <a:noFill/>
                          </a:ln>
                          <a:effectLst>
                            <a:outerShdw blurRad="38100" dist="38100" dir="2700000" algn="tl">
                              <a:srgbClr val="FFFFFF"/>
                            </a:outerShdw>
                          </a:effectLst>
                        </a:rPr>
                        <a:t>2005-04-15</a:t>
                      </a:r>
                      <a:endParaRPr kumimoji="1" lang="bg-BG" sz="1800" u="none" strike="noStrike" kern="1200" cap="none" normalizeH="0" baseline="0" dirty="0" smtClean="0">
                        <a:ln>
                          <a:noFill/>
                        </a:ln>
                        <a:solidFill>
                          <a:schemeClr val="dk1"/>
                        </a:solidFill>
                        <a:effectLst>
                          <a:outerShdw blurRad="38100" dist="38100" dir="2700000" algn="tl">
                            <a:srgbClr val="FFFFFF"/>
                          </a:outerShdw>
                        </a:effectLst>
                        <a:latin typeface="+mn-lt"/>
                        <a:ea typeface="+mn-ea"/>
                        <a:cs typeface="+mn-cs"/>
                      </a:endParaRPr>
                    </a:p>
                  </a:txBody>
                  <a:tcPr horzOverflow="overflow"/>
                </a:tc>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ctrTitle"/>
          </p:nvPr>
        </p:nvSpPr>
        <p:spPr>
          <a:xfrm>
            <a:off x="1562100" y="2446338"/>
            <a:ext cx="5761038" cy="636587"/>
          </a:xfrm>
        </p:spPr>
        <p:txBody>
          <a:bodyPr/>
          <a:lstStyle/>
          <a:p>
            <a:r>
              <a:rPr lang="en-US"/>
              <a:t>SQL Language</a:t>
            </a:r>
            <a:endParaRPr lang="bg-BG"/>
          </a:p>
        </p:txBody>
      </p:sp>
      <p:sp>
        <p:nvSpPr>
          <p:cNvPr id="519171" name="Rectangle 3"/>
          <p:cNvSpPr>
            <a:spLocks noChangeArrowheads="1"/>
          </p:cNvSpPr>
          <p:nvPr/>
        </p:nvSpPr>
        <p:spPr bwMode="auto">
          <a:xfrm>
            <a:off x="1289050" y="3309938"/>
            <a:ext cx="6307138" cy="406400"/>
          </a:xfrm>
          <a:prstGeom prst="rect">
            <a:avLst/>
          </a:prstGeom>
          <a:noFill/>
          <a:ln w="9525">
            <a:noFill/>
            <a:miter lim="800000"/>
            <a:headEnd/>
            <a:tailEnd/>
          </a:ln>
          <a:effectLst/>
        </p:spPr>
        <p:txBody>
          <a:bodyPr lIns="0" tIns="0" rIns="0" bIns="0" anchor="b">
            <a:spAutoFit/>
          </a:bodyPr>
          <a:lstStyle/>
          <a:p>
            <a:pPr algn="ctr">
              <a:lnSpc>
                <a:spcPct val="95000"/>
              </a:lnSpc>
            </a:pPr>
            <a:r>
              <a:rPr lang="en-US" sz="2800">
                <a:effectLst>
                  <a:outerShdw blurRad="38100" dist="38100" dir="2700000" algn="tl">
                    <a:srgbClr val="FFFFFF"/>
                  </a:outerShdw>
                </a:effectLst>
              </a:rPr>
              <a:t>Selecting Data From Multiple Tables</a:t>
            </a:r>
            <a:endParaRPr lang="bg-BG" sz="2800">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632575" y="4092575"/>
            <a:ext cx="647700" cy="1511300"/>
            <a:chOff x="4150" y="2578"/>
            <a:chExt cx="408" cy="952"/>
          </a:xfrm>
        </p:grpSpPr>
        <p:sp>
          <p:nvSpPr>
            <p:cNvPr id="521219" name="Line 3"/>
            <p:cNvSpPr>
              <a:spLocks noChangeShapeType="1"/>
            </p:cNvSpPr>
            <p:nvPr/>
          </p:nvSpPr>
          <p:spPr bwMode="auto">
            <a:xfrm>
              <a:off x="4558" y="2578"/>
              <a:ext cx="0" cy="952"/>
            </a:xfrm>
            <a:prstGeom prst="line">
              <a:avLst/>
            </a:prstGeom>
            <a:noFill/>
            <a:ln w="31750">
              <a:solidFill>
                <a:schemeClr val="tx1"/>
              </a:solidFill>
              <a:round/>
              <a:headEnd/>
              <a:tailEnd/>
            </a:ln>
            <a:effectLst/>
          </p:spPr>
          <p:txBody>
            <a:bodyPr/>
            <a:lstStyle/>
            <a:p>
              <a:endParaRPr lang="bg-BG"/>
            </a:p>
          </p:txBody>
        </p:sp>
        <p:sp>
          <p:nvSpPr>
            <p:cNvPr id="521220" name="Line 4"/>
            <p:cNvSpPr>
              <a:spLocks noChangeShapeType="1"/>
            </p:cNvSpPr>
            <p:nvPr/>
          </p:nvSpPr>
          <p:spPr bwMode="auto">
            <a:xfrm flipH="1">
              <a:off x="4150" y="3521"/>
              <a:ext cx="408" cy="0"/>
            </a:xfrm>
            <a:prstGeom prst="line">
              <a:avLst/>
            </a:prstGeom>
            <a:noFill/>
            <a:ln w="31750">
              <a:solidFill>
                <a:schemeClr val="tx1"/>
              </a:solidFill>
              <a:round/>
              <a:headEnd/>
              <a:tailEnd type="triangle" w="med" len="med"/>
            </a:ln>
            <a:effectLst/>
          </p:spPr>
          <p:txBody>
            <a:bodyPr/>
            <a:lstStyle/>
            <a:p>
              <a:endParaRPr lang="bg-BG"/>
            </a:p>
          </p:txBody>
        </p:sp>
      </p:grpSp>
      <p:grpSp>
        <p:nvGrpSpPr>
          <p:cNvPr id="3" name="Group 5"/>
          <p:cNvGrpSpPr>
            <a:grpSpLocks/>
          </p:cNvGrpSpPr>
          <p:nvPr/>
        </p:nvGrpSpPr>
        <p:grpSpPr bwMode="auto">
          <a:xfrm>
            <a:off x="1476375" y="4090988"/>
            <a:ext cx="849313" cy="1512887"/>
            <a:chOff x="930" y="2577"/>
            <a:chExt cx="535" cy="953"/>
          </a:xfrm>
        </p:grpSpPr>
        <p:sp>
          <p:nvSpPr>
            <p:cNvPr id="521222" name="Line 6"/>
            <p:cNvSpPr>
              <a:spLocks noChangeShapeType="1"/>
            </p:cNvSpPr>
            <p:nvPr/>
          </p:nvSpPr>
          <p:spPr bwMode="auto">
            <a:xfrm>
              <a:off x="930" y="2577"/>
              <a:ext cx="0" cy="953"/>
            </a:xfrm>
            <a:prstGeom prst="line">
              <a:avLst/>
            </a:prstGeom>
            <a:noFill/>
            <a:ln w="31750">
              <a:solidFill>
                <a:schemeClr val="tx1"/>
              </a:solidFill>
              <a:round/>
              <a:headEnd/>
              <a:tailEnd/>
            </a:ln>
            <a:effectLst/>
          </p:spPr>
          <p:txBody>
            <a:bodyPr/>
            <a:lstStyle/>
            <a:p>
              <a:endParaRPr lang="bg-BG"/>
            </a:p>
          </p:txBody>
        </p:sp>
        <p:sp>
          <p:nvSpPr>
            <p:cNvPr id="521223" name="Line 7"/>
            <p:cNvSpPr>
              <a:spLocks noChangeShapeType="1"/>
            </p:cNvSpPr>
            <p:nvPr/>
          </p:nvSpPr>
          <p:spPr bwMode="auto">
            <a:xfrm>
              <a:off x="930" y="3521"/>
              <a:ext cx="535" cy="0"/>
            </a:xfrm>
            <a:prstGeom prst="line">
              <a:avLst/>
            </a:prstGeom>
            <a:noFill/>
            <a:ln w="31750">
              <a:solidFill>
                <a:schemeClr val="tx1"/>
              </a:solidFill>
              <a:round/>
              <a:headEnd/>
              <a:tailEnd type="triangle" w="med" len="med"/>
            </a:ln>
            <a:effectLst/>
          </p:spPr>
          <p:txBody>
            <a:bodyPr/>
            <a:lstStyle/>
            <a:p>
              <a:endParaRPr lang="bg-BG"/>
            </a:p>
          </p:txBody>
        </p:sp>
      </p:grpSp>
      <p:sp>
        <p:nvSpPr>
          <p:cNvPr id="521224" name="Rectangle 8"/>
          <p:cNvSpPr>
            <a:spLocks noGrp="1" noChangeArrowheads="1"/>
          </p:cNvSpPr>
          <p:nvPr>
            <p:ph type="title"/>
          </p:nvPr>
        </p:nvSpPr>
        <p:spPr/>
        <p:txBody>
          <a:bodyPr/>
          <a:lstStyle/>
          <a:p>
            <a:r>
              <a:rPr lang="en-US" sz="3800"/>
              <a:t>Data from Multiple Tables</a:t>
            </a:r>
          </a:p>
        </p:txBody>
      </p:sp>
      <p:sp>
        <p:nvSpPr>
          <p:cNvPr id="521225" name="Rectangle 9"/>
          <p:cNvSpPr>
            <a:spLocks noGrp="1" noChangeArrowheads="1"/>
          </p:cNvSpPr>
          <p:nvPr>
            <p:ph type="body" idx="1"/>
          </p:nvPr>
        </p:nvSpPr>
        <p:spPr/>
        <p:txBody>
          <a:bodyPr/>
          <a:lstStyle/>
          <a:p>
            <a:r>
              <a:rPr lang="en-US" dirty="0"/>
              <a:t>Sometimes you need data from more than one table:</a:t>
            </a:r>
          </a:p>
        </p:txBody>
      </p:sp>
      <p:graphicFrame>
        <p:nvGraphicFramePr>
          <p:cNvPr id="521226" name="Group 10"/>
          <p:cNvGraphicFramePr>
            <a:graphicFrameLocks noGrp="1"/>
          </p:cNvGraphicFramePr>
          <p:nvPr/>
        </p:nvGraphicFramePr>
        <p:xfrm>
          <a:off x="755650" y="2636838"/>
          <a:ext cx="3263900" cy="1408176"/>
        </p:xfrm>
        <a:graphic>
          <a:graphicData uri="http://schemas.openxmlformats.org/drawingml/2006/table">
            <a:tbl>
              <a:tblPr firstRow="1">
                <a:tableStyleId>{35758FB7-9AC5-4552-8A53-C91805E547FA}</a:tableStyleId>
              </a:tblPr>
              <a:tblGrid>
                <a:gridCol w="1581150"/>
                <a:gridCol w="16827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LastName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DepartmentID</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2587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Duffy</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1</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Abbas</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3</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Galvin</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2</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graphicFrame>
        <p:nvGraphicFramePr>
          <p:cNvPr id="521245" name="Group 29"/>
          <p:cNvGraphicFramePr>
            <a:graphicFrameLocks noGrp="1"/>
          </p:cNvGraphicFramePr>
          <p:nvPr/>
        </p:nvGraphicFramePr>
        <p:xfrm>
          <a:off x="5345113" y="2636838"/>
          <a:ext cx="3187700" cy="1408176"/>
        </p:xfrm>
        <a:graphic>
          <a:graphicData uri="http://schemas.openxmlformats.org/drawingml/2006/table">
            <a:tbl>
              <a:tblPr firstRow="1">
                <a:tableStyleId>{35758FB7-9AC5-4552-8A53-C91805E547FA}</a:tableStyleId>
              </a:tblPr>
              <a:tblGrid>
                <a:gridCol w="1682750"/>
                <a:gridCol w="15049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DepartmentID</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Name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1</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Engineering</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2</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Tool design</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3</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Sales</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graphicFrame>
        <p:nvGraphicFramePr>
          <p:cNvPr id="521264" name="Group 48"/>
          <p:cNvGraphicFramePr>
            <a:graphicFrameLocks noGrp="1"/>
          </p:cNvGraphicFramePr>
          <p:nvPr/>
        </p:nvGraphicFramePr>
        <p:xfrm>
          <a:off x="2339975" y="4724400"/>
          <a:ext cx="4286250" cy="1408176"/>
        </p:xfrm>
        <a:graphic>
          <a:graphicData uri="http://schemas.openxmlformats.org/drawingml/2006/table">
            <a:tbl>
              <a:tblPr firstRow="1">
                <a:tableStyleId>{35758FB7-9AC5-4552-8A53-C91805E547FA}</a:tableStyleId>
              </a:tblPr>
              <a:tblGrid>
                <a:gridCol w="1714500"/>
                <a:gridCol w="25717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LastName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DepartmentName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Duffy</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Engineering</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Galvin</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Tool design</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Abbas</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Sales</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en-US"/>
              <a:t>Cartesian Product</a:t>
            </a:r>
          </a:p>
        </p:txBody>
      </p:sp>
      <p:sp>
        <p:nvSpPr>
          <p:cNvPr id="523267" name="Rectangle 3"/>
          <p:cNvSpPr>
            <a:spLocks noGrp="1" noChangeArrowheads="1"/>
          </p:cNvSpPr>
          <p:nvPr>
            <p:ph type="body" idx="1"/>
          </p:nvPr>
        </p:nvSpPr>
        <p:spPr/>
        <p:txBody>
          <a:bodyPr/>
          <a:lstStyle/>
          <a:p>
            <a:pPr>
              <a:lnSpc>
                <a:spcPct val="90000"/>
              </a:lnSpc>
              <a:spcBef>
                <a:spcPct val="30000"/>
              </a:spcBef>
            </a:pPr>
            <a:r>
              <a:rPr lang="en-US"/>
              <a:t>This will produce Cartesian product:</a:t>
            </a:r>
          </a:p>
          <a:p>
            <a:pPr>
              <a:lnSpc>
                <a:spcPct val="90000"/>
              </a:lnSpc>
              <a:spcBef>
                <a:spcPct val="30000"/>
              </a:spcBef>
            </a:pPr>
            <a:endParaRPr lang="en-US"/>
          </a:p>
          <a:p>
            <a:pPr>
              <a:lnSpc>
                <a:spcPct val="90000"/>
              </a:lnSpc>
              <a:spcBef>
                <a:spcPct val="30000"/>
              </a:spcBef>
            </a:pPr>
            <a:endParaRPr lang="en-US"/>
          </a:p>
          <a:p>
            <a:pPr>
              <a:lnSpc>
                <a:spcPct val="90000"/>
              </a:lnSpc>
              <a:spcBef>
                <a:spcPct val="30000"/>
              </a:spcBef>
            </a:pPr>
            <a:r>
              <a:rPr lang="en-US"/>
              <a:t>The result:</a:t>
            </a:r>
          </a:p>
        </p:txBody>
      </p:sp>
      <p:sp>
        <p:nvSpPr>
          <p:cNvPr id="523268" name="Rectangle 4"/>
          <p:cNvSpPr>
            <a:spLocks noChangeArrowheads="1"/>
          </p:cNvSpPr>
          <p:nvPr/>
        </p:nvSpPr>
        <p:spPr bwMode="auto">
          <a:xfrm>
            <a:off x="838200" y="1676400"/>
            <a:ext cx="7391400" cy="797311"/>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r>
              <a:rPr lang="en-US" sz="2000" b="1" noProof="1">
                <a:latin typeface="Courier New" pitchFamily="49" charset="0"/>
              </a:rPr>
              <a:t>SELECT LastName, Name AS DepartmentName</a:t>
            </a:r>
          </a:p>
          <a:p>
            <a:r>
              <a:rPr lang="en-US" sz="2000" b="1" noProof="1">
                <a:latin typeface="Courier New" pitchFamily="49" charset="0"/>
              </a:rPr>
              <a:t>FROM Employee, Department</a:t>
            </a:r>
          </a:p>
        </p:txBody>
      </p:sp>
      <p:graphicFrame>
        <p:nvGraphicFramePr>
          <p:cNvPr id="523269" name="Group 5"/>
          <p:cNvGraphicFramePr>
            <a:graphicFrameLocks noGrp="1"/>
          </p:cNvGraphicFramePr>
          <p:nvPr/>
        </p:nvGraphicFramePr>
        <p:xfrm>
          <a:off x="2438400" y="3789363"/>
          <a:ext cx="4152900" cy="2464308"/>
        </p:xfrm>
        <a:graphic>
          <a:graphicData uri="http://schemas.openxmlformats.org/drawingml/2006/table">
            <a:tbl>
              <a:tblPr firstRow="1">
                <a:tableStyleId>{35758FB7-9AC5-4552-8A53-C91805E547FA}</a:tableStyleId>
              </a:tblPr>
              <a:tblGrid>
                <a:gridCol w="1581150"/>
                <a:gridCol w="25717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LastName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Department</a:t>
                      </a:r>
                      <a:r>
                        <a:rPr kumimoji="1" lang="en-US" sz="1800" u="none" strike="noStrike" cap="none" normalizeH="0" baseline="0" noProof="1" smtClean="0">
                          <a:ln>
                            <a:noFill/>
                          </a:ln>
                          <a:effectLst>
                            <a:outerShdw blurRad="38100" dist="38100" dir="2700000" algn="tl">
                              <a:srgbClr val="FFFFFF"/>
                            </a:outerShdw>
                          </a:effectLst>
                        </a:rPr>
                        <a:t>Name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Duffy</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Document Control</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Wang</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Document Control</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Sullivan</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Document Control</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Duffy</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Engineering</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Wang</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Engineering</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en-US"/>
              <a:t>Cartesian Product</a:t>
            </a:r>
          </a:p>
        </p:txBody>
      </p:sp>
      <p:sp>
        <p:nvSpPr>
          <p:cNvPr id="524291" name="Rectangle 3"/>
          <p:cNvSpPr>
            <a:spLocks noGrp="1" noChangeArrowheads="1"/>
          </p:cNvSpPr>
          <p:nvPr>
            <p:ph type="body" idx="1"/>
          </p:nvPr>
        </p:nvSpPr>
        <p:spPr/>
        <p:txBody>
          <a:bodyPr/>
          <a:lstStyle/>
          <a:p>
            <a:r>
              <a:rPr lang="en-US" dirty="0"/>
              <a:t>A Cartesian product is formed when:</a:t>
            </a:r>
          </a:p>
          <a:p>
            <a:pPr lvl="1"/>
            <a:r>
              <a:rPr lang="en-US" dirty="0"/>
              <a:t>A join condition is omitted</a:t>
            </a:r>
          </a:p>
          <a:p>
            <a:pPr lvl="1"/>
            <a:r>
              <a:rPr lang="en-US" dirty="0"/>
              <a:t>A join condition is invalid</a:t>
            </a:r>
          </a:p>
          <a:p>
            <a:pPr lvl="1"/>
            <a:r>
              <a:rPr lang="en-US" dirty="0"/>
              <a:t>All rows in the first table are joined to all rows in the second table</a:t>
            </a:r>
          </a:p>
          <a:p>
            <a:r>
              <a:rPr lang="en-US" dirty="0"/>
              <a:t>To avoid a Cartesian product, always include a valid join condition</a:t>
            </a:r>
          </a:p>
        </p:txBody>
      </p:sp>
      <p:pic>
        <p:nvPicPr>
          <p:cNvPr id="4" name="Picture 3" descr="3b92cf6117bb237c7f01489e8631d895.png"/>
          <p:cNvPicPr>
            <a:picLocks noChangeAspect="1"/>
          </p:cNvPicPr>
          <p:nvPr/>
        </p:nvPicPr>
        <p:blipFill>
          <a:blip r:embed="rId2" cstate="print"/>
          <a:stretch>
            <a:fillRect/>
          </a:stretch>
        </p:blipFill>
        <p:spPr>
          <a:xfrm>
            <a:off x="380999" y="5562600"/>
            <a:ext cx="8382001" cy="57902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 (5)</a:t>
            </a:r>
            <a:endParaRPr lang="en-US" dirty="0"/>
          </a:p>
        </p:txBody>
      </p:sp>
      <p:sp>
        <p:nvSpPr>
          <p:cNvPr id="3" name="Content Placeholder 2"/>
          <p:cNvSpPr>
            <a:spLocks noGrp="1"/>
          </p:cNvSpPr>
          <p:nvPr>
            <p:ph idx="1"/>
          </p:nvPr>
        </p:nvSpPr>
        <p:spPr/>
        <p:txBody>
          <a:bodyPr/>
          <a:lstStyle/>
          <a:p>
            <a:pPr>
              <a:lnSpc>
                <a:spcPct val="100000"/>
              </a:lnSpc>
            </a:pPr>
            <a:r>
              <a:rPr lang="en-US" dirty="0" smtClean="0"/>
              <a:t>Database Modeling</a:t>
            </a:r>
          </a:p>
          <a:p>
            <a:pPr marL="890588" lvl="1" indent="-542925"/>
            <a:r>
              <a:rPr lang="en-US" dirty="0" smtClean="0"/>
              <a:t>Modeling data </a:t>
            </a:r>
            <a:r>
              <a:rPr lang="bg-BG" dirty="0" smtClean="0"/>
              <a:t>– </a:t>
            </a:r>
            <a:r>
              <a:rPr lang="en-US" dirty="0" smtClean="0"/>
              <a:t>principles</a:t>
            </a:r>
          </a:p>
          <a:p>
            <a:pPr marL="890588" lvl="1" indent="-542925"/>
            <a:r>
              <a:rPr lang="en-US" dirty="0" smtClean="0"/>
              <a:t>Data types in</a:t>
            </a:r>
            <a:r>
              <a:rPr lang="bg-BG" dirty="0" smtClean="0"/>
              <a:t> </a:t>
            </a:r>
            <a:r>
              <a:rPr lang="en-US" dirty="0" smtClean="0"/>
              <a:t>SQL Server</a:t>
            </a:r>
          </a:p>
          <a:p>
            <a:pPr marL="890588" lvl="1" indent="-542925"/>
            <a:r>
              <a:rPr lang="en-US" dirty="0" smtClean="0"/>
              <a:t>Creating a new database</a:t>
            </a:r>
            <a:r>
              <a:rPr lang="bg-BG" dirty="0" smtClean="0"/>
              <a:t> </a:t>
            </a:r>
            <a:r>
              <a:rPr lang="en-US" dirty="0" smtClean="0"/>
              <a:t>SQL Server</a:t>
            </a:r>
          </a:p>
          <a:p>
            <a:pPr marL="890588" lvl="1" indent="-542925"/>
            <a:r>
              <a:rPr lang="en-US" dirty="0" smtClean="0"/>
              <a:t>Creating tables</a:t>
            </a:r>
            <a:endParaRPr lang="bg-BG" dirty="0" smtClean="0"/>
          </a:p>
          <a:p>
            <a:pPr marL="890588" lvl="1" indent="-542925"/>
            <a:r>
              <a:rPr lang="en-US" dirty="0" smtClean="0"/>
              <a:t>Defining a</a:t>
            </a:r>
            <a:r>
              <a:rPr lang="bg-BG" dirty="0" smtClean="0"/>
              <a:t> </a:t>
            </a:r>
            <a:r>
              <a:rPr lang="en-US" dirty="0" smtClean="0"/>
              <a:t>primary key</a:t>
            </a:r>
          </a:p>
          <a:p>
            <a:pPr marL="890588" lvl="1" indent="-542925"/>
            <a:r>
              <a:rPr lang="en-US" dirty="0" smtClean="0"/>
              <a:t>Creating relations between the tables</a:t>
            </a:r>
            <a:endParaRPr lang="bg-BG" dirty="0" smtClean="0"/>
          </a:p>
          <a:p>
            <a:pPr marL="890588" lvl="1" indent="-542925"/>
            <a:r>
              <a:rPr lang="en-US" dirty="0" smtClean="0"/>
              <a:t>Naming conventions</a:t>
            </a:r>
            <a:endParaRPr lang="bg-BG" dirty="0" smtClean="0"/>
          </a:p>
          <a:p>
            <a:pPr>
              <a:lnSpc>
                <a:spcPct val="100000"/>
              </a:lnSpc>
            </a:pPr>
            <a:endParaRPr lang="bg-BG" dirty="0" smtClean="0">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en-US"/>
              <a:t>Types of Joins</a:t>
            </a:r>
          </a:p>
        </p:txBody>
      </p:sp>
      <p:sp>
        <p:nvSpPr>
          <p:cNvPr id="525315" name="Rectangle 3"/>
          <p:cNvSpPr>
            <a:spLocks noGrp="1" noChangeArrowheads="1"/>
          </p:cNvSpPr>
          <p:nvPr>
            <p:ph type="body" idx="1"/>
          </p:nvPr>
        </p:nvSpPr>
        <p:spPr/>
        <p:txBody>
          <a:bodyPr/>
          <a:lstStyle/>
          <a:p>
            <a:r>
              <a:rPr lang="en-US"/>
              <a:t>Inner joins</a:t>
            </a:r>
          </a:p>
          <a:p>
            <a:r>
              <a:rPr lang="en-US"/>
              <a:t>Left, right and full outer joins</a:t>
            </a:r>
          </a:p>
          <a:p>
            <a:r>
              <a:rPr lang="en-US"/>
              <a:t>Cross joins</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a:t>Inner Join with </a:t>
            </a:r>
            <a:r>
              <a:rPr lang="en-US">
                <a:latin typeface="Courier New" pitchFamily="49" charset="0"/>
              </a:rPr>
              <a:t>ON</a:t>
            </a:r>
            <a:r>
              <a:rPr lang="en-US"/>
              <a:t> Clause</a:t>
            </a:r>
          </a:p>
        </p:txBody>
      </p:sp>
      <p:sp>
        <p:nvSpPr>
          <p:cNvPr id="527363" name="Rectangle 3"/>
          <p:cNvSpPr>
            <a:spLocks noGrp="1" noChangeArrowheads="1"/>
          </p:cNvSpPr>
          <p:nvPr>
            <p:ph type="body" idx="1"/>
          </p:nvPr>
        </p:nvSpPr>
        <p:spPr>
          <a:xfrm>
            <a:off x="323850" y="1196975"/>
            <a:ext cx="8496300" cy="5329238"/>
          </a:xfrm>
        </p:spPr>
        <p:txBody>
          <a:bodyPr/>
          <a:lstStyle/>
          <a:p>
            <a:pPr>
              <a:spcBef>
                <a:spcPct val="35000"/>
              </a:spcBef>
            </a:pPr>
            <a:r>
              <a:rPr lang="en-US"/>
              <a:t>To specify arbitrary conditions or specify columns to join, the </a:t>
            </a:r>
            <a:r>
              <a:rPr lang="en-US">
                <a:latin typeface="Courier New" pitchFamily="49" charset="0"/>
              </a:rPr>
              <a:t>ON</a:t>
            </a:r>
            <a:r>
              <a:rPr lang="en-US"/>
              <a:t> clause is used</a:t>
            </a:r>
          </a:p>
          <a:p>
            <a:pPr lvl="1">
              <a:spcBef>
                <a:spcPct val="35000"/>
              </a:spcBef>
            </a:pPr>
            <a:r>
              <a:rPr lang="en-US"/>
              <a:t>Such </a:t>
            </a:r>
            <a:r>
              <a:rPr lang="en-US">
                <a:latin typeface="Courier New" pitchFamily="49" charset="0"/>
              </a:rPr>
              <a:t>JOIN</a:t>
            </a:r>
            <a:r>
              <a:rPr lang="en-US"/>
              <a:t> is called also </a:t>
            </a:r>
            <a:r>
              <a:rPr lang="en-US">
                <a:latin typeface="Courier New" pitchFamily="49" charset="0"/>
              </a:rPr>
              <a:t>INNER JOIN</a:t>
            </a:r>
          </a:p>
        </p:txBody>
      </p:sp>
      <p:sp>
        <p:nvSpPr>
          <p:cNvPr id="527364" name="Rectangle 4"/>
          <p:cNvSpPr>
            <a:spLocks noChangeArrowheads="1"/>
          </p:cNvSpPr>
          <p:nvPr/>
        </p:nvSpPr>
        <p:spPr bwMode="auto">
          <a:xfrm>
            <a:off x="687388" y="2924175"/>
            <a:ext cx="7772400" cy="1720641"/>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r>
              <a:rPr lang="en-US" sz="2000" b="1" noProof="1">
                <a:latin typeface="Courier New" pitchFamily="49" charset="0"/>
              </a:rPr>
              <a:t>SELECT e.EmployeeID, e.LastName, e.DepartmentID, </a:t>
            </a:r>
          </a:p>
          <a:p>
            <a:r>
              <a:rPr lang="en-US" sz="2000" b="1" noProof="1">
                <a:latin typeface="Courier New" pitchFamily="49" charset="0"/>
              </a:rPr>
              <a:t>       d.DepartmentID, d.Name AS DepartmentName</a:t>
            </a:r>
          </a:p>
          <a:p>
            <a:r>
              <a:rPr lang="en-US" sz="2000" b="1" noProof="1">
                <a:latin typeface="Courier New" pitchFamily="49" charset="0"/>
              </a:rPr>
              <a:t>FROM </a:t>
            </a:r>
            <a:r>
              <a:rPr lang="en-US" sz="2000" b="1" dirty="0">
                <a:latin typeface="Courier New" pitchFamily="49" charset="0"/>
              </a:rPr>
              <a:t>E</a:t>
            </a:r>
            <a:r>
              <a:rPr lang="en-US" sz="2000" b="1" noProof="1">
                <a:latin typeface="Courier New" pitchFamily="49" charset="0"/>
              </a:rPr>
              <a:t>mployee e </a:t>
            </a:r>
          </a:p>
          <a:p>
            <a:r>
              <a:rPr lang="en-US" sz="2000" b="1" noProof="1">
                <a:latin typeface="Courier New" pitchFamily="49" charset="0"/>
              </a:rPr>
              <a:t>  INNER JOIN </a:t>
            </a:r>
            <a:r>
              <a:rPr lang="en-US" sz="2000" b="1" dirty="0">
                <a:latin typeface="Courier New" pitchFamily="49" charset="0"/>
              </a:rPr>
              <a:t>D</a:t>
            </a:r>
            <a:r>
              <a:rPr lang="en-US" sz="2000" b="1" noProof="1">
                <a:latin typeface="Courier New" pitchFamily="49" charset="0"/>
              </a:rPr>
              <a:t>epartment d </a:t>
            </a:r>
          </a:p>
          <a:p>
            <a:r>
              <a:rPr lang="en-US" sz="2000" b="1" noProof="1">
                <a:latin typeface="Courier New" pitchFamily="49" charset="0"/>
              </a:rPr>
              <a:t>    ON e.DepartmentID = d.DepartmentID</a:t>
            </a:r>
          </a:p>
        </p:txBody>
      </p:sp>
      <p:graphicFrame>
        <p:nvGraphicFramePr>
          <p:cNvPr id="527365" name="Group 5"/>
          <p:cNvGraphicFramePr>
            <a:graphicFrameLocks noGrp="1"/>
          </p:cNvGraphicFramePr>
          <p:nvPr/>
        </p:nvGraphicFramePr>
        <p:xfrm>
          <a:off x="676275" y="4884420"/>
          <a:ext cx="7783513" cy="1668780"/>
        </p:xfrm>
        <a:graphic>
          <a:graphicData uri="http://schemas.openxmlformats.org/drawingml/2006/table">
            <a:tbl>
              <a:tblPr firstRow="1">
                <a:tableStyleId>{35758FB7-9AC5-4552-8A53-C91805E547FA}</a:tableStyleId>
              </a:tblPr>
              <a:tblGrid>
                <a:gridCol w="1592263"/>
                <a:gridCol w="1416050"/>
                <a:gridCol w="1103312"/>
                <a:gridCol w="1079500"/>
                <a:gridCol w="259238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EmployeeID</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LastName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DepartmentID</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DepartmentID</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DepartmentName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1</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Gilbert</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7</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7</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Production</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2</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Brown</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4</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4</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Marketing</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3</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Tamburello</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1</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1</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Engineering</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r>
              <a:rPr lang="en-US"/>
              <a:t>Equijoins</a:t>
            </a:r>
          </a:p>
        </p:txBody>
      </p:sp>
      <p:sp>
        <p:nvSpPr>
          <p:cNvPr id="529411" name="Rectangle 3"/>
          <p:cNvSpPr>
            <a:spLocks noGrp="1" noChangeArrowheads="1"/>
          </p:cNvSpPr>
          <p:nvPr>
            <p:ph type="body" idx="1"/>
          </p:nvPr>
        </p:nvSpPr>
        <p:spPr>
          <a:xfrm>
            <a:off x="323850" y="1196975"/>
            <a:ext cx="8496300" cy="5329238"/>
          </a:xfrm>
        </p:spPr>
        <p:txBody>
          <a:bodyPr/>
          <a:lstStyle/>
          <a:p>
            <a:pPr>
              <a:spcBef>
                <a:spcPct val="35000"/>
              </a:spcBef>
            </a:pPr>
            <a:r>
              <a:rPr lang="en-US"/>
              <a:t>Inner joins with join conditions pushed down to the </a:t>
            </a:r>
            <a:r>
              <a:rPr lang="en-US">
                <a:latin typeface="Courier New" pitchFamily="49" charset="0"/>
              </a:rPr>
              <a:t>WHERE</a:t>
            </a:r>
            <a:r>
              <a:rPr lang="en-US"/>
              <a:t> clause</a:t>
            </a:r>
            <a:endParaRPr lang="en-US">
              <a:latin typeface="Courier New" pitchFamily="49" charset="0"/>
            </a:endParaRPr>
          </a:p>
        </p:txBody>
      </p:sp>
      <p:sp>
        <p:nvSpPr>
          <p:cNvPr id="529412" name="Rectangle 4"/>
          <p:cNvSpPr>
            <a:spLocks noChangeArrowheads="1"/>
          </p:cNvSpPr>
          <p:nvPr/>
        </p:nvSpPr>
        <p:spPr bwMode="auto">
          <a:xfrm>
            <a:off x="766763" y="2565400"/>
            <a:ext cx="7629525" cy="1412864"/>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r>
              <a:rPr lang="en-US" sz="2000" b="1" noProof="1">
                <a:latin typeface="Courier New" pitchFamily="49" charset="0"/>
              </a:rPr>
              <a:t>SELECT e.EmployeeID, e.LastName, e.DepartmentID, </a:t>
            </a:r>
          </a:p>
          <a:p>
            <a:r>
              <a:rPr lang="en-US" sz="2000" b="1" noProof="1">
                <a:latin typeface="Courier New" pitchFamily="49" charset="0"/>
              </a:rPr>
              <a:t>       d.DepartmentID, d.Name AS DepartmentName</a:t>
            </a:r>
          </a:p>
          <a:p>
            <a:r>
              <a:rPr lang="en-US" sz="2000" b="1" noProof="1">
                <a:latin typeface="Courier New" pitchFamily="49" charset="0"/>
              </a:rPr>
              <a:t>FROM </a:t>
            </a:r>
            <a:r>
              <a:rPr lang="en-US" sz="2000" b="1" dirty="0">
                <a:latin typeface="Courier New" pitchFamily="49" charset="0"/>
              </a:rPr>
              <a:t>E</a:t>
            </a:r>
            <a:r>
              <a:rPr lang="en-US" sz="2000" b="1" noProof="1">
                <a:latin typeface="Courier New" pitchFamily="49" charset="0"/>
              </a:rPr>
              <a:t>mployee e, </a:t>
            </a:r>
            <a:r>
              <a:rPr lang="en-US" sz="2000" b="1" dirty="0">
                <a:latin typeface="Courier New" pitchFamily="49" charset="0"/>
              </a:rPr>
              <a:t>D</a:t>
            </a:r>
            <a:r>
              <a:rPr lang="en-US" sz="2000" b="1" noProof="1">
                <a:latin typeface="Courier New" pitchFamily="49" charset="0"/>
              </a:rPr>
              <a:t>epartment d </a:t>
            </a:r>
          </a:p>
          <a:p>
            <a:r>
              <a:rPr lang="en-US" sz="2000" b="1" noProof="1">
                <a:latin typeface="Courier New" pitchFamily="49" charset="0"/>
              </a:rPr>
              <a:t>WHERE e.DepartmentID = d.DepartmentID</a:t>
            </a:r>
          </a:p>
        </p:txBody>
      </p:sp>
      <p:graphicFrame>
        <p:nvGraphicFramePr>
          <p:cNvPr id="529413" name="Group 5"/>
          <p:cNvGraphicFramePr>
            <a:graphicFrameLocks noGrp="1"/>
          </p:cNvGraphicFramePr>
          <p:nvPr/>
        </p:nvGraphicFramePr>
        <p:xfrm>
          <a:off x="755650" y="4292600"/>
          <a:ext cx="7640638" cy="1668780"/>
        </p:xfrm>
        <a:graphic>
          <a:graphicData uri="http://schemas.openxmlformats.org/drawingml/2006/table">
            <a:tbl>
              <a:tblPr>
                <a:tableStyleId>{35758FB7-9AC5-4552-8A53-C91805E547FA}</a:tableStyleId>
              </a:tblPr>
              <a:tblGrid>
                <a:gridCol w="1663700"/>
                <a:gridCol w="1511300"/>
                <a:gridCol w="1008063"/>
                <a:gridCol w="1081087"/>
                <a:gridCol w="237648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EmployeeID</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LastName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DepartmentID</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DepartmentID</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DepartmentName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1</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Gilbert</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7</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7</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Production</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2</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Brown</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4</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4</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Marketing</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3</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Tamburello</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1</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1</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dirty="0" smtClean="0">
                          <a:ln>
                            <a:noFill/>
                          </a:ln>
                          <a:effectLst>
                            <a:outerShdw blurRad="38100" dist="38100" dir="2700000" algn="tl">
                              <a:srgbClr val="FFFFFF"/>
                            </a:outerShdw>
                          </a:effectLst>
                        </a:rPr>
                        <a:t>Engineering</a:t>
                      </a:r>
                      <a:endParaRPr kumimoji="1" lang="bg-BG" sz="1800" b="1" i="0" u="none" strike="noStrike" cap="none" normalizeH="0" baseline="0" dirty="0"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a:latin typeface="Courier New" pitchFamily="49" charset="0"/>
              </a:rPr>
              <a:t>INNER</a:t>
            </a:r>
            <a:r>
              <a:rPr lang="en-US"/>
              <a:t> vs. </a:t>
            </a:r>
            <a:r>
              <a:rPr lang="en-US">
                <a:latin typeface="Courier New" pitchFamily="49" charset="0"/>
              </a:rPr>
              <a:t>OUTER</a:t>
            </a:r>
            <a:r>
              <a:rPr lang="en-US"/>
              <a:t> Joins</a:t>
            </a:r>
          </a:p>
        </p:txBody>
      </p:sp>
      <p:sp>
        <p:nvSpPr>
          <p:cNvPr id="531459" name="Rectangle 3"/>
          <p:cNvSpPr>
            <a:spLocks noGrp="1" noChangeArrowheads="1"/>
          </p:cNvSpPr>
          <p:nvPr>
            <p:ph type="body" idx="1"/>
          </p:nvPr>
        </p:nvSpPr>
        <p:spPr/>
        <p:txBody>
          <a:bodyPr/>
          <a:lstStyle/>
          <a:p>
            <a:r>
              <a:rPr lang="en-US"/>
              <a:t>The join of two tables returning only matched rows is an </a:t>
            </a:r>
            <a:r>
              <a:rPr lang="en-US">
                <a:solidFill>
                  <a:schemeClr val="tx2"/>
                </a:solidFill>
                <a:effectLst>
                  <a:outerShdw blurRad="38100" dist="38100" dir="2700000" algn="tl">
                    <a:srgbClr val="000000"/>
                  </a:outerShdw>
                </a:effectLst>
              </a:rPr>
              <a:t>inner join</a:t>
            </a:r>
          </a:p>
          <a:p>
            <a:r>
              <a:rPr lang="en-US"/>
              <a:t>A join between two tables that returns the results of the inner join as well as unmatched rows from the left (or right) table is a </a:t>
            </a:r>
            <a:r>
              <a:rPr lang="en-US">
                <a:solidFill>
                  <a:schemeClr val="tx2"/>
                </a:solidFill>
                <a:effectLst>
                  <a:outerShdw blurRad="38100" dist="38100" dir="2700000" algn="tl">
                    <a:srgbClr val="000000"/>
                  </a:outerShdw>
                </a:effectLst>
              </a:rPr>
              <a:t>left</a:t>
            </a:r>
            <a:r>
              <a:rPr lang="en-US"/>
              <a:t> (or </a:t>
            </a:r>
            <a:r>
              <a:rPr lang="en-US">
                <a:solidFill>
                  <a:schemeClr val="tx2"/>
                </a:solidFill>
                <a:effectLst>
                  <a:outerShdw blurRad="38100" dist="38100" dir="2700000" algn="tl">
                    <a:srgbClr val="000000"/>
                  </a:outerShdw>
                </a:effectLst>
              </a:rPr>
              <a:t>right</a:t>
            </a:r>
            <a:r>
              <a:rPr lang="en-US"/>
              <a:t>) </a:t>
            </a:r>
            <a:r>
              <a:rPr lang="en-US">
                <a:solidFill>
                  <a:schemeClr val="tx2"/>
                </a:solidFill>
                <a:effectLst>
                  <a:outerShdw blurRad="38100" dist="38100" dir="2700000" algn="tl">
                    <a:srgbClr val="000000"/>
                  </a:outerShdw>
                </a:effectLst>
              </a:rPr>
              <a:t>outer join</a:t>
            </a:r>
          </a:p>
          <a:p>
            <a:r>
              <a:rPr lang="en-US"/>
              <a:t>A join between two tables that returns the results of an inner join as well as the results of a left and right join is a </a:t>
            </a:r>
            <a:r>
              <a:rPr lang="en-US" i="1">
                <a:solidFill>
                  <a:schemeClr val="tx2"/>
                </a:solidFill>
                <a:effectLst>
                  <a:outerShdw blurRad="38100" dist="38100" dir="2700000" algn="tl">
                    <a:srgbClr val="000000"/>
                  </a:outerShdw>
                </a:effectLst>
              </a:rPr>
              <a:t>full outer join</a:t>
            </a:r>
            <a:endParaRPr lang="en-US">
              <a:solidFill>
                <a:schemeClr val="tx2"/>
              </a:solidFill>
              <a:effectLst>
                <a:outerShdw blurRad="38100" dist="38100" dir="2700000" algn="tl">
                  <a:srgbClr val="000000"/>
                </a:outerShdw>
              </a:effectLst>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a:latin typeface="Courier New" pitchFamily="49" charset="0"/>
              </a:rPr>
              <a:t>INNER JOIN</a:t>
            </a:r>
          </a:p>
        </p:txBody>
      </p:sp>
      <p:sp>
        <p:nvSpPr>
          <p:cNvPr id="532483" name="Rectangle 3"/>
          <p:cNvSpPr>
            <a:spLocks noChangeArrowheads="1"/>
          </p:cNvSpPr>
          <p:nvPr/>
        </p:nvSpPr>
        <p:spPr bwMode="auto">
          <a:xfrm>
            <a:off x="617538" y="1412875"/>
            <a:ext cx="7915275" cy="1412864"/>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r>
              <a:rPr lang="en-US" sz="2000" b="1" noProof="1">
                <a:latin typeface="Courier New" pitchFamily="49" charset="0"/>
              </a:rPr>
              <a:t>SELECT e.LastName EmpLastName,</a:t>
            </a:r>
          </a:p>
          <a:p>
            <a:r>
              <a:rPr lang="en-US" sz="2000" b="1" noProof="1">
                <a:latin typeface="Courier New" pitchFamily="49" charset="0"/>
              </a:rPr>
              <a:t>       m.EmployeeID MgrID, m.LastName MgrLastName</a:t>
            </a:r>
          </a:p>
          <a:p>
            <a:r>
              <a:rPr lang="en-US" sz="2000" b="1" noProof="1">
                <a:latin typeface="Courier New" pitchFamily="49" charset="0"/>
              </a:rPr>
              <a:t>FROM </a:t>
            </a:r>
            <a:r>
              <a:rPr lang="en-US" sz="2000" b="1" dirty="0">
                <a:latin typeface="Courier New" pitchFamily="49" charset="0"/>
              </a:rPr>
              <a:t>E</a:t>
            </a:r>
            <a:r>
              <a:rPr lang="en-US" sz="2000" b="1" noProof="1">
                <a:latin typeface="Courier New" pitchFamily="49" charset="0"/>
              </a:rPr>
              <a:t>mployee e INNER JOIN </a:t>
            </a:r>
            <a:r>
              <a:rPr lang="en-US" sz="2000" b="1" dirty="0">
                <a:latin typeface="Courier New" pitchFamily="49" charset="0"/>
              </a:rPr>
              <a:t>E</a:t>
            </a:r>
            <a:r>
              <a:rPr lang="en-US" sz="2000" b="1" noProof="1">
                <a:latin typeface="Courier New" pitchFamily="49" charset="0"/>
              </a:rPr>
              <a:t>mployee m</a:t>
            </a:r>
          </a:p>
          <a:p>
            <a:r>
              <a:rPr lang="en-US" sz="2000" b="1" noProof="1">
                <a:latin typeface="Courier New" pitchFamily="49" charset="0"/>
              </a:rPr>
              <a:t>  ON e.ManagerID = m.EmployeeID</a:t>
            </a:r>
          </a:p>
        </p:txBody>
      </p:sp>
      <p:graphicFrame>
        <p:nvGraphicFramePr>
          <p:cNvPr id="532484" name="Group 4"/>
          <p:cNvGraphicFramePr>
            <a:graphicFrameLocks noGrp="1"/>
          </p:cNvGraphicFramePr>
          <p:nvPr/>
        </p:nvGraphicFramePr>
        <p:xfrm>
          <a:off x="611188" y="3068638"/>
          <a:ext cx="7921625" cy="3168396"/>
        </p:xfrm>
        <a:graphic>
          <a:graphicData uri="http://schemas.openxmlformats.org/drawingml/2006/table">
            <a:tbl>
              <a:tblPr firstRow="1">
                <a:tableStyleId>{35758FB7-9AC5-4552-8A53-C91805E547FA}</a:tableStyleId>
              </a:tblPr>
              <a:tblGrid>
                <a:gridCol w="2476500"/>
                <a:gridCol w="2432050"/>
                <a:gridCol w="3013075"/>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EmpLastName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MgrID</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MgrLastName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Erickson</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3</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Tamburello</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Goldberg</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3</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Tamburello</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Duffy</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109</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Sánchez</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Johnson</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185</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Hill</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Higa</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185</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Hill</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Ford</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185</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Hill</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Maxwell</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21</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Krebs</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en-US">
                <a:latin typeface="Courier New" pitchFamily="49" charset="0"/>
              </a:rPr>
              <a:t>LEFT OUTER JOIN</a:t>
            </a:r>
          </a:p>
        </p:txBody>
      </p:sp>
      <p:sp>
        <p:nvSpPr>
          <p:cNvPr id="534531" name="Rectangle 3"/>
          <p:cNvSpPr>
            <a:spLocks noChangeArrowheads="1"/>
          </p:cNvSpPr>
          <p:nvPr/>
        </p:nvSpPr>
        <p:spPr bwMode="auto">
          <a:xfrm>
            <a:off x="617538" y="1412875"/>
            <a:ext cx="7915275" cy="1412864"/>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r>
              <a:rPr lang="en-US" sz="2000" b="1" noProof="1">
                <a:latin typeface="Courier New" pitchFamily="49" charset="0"/>
              </a:rPr>
              <a:t>SELECT e.LastName EmpLastName,</a:t>
            </a:r>
          </a:p>
          <a:p>
            <a:r>
              <a:rPr lang="en-US" sz="2000" b="1" noProof="1">
                <a:latin typeface="Courier New" pitchFamily="49" charset="0"/>
              </a:rPr>
              <a:t>       m.EmployeeID MgrID, m.LastName MgrLastName</a:t>
            </a:r>
          </a:p>
          <a:p>
            <a:r>
              <a:rPr lang="en-US" sz="2000" b="1" noProof="1">
                <a:latin typeface="Courier New" pitchFamily="49" charset="0"/>
              </a:rPr>
              <a:t>FROM </a:t>
            </a:r>
            <a:r>
              <a:rPr lang="en-US" sz="2000" b="1">
                <a:latin typeface="Courier New" pitchFamily="49" charset="0"/>
              </a:rPr>
              <a:t>E</a:t>
            </a:r>
            <a:r>
              <a:rPr lang="en-US" sz="2000" b="1" noProof="1">
                <a:latin typeface="Courier New" pitchFamily="49" charset="0"/>
              </a:rPr>
              <a:t>mployee e LEFT OUTER JOIN </a:t>
            </a:r>
            <a:r>
              <a:rPr lang="en-US" sz="2000" b="1">
                <a:latin typeface="Courier New" pitchFamily="49" charset="0"/>
              </a:rPr>
              <a:t>E</a:t>
            </a:r>
            <a:r>
              <a:rPr lang="en-US" sz="2000" b="1" noProof="1">
                <a:latin typeface="Courier New" pitchFamily="49" charset="0"/>
              </a:rPr>
              <a:t>mployee m</a:t>
            </a:r>
          </a:p>
          <a:p>
            <a:r>
              <a:rPr lang="en-US" sz="2000" b="1" noProof="1">
                <a:latin typeface="Courier New" pitchFamily="49" charset="0"/>
              </a:rPr>
              <a:t>  ON e.ManagerID = m.EmployeeID</a:t>
            </a:r>
          </a:p>
        </p:txBody>
      </p:sp>
      <p:graphicFrame>
        <p:nvGraphicFramePr>
          <p:cNvPr id="534532" name="Group 4"/>
          <p:cNvGraphicFramePr>
            <a:graphicFrameLocks noGrp="1"/>
          </p:cNvGraphicFramePr>
          <p:nvPr/>
        </p:nvGraphicFramePr>
        <p:xfrm>
          <a:off x="611188" y="3068638"/>
          <a:ext cx="7921625" cy="3168396"/>
        </p:xfrm>
        <a:graphic>
          <a:graphicData uri="http://schemas.openxmlformats.org/drawingml/2006/table">
            <a:tbl>
              <a:tblPr firstRow="1">
                <a:tableStyleId>{35758FB7-9AC5-4552-8A53-C91805E547FA}</a:tableStyleId>
              </a:tblPr>
              <a:tblGrid>
                <a:gridCol w="2476500"/>
                <a:gridCol w="2432050"/>
                <a:gridCol w="3013075"/>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EmpLastName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MgrID</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MgrLastName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Sánchez</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NULL</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NULL</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Benshoof</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6</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Bradley</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Miller</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14</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Maxwell</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Okelberry</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16</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Brown</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3349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Hill</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25</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Mu</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Frum</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184</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Richins</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Culbertson</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30</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Barreto de Mattos</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a:latin typeface="Courier New" pitchFamily="49" charset="0"/>
              </a:rPr>
              <a:t>RIGHT OUTER JOIN</a:t>
            </a:r>
          </a:p>
        </p:txBody>
      </p:sp>
      <p:sp>
        <p:nvSpPr>
          <p:cNvPr id="536579" name="Rectangle 3"/>
          <p:cNvSpPr>
            <a:spLocks noChangeArrowheads="1"/>
          </p:cNvSpPr>
          <p:nvPr/>
        </p:nvSpPr>
        <p:spPr bwMode="auto">
          <a:xfrm>
            <a:off x="617538" y="1412875"/>
            <a:ext cx="7915275" cy="1412864"/>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r>
              <a:rPr lang="en-US" sz="2000" b="1" noProof="1">
                <a:latin typeface="Courier New" pitchFamily="49" charset="0"/>
              </a:rPr>
              <a:t>SELECT e.LastName EmpLastName,</a:t>
            </a:r>
          </a:p>
          <a:p>
            <a:r>
              <a:rPr lang="en-US" sz="2000" b="1" noProof="1">
                <a:latin typeface="Courier New" pitchFamily="49" charset="0"/>
              </a:rPr>
              <a:t>       m.EmployeeID MgrID, m.LastName MgrLastName</a:t>
            </a:r>
          </a:p>
          <a:p>
            <a:r>
              <a:rPr lang="en-US" sz="2000" b="1" noProof="1">
                <a:latin typeface="Courier New" pitchFamily="49" charset="0"/>
              </a:rPr>
              <a:t>FROM Employee e RIGHT OUTER JOIN Employee m</a:t>
            </a:r>
          </a:p>
          <a:p>
            <a:r>
              <a:rPr lang="en-US" sz="2000" b="1" noProof="1">
                <a:latin typeface="Courier New" pitchFamily="49" charset="0"/>
              </a:rPr>
              <a:t>  ON e.ManagerID = m.EmployeeID</a:t>
            </a:r>
          </a:p>
        </p:txBody>
      </p:sp>
      <p:graphicFrame>
        <p:nvGraphicFramePr>
          <p:cNvPr id="536580" name="Group 4"/>
          <p:cNvGraphicFramePr>
            <a:graphicFrameLocks noGrp="1"/>
          </p:cNvGraphicFramePr>
          <p:nvPr/>
        </p:nvGraphicFramePr>
        <p:xfrm>
          <a:off x="611188" y="3068638"/>
          <a:ext cx="7921625" cy="3168396"/>
        </p:xfrm>
        <a:graphic>
          <a:graphicData uri="http://schemas.openxmlformats.org/drawingml/2006/table">
            <a:tbl>
              <a:tblPr firstRow="1">
                <a:tableStyleId>{35758FB7-9AC5-4552-8A53-C91805E547FA}</a:tableStyleId>
              </a:tblPr>
              <a:tblGrid>
                <a:gridCol w="2476500"/>
                <a:gridCol w="2432050"/>
                <a:gridCol w="3013075"/>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EmpLastName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MgrID</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MgrLastName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Lertpiriyasuwat</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38</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Liu</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NULL</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39</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Hines</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NULL</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40</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McKay</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Berglund</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41</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Wu</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Koenigsbauer</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123</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Hay</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NULL</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124</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Zabokritski</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NULL</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125</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Decker</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a:latin typeface="Courier New" pitchFamily="49" charset="0"/>
              </a:rPr>
              <a:t>FULL OUTER JOIN</a:t>
            </a:r>
          </a:p>
        </p:txBody>
      </p:sp>
      <p:sp>
        <p:nvSpPr>
          <p:cNvPr id="538627" name="Rectangle 3"/>
          <p:cNvSpPr>
            <a:spLocks noChangeArrowheads="1"/>
          </p:cNvSpPr>
          <p:nvPr/>
        </p:nvSpPr>
        <p:spPr bwMode="auto">
          <a:xfrm>
            <a:off x="617538" y="1412875"/>
            <a:ext cx="7915275" cy="1412864"/>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r>
              <a:rPr lang="en-US" sz="2000" b="1" noProof="1">
                <a:latin typeface="Courier New" pitchFamily="49" charset="0"/>
              </a:rPr>
              <a:t>SELECT e.LastName EmpLastName,</a:t>
            </a:r>
          </a:p>
          <a:p>
            <a:r>
              <a:rPr lang="en-US" sz="2000" b="1" noProof="1">
                <a:latin typeface="Courier New" pitchFamily="49" charset="0"/>
              </a:rPr>
              <a:t>       m.EmployeeID MgrID, m.LastName MgrLastName</a:t>
            </a:r>
          </a:p>
          <a:p>
            <a:r>
              <a:rPr lang="en-US" sz="2000" b="1" noProof="1">
                <a:latin typeface="Courier New" pitchFamily="49" charset="0"/>
              </a:rPr>
              <a:t>FROM employee e FULL OUTER JOIN employee m</a:t>
            </a:r>
          </a:p>
          <a:p>
            <a:r>
              <a:rPr lang="en-US" sz="2000" b="1" noProof="1">
                <a:latin typeface="Courier New" pitchFamily="49" charset="0"/>
              </a:rPr>
              <a:t>  ON e.ManagerID = m.EmployeeID</a:t>
            </a:r>
          </a:p>
        </p:txBody>
      </p:sp>
      <p:graphicFrame>
        <p:nvGraphicFramePr>
          <p:cNvPr id="538628" name="Group 4"/>
          <p:cNvGraphicFramePr>
            <a:graphicFrameLocks noGrp="1"/>
          </p:cNvGraphicFramePr>
          <p:nvPr/>
        </p:nvGraphicFramePr>
        <p:xfrm>
          <a:off x="611188" y="3068638"/>
          <a:ext cx="7921625" cy="3168396"/>
        </p:xfrm>
        <a:graphic>
          <a:graphicData uri="http://schemas.openxmlformats.org/drawingml/2006/table">
            <a:tbl>
              <a:tblPr firstRow="1">
                <a:tableStyleId>{35758FB7-9AC5-4552-8A53-C91805E547FA}</a:tableStyleId>
              </a:tblPr>
              <a:tblGrid>
                <a:gridCol w="2476500"/>
                <a:gridCol w="2432050"/>
                <a:gridCol w="3013075"/>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EmpLastName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MgrID</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MgrLastName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Sanchez</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NULL</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NULL</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Cracium</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3</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Tamburello</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Gilbert</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16</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Brown</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NULL</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17</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Hartwig</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NULL</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1</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Gilbert</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a:t>Three-Way Joins</a:t>
            </a:r>
          </a:p>
        </p:txBody>
      </p:sp>
      <p:sp>
        <p:nvSpPr>
          <p:cNvPr id="540675" name="Rectangle 3"/>
          <p:cNvSpPr>
            <a:spLocks noGrp="1" noChangeArrowheads="1"/>
          </p:cNvSpPr>
          <p:nvPr>
            <p:ph type="body" idx="1"/>
          </p:nvPr>
        </p:nvSpPr>
        <p:spPr/>
        <p:txBody>
          <a:bodyPr/>
          <a:lstStyle/>
          <a:p>
            <a:r>
              <a:rPr lang="en-US"/>
              <a:t>A three-way join is a join of three tables</a:t>
            </a:r>
          </a:p>
        </p:txBody>
      </p:sp>
      <p:sp>
        <p:nvSpPr>
          <p:cNvPr id="540676" name="Rectangle 4"/>
          <p:cNvSpPr>
            <a:spLocks noChangeArrowheads="1"/>
          </p:cNvSpPr>
          <p:nvPr/>
        </p:nvSpPr>
        <p:spPr bwMode="auto">
          <a:xfrm>
            <a:off x="827088" y="1828800"/>
            <a:ext cx="7416800" cy="2336194"/>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r>
              <a:rPr lang="en-US" sz="2000" b="1" noProof="1">
                <a:latin typeface="Courier New" pitchFamily="49" charset="0"/>
              </a:rPr>
              <a:t>SELECT e.FirstName, e.LastName,</a:t>
            </a:r>
            <a:endParaRPr lang="en-US" sz="2000" b="1" dirty="0">
              <a:latin typeface="Courier New" pitchFamily="49" charset="0"/>
            </a:endParaRPr>
          </a:p>
          <a:p>
            <a:r>
              <a:rPr lang="en-US" sz="2000" b="1" dirty="0">
                <a:latin typeface="Courier New" pitchFamily="49" charset="0"/>
              </a:rPr>
              <a:t>  </a:t>
            </a:r>
            <a:r>
              <a:rPr lang="en-US" sz="2000" b="1" noProof="1">
                <a:latin typeface="Courier New" pitchFamily="49" charset="0"/>
              </a:rPr>
              <a:t>t.Name as Town, a.AddressText</a:t>
            </a:r>
          </a:p>
          <a:p>
            <a:r>
              <a:rPr lang="en-US" sz="2000" b="1" noProof="1">
                <a:latin typeface="Courier New" pitchFamily="49" charset="0"/>
              </a:rPr>
              <a:t>FROM Employee e</a:t>
            </a:r>
          </a:p>
          <a:p>
            <a:r>
              <a:rPr lang="en-US" sz="2000" b="1" dirty="0">
                <a:latin typeface="Courier New" pitchFamily="49" charset="0"/>
              </a:rPr>
              <a:t>  </a:t>
            </a:r>
            <a:r>
              <a:rPr lang="en-US" sz="2000" b="1" noProof="1">
                <a:latin typeface="Courier New" pitchFamily="49" charset="0"/>
              </a:rPr>
              <a:t>JOIN Address a</a:t>
            </a:r>
          </a:p>
          <a:p>
            <a:r>
              <a:rPr lang="en-US" sz="2000" b="1" noProof="1">
                <a:latin typeface="Courier New" pitchFamily="49" charset="0"/>
              </a:rPr>
              <a:t> </a:t>
            </a:r>
            <a:r>
              <a:rPr lang="en-US" sz="2000" b="1" dirty="0">
                <a:latin typeface="Courier New" pitchFamily="49" charset="0"/>
              </a:rPr>
              <a:t>  </a:t>
            </a:r>
            <a:r>
              <a:rPr lang="en-US" sz="2000" b="1" noProof="1">
                <a:latin typeface="Courier New" pitchFamily="49" charset="0"/>
              </a:rPr>
              <a:t> ON e.AddressID = a.AddressID</a:t>
            </a:r>
          </a:p>
          <a:p>
            <a:r>
              <a:rPr lang="en-US" sz="2000" b="1" noProof="1">
                <a:latin typeface="Courier New" pitchFamily="49" charset="0"/>
              </a:rPr>
              <a:t>  JOIN Town t</a:t>
            </a:r>
          </a:p>
          <a:p>
            <a:r>
              <a:rPr lang="en-US" sz="2000" b="1" dirty="0">
                <a:latin typeface="Courier New" pitchFamily="49" charset="0"/>
              </a:rPr>
              <a:t>  </a:t>
            </a:r>
            <a:r>
              <a:rPr lang="en-US" sz="2000" b="1" noProof="1">
                <a:latin typeface="Courier New" pitchFamily="49" charset="0"/>
              </a:rPr>
              <a:t>  ON a.TownID = t.TownID</a:t>
            </a:r>
          </a:p>
        </p:txBody>
      </p:sp>
      <p:graphicFrame>
        <p:nvGraphicFramePr>
          <p:cNvPr id="540677" name="Group 5"/>
          <p:cNvGraphicFramePr>
            <a:graphicFrameLocks noGrp="1"/>
          </p:cNvGraphicFramePr>
          <p:nvPr/>
        </p:nvGraphicFramePr>
        <p:xfrm>
          <a:off x="827088" y="4508500"/>
          <a:ext cx="7416800" cy="1760220"/>
        </p:xfrm>
        <a:graphic>
          <a:graphicData uri="http://schemas.openxmlformats.org/drawingml/2006/table">
            <a:tbl>
              <a:tblPr firstRow="1">
                <a:tableStyleId>{35758FB7-9AC5-4552-8A53-C91805E547FA}</a:tableStyleId>
              </a:tblPr>
              <a:tblGrid>
                <a:gridCol w="1657350"/>
                <a:gridCol w="1582737"/>
                <a:gridCol w="1441450"/>
                <a:gridCol w="273526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FirstName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LastName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Town</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AddressText</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Guy</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Gilbert</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Monroe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7726 Driftwood Drive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Kevin</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Brown</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Everett</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2294 West 39th St.</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Roberto</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Tamburello</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Redmond</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8000 Crane Court</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US"/>
              <a:t>Cross Join</a:t>
            </a:r>
          </a:p>
        </p:txBody>
      </p:sp>
      <p:sp>
        <p:nvSpPr>
          <p:cNvPr id="542723" name="Rectangle 3"/>
          <p:cNvSpPr>
            <a:spLocks noGrp="1" noChangeArrowheads="1"/>
          </p:cNvSpPr>
          <p:nvPr>
            <p:ph type="body" idx="1"/>
          </p:nvPr>
        </p:nvSpPr>
        <p:spPr>
          <a:xfrm>
            <a:off x="323850" y="1196975"/>
            <a:ext cx="8496300" cy="5329238"/>
          </a:xfrm>
        </p:spPr>
        <p:txBody>
          <a:bodyPr/>
          <a:lstStyle/>
          <a:p>
            <a:pPr>
              <a:lnSpc>
                <a:spcPct val="90000"/>
              </a:lnSpc>
              <a:spcBef>
                <a:spcPct val="25000"/>
              </a:spcBef>
            </a:pPr>
            <a:r>
              <a:rPr lang="en-US" sz="3000"/>
              <a:t>The CROSS JOIN clause produces the cross-product of two tables</a:t>
            </a:r>
          </a:p>
          <a:p>
            <a:pPr lvl="1">
              <a:lnSpc>
                <a:spcPct val="90000"/>
              </a:lnSpc>
              <a:spcBef>
                <a:spcPct val="25000"/>
              </a:spcBef>
            </a:pPr>
            <a:r>
              <a:rPr lang="en-US" sz="2800"/>
              <a:t>Same as a Cartesian product</a:t>
            </a:r>
          </a:p>
          <a:p>
            <a:pPr lvl="1">
              <a:lnSpc>
                <a:spcPct val="90000"/>
              </a:lnSpc>
              <a:spcBef>
                <a:spcPct val="25000"/>
              </a:spcBef>
            </a:pPr>
            <a:r>
              <a:rPr lang="en-US" sz="2800"/>
              <a:t>Not often used</a:t>
            </a:r>
          </a:p>
        </p:txBody>
      </p:sp>
      <p:sp>
        <p:nvSpPr>
          <p:cNvPr id="542724" name="Rectangle 4"/>
          <p:cNvSpPr>
            <a:spLocks noChangeArrowheads="1"/>
          </p:cNvSpPr>
          <p:nvPr/>
        </p:nvSpPr>
        <p:spPr bwMode="auto">
          <a:xfrm>
            <a:off x="841375" y="3317489"/>
            <a:ext cx="7464425" cy="797311"/>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r>
              <a:rPr lang="en-US" sz="2000" b="1" noProof="1">
                <a:latin typeface="Courier New" pitchFamily="49" charset="0"/>
              </a:rPr>
              <a:t>SELECT LastName [Last Name], Name [Dept Name]</a:t>
            </a:r>
          </a:p>
          <a:p>
            <a:r>
              <a:rPr lang="en-US" sz="2000" b="1" noProof="1">
                <a:latin typeface="Courier New" pitchFamily="49" charset="0"/>
              </a:rPr>
              <a:t>FROM Employee CROSS JOIN Department</a:t>
            </a:r>
          </a:p>
        </p:txBody>
      </p:sp>
      <p:graphicFrame>
        <p:nvGraphicFramePr>
          <p:cNvPr id="542725" name="Group 5"/>
          <p:cNvGraphicFramePr>
            <a:graphicFrameLocks noGrp="1"/>
          </p:cNvGraphicFramePr>
          <p:nvPr/>
        </p:nvGraphicFramePr>
        <p:xfrm>
          <a:off x="827088" y="4292600"/>
          <a:ext cx="7489825" cy="2112264"/>
        </p:xfrm>
        <a:graphic>
          <a:graphicData uri="http://schemas.openxmlformats.org/drawingml/2006/table">
            <a:tbl>
              <a:tblPr firstRow="1">
                <a:tableStyleId>{35758FB7-9AC5-4552-8A53-C91805E547FA}</a:tableStyleId>
              </a:tblPr>
              <a:tblGrid>
                <a:gridCol w="2852737"/>
                <a:gridCol w="463708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Last Name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Dept Name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Duffy</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Document Control</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Wang</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Document Control</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Duffy</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Engineering</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Wang</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Engineering</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dirty="0" smtClean="0">
                          <a:ln>
                            <a:noFill/>
                          </a:ln>
                          <a:effectLst>
                            <a:outerShdw blurRad="38100" dist="38100" dir="2700000" algn="tl">
                              <a:srgbClr val="FFFFFF"/>
                            </a:outerShdw>
                          </a:effectLst>
                        </a:rPr>
                        <a:t>…</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ctrTitle"/>
          </p:nvPr>
        </p:nvSpPr>
        <p:spPr>
          <a:xfrm>
            <a:off x="1258888" y="2708275"/>
            <a:ext cx="6480175" cy="736600"/>
          </a:xfrm>
        </p:spPr>
        <p:txBody>
          <a:bodyPr/>
          <a:lstStyle/>
          <a:p>
            <a:pPr>
              <a:lnSpc>
                <a:spcPct val="110000"/>
              </a:lnSpc>
            </a:pPr>
            <a:r>
              <a:rPr lang="en-US" dirty="0"/>
              <a:t>MS SQL Server </a:t>
            </a:r>
            <a:r>
              <a:rPr lang="en-US" dirty="0" smtClean="0"/>
              <a:t>2008</a:t>
            </a:r>
            <a:endParaRPr lang="bg-BG" dirty="0"/>
          </a:p>
        </p:txBody>
      </p:sp>
      <p:sp>
        <p:nvSpPr>
          <p:cNvPr id="484355" name="Rectangle 3"/>
          <p:cNvSpPr>
            <a:spLocks noChangeArrowheads="1"/>
          </p:cNvSpPr>
          <p:nvPr/>
        </p:nvSpPr>
        <p:spPr bwMode="auto">
          <a:xfrm>
            <a:off x="1258888" y="3556000"/>
            <a:ext cx="6480175" cy="469900"/>
          </a:xfrm>
          <a:prstGeom prst="rect">
            <a:avLst/>
          </a:prstGeom>
          <a:noFill/>
          <a:ln w="9525">
            <a:noFill/>
            <a:miter lim="800000"/>
            <a:headEnd/>
            <a:tailEnd/>
          </a:ln>
          <a:effectLst/>
        </p:spPr>
        <p:txBody>
          <a:bodyPr lIns="0" tIns="0" rIns="0" bIns="0" anchor="b">
            <a:spAutoFit/>
          </a:bodyPr>
          <a:lstStyle/>
          <a:p>
            <a:pPr algn="ctr">
              <a:lnSpc>
                <a:spcPct val="110000"/>
              </a:lnSpc>
            </a:pPr>
            <a:r>
              <a:rPr lang="en-US" sz="2800" dirty="0">
                <a:effectLst>
                  <a:outerShdw blurRad="38100" dist="38100" dir="2700000" algn="tl">
                    <a:srgbClr val="FFFFFF"/>
                  </a:outerShdw>
                </a:effectLst>
              </a:rPr>
              <a:t>Basic Knowledge</a:t>
            </a:r>
            <a:endParaRPr lang="bg-BG" sz="2800" dirty="0">
              <a:effectLst>
                <a:outerShdw blurRad="38100" dist="38100" dir="2700000" algn="tl">
                  <a:srgbClr val="FFFFFF"/>
                </a:outerShdw>
              </a:effectLst>
            </a:endParaRP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a:t>Additional Conditions</a:t>
            </a:r>
          </a:p>
        </p:txBody>
      </p:sp>
      <p:sp>
        <p:nvSpPr>
          <p:cNvPr id="544771" name="Rectangle 3"/>
          <p:cNvSpPr>
            <a:spLocks noGrp="1" noChangeArrowheads="1"/>
          </p:cNvSpPr>
          <p:nvPr>
            <p:ph type="body" idx="1"/>
          </p:nvPr>
        </p:nvSpPr>
        <p:spPr/>
        <p:txBody>
          <a:bodyPr/>
          <a:lstStyle/>
          <a:p>
            <a:r>
              <a:rPr lang="en-US" sz="3000"/>
              <a:t>You can apply additional conditions in the </a:t>
            </a:r>
            <a:r>
              <a:rPr lang="en-US" sz="3000">
                <a:latin typeface="Courier New" pitchFamily="49" charset="0"/>
              </a:rPr>
              <a:t>WHERE</a:t>
            </a:r>
            <a:r>
              <a:rPr lang="en-US" sz="3000"/>
              <a:t> clause:</a:t>
            </a:r>
          </a:p>
        </p:txBody>
      </p:sp>
      <p:sp>
        <p:nvSpPr>
          <p:cNvPr id="544772" name="Rectangle 4"/>
          <p:cNvSpPr>
            <a:spLocks noChangeArrowheads="1"/>
          </p:cNvSpPr>
          <p:nvPr/>
        </p:nvSpPr>
        <p:spPr bwMode="auto">
          <a:xfrm>
            <a:off x="684213" y="2286000"/>
            <a:ext cx="7775575" cy="2028417"/>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r>
              <a:rPr lang="en-US" sz="2000" b="1" noProof="1">
                <a:latin typeface="Courier New" pitchFamily="49" charset="0"/>
              </a:rPr>
              <a:t>SELECT e.EmployeeID, e.LastName, e.DepartmentID, </a:t>
            </a:r>
          </a:p>
          <a:p>
            <a:r>
              <a:rPr lang="en-US" sz="2000" b="1" noProof="1">
                <a:latin typeface="Courier New" pitchFamily="49" charset="0"/>
              </a:rPr>
              <a:t>       d.DepartmentID, d.Name AS DepartmentName</a:t>
            </a:r>
          </a:p>
          <a:p>
            <a:r>
              <a:rPr lang="en-US" sz="2000" b="1" noProof="1">
                <a:latin typeface="Courier New" pitchFamily="49" charset="0"/>
              </a:rPr>
              <a:t>FROM </a:t>
            </a:r>
            <a:r>
              <a:rPr lang="en-US" sz="2000" b="1" dirty="0">
                <a:latin typeface="Courier New" pitchFamily="49" charset="0"/>
              </a:rPr>
              <a:t>E</a:t>
            </a:r>
            <a:r>
              <a:rPr lang="en-US" sz="2000" b="1" noProof="1">
                <a:latin typeface="Courier New" pitchFamily="49" charset="0"/>
              </a:rPr>
              <a:t>mployee e </a:t>
            </a:r>
          </a:p>
          <a:p>
            <a:r>
              <a:rPr lang="en-US" sz="2000" b="1" noProof="1">
                <a:latin typeface="Courier New" pitchFamily="49" charset="0"/>
              </a:rPr>
              <a:t>  INNER JOIN </a:t>
            </a:r>
            <a:r>
              <a:rPr lang="en-US" sz="2000" b="1" dirty="0">
                <a:latin typeface="Courier New" pitchFamily="49" charset="0"/>
              </a:rPr>
              <a:t>D</a:t>
            </a:r>
            <a:r>
              <a:rPr lang="en-US" sz="2000" b="1" noProof="1">
                <a:latin typeface="Courier New" pitchFamily="49" charset="0"/>
              </a:rPr>
              <a:t>epartment d </a:t>
            </a:r>
          </a:p>
          <a:p>
            <a:r>
              <a:rPr lang="en-US" sz="2000" b="1" noProof="1">
                <a:latin typeface="Courier New" pitchFamily="49" charset="0"/>
              </a:rPr>
              <a:t>    ON e.DepartmentID = d.DepartmentID</a:t>
            </a:r>
          </a:p>
          <a:p>
            <a:r>
              <a:rPr lang="en-US" sz="2000" b="1" noProof="1">
                <a:solidFill>
                  <a:schemeClr val="tx2"/>
                </a:solidFill>
                <a:latin typeface="Courier New" pitchFamily="49" charset="0"/>
              </a:rPr>
              <a:t>WHERE</a:t>
            </a:r>
            <a:r>
              <a:rPr lang="en-US" sz="2000" b="1" noProof="1">
                <a:latin typeface="Courier New" pitchFamily="49" charset="0"/>
              </a:rPr>
              <a:t> d.Name = </a:t>
            </a:r>
            <a:r>
              <a:rPr lang="en-US" sz="2000" b="1" dirty="0">
                <a:latin typeface="Courier New" pitchFamily="49" charset="0"/>
              </a:rPr>
              <a:t>'</a:t>
            </a:r>
            <a:r>
              <a:rPr lang="en-US" sz="2000" b="1" noProof="1">
                <a:latin typeface="Courier New" pitchFamily="49" charset="0"/>
              </a:rPr>
              <a:t>Sales</a:t>
            </a:r>
            <a:r>
              <a:rPr lang="en-US" sz="2000" b="1" dirty="0">
                <a:latin typeface="Courier New" pitchFamily="49" charset="0"/>
              </a:rPr>
              <a:t>'</a:t>
            </a:r>
            <a:endParaRPr lang="en-US" sz="2000" b="1" noProof="1">
              <a:latin typeface="Courier New" pitchFamily="49" charset="0"/>
            </a:endParaRPr>
          </a:p>
        </p:txBody>
      </p:sp>
      <p:graphicFrame>
        <p:nvGraphicFramePr>
          <p:cNvPr id="544773" name="Group 5"/>
          <p:cNvGraphicFramePr>
            <a:graphicFrameLocks noGrp="1"/>
          </p:cNvGraphicFramePr>
          <p:nvPr/>
        </p:nvGraphicFramePr>
        <p:xfrm>
          <a:off x="457200" y="4840224"/>
          <a:ext cx="8203074" cy="1408176"/>
        </p:xfrm>
        <a:graphic>
          <a:graphicData uri="http://schemas.openxmlformats.org/drawingml/2006/table">
            <a:tbl>
              <a:tblPr firstRow="1">
                <a:tableStyleId>{35758FB7-9AC5-4552-8A53-C91805E547FA}</a:tableStyleId>
              </a:tblPr>
              <a:tblGrid>
                <a:gridCol w="1454468"/>
                <a:gridCol w="1267143"/>
                <a:gridCol w="1678305"/>
                <a:gridCol w="1678305"/>
                <a:gridCol w="212485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EmployeeID</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LastName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DepartmentID</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DepartmentID</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DepartmentName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268</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Jiang</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3</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3</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Sales</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273</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Welcker</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3</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3</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Sales</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275</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Blythe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3</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3</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Sales</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ctrTitle"/>
          </p:nvPr>
        </p:nvSpPr>
        <p:spPr>
          <a:xfrm>
            <a:off x="1562100" y="2517775"/>
            <a:ext cx="5761038" cy="636588"/>
          </a:xfrm>
        </p:spPr>
        <p:txBody>
          <a:bodyPr/>
          <a:lstStyle/>
          <a:p>
            <a:r>
              <a:rPr lang="en-US"/>
              <a:t>SQL Language</a:t>
            </a:r>
            <a:endParaRPr lang="bg-BG"/>
          </a:p>
        </p:txBody>
      </p:sp>
      <p:sp>
        <p:nvSpPr>
          <p:cNvPr id="557059" name="Rectangle 3"/>
          <p:cNvSpPr>
            <a:spLocks noChangeArrowheads="1"/>
          </p:cNvSpPr>
          <p:nvPr/>
        </p:nvSpPr>
        <p:spPr bwMode="auto">
          <a:xfrm>
            <a:off x="2081213" y="3382963"/>
            <a:ext cx="4722812" cy="406400"/>
          </a:xfrm>
          <a:prstGeom prst="rect">
            <a:avLst/>
          </a:prstGeom>
          <a:noFill/>
          <a:ln w="9525">
            <a:noFill/>
            <a:miter lim="800000"/>
            <a:headEnd/>
            <a:tailEnd/>
          </a:ln>
          <a:effectLst/>
        </p:spPr>
        <p:txBody>
          <a:bodyPr lIns="0" tIns="0" rIns="0" bIns="0" anchor="b">
            <a:spAutoFit/>
          </a:bodyPr>
          <a:lstStyle/>
          <a:p>
            <a:pPr algn="ctr">
              <a:lnSpc>
                <a:spcPct val="95000"/>
              </a:lnSpc>
            </a:pPr>
            <a:r>
              <a:rPr lang="en-US" sz="2800">
                <a:effectLst>
                  <a:outerShdw blurRad="38100" dist="38100" dir="2700000" algn="tl">
                    <a:srgbClr val="FFFFFF"/>
                  </a:outerShdw>
                </a:effectLst>
              </a:rPr>
              <a:t>Inserting Data in Tables</a:t>
            </a:r>
            <a:endParaRPr lang="bg-BG" sz="2800">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a:t>Inserting Data</a:t>
            </a:r>
            <a:endParaRPr lang="bg-BG"/>
          </a:p>
        </p:txBody>
      </p:sp>
      <p:sp>
        <p:nvSpPr>
          <p:cNvPr id="559107" name="Rectangle 3"/>
          <p:cNvSpPr>
            <a:spLocks noGrp="1" noChangeArrowheads="1"/>
          </p:cNvSpPr>
          <p:nvPr>
            <p:ph type="body" idx="1"/>
          </p:nvPr>
        </p:nvSpPr>
        <p:spPr/>
        <p:txBody>
          <a:bodyPr/>
          <a:lstStyle/>
          <a:p>
            <a:pPr marL="357188" indent="-357188">
              <a:spcBef>
                <a:spcPts val="0"/>
              </a:spcBef>
            </a:pPr>
            <a:r>
              <a:rPr lang="en-US" sz="3000" dirty="0">
                <a:latin typeface="Courier New" pitchFamily="49" charset="0"/>
              </a:rPr>
              <a:t>INSERT</a:t>
            </a:r>
            <a:r>
              <a:rPr lang="en-US" sz="3000" dirty="0"/>
              <a:t> </a:t>
            </a:r>
            <a:r>
              <a:rPr lang="en-US" sz="3000" dirty="0" smtClean="0"/>
              <a:t>command</a:t>
            </a:r>
          </a:p>
          <a:p>
            <a:pPr marL="357188" indent="-357188">
              <a:spcBef>
                <a:spcPts val="0"/>
              </a:spcBef>
              <a:buNone/>
            </a:pPr>
            <a:r>
              <a:rPr lang="en-US" sz="2300" dirty="0" smtClean="0">
                <a:latin typeface="Courier New" pitchFamily="49" charset="0"/>
              </a:rPr>
              <a:t>INSERT INTO &lt;table&gt; VALUES (&lt;values&gt;)</a:t>
            </a:r>
          </a:p>
          <a:p>
            <a:pPr marL="357188" indent="-357188">
              <a:spcBef>
                <a:spcPts val="0"/>
              </a:spcBef>
              <a:buNone/>
            </a:pPr>
            <a:r>
              <a:rPr lang="en-US" sz="2300" dirty="0" smtClean="0">
                <a:latin typeface="Courier New" pitchFamily="49" charset="0"/>
              </a:rPr>
              <a:t>INSERT </a:t>
            </a:r>
            <a:r>
              <a:rPr lang="en-US" sz="2300" dirty="0">
                <a:latin typeface="Courier New" pitchFamily="49" charset="0"/>
              </a:rPr>
              <a:t>INTO &lt;table&gt;(&lt;columns&gt;) VALUES (&lt;values</a:t>
            </a:r>
            <a:r>
              <a:rPr lang="en-US" sz="2300" dirty="0" smtClean="0">
                <a:latin typeface="Courier New" pitchFamily="49" charset="0"/>
              </a:rPr>
              <a:t>&gt;)</a:t>
            </a:r>
          </a:p>
          <a:p>
            <a:pPr marL="357188" indent="-357188">
              <a:spcBef>
                <a:spcPts val="0"/>
              </a:spcBef>
              <a:buNone/>
            </a:pPr>
            <a:r>
              <a:rPr lang="en-US" sz="2300" dirty="0" smtClean="0">
                <a:latin typeface="Courier New" pitchFamily="49" charset="0"/>
              </a:rPr>
              <a:t>INSERT </a:t>
            </a:r>
            <a:r>
              <a:rPr lang="en-US" sz="2300" dirty="0">
                <a:latin typeface="Courier New" pitchFamily="49" charset="0"/>
              </a:rPr>
              <a:t>INTO &lt;table&gt; SELECT &lt;values&gt;</a:t>
            </a:r>
            <a:endParaRPr lang="bg-BG" sz="2300" dirty="0">
              <a:latin typeface="Courier New" pitchFamily="49" charset="0"/>
            </a:endParaRPr>
          </a:p>
        </p:txBody>
      </p:sp>
      <p:sp>
        <p:nvSpPr>
          <p:cNvPr id="559108" name="Rectangle 4"/>
          <p:cNvSpPr>
            <a:spLocks noChangeArrowheads="1"/>
          </p:cNvSpPr>
          <p:nvPr/>
        </p:nvSpPr>
        <p:spPr bwMode="auto">
          <a:xfrm>
            <a:off x="885825" y="3525253"/>
            <a:ext cx="7343775" cy="2951747"/>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r>
              <a:rPr lang="en-US" sz="2000" b="1" noProof="1">
                <a:latin typeface="Courier New" pitchFamily="49" charset="0"/>
              </a:rPr>
              <a:t>INSERT INTO EmployeeProject</a:t>
            </a:r>
          </a:p>
          <a:p>
            <a:r>
              <a:rPr lang="en-US" sz="2000" b="1" noProof="1">
                <a:latin typeface="Courier New" pitchFamily="49" charset="0"/>
              </a:rPr>
              <a:t>VALUES (229, 25)</a:t>
            </a:r>
          </a:p>
          <a:p>
            <a:endParaRPr lang="en-US" sz="2000" b="1" noProof="1">
              <a:latin typeface="Courier New" pitchFamily="49" charset="0"/>
            </a:endParaRPr>
          </a:p>
          <a:p>
            <a:r>
              <a:rPr lang="en-US" sz="2000" b="1" noProof="1">
                <a:latin typeface="Courier New" pitchFamily="49" charset="0"/>
              </a:rPr>
              <a:t>INSERT INTO Project(Name, StartDate)</a:t>
            </a:r>
          </a:p>
          <a:p>
            <a:r>
              <a:rPr lang="en-US" sz="2000" b="1" noProof="1">
                <a:latin typeface="Courier New" pitchFamily="49" charset="0"/>
              </a:rPr>
              <a:t>VALUES ('New project', GETDATE())</a:t>
            </a:r>
          </a:p>
          <a:p>
            <a:endParaRPr lang="en-US" sz="2000" b="1" noProof="1">
              <a:latin typeface="Courier New" pitchFamily="49" charset="0"/>
            </a:endParaRPr>
          </a:p>
          <a:p>
            <a:r>
              <a:rPr lang="en-US" sz="2000" b="1" noProof="1">
                <a:latin typeface="Courier New" pitchFamily="49" charset="0"/>
              </a:rPr>
              <a:t>INSERT INTO Project(Name, StartDate)</a:t>
            </a:r>
          </a:p>
          <a:p>
            <a:r>
              <a:rPr lang="en-US" sz="2000" b="1" dirty="0">
                <a:latin typeface="Courier New" pitchFamily="49" charset="0"/>
              </a:rPr>
              <a:t>  </a:t>
            </a:r>
            <a:r>
              <a:rPr lang="en-US" sz="2000" b="1" noProof="1">
                <a:latin typeface="Courier New" pitchFamily="49" charset="0"/>
              </a:rPr>
              <a:t>SELECT Name + ' Restructuring', GETDATE()</a:t>
            </a:r>
            <a:endParaRPr lang="en-US" sz="2000" b="1" dirty="0">
              <a:latin typeface="Courier New" pitchFamily="49" charset="0"/>
            </a:endParaRPr>
          </a:p>
          <a:p>
            <a:r>
              <a:rPr lang="en-US" sz="2000" b="1" dirty="0">
                <a:latin typeface="Courier New" pitchFamily="49" charset="0"/>
              </a:rPr>
              <a:t>  </a:t>
            </a:r>
            <a:r>
              <a:rPr lang="en-US" sz="2000" b="1" noProof="1">
                <a:latin typeface="Courier New" pitchFamily="49" charset="0"/>
              </a:rPr>
              <a:t>FROM Department</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ctrTitle"/>
          </p:nvPr>
        </p:nvSpPr>
        <p:spPr>
          <a:xfrm>
            <a:off x="1562100" y="2517775"/>
            <a:ext cx="5761038" cy="636588"/>
          </a:xfrm>
        </p:spPr>
        <p:txBody>
          <a:bodyPr/>
          <a:lstStyle/>
          <a:p>
            <a:r>
              <a:rPr lang="en-US"/>
              <a:t>SQL Language</a:t>
            </a:r>
            <a:endParaRPr lang="bg-BG"/>
          </a:p>
        </p:txBody>
      </p:sp>
      <p:sp>
        <p:nvSpPr>
          <p:cNvPr id="560131" name="Rectangle 3"/>
          <p:cNvSpPr>
            <a:spLocks noChangeArrowheads="1"/>
          </p:cNvSpPr>
          <p:nvPr/>
        </p:nvSpPr>
        <p:spPr bwMode="auto">
          <a:xfrm>
            <a:off x="2081213" y="3382963"/>
            <a:ext cx="4722812" cy="406400"/>
          </a:xfrm>
          <a:prstGeom prst="rect">
            <a:avLst/>
          </a:prstGeom>
          <a:noFill/>
          <a:ln w="9525">
            <a:noFill/>
            <a:miter lim="800000"/>
            <a:headEnd/>
            <a:tailEnd/>
          </a:ln>
          <a:effectLst/>
        </p:spPr>
        <p:txBody>
          <a:bodyPr lIns="0" tIns="0" rIns="0" bIns="0" anchor="b">
            <a:spAutoFit/>
          </a:bodyPr>
          <a:lstStyle/>
          <a:p>
            <a:pPr algn="ctr">
              <a:lnSpc>
                <a:spcPct val="95000"/>
              </a:lnSpc>
            </a:pPr>
            <a:r>
              <a:rPr lang="en-US" sz="2800">
                <a:effectLst>
                  <a:outerShdw blurRad="38100" dist="38100" dir="2700000" algn="tl">
                    <a:srgbClr val="FFFFFF"/>
                  </a:outerShdw>
                </a:effectLst>
              </a:rPr>
              <a:t>Updating Data in Tables</a:t>
            </a:r>
            <a:endParaRPr lang="bg-BG" sz="2800">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a:t>Updating Data</a:t>
            </a:r>
            <a:endParaRPr lang="bg-BG"/>
          </a:p>
        </p:txBody>
      </p:sp>
      <p:sp>
        <p:nvSpPr>
          <p:cNvPr id="562179" name="Rectangle 3"/>
          <p:cNvSpPr>
            <a:spLocks noGrp="1" noChangeArrowheads="1"/>
          </p:cNvSpPr>
          <p:nvPr>
            <p:ph type="body" idx="1"/>
          </p:nvPr>
        </p:nvSpPr>
        <p:spPr/>
        <p:txBody>
          <a:bodyPr/>
          <a:lstStyle/>
          <a:p>
            <a:pPr marL="357188" indent="-357188">
              <a:spcBef>
                <a:spcPts val="0"/>
              </a:spcBef>
            </a:pPr>
            <a:r>
              <a:rPr lang="en-US" sz="3000" dirty="0">
                <a:latin typeface="Courier New" pitchFamily="49" charset="0"/>
              </a:rPr>
              <a:t>UPDATE</a:t>
            </a:r>
            <a:r>
              <a:rPr lang="en-US" sz="3000" dirty="0"/>
              <a:t> command</a:t>
            </a:r>
          </a:p>
          <a:p>
            <a:pPr marL="900113" lvl="1" indent="-363538">
              <a:spcBef>
                <a:spcPts val="0"/>
              </a:spcBef>
            </a:pPr>
            <a:r>
              <a:rPr lang="en-US" sz="2600" dirty="0">
                <a:latin typeface="Courier New" pitchFamily="49" charset="0"/>
              </a:rPr>
              <a:t>UPDATE &lt;</a:t>
            </a:r>
            <a:r>
              <a:rPr lang="en-US" sz="2600" dirty="0" smtClean="0">
                <a:latin typeface="Courier New" pitchFamily="49" charset="0"/>
              </a:rPr>
              <a:t>table&gt;</a:t>
            </a:r>
            <a:br>
              <a:rPr lang="en-US" sz="2600" dirty="0" smtClean="0">
                <a:latin typeface="Courier New" pitchFamily="49" charset="0"/>
              </a:rPr>
            </a:br>
            <a:r>
              <a:rPr lang="en-US" sz="2600" dirty="0" smtClean="0">
                <a:latin typeface="Courier New" pitchFamily="49" charset="0"/>
              </a:rPr>
              <a:t>SET </a:t>
            </a:r>
            <a:r>
              <a:rPr lang="en-US" sz="2600" dirty="0">
                <a:latin typeface="Courier New" pitchFamily="49" charset="0"/>
              </a:rPr>
              <a:t>&lt;</a:t>
            </a:r>
            <a:r>
              <a:rPr lang="en-US" sz="2600" dirty="0" smtClean="0">
                <a:latin typeface="Courier New" pitchFamily="49" charset="0"/>
              </a:rPr>
              <a:t>column=expression&gt;</a:t>
            </a:r>
            <a:br>
              <a:rPr lang="en-US" sz="2600" dirty="0" smtClean="0">
                <a:latin typeface="Courier New" pitchFamily="49" charset="0"/>
              </a:rPr>
            </a:br>
            <a:r>
              <a:rPr lang="en-US" sz="2600" dirty="0" smtClean="0">
                <a:latin typeface="Courier New" pitchFamily="49" charset="0"/>
              </a:rPr>
              <a:t>WHERE </a:t>
            </a:r>
            <a:r>
              <a:rPr lang="en-US" sz="2600" dirty="0">
                <a:latin typeface="Courier New" pitchFamily="49" charset="0"/>
              </a:rPr>
              <a:t>&lt;condition&gt;</a:t>
            </a:r>
          </a:p>
          <a:p>
            <a:pPr marL="900113" lvl="1" indent="-363538">
              <a:spcBef>
                <a:spcPts val="1200"/>
              </a:spcBef>
            </a:pPr>
            <a:r>
              <a:rPr lang="en-US" sz="2600" dirty="0"/>
              <a:t>Note: Don't forget the WHERE clause!</a:t>
            </a:r>
          </a:p>
        </p:txBody>
      </p:sp>
      <p:sp>
        <p:nvSpPr>
          <p:cNvPr id="562180" name="Rectangle 4"/>
          <p:cNvSpPr>
            <a:spLocks noChangeArrowheads="1"/>
          </p:cNvSpPr>
          <p:nvPr/>
        </p:nvSpPr>
        <p:spPr bwMode="auto">
          <a:xfrm>
            <a:off x="900113" y="3909230"/>
            <a:ext cx="7343775" cy="2643970"/>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r>
              <a:rPr lang="en-US" sz="2000" b="1" noProof="1">
                <a:latin typeface="Courier New" pitchFamily="49" charset="0"/>
              </a:rPr>
              <a:t>UPDATE Employee</a:t>
            </a:r>
          </a:p>
          <a:p>
            <a:r>
              <a:rPr lang="en-US" sz="2000" b="1" noProof="1">
                <a:latin typeface="Courier New" pitchFamily="49" charset="0"/>
              </a:rPr>
              <a:t>SET LastName = 'Brown'</a:t>
            </a:r>
          </a:p>
          <a:p>
            <a:r>
              <a:rPr lang="en-US" sz="2000" b="1" noProof="1">
                <a:latin typeface="Courier New" pitchFamily="49" charset="0"/>
              </a:rPr>
              <a:t>WHERE EmployeeID = 1</a:t>
            </a:r>
          </a:p>
          <a:p>
            <a:endParaRPr lang="en-US" sz="2000" b="1" noProof="1">
              <a:latin typeface="Courier New" pitchFamily="49" charset="0"/>
            </a:endParaRPr>
          </a:p>
          <a:p>
            <a:r>
              <a:rPr lang="en-US" sz="2000" b="1" noProof="1">
                <a:latin typeface="Courier New" pitchFamily="49" charset="0"/>
              </a:rPr>
              <a:t>UPDATE Employee</a:t>
            </a:r>
          </a:p>
          <a:p>
            <a:r>
              <a:rPr lang="en-US" sz="2000" b="1" noProof="1">
                <a:latin typeface="Courier New" pitchFamily="49" charset="0"/>
              </a:rPr>
              <a:t>SET Salary = Salary * 1.10,</a:t>
            </a:r>
          </a:p>
          <a:p>
            <a:r>
              <a:rPr lang="en-US" sz="2000" b="1" noProof="1">
                <a:latin typeface="Courier New" pitchFamily="49" charset="0"/>
              </a:rPr>
              <a:t>  JobTitle = 'Senior ' + JobTitle</a:t>
            </a:r>
          </a:p>
          <a:p>
            <a:r>
              <a:rPr lang="en-US" sz="2000" b="1" noProof="1">
                <a:latin typeface="Courier New" pitchFamily="49" charset="0"/>
              </a:rPr>
              <a:t>WHERE DepartmentID = 3</a:t>
            </a: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a:t>Updating Joined Tables</a:t>
            </a:r>
            <a:endParaRPr lang="bg-BG"/>
          </a:p>
        </p:txBody>
      </p:sp>
      <p:sp>
        <p:nvSpPr>
          <p:cNvPr id="563203" name="Rectangle 3"/>
          <p:cNvSpPr>
            <a:spLocks noChangeArrowheads="1"/>
          </p:cNvSpPr>
          <p:nvPr/>
        </p:nvSpPr>
        <p:spPr bwMode="auto">
          <a:xfrm>
            <a:off x="900113" y="2562225"/>
            <a:ext cx="7343775" cy="2028417"/>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r>
              <a:rPr lang="en-US" sz="2000" b="1" noProof="1">
                <a:latin typeface="Courier New" pitchFamily="49" charset="0"/>
              </a:rPr>
              <a:t>UPDATE Employee</a:t>
            </a:r>
          </a:p>
          <a:p>
            <a:r>
              <a:rPr lang="en-US" sz="2000" b="1" noProof="1">
                <a:latin typeface="Courier New" pitchFamily="49" charset="0"/>
              </a:rPr>
              <a:t>SET JobTitle = 'Senior ' + JobTitle</a:t>
            </a:r>
          </a:p>
          <a:p>
            <a:r>
              <a:rPr lang="en-US" sz="2000" b="1" noProof="1">
                <a:latin typeface="Courier New" pitchFamily="49" charset="0"/>
              </a:rPr>
              <a:t>FROM Employee e </a:t>
            </a:r>
          </a:p>
          <a:p>
            <a:r>
              <a:rPr lang="en-US" sz="2000" b="1" noProof="1">
                <a:latin typeface="Courier New" pitchFamily="49" charset="0"/>
              </a:rPr>
              <a:t>  JOIN Department d</a:t>
            </a:r>
          </a:p>
          <a:p>
            <a:r>
              <a:rPr lang="en-US" sz="2000" b="1" noProof="1">
                <a:latin typeface="Courier New" pitchFamily="49" charset="0"/>
              </a:rPr>
              <a:t>    ON e.DepartmentID = d.DepartmentID</a:t>
            </a:r>
          </a:p>
          <a:p>
            <a:r>
              <a:rPr lang="en-US" sz="2000" b="1" noProof="1">
                <a:latin typeface="Courier New" pitchFamily="49" charset="0"/>
              </a:rPr>
              <a:t>WHERE d.Name = 'Sales'</a:t>
            </a:r>
          </a:p>
        </p:txBody>
      </p:sp>
      <p:sp>
        <p:nvSpPr>
          <p:cNvPr id="563204" name="Rectangle 4"/>
          <p:cNvSpPr>
            <a:spLocks noGrp="1" noChangeArrowheads="1"/>
          </p:cNvSpPr>
          <p:nvPr>
            <p:ph type="body" idx="1"/>
          </p:nvPr>
        </p:nvSpPr>
        <p:spPr>
          <a:noFill/>
          <a:ln/>
        </p:spPr>
        <p:txBody>
          <a:bodyPr/>
          <a:lstStyle/>
          <a:p>
            <a:pPr marL="357188" indent="-357188"/>
            <a:r>
              <a:rPr lang="en-US" dirty="0"/>
              <a:t>We can update tables based on condition from joined tables</a:t>
            </a: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ctrTitle"/>
          </p:nvPr>
        </p:nvSpPr>
        <p:spPr>
          <a:xfrm>
            <a:off x="1562100" y="2517775"/>
            <a:ext cx="5761038" cy="636588"/>
          </a:xfrm>
        </p:spPr>
        <p:txBody>
          <a:bodyPr/>
          <a:lstStyle/>
          <a:p>
            <a:r>
              <a:rPr lang="en-US"/>
              <a:t>SQL Language</a:t>
            </a:r>
            <a:endParaRPr lang="bg-BG"/>
          </a:p>
        </p:txBody>
      </p:sp>
      <p:sp>
        <p:nvSpPr>
          <p:cNvPr id="564227" name="Rectangle 3"/>
          <p:cNvSpPr>
            <a:spLocks noChangeArrowheads="1"/>
          </p:cNvSpPr>
          <p:nvPr/>
        </p:nvSpPr>
        <p:spPr bwMode="auto">
          <a:xfrm>
            <a:off x="1908175" y="3382963"/>
            <a:ext cx="5083175" cy="406400"/>
          </a:xfrm>
          <a:prstGeom prst="rect">
            <a:avLst/>
          </a:prstGeom>
          <a:noFill/>
          <a:ln w="9525">
            <a:noFill/>
            <a:miter lim="800000"/>
            <a:headEnd/>
            <a:tailEnd/>
          </a:ln>
          <a:effectLst/>
        </p:spPr>
        <p:txBody>
          <a:bodyPr lIns="0" tIns="0" rIns="0" bIns="0" anchor="b">
            <a:spAutoFit/>
          </a:bodyPr>
          <a:lstStyle/>
          <a:p>
            <a:pPr algn="ctr">
              <a:lnSpc>
                <a:spcPct val="95000"/>
              </a:lnSpc>
            </a:pPr>
            <a:r>
              <a:rPr lang="en-US" sz="2800">
                <a:effectLst>
                  <a:outerShdw blurRad="38100" dist="38100" dir="2700000" algn="tl">
                    <a:srgbClr val="FFFFFF"/>
                  </a:outerShdw>
                </a:effectLst>
              </a:rPr>
              <a:t>Deleting Data from Tables</a:t>
            </a:r>
            <a:endParaRPr lang="bg-BG" sz="2800">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a:t>Deleting Data</a:t>
            </a:r>
            <a:endParaRPr lang="bg-BG"/>
          </a:p>
        </p:txBody>
      </p:sp>
      <p:sp>
        <p:nvSpPr>
          <p:cNvPr id="566275" name="Rectangle 3"/>
          <p:cNvSpPr>
            <a:spLocks noGrp="1" noChangeArrowheads="1"/>
          </p:cNvSpPr>
          <p:nvPr>
            <p:ph type="body" idx="1"/>
          </p:nvPr>
        </p:nvSpPr>
        <p:spPr/>
        <p:txBody>
          <a:bodyPr/>
          <a:lstStyle/>
          <a:p>
            <a:r>
              <a:rPr lang="en-US" dirty="0"/>
              <a:t>Deleting rows from a </a:t>
            </a:r>
            <a:r>
              <a:rPr lang="en-US" dirty="0" smtClean="0"/>
              <a:t>table</a:t>
            </a:r>
            <a:endParaRPr lang="en-US" dirty="0"/>
          </a:p>
          <a:p>
            <a:pPr marL="865188" lvl="1" indent="-407988"/>
            <a:r>
              <a:rPr lang="en-US" dirty="0">
                <a:latin typeface="Courier New" pitchFamily="49" charset="0"/>
              </a:rPr>
              <a:t>DELETE FROM &lt;table&gt; WHERE &lt;condition&gt;</a:t>
            </a:r>
          </a:p>
          <a:p>
            <a:pPr marL="865188" lvl="1" indent="-407988">
              <a:spcBef>
                <a:spcPts val="0"/>
              </a:spcBef>
            </a:pPr>
            <a:endParaRPr lang="en-US" dirty="0"/>
          </a:p>
          <a:p>
            <a:pPr marL="865188" lvl="1" indent="-407988">
              <a:spcBef>
                <a:spcPts val="0"/>
              </a:spcBef>
            </a:pPr>
            <a:endParaRPr lang="en-US" dirty="0"/>
          </a:p>
          <a:p>
            <a:pPr marL="865188" lvl="1" indent="-407988">
              <a:spcBef>
                <a:spcPts val="0"/>
              </a:spcBef>
            </a:pPr>
            <a:r>
              <a:rPr lang="en-US" dirty="0"/>
              <a:t>Note: Don’t forget the </a:t>
            </a:r>
            <a:r>
              <a:rPr lang="en-US" dirty="0">
                <a:latin typeface="Courier New" pitchFamily="49" charset="0"/>
              </a:rPr>
              <a:t>WHERE</a:t>
            </a:r>
            <a:r>
              <a:rPr lang="en-US" dirty="0"/>
              <a:t> clause!</a:t>
            </a:r>
          </a:p>
          <a:p>
            <a:pPr>
              <a:spcBef>
                <a:spcPts val="1200"/>
              </a:spcBef>
            </a:pPr>
            <a:r>
              <a:rPr lang="en-US" dirty="0"/>
              <a:t>Delete all rows from a table at once</a:t>
            </a:r>
          </a:p>
          <a:p>
            <a:pPr marL="865188" lvl="1" indent="-407988">
              <a:spcBef>
                <a:spcPts val="0"/>
              </a:spcBef>
            </a:pPr>
            <a:r>
              <a:rPr lang="en-US" dirty="0">
                <a:latin typeface="Courier New" pitchFamily="49" charset="0"/>
              </a:rPr>
              <a:t>TRUNCATE TABLE &lt;</a:t>
            </a:r>
            <a:r>
              <a:rPr lang="en-US" noProof="1">
                <a:latin typeface="Courier New" pitchFamily="49" charset="0"/>
              </a:rPr>
              <a:t>table</a:t>
            </a:r>
            <a:r>
              <a:rPr lang="en-US" dirty="0">
                <a:latin typeface="Courier New" pitchFamily="49" charset="0"/>
              </a:rPr>
              <a:t>&gt;</a:t>
            </a:r>
            <a:endParaRPr lang="bg-BG" dirty="0"/>
          </a:p>
        </p:txBody>
      </p:sp>
      <p:sp>
        <p:nvSpPr>
          <p:cNvPr id="566276" name="Rectangle 4"/>
          <p:cNvSpPr>
            <a:spLocks noChangeArrowheads="1"/>
          </p:cNvSpPr>
          <p:nvPr/>
        </p:nvSpPr>
        <p:spPr bwMode="auto">
          <a:xfrm>
            <a:off x="900113" y="2924175"/>
            <a:ext cx="7343775" cy="951199"/>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r>
              <a:rPr lang="en-US" sz="2000" b="1" noProof="1">
                <a:latin typeface="Courier New" pitchFamily="49" charset="0"/>
              </a:rPr>
              <a:t>DELETE FROM Employee WHERE EmployeeID = 1</a:t>
            </a:r>
          </a:p>
          <a:p>
            <a:pPr>
              <a:spcBef>
                <a:spcPct val="50000"/>
              </a:spcBef>
            </a:pPr>
            <a:r>
              <a:rPr lang="en-US" sz="2000" b="1" noProof="1">
                <a:latin typeface="Courier New" pitchFamily="49" charset="0"/>
              </a:rPr>
              <a:t>DELETE FROM Employee WHERE LastName LIKE 'S%'</a:t>
            </a:r>
          </a:p>
        </p:txBody>
      </p:sp>
      <p:sp>
        <p:nvSpPr>
          <p:cNvPr id="566277" name="Rectangle 5"/>
          <p:cNvSpPr>
            <a:spLocks noChangeArrowheads="1"/>
          </p:cNvSpPr>
          <p:nvPr/>
        </p:nvSpPr>
        <p:spPr bwMode="auto">
          <a:xfrm>
            <a:off x="900113" y="5813425"/>
            <a:ext cx="7343775" cy="489534"/>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r>
              <a:rPr lang="en-US" sz="2000" b="1">
                <a:latin typeface="Courier New" pitchFamily="49" charset="0"/>
              </a:rPr>
              <a:t>TRUNCATE TABLE [User]</a:t>
            </a: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r>
              <a:rPr lang="en-US" sz="3600"/>
              <a:t>Deleting from Joined Tables</a:t>
            </a:r>
            <a:endParaRPr lang="bg-BG" sz="3600"/>
          </a:p>
        </p:txBody>
      </p:sp>
      <p:sp>
        <p:nvSpPr>
          <p:cNvPr id="567299" name="Rectangle 3"/>
          <p:cNvSpPr>
            <a:spLocks noChangeArrowheads="1"/>
          </p:cNvSpPr>
          <p:nvPr/>
        </p:nvSpPr>
        <p:spPr bwMode="auto">
          <a:xfrm>
            <a:off x="900113" y="2562225"/>
            <a:ext cx="7343775" cy="1714500"/>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pPr>
              <a:lnSpc>
                <a:spcPct val="100000"/>
              </a:lnSpc>
            </a:pPr>
            <a:r>
              <a:rPr lang="en-US" sz="2000" b="1" dirty="0">
                <a:solidFill>
                  <a:schemeClr val="tx1"/>
                </a:solidFill>
                <a:latin typeface="Courier New" pitchFamily="49" charset="0"/>
              </a:rPr>
              <a:t>DELETE FROM</a:t>
            </a:r>
            <a:r>
              <a:rPr lang="en-US" sz="2000" b="1" noProof="1">
                <a:solidFill>
                  <a:schemeClr val="tx1"/>
                </a:solidFill>
                <a:latin typeface="Courier New" pitchFamily="49" charset="0"/>
              </a:rPr>
              <a:t> Employee</a:t>
            </a:r>
          </a:p>
          <a:p>
            <a:pPr>
              <a:lnSpc>
                <a:spcPct val="100000"/>
              </a:lnSpc>
            </a:pPr>
            <a:r>
              <a:rPr lang="en-US" sz="2000" b="1" noProof="1">
                <a:solidFill>
                  <a:schemeClr val="tx1"/>
                </a:solidFill>
                <a:latin typeface="Courier New" pitchFamily="49" charset="0"/>
              </a:rPr>
              <a:t>FROM Employee e </a:t>
            </a:r>
          </a:p>
          <a:p>
            <a:pPr>
              <a:lnSpc>
                <a:spcPct val="100000"/>
              </a:lnSpc>
            </a:pPr>
            <a:r>
              <a:rPr lang="en-US" sz="2000" b="1" noProof="1">
                <a:solidFill>
                  <a:schemeClr val="tx1"/>
                </a:solidFill>
                <a:latin typeface="Courier New" pitchFamily="49" charset="0"/>
              </a:rPr>
              <a:t>  JOIN Department d</a:t>
            </a:r>
          </a:p>
          <a:p>
            <a:pPr>
              <a:lnSpc>
                <a:spcPct val="100000"/>
              </a:lnSpc>
            </a:pPr>
            <a:r>
              <a:rPr lang="en-US" sz="2000" b="1" noProof="1">
                <a:solidFill>
                  <a:schemeClr val="tx1"/>
                </a:solidFill>
                <a:latin typeface="Courier New" pitchFamily="49" charset="0"/>
              </a:rPr>
              <a:t>    ON e.DepartmentID = d.DepartmentID</a:t>
            </a:r>
          </a:p>
          <a:p>
            <a:pPr>
              <a:lnSpc>
                <a:spcPct val="100000"/>
              </a:lnSpc>
            </a:pPr>
            <a:r>
              <a:rPr lang="en-US" sz="2000" b="1" noProof="1">
                <a:solidFill>
                  <a:schemeClr val="tx1"/>
                </a:solidFill>
                <a:latin typeface="Courier New" pitchFamily="49" charset="0"/>
              </a:rPr>
              <a:t>WHERE d.Name = 'Sales'</a:t>
            </a:r>
          </a:p>
        </p:txBody>
      </p:sp>
      <p:sp>
        <p:nvSpPr>
          <p:cNvPr id="567300" name="Rectangle 4"/>
          <p:cNvSpPr>
            <a:spLocks noGrp="1" noChangeArrowheads="1"/>
          </p:cNvSpPr>
          <p:nvPr>
            <p:ph type="body" idx="1"/>
          </p:nvPr>
        </p:nvSpPr>
        <p:spPr>
          <a:xfrm>
            <a:off x="228600" y="1066800"/>
            <a:ext cx="8686800" cy="1295400"/>
          </a:xfrm>
          <a:noFill/>
          <a:ln/>
        </p:spPr>
        <p:txBody>
          <a:bodyPr/>
          <a:lstStyle/>
          <a:p>
            <a:pPr marL="357188" indent="-357188"/>
            <a:r>
              <a:rPr lang="en-US" dirty="0"/>
              <a:t>We can delete records from tables based on condition from joined tables</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ctrTitle"/>
          </p:nvPr>
        </p:nvSpPr>
        <p:spPr>
          <a:xfrm>
            <a:off x="1562100" y="2446338"/>
            <a:ext cx="5761038" cy="636587"/>
          </a:xfrm>
        </p:spPr>
        <p:txBody>
          <a:bodyPr/>
          <a:lstStyle/>
          <a:p>
            <a:r>
              <a:rPr lang="en-US"/>
              <a:t>SQL Language</a:t>
            </a:r>
            <a:endParaRPr lang="bg-BG"/>
          </a:p>
        </p:txBody>
      </p:sp>
      <p:sp>
        <p:nvSpPr>
          <p:cNvPr id="571395" name="Rectangle 3"/>
          <p:cNvSpPr>
            <a:spLocks noChangeArrowheads="1"/>
          </p:cNvSpPr>
          <p:nvPr/>
        </p:nvSpPr>
        <p:spPr bwMode="auto">
          <a:xfrm>
            <a:off x="1289050" y="3309938"/>
            <a:ext cx="6307138" cy="406400"/>
          </a:xfrm>
          <a:prstGeom prst="rect">
            <a:avLst/>
          </a:prstGeom>
          <a:noFill/>
          <a:ln w="9525">
            <a:noFill/>
            <a:miter lim="800000"/>
            <a:headEnd/>
            <a:tailEnd/>
          </a:ln>
          <a:effectLst/>
        </p:spPr>
        <p:txBody>
          <a:bodyPr lIns="0" tIns="0" rIns="0" bIns="0" anchor="b">
            <a:spAutoFit/>
          </a:bodyPr>
          <a:lstStyle/>
          <a:p>
            <a:pPr algn="ctr">
              <a:lnSpc>
                <a:spcPct val="95000"/>
              </a:lnSpc>
            </a:pPr>
            <a:r>
              <a:rPr lang="en-US" sz="2800">
                <a:effectLst>
                  <a:outerShdw blurRad="38100" dist="38100" dir="2700000" algn="tl">
                    <a:srgbClr val="FFFFFF"/>
                  </a:outerShdw>
                </a:effectLst>
              </a:rPr>
              <a:t>Nested </a:t>
            </a:r>
            <a:r>
              <a:rPr lang="en-US" sz="2800">
                <a:effectLst>
                  <a:outerShdw blurRad="38100" dist="38100" dir="2700000" algn="tl">
                    <a:srgbClr val="FFFFFF"/>
                  </a:outerShdw>
                </a:effectLst>
                <a:latin typeface="Courier New" pitchFamily="49" charset="0"/>
              </a:rPr>
              <a:t>SELECT</a:t>
            </a:r>
            <a:r>
              <a:rPr lang="en-US" sz="2800">
                <a:effectLst>
                  <a:outerShdw blurRad="38100" dist="38100" dir="2700000" algn="tl">
                    <a:srgbClr val="FFFFFF"/>
                  </a:outerShdw>
                </a:effectLst>
              </a:rPr>
              <a:t> Statements</a:t>
            </a:r>
            <a:endParaRPr lang="bg-BG" sz="2800">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en-US" sz="3500"/>
              <a:t>What is</a:t>
            </a:r>
            <a:r>
              <a:rPr lang="bg-BG" sz="3500"/>
              <a:t> </a:t>
            </a:r>
            <a:r>
              <a:rPr lang="en-US" sz="3500"/>
              <a:t>Microsoft SQL Server</a:t>
            </a:r>
            <a:endParaRPr lang="bg-BG" sz="3500"/>
          </a:p>
        </p:txBody>
      </p:sp>
      <p:sp>
        <p:nvSpPr>
          <p:cNvPr id="462851" name="Rectangle 3"/>
          <p:cNvSpPr>
            <a:spLocks noGrp="1" noChangeArrowheads="1"/>
          </p:cNvSpPr>
          <p:nvPr>
            <p:ph type="body" idx="1"/>
          </p:nvPr>
        </p:nvSpPr>
        <p:spPr/>
        <p:txBody>
          <a:bodyPr/>
          <a:lstStyle/>
          <a:p>
            <a:r>
              <a:rPr lang="en-US" dirty="0"/>
              <a:t>Relational Database Management System</a:t>
            </a:r>
            <a:r>
              <a:rPr lang="bg-BG" dirty="0"/>
              <a:t> – </a:t>
            </a:r>
            <a:r>
              <a:rPr lang="en-US" dirty="0"/>
              <a:t>RDBMS</a:t>
            </a:r>
          </a:p>
          <a:p>
            <a:r>
              <a:rPr lang="en-US" dirty="0"/>
              <a:t>The main language that is supported is</a:t>
            </a:r>
            <a:r>
              <a:rPr lang="bg-BG" dirty="0"/>
              <a:t> </a:t>
            </a:r>
            <a:r>
              <a:rPr lang="en-US" dirty="0"/>
              <a:t>Transact SQL (T-SQL)</a:t>
            </a:r>
          </a:p>
          <a:p>
            <a:r>
              <a:rPr lang="en-US" dirty="0"/>
              <a:t>There is a free distribution</a:t>
            </a:r>
            <a:endParaRPr lang="bg-BG" dirty="0"/>
          </a:p>
          <a:p>
            <a:pPr>
              <a:buFontTx/>
              <a:buNone/>
            </a:pPr>
            <a:r>
              <a:rPr lang="bg-BG" sz="2000" dirty="0"/>
              <a:t>	</a:t>
            </a:r>
            <a:r>
              <a:rPr lang="en-US" sz="2000" dirty="0" smtClean="0"/>
              <a:t> </a:t>
            </a:r>
            <a:r>
              <a:rPr lang="en-US" sz="2000" dirty="0" smtClean="0">
                <a:hlinkClick r:id="rId2"/>
              </a:rPr>
              <a:t>http://www.microsoft.com/express/database/</a:t>
            </a:r>
            <a:endParaRPr lang="bg-BG" sz="2000" dirty="0" smtClean="0"/>
          </a:p>
          <a:p>
            <a:r>
              <a:rPr lang="en-US" dirty="0" smtClean="0"/>
              <a:t>The most recent version is</a:t>
            </a:r>
            <a:r>
              <a:rPr lang="bg-BG" dirty="0" smtClean="0"/>
              <a:t> 200</a:t>
            </a:r>
            <a:r>
              <a:rPr lang="en-US" dirty="0" smtClean="0"/>
              <a:t>8</a:t>
            </a:r>
            <a:endParaRPr lang="bg-BG" dirty="0" smtClean="0"/>
          </a:p>
          <a:p>
            <a:r>
              <a:rPr lang="en-US" dirty="0" smtClean="0"/>
              <a:t>Works </a:t>
            </a:r>
            <a:r>
              <a:rPr lang="en-US" dirty="0"/>
              <a:t>only on Windows systems</a:t>
            </a: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bg-BG" sz="3600"/>
              <a:t>Nested </a:t>
            </a:r>
            <a:r>
              <a:rPr lang="bg-BG" sz="3600">
                <a:latin typeface="Courier New" pitchFamily="49" charset="0"/>
              </a:rPr>
              <a:t>SELECT</a:t>
            </a:r>
            <a:r>
              <a:rPr lang="bg-BG" sz="3600"/>
              <a:t> Statements</a:t>
            </a:r>
          </a:p>
        </p:txBody>
      </p:sp>
      <p:sp>
        <p:nvSpPr>
          <p:cNvPr id="573443" name="Rectangle 3"/>
          <p:cNvSpPr>
            <a:spLocks noGrp="1" noChangeArrowheads="1"/>
          </p:cNvSpPr>
          <p:nvPr>
            <p:ph type="body" idx="1"/>
          </p:nvPr>
        </p:nvSpPr>
        <p:spPr/>
        <p:txBody>
          <a:bodyPr/>
          <a:lstStyle/>
          <a:p>
            <a:pPr>
              <a:lnSpc>
                <a:spcPct val="85000"/>
              </a:lnSpc>
              <a:spcBef>
                <a:spcPts val="1200"/>
              </a:spcBef>
            </a:pPr>
            <a:r>
              <a:rPr lang="en-US" dirty="0">
                <a:latin typeface="Courier New" pitchFamily="49" charset="0"/>
              </a:rPr>
              <a:t>SELECT</a:t>
            </a:r>
            <a:r>
              <a:rPr lang="en-US" dirty="0"/>
              <a:t> statements can be nested in the where clause</a:t>
            </a:r>
          </a:p>
          <a:p>
            <a:pPr>
              <a:lnSpc>
                <a:spcPct val="90000"/>
              </a:lnSpc>
              <a:spcBef>
                <a:spcPts val="1200"/>
              </a:spcBef>
            </a:pPr>
            <a:endParaRPr lang="en-US" dirty="0"/>
          </a:p>
          <a:p>
            <a:pPr>
              <a:lnSpc>
                <a:spcPct val="90000"/>
              </a:lnSpc>
              <a:spcBef>
                <a:spcPts val="1200"/>
              </a:spcBef>
            </a:pPr>
            <a:endParaRPr lang="en-US" dirty="0"/>
          </a:p>
          <a:p>
            <a:pPr>
              <a:lnSpc>
                <a:spcPct val="90000"/>
              </a:lnSpc>
              <a:spcBef>
                <a:spcPts val="1200"/>
              </a:spcBef>
            </a:pPr>
            <a:endParaRPr lang="en-US" dirty="0"/>
          </a:p>
          <a:p>
            <a:pPr>
              <a:lnSpc>
                <a:spcPct val="90000"/>
              </a:lnSpc>
              <a:spcBef>
                <a:spcPts val="1200"/>
              </a:spcBef>
            </a:pPr>
            <a:endParaRPr lang="en-US" dirty="0"/>
          </a:p>
          <a:p>
            <a:pPr>
              <a:lnSpc>
                <a:spcPct val="90000"/>
              </a:lnSpc>
              <a:spcBef>
                <a:spcPts val="1200"/>
              </a:spcBef>
            </a:pPr>
            <a:endParaRPr lang="en-US" dirty="0"/>
          </a:p>
          <a:p>
            <a:pPr lvl="1">
              <a:spcBef>
                <a:spcPts val="1200"/>
              </a:spcBef>
            </a:pPr>
            <a:r>
              <a:rPr lang="en-US" dirty="0"/>
              <a:t>Note: Always prefer joins to nested </a:t>
            </a:r>
            <a:r>
              <a:rPr lang="en-US" dirty="0">
                <a:latin typeface="Courier New" pitchFamily="49" charset="0"/>
              </a:rPr>
              <a:t>SELECT</a:t>
            </a:r>
            <a:r>
              <a:rPr lang="en-US" dirty="0"/>
              <a:t> statements (better performance)</a:t>
            </a:r>
          </a:p>
        </p:txBody>
      </p:sp>
      <p:sp>
        <p:nvSpPr>
          <p:cNvPr id="573444" name="Rectangle 4"/>
          <p:cNvSpPr>
            <a:spLocks noChangeArrowheads="1"/>
          </p:cNvSpPr>
          <p:nvPr/>
        </p:nvSpPr>
        <p:spPr bwMode="auto">
          <a:xfrm>
            <a:off x="755650" y="2133600"/>
            <a:ext cx="7561263" cy="1409700"/>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pPr>
              <a:lnSpc>
                <a:spcPct val="100000"/>
              </a:lnSpc>
            </a:pPr>
            <a:r>
              <a:rPr lang="en-US" sz="2000" b="1" noProof="1">
                <a:latin typeface="Courier New" pitchFamily="49" charset="0"/>
              </a:rPr>
              <a:t>SELECT FirstName, LastName, Salary</a:t>
            </a:r>
          </a:p>
          <a:p>
            <a:pPr>
              <a:lnSpc>
                <a:spcPct val="100000"/>
              </a:lnSpc>
            </a:pPr>
            <a:r>
              <a:rPr lang="en-US" sz="2000" b="1" noProof="1">
                <a:latin typeface="Courier New" pitchFamily="49" charset="0"/>
              </a:rPr>
              <a:t>FROM Employee</a:t>
            </a:r>
          </a:p>
          <a:p>
            <a:pPr>
              <a:lnSpc>
                <a:spcPct val="100000"/>
              </a:lnSpc>
            </a:pPr>
            <a:r>
              <a:rPr lang="en-US" sz="2000" b="1" noProof="1">
                <a:latin typeface="Courier New" pitchFamily="49" charset="0"/>
              </a:rPr>
              <a:t>WHERE Salary = </a:t>
            </a:r>
          </a:p>
          <a:p>
            <a:pPr>
              <a:lnSpc>
                <a:spcPct val="100000"/>
              </a:lnSpc>
            </a:pPr>
            <a:r>
              <a:rPr lang="en-US" sz="2000" b="1" noProof="1">
                <a:latin typeface="Courier New" pitchFamily="49" charset="0"/>
              </a:rPr>
              <a:t>  </a:t>
            </a:r>
            <a:r>
              <a:rPr lang="en-US" sz="2000" b="1" noProof="1">
                <a:solidFill>
                  <a:schemeClr val="tx2"/>
                </a:solidFill>
                <a:latin typeface="Courier New" pitchFamily="49" charset="0"/>
              </a:rPr>
              <a:t>(SELECT MAX(Salary) FROM Employee)</a:t>
            </a:r>
          </a:p>
        </p:txBody>
      </p:sp>
      <p:sp>
        <p:nvSpPr>
          <p:cNvPr id="573445" name="Rectangle 5"/>
          <p:cNvSpPr>
            <a:spLocks noChangeArrowheads="1"/>
          </p:cNvSpPr>
          <p:nvPr/>
        </p:nvSpPr>
        <p:spPr bwMode="auto">
          <a:xfrm>
            <a:off x="755650" y="3733800"/>
            <a:ext cx="7561263" cy="1714500"/>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pPr>
              <a:lnSpc>
                <a:spcPct val="100000"/>
              </a:lnSpc>
            </a:pPr>
            <a:r>
              <a:rPr lang="en-US" sz="2000" b="1" noProof="1">
                <a:latin typeface="Courier New" pitchFamily="49" charset="0"/>
              </a:rPr>
              <a:t>SELECT FirstName, LastName, DepartmentID, Salary</a:t>
            </a:r>
          </a:p>
          <a:p>
            <a:pPr>
              <a:lnSpc>
                <a:spcPct val="100000"/>
              </a:lnSpc>
            </a:pPr>
            <a:r>
              <a:rPr lang="en-US" sz="2000" b="1" noProof="1">
                <a:latin typeface="Courier New" pitchFamily="49" charset="0"/>
              </a:rPr>
              <a:t>FROM Employee</a:t>
            </a:r>
          </a:p>
          <a:p>
            <a:pPr>
              <a:lnSpc>
                <a:spcPct val="100000"/>
              </a:lnSpc>
            </a:pPr>
            <a:r>
              <a:rPr lang="en-US" sz="2000" b="1" noProof="1">
                <a:latin typeface="Courier New" pitchFamily="49" charset="0"/>
              </a:rPr>
              <a:t>WHERE DepartmentID IN </a:t>
            </a:r>
          </a:p>
          <a:p>
            <a:pPr>
              <a:lnSpc>
                <a:spcPct val="100000"/>
              </a:lnSpc>
            </a:pPr>
            <a:r>
              <a:rPr lang="en-US" sz="2000" b="1" noProof="1">
                <a:latin typeface="Courier New" pitchFamily="49" charset="0"/>
              </a:rPr>
              <a:t>  </a:t>
            </a:r>
            <a:r>
              <a:rPr lang="en-US" sz="2000" b="1" noProof="1">
                <a:solidFill>
                  <a:schemeClr val="tx2"/>
                </a:solidFill>
                <a:latin typeface="Courier New" pitchFamily="49" charset="0"/>
              </a:rPr>
              <a:t>(SELECT DepartmentID FROM Department</a:t>
            </a:r>
          </a:p>
          <a:p>
            <a:pPr>
              <a:lnSpc>
                <a:spcPct val="100000"/>
              </a:lnSpc>
            </a:pPr>
            <a:r>
              <a:rPr lang="en-US" sz="2000" b="1" noProof="1">
                <a:solidFill>
                  <a:schemeClr val="tx2"/>
                </a:solidFill>
                <a:latin typeface="Courier New" pitchFamily="49" charset="0"/>
              </a:rPr>
              <a:t>   WHERE Name='Sales')</a:t>
            </a: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p:txBody>
          <a:bodyPr/>
          <a:lstStyle/>
          <a:p>
            <a:r>
              <a:rPr lang="bg-BG" sz="3600"/>
              <a:t>Nested </a:t>
            </a:r>
            <a:r>
              <a:rPr lang="bg-BG" sz="3600">
                <a:latin typeface="Courier New" pitchFamily="49" charset="0"/>
              </a:rPr>
              <a:t>SELECT</a:t>
            </a:r>
            <a:r>
              <a:rPr lang="bg-BG" sz="3600"/>
              <a:t> </a:t>
            </a:r>
            <a:r>
              <a:rPr lang="en-US" sz="3600"/>
              <a:t>Statements With Table Aliases</a:t>
            </a:r>
            <a:endParaRPr lang="bg-BG" sz="3600"/>
          </a:p>
        </p:txBody>
      </p:sp>
      <p:sp>
        <p:nvSpPr>
          <p:cNvPr id="574467" name="Rectangle 3"/>
          <p:cNvSpPr>
            <a:spLocks noGrp="1" noChangeArrowheads="1"/>
          </p:cNvSpPr>
          <p:nvPr>
            <p:ph type="body" idx="1"/>
          </p:nvPr>
        </p:nvSpPr>
        <p:spPr/>
        <p:txBody>
          <a:bodyPr/>
          <a:lstStyle/>
          <a:p>
            <a:pPr>
              <a:lnSpc>
                <a:spcPct val="85000"/>
              </a:lnSpc>
              <a:spcBef>
                <a:spcPct val="45000"/>
              </a:spcBef>
            </a:pPr>
            <a:r>
              <a:rPr lang="en-US"/>
              <a:t>We can refer tables from the main </a:t>
            </a:r>
            <a:r>
              <a:rPr lang="en-US">
                <a:latin typeface="Courier New" pitchFamily="49" charset="0"/>
              </a:rPr>
              <a:t>SELECT</a:t>
            </a:r>
            <a:r>
              <a:rPr lang="en-US"/>
              <a:t> in the nested </a:t>
            </a:r>
            <a:r>
              <a:rPr lang="en-US">
                <a:latin typeface="Courier New" pitchFamily="49" charset="0"/>
              </a:rPr>
              <a:t>SELECT</a:t>
            </a:r>
            <a:r>
              <a:rPr lang="en-US"/>
              <a:t> by aliases</a:t>
            </a:r>
          </a:p>
          <a:p>
            <a:pPr>
              <a:lnSpc>
                <a:spcPct val="85000"/>
              </a:lnSpc>
              <a:spcBef>
                <a:spcPct val="45000"/>
              </a:spcBef>
            </a:pPr>
            <a:r>
              <a:rPr lang="en-US"/>
              <a:t>Example: Get the maximal salary for each department and the name of the employee that gets it</a:t>
            </a:r>
          </a:p>
        </p:txBody>
      </p:sp>
      <p:sp>
        <p:nvSpPr>
          <p:cNvPr id="574468" name="Rectangle 4"/>
          <p:cNvSpPr>
            <a:spLocks noChangeArrowheads="1"/>
          </p:cNvSpPr>
          <p:nvPr/>
        </p:nvSpPr>
        <p:spPr bwMode="auto">
          <a:xfrm>
            <a:off x="755650" y="3965575"/>
            <a:ext cx="7561263" cy="2019300"/>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pPr>
              <a:lnSpc>
                <a:spcPct val="100000"/>
              </a:lnSpc>
            </a:pPr>
            <a:r>
              <a:rPr lang="en-US" sz="2000" b="1" noProof="1">
                <a:latin typeface="Courier New" pitchFamily="49" charset="0"/>
              </a:rPr>
              <a:t>SELECT FirstName, LastName, DepartmentID, Salary</a:t>
            </a:r>
          </a:p>
          <a:p>
            <a:pPr>
              <a:lnSpc>
                <a:spcPct val="100000"/>
              </a:lnSpc>
            </a:pPr>
            <a:r>
              <a:rPr lang="en-US" sz="2000" b="1" noProof="1">
                <a:latin typeface="Courier New" pitchFamily="49" charset="0"/>
              </a:rPr>
              <a:t>FROM Employee e</a:t>
            </a:r>
          </a:p>
          <a:p>
            <a:pPr>
              <a:lnSpc>
                <a:spcPct val="100000"/>
              </a:lnSpc>
            </a:pPr>
            <a:r>
              <a:rPr lang="en-US" sz="2000" b="1" noProof="1">
                <a:latin typeface="Courier New" pitchFamily="49" charset="0"/>
              </a:rPr>
              <a:t>WHERE Salary = </a:t>
            </a:r>
          </a:p>
          <a:p>
            <a:pPr>
              <a:lnSpc>
                <a:spcPct val="100000"/>
              </a:lnSpc>
            </a:pPr>
            <a:r>
              <a:rPr lang="en-US" sz="2000" b="1" noProof="1">
                <a:latin typeface="Courier New" pitchFamily="49" charset="0"/>
              </a:rPr>
              <a:t>  (SELECT MAX(Salary) FROM Employee </a:t>
            </a:r>
          </a:p>
          <a:p>
            <a:pPr>
              <a:lnSpc>
                <a:spcPct val="100000"/>
              </a:lnSpc>
            </a:pPr>
            <a:r>
              <a:rPr lang="en-US" sz="2000" b="1" noProof="1">
                <a:latin typeface="Courier New" pitchFamily="49" charset="0"/>
              </a:rPr>
              <a:t>   WHERE DepartmentID = e.DepartmentID)</a:t>
            </a:r>
          </a:p>
          <a:p>
            <a:pPr>
              <a:lnSpc>
                <a:spcPct val="100000"/>
              </a:lnSpc>
            </a:pPr>
            <a:r>
              <a:rPr lang="en-US" sz="2000" b="1" noProof="1">
                <a:latin typeface="Courier New" pitchFamily="49" charset="0"/>
              </a:rPr>
              <a:t>ORDER BY DepartmentID</a:t>
            </a: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body" idx="1"/>
          </p:nvPr>
        </p:nvSpPr>
        <p:spPr>
          <a:noFill/>
          <a:ln/>
        </p:spPr>
        <p:txBody>
          <a:bodyPr/>
          <a:lstStyle/>
          <a:p>
            <a:r>
              <a:rPr lang="en-US"/>
              <a:t>Using the </a:t>
            </a:r>
            <a:r>
              <a:rPr lang="en-US">
                <a:latin typeface="Courier New" pitchFamily="49" charset="0"/>
              </a:rPr>
              <a:t>EXISTS</a:t>
            </a:r>
            <a:r>
              <a:rPr lang="en-US"/>
              <a:t> operator in </a:t>
            </a:r>
            <a:r>
              <a:rPr lang="en-US">
                <a:latin typeface="Courier New" pitchFamily="49" charset="0"/>
              </a:rPr>
              <a:t>SELECT</a:t>
            </a:r>
            <a:r>
              <a:rPr lang="en-US"/>
              <a:t> statements</a:t>
            </a:r>
          </a:p>
          <a:p>
            <a:pPr lvl="1"/>
            <a:r>
              <a:rPr lang="en-US"/>
              <a:t>Find all employees with managers from the first department</a:t>
            </a:r>
          </a:p>
        </p:txBody>
      </p:sp>
      <p:sp>
        <p:nvSpPr>
          <p:cNvPr id="575491" name="Rectangle 3"/>
          <p:cNvSpPr>
            <a:spLocks noGrp="1" noChangeArrowheads="1"/>
          </p:cNvSpPr>
          <p:nvPr>
            <p:ph type="title"/>
          </p:nvPr>
        </p:nvSpPr>
        <p:spPr/>
        <p:txBody>
          <a:bodyPr/>
          <a:lstStyle/>
          <a:p>
            <a:r>
              <a:rPr lang="en-US" sz="3600"/>
              <a:t>Using the </a:t>
            </a:r>
            <a:r>
              <a:rPr lang="en-US" sz="3600">
                <a:latin typeface="Courier New" pitchFamily="49" charset="0"/>
              </a:rPr>
              <a:t>EXISTS</a:t>
            </a:r>
            <a:r>
              <a:rPr lang="en-US" sz="3600"/>
              <a:t> Operator</a:t>
            </a:r>
          </a:p>
        </p:txBody>
      </p:sp>
      <p:sp>
        <p:nvSpPr>
          <p:cNvPr id="575492" name="Rectangle 4"/>
          <p:cNvSpPr>
            <a:spLocks noChangeArrowheads="1"/>
          </p:cNvSpPr>
          <p:nvPr/>
        </p:nvSpPr>
        <p:spPr bwMode="auto">
          <a:xfrm>
            <a:off x="684213" y="3630613"/>
            <a:ext cx="7777162" cy="2324100"/>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pPr>
              <a:lnSpc>
                <a:spcPct val="100000"/>
              </a:lnSpc>
            </a:pPr>
            <a:r>
              <a:rPr lang="en-US" sz="2000" b="1" noProof="1">
                <a:latin typeface="Courier New" pitchFamily="49" charset="0"/>
              </a:rPr>
              <a:t>SELECT FirstName, LastName, EmployeeID, ManagerID</a:t>
            </a:r>
          </a:p>
          <a:p>
            <a:pPr>
              <a:lnSpc>
                <a:spcPct val="100000"/>
              </a:lnSpc>
            </a:pPr>
            <a:r>
              <a:rPr lang="en-US" sz="2000" b="1" noProof="1">
                <a:latin typeface="Courier New" pitchFamily="49" charset="0"/>
              </a:rPr>
              <a:t>FROM Employee e</a:t>
            </a:r>
          </a:p>
          <a:p>
            <a:pPr>
              <a:lnSpc>
                <a:spcPct val="100000"/>
              </a:lnSpc>
            </a:pPr>
            <a:r>
              <a:rPr lang="en-US" sz="2000" b="1" noProof="1">
                <a:latin typeface="Courier New" pitchFamily="49" charset="0"/>
              </a:rPr>
              <a:t>WHERE EXISTS</a:t>
            </a:r>
          </a:p>
          <a:p>
            <a:pPr>
              <a:lnSpc>
                <a:spcPct val="100000"/>
              </a:lnSpc>
            </a:pPr>
            <a:r>
              <a:rPr lang="en-US" sz="2000" b="1" noProof="1">
                <a:latin typeface="Courier New" pitchFamily="49" charset="0"/>
              </a:rPr>
              <a:t>  (SELECT EmployeeID</a:t>
            </a:r>
          </a:p>
          <a:p>
            <a:pPr>
              <a:lnSpc>
                <a:spcPct val="100000"/>
              </a:lnSpc>
            </a:pPr>
            <a:r>
              <a:rPr lang="en-US" sz="2000" b="1" noProof="1">
                <a:latin typeface="Courier New" pitchFamily="49" charset="0"/>
              </a:rPr>
              <a:t>   FROM Employee m</a:t>
            </a:r>
          </a:p>
          <a:p>
            <a:pPr>
              <a:lnSpc>
                <a:spcPct val="100000"/>
              </a:lnSpc>
            </a:pPr>
            <a:r>
              <a:rPr lang="en-US" sz="2000" b="1" noProof="1">
                <a:latin typeface="Courier New" pitchFamily="49" charset="0"/>
              </a:rPr>
              <a:t>   WHERE m.EmployeeID = e.ManagerID</a:t>
            </a:r>
          </a:p>
          <a:p>
            <a:pPr>
              <a:lnSpc>
                <a:spcPct val="100000"/>
              </a:lnSpc>
            </a:pPr>
            <a:r>
              <a:rPr lang="en-US" sz="2000" b="1" noProof="1">
                <a:latin typeface="Courier New" pitchFamily="49" charset="0"/>
              </a:rPr>
              <a:t>     AND m.DepartmentID = 1)</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ctrTitle"/>
          </p:nvPr>
        </p:nvSpPr>
        <p:spPr>
          <a:xfrm>
            <a:off x="1562100" y="2446338"/>
            <a:ext cx="5761038" cy="636587"/>
          </a:xfrm>
        </p:spPr>
        <p:txBody>
          <a:bodyPr/>
          <a:lstStyle/>
          <a:p>
            <a:r>
              <a:rPr lang="en-US"/>
              <a:t>SQL Language</a:t>
            </a:r>
            <a:endParaRPr lang="bg-BG"/>
          </a:p>
        </p:txBody>
      </p:sp>
      <p:sp>
        <p:nvSpPr>
          <p:cNvPr id="577539" name="Rectangle 3"/>
          <p:cNvSpPr>
            <a:spLocks noChangeArrowheads="1"/>
          </p:cNvSpPr>
          <p:nvPr/>
        </p:nvSpPr>
        <p:spPr bwMode="auto">
          <a:xfrm>
            <a:off x="1289050" y="3284538"/>
            <a:ext cx="6307138" cy="406400"/>
          </a:xfrm>
          <a:prstGeom prst="rect">
            <a:avLst/>
          </a:prstGeom>
          <a:noFill/>
          <a:ln w="9525">
            <a:noFill/>
            <a:miter lim="800000"/>
            <a:headEnd/>
            <a:tailEnd/>
          </a:ln>
          <a:effectLst/>
        </p:spPr>
        <p:txBody>
          <a:bodyPr lIns="0" tIns="0" rIns="0" bIns="0" anchor="b">
            <a:spAutoFit/>
          </a:bodyPr>
          <a:lstStyle/>
          <a:p>
            <a:pPr algn="ctr">
              <a:lnSpc>
                <a:spcPct val="95000"/>
              </a:lnSpc>
            </a:pPr>
            <a:r>
              <a:rPr lang="en-US" sz="2800">
                <a:effectLst>
                  <a:outerShdw blurRad="38100" dist="38100" dir="2700000" algn="tl">
                    <a:srgbClr val="FFFFFF"/>
                  </a:outerShdw>
                </a:effectLst>
              </a:rPr>
              <a:t>Aggregating Data</a:t>
            </a:r>
            <a:endParaRPr lang="bg-BG" sz="2800">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Line 2"/>
          <p:cNvSpPr>
            <a:spLocks noChangeShapeType="1"/>
          </p:cNvSpPr>
          <p:nvPr/>
        </p:nvSpPr>
        <p:spPr bwMode="auto">
          <a:xfrm>
            <a:off x="4405313" y="4173538"/>
            <a:ext cx="1655762" cy="0"/>
          </a:xfrm>
          <a:prstGeom prst="line">
            <a:avLst/>
          </a:prstGeom>
          <a:noFill/>
          <a:ln w="31750">
            <a:solidFill>
              <a:schemeClr val="tx1"/>
            </a:solidFill>
            <a:round/>
            <a:headEnd/>
            <a:tailEnd type="arrow" w="lg" len="lg"/>
          </a:ln>
          <a:effectLst>
            <a:outerShdw dist="17961" dir="2700000" algn="ctr" rotWithShape="0">
              <a:srgbClr val="FFFFFF"/>
            </a:outerShdw>
          </a:effectLst>
        </p:spPr>
        <p:txBody>
          <a:bodyPr anchor="ctr"/>
          <a:lstStyle/>
          <a:p>
            <a:endParaRPr lang="bg-BG"/>
          </a:p>
        </p:txBody>
      </p:sp>
      <p:sp>
        <p:nvSpPr>
          <p:cNvPr id="579587" name="Line 3"/>
          <p:cNvSpPr>
            <a:spLocks noChangeShapeType="1"/>
          </p:cNvSpPr>
          <p:nvPr/>
        </p:nvSpPr>
        <p:spPr bwMode="auto">
          <a:xfrm>
            <a:off x="4405313" y="3309938"/>
            <a:ext cx="1655762" cy="647700"/>
          </a:xfrm>
          <a:prstGeom prst="line">
            <a:avLst/>
          </a:prstGeom>
          <a:noFill/>
          <a:ln w="31750">
            <a:solidFill>
              <a:schemeClr val="tx1"/>
            </a:solidFill>
            <a:round/>
            <a:headEnd/>
            <a:tailEnd type="arrow" w="lg" len="lg"/>
          </a:ln>
          <a:effectLst>
            <a:outerShdw dist="17961" dir="2700000" algn="ctr" rotWithShape="0">
              <a:srgbClr val="FFFFFF"/>
            </a:outerShdw>
          </a:effectLst>
        </p:spPr>
        <p:txBody>
          <a:bodyPr anchor="ctr"/>
          <a:lstStyle/>
          <a:p>
            <a:endParaRPr lang="bg-BG"/>
          </a:p>
        </p:txBody>
      </p:sp>
      <p:sp>
        <p:nvSpPr>
          <p:cNvPr id="579588" name="Line 4"/>
          <p:cNvSpPr>
            <a:spLocks noChangeShapeType="1"/>
          </p:cNvSpPr>
          <p:nvPr/>
        </p:nvSpPr>
        <p:spPr bwMode="auto">
          <a:xfrm flipV="1">
            <a:off x="4405313" y="4389438"/>
            <a:ext cx="1655762" cy="576262"/>
          </a:xfrm>
          <a:prstGeom prst="line">
            <a:avLst/>
          </a:prstGeom>
          <a:noFill/>
          <a:ln w="31750">
            <a:solidFill>
              <a:schemeClr val="tx1"/>
            </a:solidFill>
            <a:round/>
            <a:headEnd/>
            <a:tailEnd type="arrow" w="lg" len="lg"/>
          </a:ln>
          <a:effectLst>
            <a:outerShdw dist="17961" dir="2700000" algn="ctr" rotWithShape="0">
              <a:srgbClr val="FFFFFF"/>
            </a:outerShdw>
          </a:effectLst>
        </p:spPr>
        <p:txBody>
          <a:bodyPr anchor="ctr"/>
          <a:lstStyle/>
          <a:p>
            <a:endParaRPr lang="bg-BG"/>
          </a:p>
        </p:txBody>
      </p:sp>
      <p:sp>
        <p:nvSpPr>
          <p:cNvPr id="579589" name="Freeform 5"/>
          <p:cNvSpPr>
            <a:spLocks/>
          </p:cNvSpPr>
          <p:nvPr/>
        </p:nvSpPr>
        <p:spPr bwMode="auto">
          <a:xfrm>
            <a:off x="4189413" y="2906713"/>
            <a:ext cx="2133600" cy="2463800"/>
          </a:xfrm>
          <a:custGeom>
            <a:avLst/>
            <a:gdLst/>
            <a:ahLst/>
            <a:cxnLst>
              <a:cxn ang="0">
                <a:pos x="0" y="2542"/>
              </a:cxn>
              <a:cxn ang="0">
                <a:pos x="0" y="0"/>
              </a:cxn>
              <a:cxn ang="0">
                <a:pos x="1358" y="962"/>
              </a:cxn>
              <a:cxn ang="0">
                <a:pos x="1358" y="1702"/>
              </a:cxn>
              <a:cxn ang="0">
                <a:pos x="0" y="2542"/>
              </a:cxn>
            </a:cxnLst>
            <a:rect l="0" t="0" r="r" b="b"/>
            <a:pathLst>
              <a:path w="1359" h="2543">
                <a:moveTo>
                  <a:pt x="0" y="2542"/>
                </a:moveTo>
                <a:lnTo>
                  <a:pt x="0" y="0"/>
                </a:lnTo>
                <a:lnTo>
                  <a:pt x="1358" y="962"/>
                </a:lnTo>
                <a:lnTo>
                  <a:pt x="1358" y="1702"/>
                </a:lnTo>
                <a:lnTo>
                  <a:pt x="0" y="2542"/>
                </a:lnTo>
              </a:path>
            </a:pathLst>
          </a:custGeom>
          <a:solidFill>
            <a:srgbClr val="8FC2FF">
              <a:alpha val="50000"/>
            </a:srgbClr>
          </a:solidFill>
          <a:ln w="3175" cap="rnd" cmpd="sng">
            <a:solidFill>
              <a:schemeClr val="tx2"/>
            </a:solidFill>
            <a:prstDash val="solid"/>
            <a:round/>
            <a:headEnd type="none" w="sm" len="sm"/>
            <a:tailEnd type="none" w="sm" len="sm"/>
          </a:ln>
          <a:effectLst/>
        </p:spPr>
        <p:txBody>
          <a:bodyPr/>
          <a:lstStyle/>
          <a:p>
            <a:endParaRPr lang="bg-BG"/>
          </a:p>
        </p:txBody>
      </p:sp>
      <p:sp>
        <p:nvSpPr>
          <p:cNvPr id="579590" name="Rectangle 6"/>
          <p:cNvSpPr>
            <a:spLocks noGrp="1" noChangeArrowheads="1"/>
          </p:cNvSpPr>
          <p:nvPr>
            <p:ph type="title"/>
          </p:nvPr>
        </p:nvSpPr>
        <p:spPr/>
        <p:txBody>
          <a:bodyPr/>
          <a:lstStyle/>
          <a:p>
            <a:r>
              <a:rPr lang="en-US"/>
              <a:t>Group Functions</a:t>
            </a:r>
          </a:p>
        </p:txBody>
      </p:sp>
      <p:sp>
        <p:nvSpPr>
          <p:cNvPr id="579591" name="Rectangle 7"/>
          <p:cNvSpPr>
            <a:spLocks noGrp="1" noChangeArrowheads="1"/>
          </p:cNvSpPr>
          <p:nvPr>
            <p:ph type="body" idx="1"/>
          </p:nvPr>
        </p:nvSpPr>
        <p:spPr/>
        <p:txBody>
          <a:bodyPr/>
          <a:lstStyle/>
          <a:p>
            <a:r>
              <a:rPr lang="en-US"/>
              <a:t>Group functions operate on sets of rows to give one result per group</a:t>
            </a:r>
          </a:p>
        </p:txBody>
      </p:sp>
      <p:graphicFrame>
        <p:nvGraphicFramePr>
          <p:cNvPr id="579592" name="Group 8"/>
          <p:cNvGraphicFramePr>
            <a:graphicFrameLocks noGrp="1"/>
          </p:cNvGraphicFramePr>
          <p:nvPr/>
        </p:nvGraphicFramePr>
        <p:xfrm>
          <a:off x="950913" y="2917825"/>
          <a:ext cx="3251200" cy="2464308"/>
        </p:xfrm>
        <a:graphic>
          <a:graphicData uri="http://schemas.openxmlformats.org/drawingml/2006/table">
            <a:tbl>
              <a:tblPr firstRow="1">
                <a:tableStyleId>{35758FB7-9AC5-4552-8A53-C91805E547FA}</a:tableStyleId>
              </a:tblPr>
              <a:tblGrid>
                <a:gridCol w="1820862"/>
                <a:gridCol w="143033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EmployeeID</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Salary</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1</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12500,00</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2</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13500,00</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3</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43300,00</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4</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29800,00</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5</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25000,00</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graphicFrame>
        <p:nvGraphicFramePr>
          <p:cNvPr id="579618" name="Group 34"/>
          <p:cNvGraphicFramePr>
            <a:graphicFrameLocks noGrp="1"/>
          </p:cNvGraphicFramePr>
          <p:nvPr/>
        </p:nvGraphicFramePr>
        <p:xfrm>
          <a:off x="6335713" y="3846513"/>
          <a:ext cx="1981200" cy="704088"/>
        </p:xfrm>
        <a:graphic>
          <a:graphicData uri="http://schemas.openxmlformats.org/drawingml/2006/table">
            <a:tbl>
              <a:tblPr firstRow="1">
                <a:tableStyleId>{35758FB7-9AC5-4552-8A53-C91805E547FA}</a:tableStyleId>
              </a:tblPr>
              <a:tblGrid>
                <a:gridCol w="1981200"/>
              </a:tblGrid>
              <a:tr h="2667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MAX(Salary)</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125500,00</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a:t>Group Functions in SQL</a:t>
            </a:r>
          </a:p>
        </p:txBody>
      </p:sp>
      <p:sp>
        <p:nvSpPr>
          <p:cNvPr id="580611" name="Rectangle 3"/>
          <p:cNvSpPr>
            <a:spLocks noGrp="1" noChangeArrowheads="1"/>
          </p:cNvSpPr>
          <p:nvPr>
            <p:ph type="body" idx="1"/>
          </p:nvPr>
        </p:nvSpPr>
        <p:spPr/>
        <p:txBody>
          <a:bodyPr/>
          <a:lstStyle/>
          <a:p>
            <a:r>
              <a:rPr lang="en-US">
                <a:latin typeface="Courier New" pitchFamily="49" charset="0"/>
              </a:rPr>
              <a:t>COUNT(*)</a:t>
            </a:r>
            <a:r>
              <a:rPr lang="en-US"/>
              <a:t> – count of the selected rows</a:t>
            </a:r>
          </a:p>
          <a:p>
            <a:r>
              <a:rPr lang="en-US" noProof="1">
                <a:latin typeface="Courier New" pitchFamily="49" charset="0"/>
              </a:rPr>
              <a:t>SUM(column</a:t>
            </a:r>
            <a:r>
              <a:rPr lang="en-US">
                <a:latin typeface="Courier New" pitchFamily="49" charset="0"/>
              </a:rPr>
              <a:t>)</a:t>
            </a:r>
            <a:r>
              <a:rPr lang="en-US"/>
              <a:t> – sum of the values in given column from the selected rows</a:t>
            </a:r>
          </a:p>
          <a:p>
            <a:r>
              <a:rPr lang="en-US" noProof="1">
                <a:latin typeface="Courier New" pitchFamily="49" charset="0"/>
              </a:rPr>
              <a:t>AVG(column</a:t>
            </a:r>
            <a:r>
              <a:rPr lang="en-US">
                <a:latin typeface="Courier New" pitchFamily="49" charset="0"/>
              </a:rPr>
              <a:t>)</a:t>
            </a:r>
            <a:r>
              <a:rPr lang="en-US"/>
              <a:t> – average of the values in given column</a:t>
            </a:r>
          </a:p>
          <a:p>
            <a:r>
              <a:rPr lang="en-US" noProof="1">
                <a:latin typeface="Courier New" pitchFamily="49" charset="0"/>
              </a:rPr>
              <a:t>MAX(column</a:t>
            </a:r>
            <a:r>
              <a:rPr lang="en-US">
                <a:latin typeface="Courier New" pitchFamily="49" charset="0"/>
              </a:rPr>
              <a:t>)</a:t>
            </a:r>
            <a:r>
              <a:rPr lang="en-US"/>
              <a:t> – the maximal value in given column</a:t>
            </a:r>
          </a:p>
          <a:p>
            <a:r>
              <a:rPr lang="en-US" noProof="1">
                <a:latin typeface="Courier New" pitchFamily="49" charset="0"/>
              </a:rPr>
              <a:t>MIN(column</a:t>
            </a:r>
            <a:r>
              <a:rPr lang="en-US">
                <a:latin typeface="Courier New" pitchFamily="49" charset="0"/>
              </a:rPr>
              <a:t>)</a:t>
            </a:r>
            <a:r>
              <a:rPr lang="en-US"/>
              <a:t> – the minimal value in given column</a:t>
            </a: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r>
              <a:rPr lang="en-US" sz="3600">
                <a:latin typeface="Courier New" pitchFamily="49" charset="0"/>
              </a:rPr>
              <a:t>AVG()</a:t>
            </a:r>
            <a:r>
              <a:rPr lang="en-US" sz="3600"/>
              <a:t> and </a:t>
            </a:r>
            <a:r>
              <a:rPr lang="en-US" sz="3600">
                <a:latin typeface="Courier New" pitchFamily="49" charset="0"/>
              </a:rPr>
              <a:t>SUM()</a:t>
            </a:r>
            <a:r>
              <a:rPr lang="en-US" sz="3600"/>
              <a:t> Functions</a:t>
            </a:r>
          </a:p>
        </p:txBody>
      </p:sp>
      <p:sp>
        <p:nvSpPr>
          <p:cNvPr id="582659" name="Rectangle 3"/>
          <p:cNvSpPr>
            <a:spLocks noGrp="1" noChangeArrowheads="1"/>
          </p:cNvSpPr>
          <p:nvPr>
            <p:ph type="body" idx="1"/>
          </p:nvPr>
        </p:nvSpPr>
        <p:spPr/>
        <p:txBody>
          <a:bodyPr/>
          <a:lstStyle/>
          <a:p>
            <a:r>
              <a:rPr lang="en-US"/>
              <a:t>You can use </a:t>
            </a:r>
            <a:r>
              <a:rPr lang="en-US">
                <a:latin typeface="Courier New" pitchFamily="49" charset="0"/>
              </a:rPr>
              <a:t>AVG()</a:t>
            </a:r>
            <a:r>
              <a:rPr lang="en-US"/>
              <a:t> and </a:t>
            </a:r>
            <a:r>
              <a:rPr lang="en-US">
                <a:latin typeface="Courier New" pitchFamily="49" charset="0"/>
              </a:rPr>
              <a:t>SUM()</a:t>
            </a:r>
            <a:r>
              <a:rPr lang="en-US"/>
              <a:t> only for numeric data types</a:t>
            </a:r>
          </a:p>
        </p:txBody>
      </p:sp>
      <p:sp>
        <p:nvSpPr>
          <p:cNvPr id="582660" name="Rectangle 4"/>
          <p:cNvSpPr>
            <a:spLocks noChangeArrowheads="1"/>
          </p:cNvSpPr>
          <p:nvPr/>
        </p:nvSpPr>
        <p:spPr bwMode="auto">
          <a:xfrm>
            <a:off x="755650" y="2492375"/>
            <a:ext cx="7632700" cy="2324100"/>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pPr>
              <a:lnSpc>
                <a:spcPct val="100000"/>
              </a:lnSpc>
            </a:pPr>
            <a:r>
              <a:rPr lang="en-US" sz="2000" b="1" noProof="1">
                <a:latin typeface="Courier New" pitchFamily="49" charset="0"/>
              </a:rPr>
              <a:t>SELECT</a:t>
            </a:r>
            <a:endParaRPr lang="en-US" sz="2000" b="1" dirty="0">
              <a:latin typeface="Courier New" pitchFamily="49" charset="0"/>
            </a:endParaRPr>
          </a:p>
          <a:p>
            <a:pPr>
              <a:lnSpc>
                <a:spcPct val="100000"/>
              </a:lnSpc>
            </a:pPr>
            <a:r>
              <a:rPr lang="en-US" sz="2000" b="1" dirty="0">
                <a:latin typeface="Courier New" pitchFamily="49" charset="0"/>
              </a:rPr>
              <a:t>  </a:t>
            </a:r>
            <a:r>
              <a:rPr lang="en-US" sz="2000" b="1" noProof="1">
                <a:latin typeface="Courier New" pitchFamily="49" charset="0"/>
              </a:rPr>
              <a:t>AVG(Salary) [</a:t>
            </a:r>
            <a:r>
              <a:rPr lang="en-US" sz="2000" b="1" dirty="0">
                <a:latin typeface="Courier New" pitchFamily="49" charset="0"/>
              </a:rPr>
              <a:t>Average</a:t>
            </a:r>
            <a:r>
              <a:rPr lang="en-US" sz="2000" b="1" noProof="1">
                <a:latin typeface="Courier New" pitchFamily="49" charset="0"/>
              </a:rPr>
              <a:t> Salary],</a:t>
            </a:r>
          </a:p>
          <a:p>
            <a:pPr>
              <a:lnSpc>
                <a:spcPct val="100000"/>
              </a:lnSpc>
            </a:pPr>
            <a:r>
              <a:rPr lang="en-US" sz="2000" b="1" dirty="0">
                <a:latin typeface="Courier New" pitchFamily="49" charset="0"/>
              </a:rPr>
              <a:t>  </a:t>
            </a:r>
            <a:r>
              <a:rPr lang="en-US" sz="2000" b="1" noProof="1">
                <a:latin typeface="Courier New" pitchFamily="49" charset="0"/>
              </a:rPr>
              <a:t>MAX(Salary) [Max Salary],</a:t>
            </a:r>
          </a:p>
          <a:p>
            <a:pPr>
              <a:lnSpc>
                <a:spcPct val="100000"/>
              </a:lnSpc>
            </a:pPr>
            <a:r>
              <a:rPr lang="en-US" sz="2000" b="1" noProof="1">
                <a:latin typeface="Courier New" pitchFamily="49" charset="0"/>
              </a:rPr>
              <a:t>  MIN(Salary) [Min Salary],</a:t>
            </a:r>
          </a:p>
          <a:p>
            <a:pPr>
              <a:lnSpc>
                <a:spcPct val="100000"/>
              </a:lnSpc>
            </a:pPr>
            <a:r>
              <a:rPr lang="en-US" sz="2000" b="1" noProof="1">
                <a:latin typeface="Courier New" pitchFamily="49" charset="0"/>
              </a:rPr>
              <a:t>  SUM(Salary) [Salary</a:t>
            </a:r>
            <a:r>
              <a:rPr lang="en-US" sz="2000" b="1" dirty="0">
                <a:latin typeface="Courier New" pitchFamily="49" charset="0"/>
              </a:rPr>
              <a:t> Sum</a:t>
            </a:r>
            <a:r>
              <a:rPr lang="en-US" sz="2000" b="1" noProof="1">
                <a:latin typeface="Courier New" pitchFamily="49" charset="0"/>
              </a:rPr>
              <a:t>]</a:t>
            </a:r>
          </a:p>
          <a:p>
            <a:pPr>
              <a:lnSpc>
                <a:spcPct val="100000"/>
              </a:lnSpc>
            </a:pPr>
            <a:r>
              <a:rPr lang="en-US" sz="2000" b="1" noProof="1">
                <a:latin typeface="Courier New" pitchFamily="49" charset="0"/>
              </a:rPr>
              <a:t>FROM Employee</a:t>
            </a:r>
          </a:p>
          <a:p>
            <a:pPr>
              <a:lnSpc>
                <a:spcPct val="100000"/>
              </a:lnSpc>
            </a:pPr>
            <a:r>
              <a:rPr lang="en-US" sz="2000" b="1" noProof="1">
                <a:latin typeface="Courier New" pitchFamily="49" charset="0"/>
              </a:rPr>
              <a:t>WHERE JobTitle = 'Sales Representative'</a:t>
            </a:r>
          </a:p>
        </p:txBody>
      </p:sp>
      <p:graphicFrame>
        <p:nvGraphicFramePr>
          <p:cNvPr id="582661" name="Group 5"/>
          <p:cNvGraphicFramePr>
            <a:graphicFrameLocks noGrp="1"/>
          </p:cNvGraphicFramePr>
          <p:nvPr/>
        </p:nvGraphicFramePr>
        <p:xfrm>
          <a:off x="755650" y="5175250"/>
          <a:ext cx="7632700" cy="704088"/>
        </p:xfrm>
        <a:graphic>
          <a:graphicData uri="http://schemas.openxmlformats.org/drawingml/2006/table">
            <a:tbl>
              <a:tblPr firstRow="1">
                <a:tableStyleId>{35758FB7-9AC5-4552-8A53-C91805E547FA}</a:tableStyleId>
              </a:tblPr>
              <a:tblGrid>
                <a:gridCol w="1922463"/>
                <a:gridCol w="1935162"/>
                <a:gridCol w="1839913"/>
                <a:gridCol w="1935162"/>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Average Salary</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Max Salary</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Min Salary</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Salary Sum</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23100,00</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23100,00</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23100,00</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dirty="0" smtClean="0">
                          <a:ln>
                            <a:noFill/>
                          </a:ln>
                          <a:effectLst>
                            <a:outerShdw blurRad="38100" dist="38100" dir="2700000" algn="tl">
                              <a:srgbClr val="FFFFFF"/>
                            </a:outerShdw>
                          </a:effectLst>
                        </a:rPr>
                        <a:t>323400,00</a:t>
                      </a:r>
                      <a:endParaRPr kumimoji="1" lang="bg-BG" sz="1800" b="1" i="0" u="none" strike="noStrike" cap="none" normalizeH="0" baseline="0" dirty="0"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sz="3600">
                <a:latin typeface="Courier New" pitchFamily="49" charset="0"/>
              </a:rPr>
              <a:t>MIN()</a:t>
            </a:r>
            <a:r>
              <a:rPr lang="en-US" sz="3600"/>
              <a:t> and </a:t>
            </a:r>
            <a:r>
              <a:rPr lang="en-US" sz="3600">
                <a:latin typeface="Courier New" pitchFamily="49" charset="0"/>
              </a:rPr>
              <a:t>MAX()</a:t>
            </a:r>
            <a:r>
              <a:rPr lang="en-US" sz="3600"/>
              <a:t> Functions</a:t>
            </a:r>
          </a:p>
        </p:txBody>
      </p:sp>
      <p:sp>
        <p:nvSpPr>
          <p:cNvPr id="584707" name="Rectangle 3"/>
          <p:cNvSpPr>
            <a:spLocks noGrp="1" noChangeArrowheads="1"/>
          </p:cNvSpPr>
          <p:nvPr>
            <p:ph type="body" idx="1"/>
          </p:nvPr>
        </p:nvSpPr>
        <p:spPr/>
        <p:txBody>
          <a:bodyPr/>
          <a:lstStyle/>
          <a:p>
            <a:r>
              <a:rPr lang="en-US"/>
              <a:t>You can use </a:t>
            </a:r>
            <a:r>
              <a:rPr lang="en-US">
                <a:latin typeface="Courier New" pitchFamily="49" charset="0"/>
              </a:rPr>
              <a:t>MIN()</a:t>
            </a:r>
            <a:r>
              <a:rPr lang="en-US"/>
              <a:t> and </a:t>
            </a:r>
            <a:r>
              <a:rPr lang="en-US">
                <a:latin typeface="Courier New" pitchFamily="49" charset="0"/>
              </a:rPr>
              <a:t>MAX()</a:t>
            </a:r>
            <a:r>
              <a:rPr lang="en-US"/>
              <a:t> for any data type (</a:t>
            </a:r>
            <a:r>
              <a:rPr lang="en-US" noProof="1">
                <a:latin typeface="Courier New" pitchFamily="49" charset="0"/>
              </a:rPr>
              <a:t>int</a:t>
            </a:r>
            <a:r>
              <a:rPr lang="en-US" noProof="1"/>
              <a:t>, </a:t>
            </a:r>
            <a:r>
              <a:rPr lang="en-US" noProof="1">
                <a:latin typeface="Courier New" pitchFamily="49" charset="0"/>
              </a:rPr>
              <a:t>datetime</a:t>
            </a:r>
            <a:r>
              <a:rPr lang="en-US" noProof="1"/>
              <a:t>, </a:t>
            </a:r>
            <a:r>
              <a:rPr lang="en-US" noProof="1">
                <a:latin typeface="Courier New" pitchFamily="49" charset="0"/>
              </a:rPr>
              <a:t>varchar</a:t>
            </a:r>
            <a:r>
              <a:rPr lang="en-US"/>
              <a:t>, ...)</a:t>
            </a:r>
          </a:p>
          <a:p>
            <a:endParaRPr lang="en-US"/>
          </a:p>
          <a:p>
            <a:endParaRPr lang="en-US"/>
          </a:p>
          <a:p>
            <a:endParaRPr lang="en-US"/>
          </a:p>
          <a:p>
            <a:r>
              <a:rPr lang="en-US"/>
              <a:t>Displaying the first and last employee's name in alphabetical order:</a:t>
            </a:r>
          </a:p>
        </p:txBody>
      </p:sp>
      <p:sp>
        <p:nvSpPr>
          <p:cNvPr id="584708" name="Rectangle 4"/>
          <p:cNvSpPr>
            <a:spLocks noChangeArrowheads="1"/>
          </p:cNvSpPr>
          <p:nvPr/>
        </p:nvSpPr>
        <p:spPr bwMode="auto">
          <a:xfrm>
            <a:off x="838200" y="2209800"/>
            <a:ext cx="7478713" cy="800100"/>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pPr>
              <a:lnSpc>
                <a:spcPct val="100000"/>
              </a:lnSpc>
            </a:pPr>
            <a:r>
              <a:rPr lang="en-US" sz="2000" b="1" noProof="1">
                <a:latin typeface="Courier New" pitchFamily="49" charset="0"/>
              </a:rPr>
              <a:t>SELECT MIN(HireDate) MinHD, MAX(HireDate) MaxHD</a:t>
            </a:r>
          </a:p>
          <a:p>
            <a:pPr>
              <a:lnSpc>
                <a:spcPct val="100000"/>
              </a:lnSpc>
            </a:pPr>
            <a:r>
              <a:rPr lang="en-US" sz="2000" b="1" noProof="1">
                <a:latin typeface="Courier New" pitchFamily="49" charset="0"/>
              </a:rPr>
              <a:t>FROM Employee</a:t>
            </a:r>
          </a:p>
        </p:txBody>
      </p:sp>
      <p:graphicFrame>
        <p:nvGraphicFramePr>
          <p:cNvPr id="584709" name="Group 5"/>
          <p:cNvGraphicFramePr>
            <a:graphicFrameLocks noGrp="1"/>
          </p:cNvGraphicFramePr>
          <p:nvPr/>
        </p:nvGraphicFramePr>
        <p:xfrm>
          <a:off x="838200" y="3276600"/>
          <a:ext cx="7478713" cy="704088"/>
        </p:xfrm>
        <a:graphic>
          <a:graphicData uri="http://schemas.openxmlformats.org/drawingml/2006/table">
            <a:tbl>
              <a:tblPr firstRow="1">
                <a:tableStyleId>{35758FB7-9AC5-4552-8A53-C91805E547FA}</a:tableStyleId>
              </a:tblPr>
              <a:tblGrid>
                <a:gridCol w="3670300"/>
                <a:gridCol w="380841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MinHD</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MaxHD</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1996-07-31</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2003-06-03</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
        <p:nvSpPr>
          <p:cNvPr id="584720" name="Rectangle 16"/>
          <p:cNvSpPr>
            <a:spLocks noChangeArrowheads="1"/>
          </p:cNvSpPr>
          <p:nvPr/>
        </p:nvSpPr>
        <p:spPr bwMode="auto">
          <a:xfrm>
            <a:off x="838200" y="5508625"/>
            <a:ext cx="7478713" cy="800100"/>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pPr>
              <a:lnSpc>
                <a:spcPct val="100000"/>
              </a:lnSpc>
            </a:pPr>
            <a:r>
              <a:rPr lang="en-US" sz="2000" b="1" noProof="1">
                <a:latin typeface="Courier New" pitchFamily="49" charset="0"/>
              </a:rPr>
              <a:t>SELECT MIN(LastName), MAX(LastName)</a:t>
            </a:r>
          </a:p>
          <a:p>
            <a:pPr>
              <a:lnSpc>
                <a:spcPct val="100000"/>
              </a:lnSpc>
            </a:pPr>
            <a:r>
              <a:rPr lang="en-US" sz="2000" b="1" noProof="1">
                <a:latin typeface="Courier New" pitchFamily="49" charset="0"/>
              </a:rPr>
              <a:t>FROM employee</a:t>
            </a: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p:txBody>
          <a:bodyPr/>
          <a:lstStyle/>
          <a:p>
            <a:r>
              <a:rPr lang="en-US"/>
              <a:t>The </a:t>
            </a:r>
            <a:r>
              <a:rPr lang="en-US">
                <a:latin typeface="Courier New" pitchFamily="49" charset="0"/>
              </a:rPr>
              <a:t>COUNT(</a:t>
            </a:r>
            <a:r>
              <a:rPr lang="en-US">
                <a:latin typeface="Courier New" pitchFamily="49" charset="0"/>
                <a:cs typeface="Courier New" pitchFamily="49" charset="0"/>
              </a:rPr>
              <a:t>…</a:t>
            </a:r>
            <a:r>
              <a:rPr lang="en-US">
                <a:latin typeface="Courier New" pitchFamily="49" charset="0"/>
              </a:rPr>
              <a:t>)</a:t>
            </a:r>
            <a:r>
              <a:rPr lang="en-US"/>
              <a:t> Function</a:t>
            </a:r>
          </a:p>
        </p:txBody>
      </p:sp>
      <p:sp>
        <p:nvSpPr>
          <p:cNvPr id="585731" name="Rectangle 3"/>
          <p:cNvSpPr>
            <a:spLocks noGrp="1" noChangeArrowheads="1"/>
          </p:cNvSpPr>
          <p:nvPr>
            <p:ph type="body" idx="1"/>
          </p:nvPr>
        </p:nvSpPr>
        <p:spPr/>
        <p:txBody>
          <a:bodyPr/>
          <a:lstStyle/>
          <a:p>
            <a:r>
              <a:rPr lang="en-US" sz="3000">
                <a:latin typeface="Courier New" pitchFamily="49" charset="0"/>
              </a:rPr>
              <a:t>COUNT(*)</a:t>
            </a:r>
            <a:r>
              <a:rPr lang="en-US" sz="3000"/>
              <a:t> returns the number of rows in the result table</a:t>
            </a:r>
          </a:p>
          <a:p>
            <a:endParaRPr lang="en-US" sz="3000"/>
          </a:p>
          <a:p>
            <a:endParaRPr lang="en-US" sz="3000"/>
          </a:p>
          <a:p>
            <a:r>
              <a:rPr lang="en-US" sz="3000" noProof="1">
                <a:latin typeface="Courier New" pitchFamily="49" charset="0"/>
              </a:rPr>
              <a:t>COUNT(</a:t>
            </a:r>
            <a:r>
              <a:rPr lang="en-US" sz="3000" i="1" noProof="1">
                <a:latin typeface="Courier New" pitchFamily="49" charset="0"/>
              </a:rPr>
              <a:t>expr</a:t>
            </a:r>
            <a:r>
              <a:rPr lang="en-US" sz="3000" noProof="1">
                <a:latin typeface="Courier New" pitchFamily="49" charset="0"/>
              </a:rPr>
              <a:t>)</a:t>
            </a:r>
            <a:r>
              <a:rPr lang="en-US" sz="3000"/>
              <a:t> returns the number of rows with </a:t>
            </a:r>
            <a:r>
              <a:rPr lang="en-US" sz="3000">
                <a:solidFill>
                  <a:schemeClr val="tx2"/>
                </a:solidFill>
                <a:effectLst>
                  <a:outerShdw blurRad="38100" dist="38100" dir="2700000" algn="tl">
                    <a:srgbClr val="000000"/>
                  </a:outerShdw>
                </a:effectLst>
              </a:rPr>
              <a:t>non-null</a:t>
            </a:r>
            <a:r>
              <a:rPr lang="en-US" sz="3000"/>
              <a:t> values for the </a:t>
            </a:r>
            <a:r>
              <a:rPr lang="en-US" sz="3000" i="1" noProof="1">
                <a:latin typeface="Courier New" pitchFamily="49" charset="0"/>
              </a:rPr>
              <a:t>expr</a:t>
            </a:r>
            <a:endParaRPr lang="en-US" sz="3000" noProof="1">
              <a:latin typeface="Courier New" pitchFamily="49" charset="0"/>
            </a:endParaRPr>
          </a:p>
        </p:txBody>
      </p:sp>
      <p:sp>
        <p:nvSpPr>
          <p:cNvPr id="585732" name="Rectangle 4"/>
          <p:cNvSpPr>
            <a:spLocks noChangeArrowheads="1"/>
          </p:cNvSpPr>
          <p:nvPr/>
        </p:nvSpPr>
        <p:spPr bwMode="auto">
          <a:xfrm>
            <a:off x="755650" y="2498725"/>
            <a:ext cx="5256213" cy="800100"/>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pPr>
              <a:lnSpc>
                <a:spcPct val="100000"/>
              </a:lnSpc>
            </a:pPr>
            <a:r>
              <a:rPr lang="en-US" sz="2000" b="1" noProof="1">
                <a:latin typeface="Courier New" pitchFamily="49" charset="0"/>
              </a:rPr>
              <a:t>SELECT COUNT(*) Cnt FROM Employee</a:t>
            </a:r>
          </a:p>
          <a:p>
            <a:pPr>
              <a:lnSpc>
                <a:spcPct val="100000"/>
              </a:lnSpc>
            </a:pPr>
            <a:r>
              <a:rPr lang="en-US" sz="2000" b="1" noProof="1">
                <a:latin typeface="Courier New" pitchFamily="49" charset="0"/>
              </a:rPr>
              <a:t>WHERE DepartmentID = 3</a:t>
            </a:r>
          </a:p>
        </p:txBody>
      </p:sp>
      <p:graphicFrame>
        <p:nvGraphicFramePr>
          <p:cNvPr id="585733" name="Group 5"/>
          <p:cNvGraphicFramePr>
            <a:graphicFrameLocks noGrp="1"/>
          </p:cNvGraphicFramePr>
          <p:nvPr/>
        </p:nvGraphicFramePr>
        <p:xfrm>
          <a:off x="6443663" y="2492375"/>
          <a:ext cx="1800225" cy="792163"/>
        </p:xfrm>
        <a:graphic>
          <a:graphicData uri="http://schemas.openxmlformats.org/drawingml/2006/table">
            <a:tbl>
              <a:tblPr firstRow="1">
                <a:tableStyleId>{35758FB7-9AC5-4552-8A53-C91805E547FA}</a:tableStyleId>
              </a:tblPr>
              <a:tblGrid>
                <a:gridCol w="1800225"/>
              </a:tblGrid>
              <a:tr h="3968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Cnt</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9528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18</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
        <p:nvSpPr>
          <p:cNvPr id="585741" name="Rectangle 13"/>
          <p:cNvSpPr>
            <a:spLocks noChangeArrowheads="1"/>
          </p:cNvSpPr>
          <p:nvPr/>
        </p:nvSpPr>
        <p:spPr bwMode="auto">
          <a:xfrm>
            <a:off x="755650" y="4772025"/>
            <a:ext cx="5256213" cy="1409700"/>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pPr>
              <a:lnSpc>
                <a:spcPct val="100000"/>
              </a:lnSpc>
            </a:pPr>
            <a:r>
              <a:rPr lang="en-US" sz="2000" b="1" noProof="1">
                <a:latin typeface="Courier New" pitchFamily="49" charset="0"/>
              </a:rPr>
              <a:t>SELECT COUNT(ManagerID) MgrCount,</a:t>
            </a:r>
          </a:p>
          <a:p>
            <a:pPr>
              <a:lnSpc>
                <a:spcPct val="100000"/>
              </a:lnSpc>
            </a:pPr>
            <a:r>
              <a:rPr lang="en-US" sz="2000" b="1" noProof="1">
                <a:latin typeface="Courier New" pitchFamily="49" charset="0"/>
              </a:rPr>
              <a:t>       COUNT(*) AllCount</a:t>
            </a:r>
          </a:p>
          <a:p>
            <a:pPr>
              <a:lnSpc>
                <a:spcPct val="100000"/>
              </a:lnSpc>
            </a:pPr>
            <a:r>
              <a:rPr lang="en-US" sz="2000" b="1" noProof="1">
                <a:latin typeface="Courier New" pitchFamily="49" charset="0"/>
              </a:rPr>
              <a:t>FROM Employee</a:t>
            </a:r>
          </a:p>
          <a:p>
            <a:pPr>
              <a:lnSpc>
                <a:spcPct val="100000"/>
              </a:lnSpc>
            </a:pPr>
            <a:r>
              <a:rPr lang="en-US" sz="2000" b="1" noProof="1">
                <a:latin typeface="Courier New" pitchFamily="49" charset="0"/>
              </a:rPr>
              <a:t>WHERE DepartmentID = 16</a:t>
            </a:r>
          </a:p>
        </p:txBody>
      </p:sp>
      <p:graphicFrame>
        <p:nvGraphicFramePr>
          <p:cNvPr id="585742" name="Group 14"/>
          <p:cNvGraphicFramePr>
            <a:graphicFrameLocks noGrp="1"/>
          </p:cNvGraphicFramePr>
          <p:nvPr/>
        </p:nvGraphicFramePr>
        <p:xfrm>
          <a:off x="6300788" y="4797425"/>
          <a:ext cx="2447925" cy="704088"/>
        </p:xfrm>
        <a:graphic>
          <a:graphicData uri="http://schemas.openxmlformats.org/drawingml/2006/table">
            <a:tbl>
              <a:tblPr firstRow="1">
                <a:tableStyleId>{35758FB7-9AC5-4552-8A53-C91805E547FA}</a:tableStyleId>
              </a:tblPr>
              <a:tblGrid>
                <a:gridCol w="1295400"/>
                <a:gridCol w="1152525"/>
              </a:tblGrid>
              <a:tr h="2889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MgrCount</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AllCount</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1</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2</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p:txBody>
          <a:bodyPr/>
          <a:lstStyle/>
          <a:p>
            <a:r>
              <a:rPr lang="en-US" sz="3600"/>
              <a:t>Group Functions and </a:t>
            </a:r>
            <a:r>
              <a:rPr lang="en-US" sz="3600" noProof="1">
                <a:latin typeface="Courier New" pitchFamily="49" charset="0"/>
              </a:rPr>
              <a:t>NULL</a:t>
            </a:r>
            <a:r>
              <a:rPr lang="en-US" sz="3600" noProof="1"/>
              <a:t>s</a:t>
            </a:r>
          </a:p>
        </p:txBody>
      </p:sp>
      <p:sp>
        <p:nvSpPr>
          <p:cNvPr id="587779" name="Rectangle 3"/>
          <p:cNvSpPr>
            <a:spLocks noGrp="1" noChangeArrowheads="1"/>
          </p:cNvSpPr>
          <p:nvPr>
            <p:ph type="body" idx="1"/>
          </p:nvPr>
        </p:nvSpPr>
        <p:spPr/>
        <p:txBody>
          <a:bodyPr/>
          <a:lstStyle/>
          <a:p>
            <a:r>
              <a:rPr lang="en-US" dirty="0"/>
              <a:t>Group functions ignore </a:t>
            </a:r>
            <a:r>
              <a:rPr lang="en-US" dirty="0">
                <a:latin typeface="Courier New" pitchFamily="49" charset="0"/>
              </a:rPr>
              <a:t>NULL</a:t>
            </a:r>
            <a:r>
              <a:rPr lang="en-US" dirty="0"/>
              <a:t> values in the column</a:t>
            </a:r>
          </a:p>
          <a:p>
            <a:endParaRPr lang="en-US" dirty="0"/>
          </a:p>
          <a:p>
            <a:endParaRPr lang="en-US" dirty="0"/>
          </a:p>
          <a:p>
            <a:endParaRPr lang="en-US" dirty="0"/>
          </a:p>
          <a:p>
            <a:endParaRPr lang="en-US" dirty="0"/>
          </a:p>
          <a:p>
            <a:r>
              <a:rPr lang="en-US" dirty="0"/>
              <a:t>If each </a:t>
            </a:r>
            <a:r>
              <a:rPr lang="en-US" dirty="0">
                <a:latin typeface="Courier New" pitchFamily="49" charset="0"/>
              </a:rPr>
              <a:t>NULL</a:t>
            </a:r>
            <a:r>
              <a:rPr lang="en-US" dirty="0"/>
              <a:t> value in the </a:t>
            </a:r>
            <a:r>
              <a:rPr lang="en-US" noProof="1">
                <a:latin typeface="Courier New" pitchFamily="49" charset="0"/>
              </a:rPr>
              <a:t>ManagerID</a:t>
            </a:r>
            <a:r>
              <a:rPr lang="en-US" dirty="0"/>
              <a:t> column is considered as </a:t>
            </a:r>
            <a:r>
              <a:rPr lang="en-US" dirty="0" smtClean="0"/>
              <a:t>0 (zero) </a:t>
            </a:r>
            <a:r>
              <a:rPr lang="en-US" dirty="0"/>
              <a:t>in the calculation, the result will be 106</a:t>
            </a:r>
          </a:p>
        </p:txBody>
      </p:sp>
      <p:sp>
        <p:nvSpPr>
          <p:cNvPr id="587780" name="Rectangle 4"/>
          <p:cNvSpPr>
            <a:spLocks noChangeArrowheads="1"/>
          </p:cNvSpPr>
          <p:nvPr/>
        </p:nvSpPr>
        <p:spPr bwMode="auto">
          <a:xfrm>
            <a:off x="755650" y="2209800"/>
            <a:ext cx="7627938" cy="1104900"/>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pPr>
              <a:lnSpc>
                <a:spcPct val="100000"/>
              </a:lnSpc>
            </a:pPr>
            <a:r>
              <a:rPr lang="en-US" sz="2000" b="1" noProof="1">
                <a:latin typeface="Courier New" pitchFamily="49" charset="0"/>
              </a:rPr>
              <a:t>SELECT AVG(ManagerID) Avg,</a:t>
            </a:r>
          </a:p>
          <a:p>
            <a:pPr>
              <a:lnSpc>
                <a:spcPct val="100000"/>
              </a:lnSpc>
            </a:pPr>
            <a:r>
              <a:rPr lang="en-US" sz="2000" b="1" noProof="1">
                <a:latin typeface="Courier New" pitchFamily="49" charset="0"/>
              </a:rPr>
              <a:t>  SUM(ManagerID) / COUNT(*) AvgAll</a:t>
            </a:r>
          </a:p>
          <a:p>
            <a:pPr>
              <a:lnSpc>
                <a:spcPct val="100000"/>
              </a:lnSpc>
            </a:pPr>
            <a:r>
              <a:rPr lang="en-US" sz="2000" b="1" noProof="1">
                <a:latin typeface="Courier New" pitchFamily="49" charset="0"/>
              </a:rPr>
              <a:t>FROM Employee</a:t>
            </a:r>
          </a:p>
        </p:txBody>
      </p:sp>
      <p:graphicFrame>
        <p:nvGraphicFramePr>
          <p:cNvPr id="587781" name="Group 5"/>
          <p:cNvGraphicFramePr>
            <a:graphicFrameLocks noGrp="1"/>
          </p:cNvGraphicFramePr>
          <p:nvPr/>
        </p:nvGraphicFramePr>
        <p:xfrm>
          <a:off x="755650" y="3657600"/>
          <a:ext cx="2952750" cy="704088"/>
        </p:xfrm>
        <a:graphic>
          <a:graphicData uri="http://schemas.openxmlformats.org/drawingml/2006/table">
            <a:tbl>
              <a:tblPr firstRow="1">
                <a:tableStyleId>{35758FB7-9AC5-4552-8A53-C91805E547FA}</a:tableStyleId>
              </a:tblPr>
              <a:tblGrid>
                <a:gridCol w="1562100"/>
                <a:gridCol w="1390650"/>
              </a:tblGrid>
              <a:tr h="2889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Avg</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AvgAll</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108</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dirty="0" smtClean="0">
                          <a:ln>
                            <a:noFill/>
                          </a:ln>
                          <a:effectLst>
                            <a:outerShdw blurRad="38100" dist="38100" dir="2700000" algn="tl">
                              <a:srgbClr val="FFFFFF"/>
                            </a:outerShdw>
                          </a:effectLst>
                        </a:rPr>
                        <a:t>106</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sz="3600" dirty="0"/>
              <a:t>Services in SQL Server</a:t>
            </a:r>
            <a:r>
              <a:rPr lang="bg-BG" sz="3600" dirty="0"/>
              <a:t> </a:t>
            </a:r>
            <a:r>
              <a:rPr lang="bg-BG" sz="3600" dirty="0" smtClean="0"/>
              <a:t>200</a:t>
            </a:r>
            <a:r>
              <a:rPr lang="en-US" sz="3600" dirty="0" smtClean="0"/>
              <a:t>8</a:t>
            </a:r>
            <a:endParaRPr lang="bg-BG" sz="3600" dirty="0"/>
          </a:p>
        </p:txBody>
      </p:sp>
      <p:sp>
        <p:nvSpPr>
          <p:cNvPr id="465923" name="Rectangle 3"/>
          <p:cNvSpPr>
            <a:spLocks noGrp="1" noChangeArrowheads="1"/>
          </p:cNvSpPr>
          <p:nvPr>
            <p:ph type="body" idx="1"/>
          </p:nvPr>
        </p:nvSpPr>
        <p:spPr/>
        <p:txBody>
          <a:bodyPr/>
          <a:lstStyle/>
          <a:p>
            <a:pPr>
              <a:lnSpc>
                <a:spcPct val="85000"/>
              </a:lnSpc>
            </a:pPr>
            <a:r>
              <a:rPr lang="en-US"/>
              <a:t>Sqlservr – database engine</a:t>
            </a:r>
          </a:p>
          <a:p>
            <a:pPr lvl="1">
              <a:lnSpc>
                <a:spcPct val="85000"/>
              </a:lnSpc>
            </a:pPr>
            <a:r>
              <a:rPr lang="en-US"/>
              <a:t>Processes T-SQL queries</a:t>
            </a:r>
          </a:p>
          <a:p>
            <a:pPr lvl="1">
              <a:lnSpc>
                <a:spcPct val="85000"/>
              </a:lnSpc>
            </a:pPr>
            <a:r>
              <a:rPr lang="en-US"/>
              <a:t>Distributes resources to the clients</a:t>
            </a:r>
          </a:p>
          <a:p>
            <a:pPr lvl="1">
              <a:lnSpc>
                <a:spcPct val="85000"/>
              </a:lnSpc>
            </a:pPr>
            <a:r>
              <a:rPr lang="en-US"/>
              <a:t>Ensures database integrity</a:t>
            </a:r>
          </a:p>
          <a:p>
            <a:pPr>
              <a:lnSpc>
                <a:spcPct val="85000"/>
              </a:lnSpc>
            </a:pPr>
            <a:r>
              <a:rPr lang="en-US"/>
              <a:t>SQLServerAgent</a:t>
            </a:r>
          </a:p>
          <a:p>
            <a:pPr lvl="1">
              <a:lnSpc>
                <a:spcPct val="85000"/>
              </a:lnSpc>
            </a:pPr>
            <a:r>
              <a:rPr lang="en-US"/>
              <a:t>Gets information for the processes' state</a:t>
            </a:r>
          </a:p>
          <a:p>
            <a:pPr lvl="1">
              <a:lnSpc>
                <a:spcPct val="85000"/>
              </a:lnSpc>
            </a:pPr>
            <a:r>
              <a:rPr lang="en-US"/>
              <a:t>Creates schedules and automates managing of tasks</a:t>
            </a:r>
          </a:p>
          <a:p>
            <a:pPr lvl="1">
              <a:lnSpc>
                <a:spcPct val="85000"/>
              </a:lnSpc>
            </a:pPr>
            <a:r>
              <a:rPr lang="en-US"/>
              <a:t>Can send email or other massage if a problem arises</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a:lstStyle/>
          <a:p>
            <a:r>
              <a:rPr lang="en-US" sz="3600"/>
              <a:t>Group Functions in Nested Queries</a:t>
            </a:r>
            <a:endParaRPr lang="bg-BG" sz="3600"/>
          </a:p>
        </p:txBody>
      </p:sp>
      <p:sp>
        <p:nvSpPr>
          <p:cNvPr id="588803" name="Rectangle 3"/>
          <p:cNvSpPr>
            <a:spLocks noGrp="1" noChangeArrowheads="1"/>
          </p:cNvSpPr>
          <p:nvPr>
            <p:ph type="body" idx="1"/>
          </p:nvPr>
        </p:nvSpPr>
        <p:spPr/>
        <p:txBody>
          <a:bodyPr/>
          <a:lstStyle/>
          <a:p>
            <a:pPr>
              <a:spcBef>
                <a:spcPct val="45000"/>
              </a:spcBef>
            </a:pPr>
            <a:r>
              <a:rPr lang="en-US"/>
              <a:t>For each department display the earliest hired employee</a:t>
            </a:r>
          </a:p>
        </p:txBody>
      </p:sp>
      <p:sp>
        <p:nvSpPr>
          <p:cNvPr id="588804" name="Rectangle 4"/>
          <p:cNvSpPr>
            <a:spLocks noChangeArrowheads="1"/>
          </p:cNvSpPr>
          <p:nvPr/>
        </p:nvSpPr>
        <p:spPr bwMode="auto">
          <a:xfrm>
            <a:off x="611188" y="2420938"/>
            <a:ext cx="7920037" cy="2324100"/>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pPr>
              <a:lnSpc>
                <a:spcPct val="100000"/>
              </a:lnSpc>
            </a:pPr>
            <a:r>
              <a:rPr lang="en-US" sz="2000" b="1" noProof="1">
                <a:latin typeface="Courier New" pitchFamily="49" charset="0"/>
              </a:rPr>
              <a:t>SELECT e.FirstName, e.LastName, e.HireDate, d.Name</a:t>
            </a:r>
          </a:p>
          <a:p>
            <a:pPr>
              <a:lnSpc>
                <a:spcPct val="100000"/>
              </a:lnSpc>
            </a:pPr>
            <a:r>
              <a:rPr lang="en-US" sz="2000" b="1" noProof="1">
                <a:latin typeface="Courier New" pitchFamily="49" charset="0"/>
              </a:rPr>
              <a:t>FROM Employee e </a:t>
            </a:r>
          </a:p>
          <a:p>
            <a:pPr>
              <a:lnSpc>
                <a:spcPct val="100000"/>
              </a:lnSpc>
            </a:pPr>
            <a:r>
              <a:rPr lang="en-US" sz="2000" b="1" noProof="1">
                <a:latin typeface="Courier New" pitchFamily="49" charset="0"/>
              </a:rPr>
              <a:t>  JOIN Department d</a:t>
            </a:r>
          </a:p>
          <a:p>
            <a:pPr>
              <a:lnSpc>
                <a:spcPct val="100000"/>
              </a:lnSpc>
            </a:pPr>
            <a:r>
              <a:rPr lang="en-US" sz="2000" b="1" noProof="1">
                <a:latin typeface="Courier New" pitchFamily="49" charset="0"/>
              </a:rPr>
              <a:t>    ON e.DepartmentID = d.DepartmentID</a:t>
            </a:r>
          </a:p>
          <a:p>
            <a:pPr>
              <a:lnSpc>
                <a:spcPct val="100000"/>
              </a:lnSpc>
            </a:pPr>
            <a:r>
              <a:rPr lang="en-US" sz="2000" b="1" noProof="1">
                <a:latin typeface="Courier New" pitchFamily="49" charset="0"/>
              </a:rPr>
              <a:t>WHERE e.HireDate = </a:t>
            </a:r>
          </a:p>
          <a:p>
            <a:pPr>
              <a:lnSpc>
                <a:spcPct val="100000"/>
              </a:lnSpc>
            </a:pPr>
            <a:r>
              <a:rPr lang="en-US" sz="2000" b="1" noProof="1">
                <a:latin typeface="Courier New" pitchFamily="49" charset="0"/>
              </a:rPr>
              <a:t>  (SELECT MIN(HireDate) FROM Employee </a:t>
            </a:r>
            <a:endParaRPr lang="en-US" sz="2000" b="1" dirty="0">
              <a:latin typeface="Courier New" pitchFamily="49" charset="0"/>
            </a:endParaRPr>
          </a:p>
          <a:p>
            <a:pPr>
              <a:lnSpc>
                <a:spcPct val="100000"/>
              </a:lnSpc>
            </a:pPr>
            <a:r>
              <a:rPr lang="en-US" sz="2000" b="1" dirty="0">
                <a:latin typeface="Courier New" pitchFamily="49" charset="0"/>
              </a:rPr>
              <a:t>   </a:t>
            </a:r>
            <a:r>
              <a:rPr lang="en-US" sz="2000" b="1" noProof="1">
                <a:latin typeface="Courier New" pitchFamily="49" charset="0"/>
              </a:rPr>
              <a:t>WHERE DepartmentID = d.DepartmentID)</a:t>
            </a:r>
          </a:p>
        </p:txBody>
      </p:sp>
      <p:graphicFrame>
        <p:nvGraphicFramePr>
          <p:cNvPr id="588805" name="Group 5"/>
          <p:cNvGraphicFramePr>
            <a:graphicFrameLocks noGrp="1"/>
          </p:cNvGraphicFramePr>
          <p:nvPr/>
        </p:nvGraphicFramePr>
        <p:xfrm>
          <a:off x="611188" y="5013325"/>
          <a:ext cx="7921625" cy="1416495"/>
        </p:xfrm>
        <a:graphic>
          <a:graphicData uri="http://schemas.openxmlformats.org/drawingml/2006/table">
            <a:tbl>
              <a:tblPr firstRow="1">
                <a:tableStyleId>{35758FB7-9AC5-4552-8A53-C91805E547FA}</a:tableStyleId>
              </a:tblPr>
              <a:tblGrid>
                <a:gridCol w="1657350"/>
                <a:gridCol w="1727200"/>
                <a:gridCol w="2592387"/>
                <a:gridCol w="1944688"/>
              </a:tblGrid>
              <a:tr h="3603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0" lang="en-US" sz="1800" u="none" strike="noStrike" cap="none" normalizeH="0" baseline="0" noProof="1" smtClean="0">
                          <a:ln>
                            <a:noFill/>
                          </a:ln>
                          <a:effectLst>
                            <a:outerShdw blurRad="38100" dist="38100" dir="2700000" algn="tl">
                              <a:srgbClr val="FFFFFF"/>
                            </a:outerShdw>
                          </a:effectLst>
                        </a:rPr>
                        <a:t>FirstName</a:t>
                      </a:r>
                      <a:endParaRPr kumimoji="0" lang="en-US" sz="1800" b="1" i="0" u="none" strike="noStrike" cap="none" normalizeH="0" baseline="0" noProof="1" smtClean="0">
                        <a:ln>
                          <a:noFill/>
                        </a:ln>
                        <a:solidFill>
                          <a:srgbClr val="000000"/>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0" lang="en-US" sz="1800" u="none" strike="noStrike" cap="none" normalizeH="0" baseline="0" noProof="1" smtClean="0">
                          <a:ln>
                            <a:noFill/>
                          </a:ln>
                          <a:effectLst>
                            <a:outerShdw blurRad="38100" dist="38100" dir="2700000" algn="tl">
                              <a:srgbClr val="FFFFFF"/>
                            </a:outerShdw>
                          </a:effectLst>
                        </a:rPr>
                        <a:t>LastName</a:t>
                      </a:r>
                      <a:endParaRPr kumimoji="0" lang="en-US" sz="1800" b="1" i="0" u="none" strike="noStrike" cap="none" normalizeH="0" baseline="0" noProof="1" smtClean="0">
                        <a:ln>
                          <a:noFill/>
                        </a:ln>
                        <a:solidFill>
                          <a:srgbClr val="000000"/>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0" lang="en-US" sz="1800" u="none" strike="noStrike" cap="none" normalizeH="0" baseline="0" noProof="1" smtClean="0">
                          <a:ln>
                            <a:noFill/>
                          </a:ln>
                          <a:effectLst>
                            <a:outerShdw blurRad="38100" dist="38100" dir="2700000" algn="tl">
                              <a:srgbClr val="FFFFFF"/>
                            </a:outerShdw>
                          </a:effectLst>
                        </a:rPr>
                        <a:t>HireDate</a:t>
                      </a:r>
                      <a:endParaRPr kumimoji="0" lang="en-US" sz="1800" b="1" i="0" u="none" strike="noStrike" cap="none" normalizeH="0" baseline="0" noProof="1" smtClean="0">
                        <a:ln>
                          <a:noFill/>
                        </a:ln>
                        <a:solidFill>
                          <a:srgbClr val="000000"/>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0" lang="en-US" sz="1800" u="none" strike="noStrike" cap="none" normalizeH="0" baseline="0" noProof="1" smtClean="0">
                          <a:ln>
                            <a:noFill/>
                          </a:ln>
                          <a:effectLst>
                            <a:outerShdw blurRad="38100" dist="38100" dir="2700000" algn="tl">
                              <a:srgbClr val="FFFFFF"/>
                            </a:outerShdw>
                          </a:effectLst>
                        </a:rPr>
                        <a:t>Name</a:t>
                      </a:r>
                      <a:endParaRPr kumimoji="0" lang="en-US" sz="1800" b="1" i="0" u="none" strike="noStrike" cap="none" normalizeH="0" baseline="0" noProof="1" smtClean="0">
                        <a:ln>
                          <a:noFill/>
                        </a:ln>
                        <a:solidFill>
                          <a:srgbClr val="000000"/>
                        </a:solidFill>
                        <a:effectLst>
                          <a:outerShdw blurRad="38100" dist="38100" dir="2700000" algn="tl">
                            <a:srgbClr val="FFFFFF"/>
                          </a:outerShdw>
                        </a:effectLst>
                        <a:latin typeface="Arial" charset="0"/>
                      </a:endParaRPr>
                    </a:p>
                  </a:txBody>
                  <a:tcPr horzOverflow="overflow"/>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Guy</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Gilbert</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1998-07-31 00:00:00</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Production</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Kevin</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Brown</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1999-02-26 00:00:00</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Marketing</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Roberto</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Tamburello</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1999-12-12 00:00:00</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Engineering</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ctrTitle"/>
          </p:nvPr>
        </p:nvSpPr>
        <p:spPr>
          <a:xfrm>
            <a:off x="1562100" y="2446338"/>
            <a:ext cx="5761038" cy="636587"/>
          </a:xfrm>
        </p:spPr>
        <p:txBody>
          <a:bodyPr/>
          <a:lstStyle/>
          <a:p>
            <a:r>
              <a:rPr lang="en-US"/>
              <a:t>SQL Language</a:t>
            </a:r>
            <a:endParaRPr lang="bg-BG"/>
          </a:p>
        </p:txBody>
      </p:sp>
      <p:sp>
        <p:nvSpPr>
          <p:cNvPr id="589827" name="Rectangle 3"/>
          <p:cNvSpPr>
            <a:spLocks noChangeArrowheads="1"/>
          </p:cNvSpPr>
          <p:nvPr/>
        </p:nvSpPr>
        <p:spPr bwMode="auto">
          <a:xfrm>
            <a:off x="2081213" y="3263900"/>
            <a:ext cx="4722812" cy="812800"/>
          </a:xfrm>
          <a:prstGeom prst="rect">
            <a:avLst/>
          </a:prstGeom>
          <a:noFill/>
          <a:ln w="9525">
            <a:noFill/>
            <a:miter lim="800000"/>
            <a:headEnd/>
            <a:tailEnd/>
          </a:ln>
          <a:effectLst/>
        </p:spPr>
        <p:txBody>
          <a:bodyPr lIns="0" tIns="0" rIns="0" bIns="0" anchor="b">
            <a:spAutoFit/>
          </a:bodyPr>
          <a:lstStyle/>
          <a:p>
            <a:pPr algn="ctr">
              <a:lnSpc>
                <a:spcPct val="95000"/>
              </a:lnSpc>
            </a:pPr>
            <a:r>
              <a:rPr lang="en-US" sz="2800">
                <a:effectLst>
                  <a:outerShdw blurRad="38100" dist="38100" dir="2700000" algn="tl">
                    <a:srgbClr val="FFFFFF"/>
                  </a:outerShdw>
                </a:effectLst>
              </a:rPr>
              <a:t>Group Functions and the</a:t>
            </a:r>
            <a:br>
              <a:rPr lang="en-US" sz="2800">
                <a:effectLst>
                  <a:outerShdw blurRad="38100" dist="38100" dir="2700000" algn="tl">
                    <a:srgbClr val="FFFFFF"/>
                  </a:outerShdw>
                </a:effectLst>
              </a:rPr>
            </a:br>
            <a:r>
              <a:rPr lang="en-US" sz="2800">
                <a:effectLst>
                  <a:outerShdw blurRad="38100" dist="38100" dir="2700000" algn="tl">
                    <a:srgbClr val="FFFFFF"/>
                  </a:outerShdw>
                </a:effectLst>
                <a:latin typeface="Courier New" pitchFamily="49" charset="0"/>
              </a:rPr>
              <a:t>GROUP BY</a:t>
            </a:r>
            <a:r>
              <a:rPr lang="en-US" sz="2800">
                <a:effectLst>
                  <a:outerShdw blurRad="38100" dist="38100" dir="2700000" algn="tl">
                    <a:srgbClr val="FFFFFF"/>
                  </a:outerShdw>
                </a:effectLst>
              </a:rPr>
              <a:t> Statement</a:t>
            </a:r>
            <a:endParaRPr lang="bg-BG" sz="2800">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Freeform 2"/>
          <p:cNvSpPr>
            <a:spLocks/>
          </p:cNvSpPr>
          <p:nvPr/>
        </p:nvSpPr>
        <p:spPr bwMode="auto">
          <a:xfrm>
            <a:off x="3511550" y="1728788"/>
            <a:ext cx="1695450" cy="4578350"/>
          </a:xfrm>
          <a:custGeom>
            <a:avLst/>
            <a:gdLst/>
            <a:ahLst/>
            <a:cxnLst>
              <a:cxn ang="0">
                <a:pos x="0" y="2884"/>
              </a:cxn>
              <a:cxn ang="0">
                <a:pos x="0" y="0"/>
              </a:cxn>
              <a:cxn ang="0">
                <a:pos x="1068" y="864"/>
              </a:cxn>
              <a:cxn ang="0">
                <a:pos x="1068" y="1971"/>
              </a:cxn>
              <a:cxn ang="0">
                <a:pos x="0" y="2884"/>
              </a:cxn>
            </a:cxnLst>
            <a:rect l="0" t="0" r="r" b="b"/>
            <a:pathLst>
              <a:path w="1068" h="2884">
                <a:moveTo>
                  <a:pt x="0" y="2884"/>
                </a:moveTo>
                <a:lnTo>
                  <a:pt x="0" y="0"/>
                </a:lnTo>
                <a:lnTo>
                  <a:pt x="1068" y="864"/>
                </a:lnTo>
                <a:lnTo>
                  <a:pt x="1068" y="1971"/>
                </a:lnTo>
                <a:lnTo>
                  <a:pt x="0" y="2884"/>
                </a:lnTo>
              </a:path>
            </a:pathLst>
          </a:custGeom>
          <a:solidFill>
            <a:srgbClr val="8FC2FF">
              <a:alpha val="50000"/>
            </a:srgbClr>
          </a:solidFill>
          <a:ln w="3175" cap="rnd" cmpd="sng">
            <a:solidFill>
              <a:schemeClr val="tx2"/>
            </a:solidFill>
            <a:prstDash val="solid"/>
            <a:round/>
            <a:headEnd type="none" w="sm" len="sm"/>
            <a:tailEnd type="none" w="sm" len="sm"/>
          </a:ln>
          <a:effectLst/>
        </p:spPr>
        <p:txBody>
          <a:bodyPr/>
          <a:lstStyle/>
          <a:p>
            <a:endParaRPr lang="bg-BG"/>
          </a:p>
        </p:txBody>
      </p:sp>
      <p:sp>
        <p:nvSpPr>
          <p:cNvPr id="591875" name="Rectangle 3"/>
          <p:cNvSpPr>
            <a:spLocks noGrp="1" noChangeArrowheads="1"/>
          </p:cNvSpPr>
          <p:nvPr>
            <p:ph type="title"/>
          </p:nvPr>
        </p:nvSpPr>
        <p:spPr/>
        <p:txBody>
          <a:bodyPr/>
          <a:lstStyle/>
          <a:p>
            <a:r>
              <a:rPr lang="en-US"/>
              <a:t>Creating Groups of Data</a:t>
            </a:r>
            <a:endParaRPr lang="bg-BG"/>
          </a:p>
        </p:txBody>
      </p:sp>
      <p:graphicFrame>
        <p:nvGraphicFramePr>
          <p:cNvPr id="591876" name="Group 4"/>
          <p:cNvGraphicFramePr>
            <a:graphicFrameLocks noGrp="1"/>
          </p:cNvGraphicFramePr>
          <p:nvPr/>
        </p:nvGraphicFramePr>
        <p:xfrm>
          <a:off x="763588" y="1743075"/>
          <a:ext cx="2735262" cy="4576572"/>
        </p:xfrm>
        <a:graphic>
          <a:graphicData uri="http://schemas.openxmlformats.org/drawingml/2006/table">
            <a:tbl>
              <a:tblPr firstRow="1">
                <a:tableStyleId>{35758FB7-9AC5-4552-8A53-C91805E547FA}</a:tableStyleId>
              </a:tblPr>
              <a:tblGrid>
                <a:gridCol w="1682750"/>
                <a:gridCol w="1052512"/>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u="none" strike="noStrike" cap="none" normalizeH="0" baseline="0" noProof="1" smtClean="0">
                          <a:ln>
                            <a:noFill/>
                          </a:ln>
                          <a:effectLst>
                            <a:outerShdw blurRad="38100" dist="38100" dir="2700000" algn="tl">
                              <a:srgbClr val="FFFFFF"/>
                            </a:outerShdw>
                          </a:effectLst>
                        </a:rPr>
                        <a:t>DepartmentID</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u="none" strike="noStrike" cap="none" normalizeH="0" baseline="0" noProof="1" smtClean="0">
                          <a:ln>
                            <a:noFill/>
                          </a:ln>
                          <a:effectLst>
                            <a:outerShdw blurRad="38100" dist="38100" dir="2700000" algn="tl">
                              <a:srgbClr val="FFFFFF"/>
                            </a:outerShdw>
                          </a:effectLst>
                        </a:rPr>
                        <a:t>Salary</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dirty="0" smtClean="0">
                          <a:ln>
                            <a:noFill/>
                          </a:ln>
                          <a:effectLst>
                            <a:outerShdw blurRad="38100" dist="38100" dir="2700000" algn="tl">
                              <a:srgbClr val="FFFFFF"/>
                            </a:outerShdw>
                          </a:effectLst>
                        </a:rPr>
                        <a:t>12</a:t>
                      </a:r>
                      <a:endParaRPr kumimoji="1" lang="bg-BG" sz="1800" b="1" i="0" u="none" strike="noStrike" cap="none" normalizeH="0" baseline="0" dirty="0" smtClean="0">
                        <a:ln>
                          <a:noFill/>
                        </a:ln>
                        <a:solidFill>
                          <a:schemeClr val="tx1"/>
                        </a:solidFill>
                        <a:effectLst>
                          <a:outerShdw blurRad="38100" dist="38100" dir="2700000" algn="tl">
                            <a:srgbClr val="FFFFFF"/>
                          </a:outerShdw>
                        </a:effectLst>
                        <a:latin typeface="Arial" charset="0"/>
                      </a:endParaRPr>
                    </a:p>
                  </a:txBody>
                  <a:tcPr horzOverflow="overflow">
                    <a:solidFill>
                      <a:srgbClr val="00B050"/>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10300</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solidFill>
                      <a:srgbClr val="00B050"/>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dirty="0" smtClean="0">
                          <a:ln>
                            <a:noFill/>
                          </a:ln>
                          <a:effectLst>
                            <a:outerShdw blurRad="38100" dist="38100" dir="2700000" algn="tl">
                              <a:srgbClr val="FFFFFF"/>
                            </a:outerShdw>
                          </a:effectLst>
                        </a:rPr>
                        <a:t>12</a:t>
                      </a:r>
                      <a:endParaRPr kumimoji="1" lang="bg-BG" sz="1800" b="1" i="0" u="none" strike="noStrike" cap="none" normalizeH="0" baseline="0" dirty="0" smtClean="0">
                        <a:ln>
                          <a:noFill/>
                        </a:ln>
                        <a:solidFill>
                          <a:schemeClr val="tx1"/>
                        </a:solidFill>
                        <a:effectLst>
                          <a:outerShdw blurRad="38100" dist="38100" dir="2700000" algn="tl">
                            <a:srgbClr val="FFFFFF"/>
                          </a:outerShdw>
                        </a:effectLst>
                        <a:latin typeface="Arial" charset="0"/>
                      </a:endParaRPr>
                    </a:p>
                  </a:txBody>
                  <a:tcPr horzOverflow="overflow">
                    <a:solidFill>
                      <a:srgbClr val="00B050"/>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dirty="0" smtClean="0">
                          <a:ln>
                            <a:noFill/>
                          </a:ln>
                          <a:effectLst>
                            <a:outerShdw blurRad="38100" dist="38100" dir="2700000" algn="tl">
                              <a:srgbClr val="FFFFFF"/>
                            </a:outerShdw>
                          </a:effectLst>
                        </a:rPr>
                        <a:t>16800</a:t>
                      </a:r>
                      <a:endParaRPr kumimoji="1" lang="bg-BG" sz="1800" b="1" i="0" u="none" strike="noStrike" cap="none" normalizeH="0" baseline="0" dirty="0" smtClean="0">
                        <a:ln>
                          <a:noFill/>
                        </a:ln>
                        <a:solidFill>
                          <a:schemeClr val="tx1"/>
                        </a:solidFill>
                        <a:effectLst>
                          <a:outerShdw blurRad="38100" dist="38100" dir="2700000" algn="tl">
                            <a:srgbClr val="FFFFFF"/>
                          </a:outerShdw>
                        </a:effectLst>
                        <a:latin typeface="Arial" charset="0"/>
                      </a:endParaRPr>
                    </a:p>
                  </a:txBody>
                  <a:tcPr horzOverflow="overflow">
                    <a:solidFill>
                      <a:srgbClr val="00B050"/>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dirty="0" smtClean="0">
                          <a:ln>
                            <a:noFill/>
                          </a:ln>
                          <a:effectLst>
                            <a:outerShdw blurRad="38100" dist="38100" dir="2700000" algn="tl">
                              <a:srgbClr val="FFFFFF"/>
                            </a:outerShdw>
                          </a:effectLst>
                        </a:rPr>
                        <a:t>12</a:t>
                      </a:r>
                      <a:endParaRPr kumimoji="1" lang="bg-BG" sz="1800" b="1" i="0" u="none" strike="noStrike" cap="none" normalizeH="0" baseline="0" dirty="0" smtClean="0">
                        <a:ln>
                          <a:noFill/>
                        </a:ln>
                        <a:solidFill>
                          <a:schemeClr val="tx1"/>
                        </a:solidFill>
                        <a:effectLst>
                          <a:outerShdw blurRad="38100" dist="38100" dir="2700000" algn="tl">
                            <a:srgbClr val="FFFFFF"/>
                          </a:outerShdw>
                        </a:effectLst>
                        <a:latin typeface="Arial" charset="0"/>
                      </a:endParaRPr>
                    </a:p>
                  </a:txBody>
                  <a:tcPr horzOverflow="overflow">
                    <a:solidFill>
                      <a:srgbClr val="00B050"/>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16800</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solidFill>
                      <a:srgbClr val="00B050"/>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dirty="0" smtClean="0">
                          <a:ln>
                            <a:noFill/>
                          </a:ln>
                          <a:effectLst>
                            <a:outerShdw blurRad="38100" dist="38100" dir="2700000" algn="tl">
                              <a:srgbClr val="FFFFFF"/>
                            </a:outerShdw>
                          </a:effectLst>
                        </a:rPr>
                        <a:t>12</a:t>
                      </a:r>
                      <a:endParaRPr kumimoji="1" lang="bg-BG" sz="1800" b="1" i="0" u="none" strike="noStrike" cap="none" normalizeH="0" baseline="0" dirty="0" smtClean="0">
                        <a:ln>
                          <a:noFill/>
                        </a:ln>
                        <a:solidFill>
                          <a:schemeClr val="tx1"/>
                        </a:solidFill>
                        <a:effectLst>
                          <a:outerShdw blurRad="38100" dist="38100" dir="2700000" algn="tl">
                            <a:srgbClr val="FFFFFF"/>
                          </a:outerShdw>
                        </a:effectLst>
                        <a:latin typeface="Arial" charset="0"/>
                      </a:endParaRPr>
                    </a:p>
                  </a:txBody>
                  <a:tcPr horzOverflow="overflow">
                    <a:solidFill>
                      <a:srgbClr val="00B050"/>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10300</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solidFill>
                      <a:srgbClr val="00B050"/>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dirty="0" smtClean="0">
                          <a:ln>
                            <a:noFill/>
                          </a:ln>
                          <a:effectLst>
                            <a:outerShdw blurRad="38100" dist="38100" dir="2700000" algn="tl">
                              <a:srgbClr val="FFFFFF"/>
                            </a:outerShdw>
                          </a:effectLst>
                        </a:rPr>
                        <a:t>12</a:t>
                      </a:r>
                      <a:endParaRPr kumimoji="1" lang="bg-BG" sz="1800" b="1" i="0" u="none" strike="noStrike" cap="none" normalizeH="0" baseline="0" dirty="0" smtClean="0">
                        <a:ln>
                          <a:noFill/>
                        </a:ln>
                        <a:solidFill>
                          <a:schemeClr val="tx1"/>
                        </a:solidFill>
                        <a:effectLst>
                          <a:outerShdw blurRad="38100" dist="38100" dir="2700000" algn="tl">
                            <a:srgbClr val="FFFFFF"/>
                          </a:outerShdw>
                        </a:effectLst>
                        <a:latin typeface="Arial" charset="0"/>
                      </a:endParaRPr>
                    </a:p>
                  </a:txBody>
                  <a:tcPr horzOverflow="overflow">
                    <a:solidFill>
                      <a:srgbClr val="00B050"/>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dirty="0" smtClean="0">
                          <a:ln>
                            <a:noFill/>
                          </a:ln>
                          <a:effectLst>
                            <a:outerShdw blurRad="38100" dist="38100" dir="2700000" algn="tl">
                              <a:srgbClr val="FFFFFF"/>
                            </a:outerShdw>
                          </a:effectLst>
                        </a:rPr>
                        <a:t>17800</a:t>
                      </a:r>
                      <a:endParaRPr kumimoji="1" lang="bg-BG" sz="1800" b="1" i="0" u="none" strike="noStrike" cap="none" normalizeH="0" baseline="0" dirty="0" smtClean="0">
                        <a:ln>
                          <a:noFill/>
                        </a:ln>
                        <a:solidFill>
                          <a:schemeClr val="tx1"/>
                        </a:solidFill>
                        <a:effectLst>
                          <a:outerShdw blurRad="38100" dist="38100" dir="2700000" algn="tl">
                            <a:srgbClr val="FFFFFF"/>
                          </a:outerShdw>
                        </a:effectLst>
                        <a:latin typeface="Arial" charset="0"/>
                      </a:endParaRPr>
                    </a:p>
                  </a:txBody>
                  <a:tcPr horzOverflow="overflow">
                    <a:solidFill>
                      <a:srgbClr val="00B050"/>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dirty="0" smtClean="0">
                          <a:ln>
                            <a:noFill/>
                          </a:ln>
                          <a:effectLst>
                            <a:outerShdw blurRad="38100" dist="38100" dir="2700000" algn="tl">
                              <a:srgbClr val="FFFFFF"/>
                            </a:outerShdw>
                          </a:effectLst>
                        </a:rPr>
                        <a:t>2</a:t>
                      </a:r>
                      <a:endParaRPr kumimoji="1" lang="bg-BG" sz="1800" b="1" i="0" u="none" strike="noStrike" cap="none" normalizeH="0" baseline="0" dirty="0" smtClean="0">
                        <a:ln>
                          <a:noFill/>
                        </a:ln>
                        <a:solidFill>
                          <a:schemeClr val="tx1"/>
                        </a:solidFill>
                        <a:effectLst>
                          <a:outerShdw blurRad="38100" dist="38100" dir="2700000" algn="tl">
                            <a:srgbClr val="FFFFFF"/>
                          </a:outerShdw>
                        </a:effectLst>
                        <a:latin typeface="Arial" charset="0"/>
                      </a:endParaRPr>
                    </a:p>
                  </a:txBody>
                  <a:tcPr horzOverflow="overflow">
                    <a:solidFill>
                      <a:schemeClr val="bg1">
                        <a:lumMod val="50000"/>
                        <a:lumOff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dirty="0" smtClean="0">
                          <a:ln>
                            <a:noFill/>
                          </a:ln>
                          <a:effectLst>
                            <a:outerShdw blurRad="38100" dist="38100" dir="2700000" algn="tl">
                              <a:srgbClr val="FFFFFF"/>
                            </a:outerShdw>
                          </a:effectLst>
                        </a:rPr>
                        <a:t>28800</a:t>
                      </a:r>
                      <a:endParaRPr kumimoji="1" lang="bg-BG" sz="1800" b="1" i="0" u="none" strike="noStrike" cap="none" normalizeH="0" baseline="0" dirty="0" smtClean="0">
                        <a:ln>
                          <a:noFill/>
                        </a:ln>
                        <a:solidFill>
                          <a:schemeClr val="tx1"/>
                        </a:solidFill>
                        <a:effectLst>
                          <a:outerShdw blurRad="38100" dist="38100" dir="2700000" algn="tl">
                            <a:srgbClr val="FFFFFF"/>
                          </a:outerShdw>
                        </a:effectLst>
                        <a:latin typeface="Arial" charset="0"/>
                      </a:endParaRPr>
                    </a:p>
                  </a:txBody>
                  <a:tcPr horzOverflow="overflow">
                    <a:solidFill>
                      <a:schemeClr val="bg1">
                        <a:lumMod val="50000"/>
                        <a:lumOff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dirty="0" smtClean="0">
                          <a:ln>
                            <a:noFill/>
                          </a:ln>
                          <a:effectLst>
                            <a:outerShdw blurRad="38100" dist="38100" dir="2700000" algn="tl">
                              <a:srgbClr val="FFFFFF"/>
                            </a:outerShdw>
                          </a:effectLst>
                        </a:rPr>
                        <a:t>2</a:t>
                      </a:r>
                      <a:endParaRPr kumimoji="1" lang="bg-BG" sz="1800" b="1" i="0" u="none" strike="noStrike" cap="none" normalizeH="0" baseline="0" dirty="0" smtClean="0">
                        <a:ln>
                          <a:noFill/>
                        </a:ln>
                        <a:solidFill>
                          <a:schemeClr val="tx1"/>
                        </a:solidFill>
                        <a:effectLst>
                          <a:outerShdw blurRad="38100" dist="38100" dir="2700000" algn="tl">
                            <a:srgbClr val="FFFFFF"/>
                          </a:outerShdw>
                        </a:effectLst>
                        <a:latin typeface="Arial" charset="0"/>
                      </a:endParaRPr>
                    </a:p>
                  </a:txBody>
                  <a:tcPr horzOverflow="overflow">
                    <a:solidFill>
                      <a:schemeClr val="bg1">
                        <a:lumMod val="50000"/>
                        <a:lumOff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25000</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solidFill>
                      <a:schemeClr val="bg1">
                        <a:lumMod val="50000"/>
                        <a:lumOff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dirty="0" smtClean="0">
                          <a:ln>
                            <a:noFill/>
                          </a:ln>
                          <a:effectLst>
                            <a:outerShdw blurRad="38100" dist="38100" dir="2700000" algn="tl">
                              <a:srgbClr val="FFFFFF"/>
                            </a:outerShdw>
                          </a:effectLst>
                        </a:rPr>
                        <a:t>2</a:t>
                      </a:r>
                      <a:endParaRPr kumimoji="1" lang="bg-BG" sz="1800" b="1" i="0" u="none" strike="noStrike" cap="none" normalizeH="0" baseline="0" dirty="0" smtClean="0">
                        <a:ln>
                          <a:noFill/>
                        </a:ln>
                        <a:solidFill>
                          <a:schemeClr val="tx1"/>
                        </a:solidFill>
                        <a:effectLst>
                          <a:outerShdw blurRad="38100" dist="38100" dir="2700000" algn="tl">
                            <a:srgbClr val="FFFFFF"/>
                          </a:outerShdw>
                        </a:effectLst>
                        <a:latin typeface="Arial" charset="0"/>
                      </a:endParaRPr>
                    </a:p>
                  </a:txBody>
                  <a:tcPr horzOverflow="overflow">
                    <a:solidFill>
                      <a:schemeClr val="bg1">
                        <a:lumMod val="50000"/>
                        <a:lumOff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29800</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solidFill>
                      <a:schemeClr val="bg1">
                        <a:lumMod val="50000"/>
                        <a:lumOff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dirty="0" smtClean="0">
                          <a:ln>
                            <a:noFill/>
                          </a:ln>
                          <a:effectLst>
                            <a:outerShdw blurRad="38100" dist="38100" dir="2700000" algn="tl">
                              <a:srgbClr val="FFFFFF"/>
                            </a:outerShdw>
                          </a:effectLst>
                        </a:rPr>
                        <a:t>2</a:t>
                      </a:r>
                      <a:endParaRPr kumimoji="1" lang="bg-BG" sz="1800" b="1" i="0" u="none" strike="noStrike" cap="none" normalizeH="0" baseline="0" dirty="0" smtClean="0">
                        <a:ln>
                          <a:noFill/>
                        </a:ln>
                        <a:solidFill>
                          <a:schemeClr val="tx1"/>
                        </a:solidFill>
                        <a:effectLst>
                          <a:outerShdw blurRad="38100" dist="38100" dir="2700000" algn="tl">
                            <a:srgbClr val="FFFFFF"/>
                          </a:outerShdw>
                        </a:effectLst>
                        <a:latin typeface="Arial" charset="0"/>
                      </a:endParaRPr>
                    </a:p>
                  </a:txBody>
                  <a:tcPr horzOverflow="overflow">
                    <a:solidFill>
                      <a:schemeClr val="bg1">
                        <a:lumMod val="50000"/>
                        <a:lumOff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dirty="0" smtClean="0">
                          <a:ln>
                            <a:noFill/>
                          </a:ln>
                          <a:effectLst>
                            <a:outerShdw blurRad="38100" dist="38100" dir="2700000" algn="tl">
                              <a:srgbClr val="FFFFFF"/>
                            </a:outerShdw>
                          </a:effectLst>
                        </a:rPr>
                        <a:t>25000</a:t>
                      </a:r>
                      <a:endParaRPr kumimoji="1" lang="bg-BG" sz="1800" b="1" i="0" u="none" strike="noStrike" cap="none" normalizeH="0" baseline="0" dirty="0" smtClean="0">
                        <a:ln>
                          <a:noFill/>
                        </a:ln>
                        <a:solidFill>
                          <a:schemeClr val="tx1"/>
                        </a:solidFill>
                        <a:effectLst>
                          <a:outerShdw blurRad="38100" dist="38100" dir="2700000" algn="tl">
                            <a:srgbClr val="FFFFFF"/>
                          </a:outerShdw>
                        </a:effectLst>
                        <a:latin typeface="Arial" charset="0"/>
                      </a:endParaRPr>
                    </a:p>
                  </a:txBody>
                  <a:tcPr horzOverflow="overflow">
                    <a:solidFill>
                      <a:schemeClr val="bg1">
                        <a:lumMod val="50000"/>
                        <a:lumOff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dirty="0" smtClean="0">
                          <a:ln>
                            <a:noFill/>
                          </a:ln>
                          <a:effectLst>
                            <a:outerShdw blurRad="38100" dist="38100" dir="2700000" algn="tl">
                              <a:srgbClr val="FFFFFF"/>
                            </a:outerShdw>
                          </a:effectLst>
                        </a:rPr>
                        <a:t>16</a:t>
                      </a:r>
                      <a:endParaRPr kumimoji="1" lang="bg-BG" sz="1800" b="1" i="0" u="none" strike="noStrike" cap="none" normalizeH="0" baseline="0" dirty="0" smtClean="0">
                        <a:ln>
                          <a:noFill/>
                        </a:ln>
                        <a:solidFill>
                          <a:schemeClr val="tx1"/>
                        </a:solidFill>
                        <a:effectLst>
                          <a:outerShdw blurRad="38100" dist="38100" dir="2700000" algn="tl">
                            <a:srgbClr val="FFFFFF"/>
                          </a:outerShdw>
                        </a:effectLst>
                        <a:latin typeface="Arial" charset="0"/>
                      </a:endParaRPr>
                    </a:p>
                  </a:txBody>
                  <a:tcPr horzOverflow="overflow">
                    <a:solidFill>
                      <a:schemeClr val="accent3">
                        <a:lumMod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smtClean="0">
                          <a:ln>
                            <a:noFill/>
                          </a:ln>
                          <a:effectLst>
                            <a:outerShdw blurRad="38100" dist="38100" dir="2700000" algn="tl">
                              <a:srgbClr val="FFFFFF"/>
                            </a:outerShdw>
                          </a:effectLst>
                        </a:rPr>
                        <a:t>125500</a:t>
                      </a:r>
                      <a:endParaRPr kumimoji="1" lang="bg-BG" sz="1800" b="1" i="0" u="none" strike="noStrike" cap="none" normalizeH="0" baseline="0" smtClean="0">
                        <a:ln>
                          <a:noFill/>
                        </a:ln>
                        <a:solidFill>
                          <a:schemeClr val="tx1"/>
                        </a:solidFill>
                        <a:effectLst>
                          <a:outerShdw blurRad="38100" dist="38100" dir="2700000" algn="tl">
                            <a:srgbClr val="FFFFFF"/>
                          </a:outerShdw>
                        </a:effectLst>
                        <a:latin typeface="Arial" charset="0"/>
                      </a:endParaRPr>
                    </a:p>
                  </a:txBody>
                  <a:tcPr horzOverflow="overflow">
                    <a:solidFill>
                      <a:schemeClr val="accent3">
                        <a:lumMod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dirty="0" smtClean="0">
                          <a:ln>
                            <a:noFill/>
                          </a:ln>
                          <a:effectLst>
                            <a:outerShdw blurRad="38100" dist="38100" dir="2700000" algn="tl">
                              <a:srgbClr val="FFFFFF"/>
                            </a:outerShdw>
                          </a:effectLst>
                        </a:rPr>
                        <a:t>16</a:t>
                      </a:r>
                      <a:endParaRPr kumimoji="1" lang="bg-BG" sz="1800" b="1" i="0" u="none" strike="noStrike" cap="none" normalizeH="0" baseline="0" dirty="0" smtClean="0">
                        <a:ln>
                          <a:noFill/>
                        </a:ln>
                        <a:solidFill>
                          <a:schemeClr val="tx1"/>
                        </a:solidFill>
                        <a:effectLst>
                          <a:outerShdw blurRad="38100" dist="38100" dir="2700000" algn="tl">
                            <a:srgbClr val="FFFFFF"/>
                          </a:outerShdw>
                        </a:effectLst>
                        <a:latin typeface="Arial" charset="0"/>
                      </a:endParaRPr>
                    </a:p>
                  </a:txBody>
                  <a:tcPr horzOverflow="overflow">
                    <a:solidFill>
                      <a:schemeClr val="accent3">
                        <a:lumMod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dirty="0" smtClean="0">
                          <a:ln>
                            <a:noFill/>
                          </a:ln>
                          <a:effectLst>
                            <a:outerShdw blurRad="38100" dist="38100" dir="2700000" algn="tl">
                              <a:srgbClr val="FFFFFF"/>
                            </a:outerShdw>
                          </a:effectLst>
                        </a:rPr>
                        <a:t>60100</a:t>
                      </a:r>
                      <a:endParaRPr kumimoji="1" lang="bg-BG" sz="1800" b="1" i="0" u="none" strike="noStrike" cap="none" normalizeH="0" baseline="0" dirty="0" smtClean="0">
                        <a:ln>
                          <a:noFill/>
                        </a:ln>
                        <a:solidFill>
                          <a:schemeClr val="tx1"/>
                        </a:solidFill>
                        <a:effectLst>
                          <a:outerShdw blurRad="38100" dist="38100" dir="2700000" algn="tl">
                            <a:srgbClr val="FFFFFF"/>
                          </a:outerShdw>
                        </a:effectLst>
                        <a:latin typeface="Arial" charset="0"/>
                      </a:endParaRPr>
                    </a:p>
                  </a:txBody>
                  <a:tcPr horzOverflow="overflow">
                    <a:solidFill>
                      <a:schemeClr val="accent3">
                        <a:lumMod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smtClean="0">
                          <a:ln>
                            <a:noFill/>
                          </a:ln>
                          <a:effectLst>
                            <a:outerShdw blurRad="38100" dist="38100" dir="2700000" algn="tl">
                              <a:srgbClr val="FFFFFF"/>
                            </a:outerShdw>
                          </a:effectLst>
                        </a:rPr>
                        <a:t>...</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dirty="0" smtClean="0">
                          <a:ln>
                            <a:noFill/>
                          </a:ln>
                          <a:effectLst>
                            <a:outerShdw blurRad="38100" dist="38100" dir="2700000" algn="tl">
                              <a:srgbClr val="FFFFFF"/>
                            </a:outerShdw>
                          </a:effectLst>
                        </a:rPr>
                        <a:t>...</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
        <p:nvSpPr>
          <p:cNvPr id="591920" name="Rectangle 48"/>
          <p:cNvSpPr>
            <a:spLocks noChangeArrowheads="1"/>
          </p:cNvSpPr>
          <p:nvPr/>
        </p:nvSpPr>
        <p:spPr bwMode="auto">
          <a:xfrm>
            <a:off x="684213" y="1311275"/>
            <a:ext cx="1417055" cy="400752"/>
          </a:xfrm>
          <a:prstGeom prst="rect">
            <a:avLst/>
          </a:prstGeom>
          <a:noFill/>
          <a:ln w="9525">
            <a:noFill/>
            <a:miter lim="800000"/>
            <a:headEnd/>
            <a:tailEnd/>
          </a:ln>
          <a:effectLst/>
        </p:spPr>
        <p:txBody>
          <a:bodyPr wrap="none" lIns="92075" tIns="46038" rIns="92075" bIns="46038">
            <a:spAutoFit/>
          </a:bodyPr>
          <a:lstStyle/>
          <a:p>
            <a:pPr>
              <a:lnSpc>
                <a:spcPct val="100000"/>
              </a:lnSpc>
            </a:pPr>
            <a:r>
              <a:rPr kumimoji="0" lang="en-US" sz="2000" b="1" dirty="0">
                <a:solidFill>
                  <a:schemeClr val="tx1"/>
                </a:solidFill>
                <a:latin typeface="Courier New" pitchFamily="49" charset="0"/>
              </a:rPr>
              <a:t>Employee</a:t>
            </a:r>
          </a:p>
        </p:txBody>
      </p:sp>
      <p:sp>
        <p:nvSpPr>
          <p:cNvPr id="591921" name="AutoShape 49"/>
          <p:cNvSpPr>
            <a:spLocks/>
          </p:cNvSpPr>
          <p:nvPr/>
        </p:nvSpPr>
        <p:spPr bwMode="auto">
          <a:xfrm>
            <a:off x="3551238" y="2133600"/>
            <a:ext cx="263525" cy="1670050"/>
          </a:xfrm>
          <a:prstGeom prst="rightBrace">
            <a:avLst>
              <a:gd name="adj1" fmla="val 52811"/>
              <a:gd name="adj2" fmla="val 50000"/>
            </a:avLst>
          </a:prstGeom>
          <a:noFill/>
          <a:ln w="25400">
            <a:solidFill>
              <a:schemeClr val="tx1"/>
            </a:solidFill>
            <a:round/>
            <a:headEnd/>
            <a:tailEnd/>
          </a:ln>
          <a:effectLst>
            <a:outerShdw dist="17961" dir="2700000" algn="ctr" rotWithShape="0">
              <a:srgbClr val="FFFFFF"/>
            </a:outerShdw>
          </a:effectLst>
        </p:spPr>
        <p:txBody>
          <a:bodyPr wrap="none" anchor="ctr"/>
          <a:lstStyle/>
          <a:p>
            <a:endParaRPr lang="bg-BG"/>
          </a:p>
        </p:txBody>
      </p:sp>
      <p:sp>
        <p:nvSpPr>
          <p:cNvPr id="591922" name="Text Box 50"/>
          <p:cNvSpPr txBox="1">
            <a:spLocks noChangeArrowheads="1"/>
          </p:cNvSpPr>
          <p:nvPr/>
        </p:nvSpPr>
        <p:spPr bwMode="auto">
          <a:xfrm>
            <a:off x="3813175" y="2795588"/>
            <a:ext cx="759182" cy="369332"/>
          </a:xfrm>
          <a:prstGeom prst="rect">
            <a:avLst/>
          </a:prstGeom>
          <a:noFill/>
          <a:ln w="9525" algn="ctr">
            <a:noFill/>
            <a:miter lim="800000"/>
            <a:headEnd/>
            <a:tailEnd/>
          </a:ln>
          <a:effectLst>
            <a:outerShdw dist="17961" dir="2700000" algn="ctr" rotWithShape="0">
              <a:srgbClr val="FFFFFF"/>
            </a:outerShdw>
          </a:effectLst>
        </p:spPr>
        <p:txBody>
          <a:bodyPr wrap="none">
            <a:spAutoFit/>
          </a:bodyPr>
          <a:lstStyle/>
          <a:p>
            <a:r>
              <a:rPr lang="en-US" sz="1800" b="1" dirty="0">
                <a:effectLst>
                  <a:outerShdw blurRad="38100" dist="38100" dir="2700000" algn="tl">
                    <a:srgbClr val="000000">
                      <a:alpha val="43137"/>
                    </a:srgbClr>
                  </a:outerShdw>
                </a:effectLst>
              </a:rPr>
              <a:t>72000</a:t>
            </a:r>
            <a:endParaRPr lang="bg-BG" sz="1800" b="1" dirty="0">
              <a:effectLst>
                <a:outerShdw blurRad="38100" dist="38100" dir="2700000" algn="tl">
                  <a:srgbClr val="000000">
                    <a:alpha val="43137"/>
                  </a:srgbClr>
                </a:outerShdw>
              </a:effectLst>
            </a:endParaRPr>
          </a:p>
        </p:txBody>
      </p:sp>
      <p:sp>
        <p:nvSpPr>
          <p:cNvPr id="591923" name="AutoShape 51"/>
          <p:cNvSpPr>
            <a:spLocks/>
          </p:cNvSpPr>
          <p:nvPr/>
        </p:nvSpPr>
        <p:spPr bwMode="auto">
          <a:xfrm>
            <a:off x="3557588" y="3903663"/>
            <a:ext cx="249237" cy="1295400"/>
          </a:xfrm>
          <a:prstGeom prst="rightBrace">
            <a:avLst>
              <a:gd name="adj1" fmla="val 43312"/>
              <a:gd name="adj2" fmla="val 50000"/>
            </a:avLst>
          </a:prstGeom>
          <a:noFill/>
          <a:ln w="25400">
            <a:solidFill>
              <a:schemeClr val="tx1"/>
            </a:solidFill>
            <a:round/>
            <a:headEnd/>
            <a:tailEnd/>
          </a:ln>
          <a:effectLst>
            <a:outerShdw dist="17961" dir="2700000" algn="ctr" rotWithShape="0">
              <a:srgbClr val="FFFFFF"/>
            </a:outerShdw>
          </a:effectLst>
        </p:spPr>
        <p:txBody>
          <a:bodyPr wrap="none" anchor="ctr"/>
          <a:lstStyle/>
          <a:p>
            <a:endParaRPr lang="bg-BG"/>
          </a:p>
        </p:txBody>
      </p:sp>
      <p:sp>
        <p:nvSpPr>
          <p:cNvPr id="591924" name="Text Box 52"/>
          <p:cNvSpPr txBox="1">
            <a:spLocks noChangeArrowheads="1"/>
          </p:cNvSpPr>
          <p:nvPr/>
        </p:nvSpPr>
        <p:spPr bwMode="auto">
          <a:xfrm>
            <a:off x="3816350" y="4398963"/>
            <a:ext cx="909223" cy="369332"/>
          </a:xfrm>
          <a:prstGeom prst="rect">
            <a:avLst/>
          </a:prstGeom>
          <a:noFill/>
          <a:ln w="9525" algn="ctr">
            <a:noFill/>
            <a:miter lim="800000"/>
            <a:headEnd/>
            <a:tailEnd/>
          </a:ln>
          <a:effectLst>
            <a:outerShdw dist="17961" dir="2700000" algn="ctr" rotWithShape="0">
              <a:srgbClr val="FFFFFF"/>
            </a:outerShdw>
          </a:effectLst>
        </p:spPr>
        <p:txBody>
          <a:bodyPr wrap="none">
            <a:spAutoFit/>
          </a:bodyPr>
          <a:lstStyle/>
          <a:p>
            <a:r>
              <a:rPr lang="en-US" sz="1800" b="1" dirty="0">
                <a:effectLst>
                  <a:outerShdw blurRad="38100" dist="38100" dir="2700000" algn="tl">
                    <a:srgbClr val="000000">
                      <a:alpha val="43137"/>
                    </a:srgbClr>
                  </a:outerShdw>
                </a:effectLst>
              </a:rPr>
              <a:t>108600</a:t>
            </a:r>
            <a:endParaRPr lang="bg-BG" sz="1800" b="1" dirty="0">
              <a:effectLst>
                <a:outerShdw blurRad="38100" dist="38100" dir="2700000" algn="tl">
                  <a:srgbClr val="000000">
                    <a:alpha val="43137"/>
                  </a:srgbClr>
                </a:outerShdw>
              </a:effectLst>
            </a:endParaRPr>
          </a:p>
        </p:txBody>
      </p:sp>
      <p:sp>
        <p:nvSpPr>
          <p:cNvPr id="591925" name="AutoShape 53"/>
          <p:cNvSpPr>
            <a:spLocks/>
          </p:cNvSpPr>
          <p:nvPr/>
        </p:nvSpPr>
        <p:spPr bwMode="auto">
          <a:xfrm>
            <a:off x="3554413" y="5300663"/>
            <a:ext cx="261937" cy="620712"/>
          </a:xfrm>
          <a:prstGeom prst="rightBrace">
            <a:avLst>
              <a:gd name="adj1" fmla="val 19747"/>
              <a:gd name="adj2" fmla="val 50000"/>
            </a:avLst>
          </a:prstGeom>
          <a:noFill/>
          <a:ln w="25400">
            <a:solidFill>
              <a:schemeClr val="tx1"/>
            </a:solidFill>
            <a:round/>
            <a:headEnd/>
            <a:tailEnd/>
          </a:ln>
          <a:effectLst>
            <a:outerShdw dist="17961" dir="2700000" algn="ctr" rotWithShape="0">
              <a:srgbClr val="FFFFFF"/>
            </a:outerShdw>
          </a:effectLst>
        </p:spPr>
        <p:txBody>
          <a:bodyPr wrap="none" anchor="ctr"/>
          <a:lstStyle/>
          <a:p>
            <a:endParaRPr lang="bg-BG"/>
          </a:p>
        </p:txBody>
      </p:sp>
      <p:sp>
        <p:nvSpPr>
          <p:cNvPr id="591926" name="Text Box 54"/>
          <p:cNvSpPr txBox="1">
            <a:spLocks noChangeArrowheads="1"/>
          </p:cNvSpPr>
          <p:nvPr/>
        </p:nvSpPr>
        <p:spPr bwMode="auto">
          <a:xfrm>
            <a:off x="3802063" y="5445125"/>
            <a:ext cx="902811" cy="369332"/>
          </a:xfrm>
          <a:prstGeom prst="rect">
            <a:avLst/>
          </a:prstGeom>
          <a:noFill/>
          <a:ln w="9525" algn="ctr">
            <a:noFill/>
            <a:miter lim="800000"/>
            <a:headEnd/>
            <a:tailEnd/>
          </a:ln>
          <a:effectLst>
            <a:outerShdw dist="17961" dir="2700000" algn="ctr" rotWithShape="0">
              <a:srgbClr val="FFFFFF"/>
            </a:outerShdw>
          </a:effectLst>
        </p:spPr>
        <p:txBody>
          <a:bodyPr wrap="none">
            <a:spAutoFit/>
          </a:bodyPr>
          <a:lstStyle/>
          <a:p>
            <a:r>
              <a:rPr lang="en-US" sz="1800" b="1" dirty="0">
                <a:effectLst>
                  <a:outerShdw blurRad="38100" dist="38100" dir="2700000" algn="tl">
                    <a:srgbClr val="000000">
                      <a:alpha val="43137"/>
                    </a:srgbClr>
                  </a:outerShdw>
                </a:effectLst>
              </a:rPr>
              <a:t>185600</a:t>
            </a:r>
            <a:endParaRPr lang="bg-BG" sz="1800" b="1" dirty="0">
              <a:effectLst>
                <a:outerShdw blurRad="38100" dist="38100" dir="2700000" algn="tl">
                  <a:srgbClr val="000000">
                    <a:alpha val="43137"/>
                  </a:srgbClr>
                </a:outerShdw>
              </a:effectLst>
            </a:endParaRPr>
          </a:p>
        </p:txBody>
      </p:sp>
      <p:graphicFrame>
        <p:nvGraphicFramePr>
          <p:cNvPr id="591927" name="Group 55"/>
          <p:cNvGraphicFramePr>
            <a:graphicFrameLocks noGrp="1"/>
          </p:cNvGraphicFramePr>
          <p:nvPr/>
        </p:nvGraphicFramePr>
        <p:xfrm>
          <a:off x="5211763" y="3100388"/>
          <a:ext cx="3213100" cy="1760220"/>
        </p:xfrm>
        <a:graphic>
          <a:graphicData uri="http://schemas.openxmlformats.org/drawingml/2006/table">
            <a:tbl>
              <a:tblPr firstRow="1">
                <a:tableStyleId>{35758FB7-9AC5-4552-8A53-C91805E547FA}</a:tableStyleId>
              </a:tblPr>
              <a:tblGrid>
                <a:gridCol w="1682750"/>
                <a:gridCol w="1530350"/>
              </a:tblGrid>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DepartmentID</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SUM(Salary)</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12</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solidFill>
                      <a:srgbClr val="00B050"/>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72000</a:t>
                      </a:r>
                      <a:endParaRPr kumimoji="1" lang="bg-BG" sz="1800" b="1" i="0" u="none" strike="noStrike" cap="none" normalizeH="0" baseline="0" noProof="1" smtClean="0">
                        <a:ln>
                          <a:noFill/>
                        </a:ln>
                        <a:solidFill>
                          <a:srgbClr val="000000"/>
                        </a:solidFill>
                        <a:effectLst>
                          <a:outerShdw blurRad="38100" dist="38100" dir="2700000" algn="tl">
                            <a:srgbClr val="FFFFFF"/>
                          </a:outerShdw>
                        </a:effectLst>
                        <a:latin typeface="Arial" charset="0"/>
                      </a:endParaRPr>
                    </a:p>
                  </a:txBody>
                  <a:tcPr horzOverflow="overflow">
                    <a:solidFill>
                      <a:srgbClr val="00B050"/>
                    </a:solid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2</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solidFill>
                      <a:schemeClr val="bg1">
                        <a:lumMod val="50000"/>
                        <a:lumOff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108600</a:t>
                      </a:r>
                      <a:endParaRPr kumimoji="1" lang="bg-BG" sz="1800" b="1" i="0" u="none" strike="noStrike" cap="none" normalizeH="0" baseline="0" noProof="1" smtClean="0">
                        <a:ln>
                          <a:noFill/>
                        </a:ln>
                        <a:solidFill>
                          <a:srgbClr val="000000"/>
                        </a:solidFill>
                        <a:effectLst>
                          <a:outerShdw blurRad="38100" dist="38100" dir="2700000" algn="tl">
                            <a:srgbClr val="FFFFFF"/>
                          </a:outerShdw>
                        </a:effectLst>
                        <a:latin typeface="Arial" charset="0"/>
                      </a:endParaRPr>
                    </a:p>
                  </a:txBody>
                  <a:tcPr horzOverflow="overflow">
                    <a:solidFill>
                      <a:schemeClr val="bg1">
                        <a:lumMod val="50000"/>
                        <a:lumOff val="50000"/>
                      </a:schemeClr>
                    </a:solid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16</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solidFill>
                      <a:schemeClr val="accent3">
                        <a:lumMod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185600</a:t>
                      </a:r>
                      <a:endParaRPr kumimoji="1" lang="bg-BG" sz="1800" b="1" i="0" u="none" strike="noStrike" cap="none" normalizeH="0" baseline="0" noProof="1" smtClean="0">
                        <a:ln>
                          <a:noFill/>
                        </a:ln>
                        <a:solidFill>
                          <a:srgbClr val="000000"/>
                        </a:solidFill>
                        <a:effectLst>
                          <a:outerShdw blurRad="38100" dist="38100" dir="2700000" algn="tl">
                            <a:srgbClr val="FFFFFF"/>
                          </a:outerShdw>
                        </a:effectLst>
                        <a:latin typeface="Arial" charset="0"/>
                      </a:endParaRPr>
                    </a:p>
                  </a:txBody>
                  <a:tcPr horzOverflow="overflow">
                    <a:solidFill>
                      <a:schemeClr val="accent3">
                        <a:lumMod val="50000"/>
                      </a:schemeClr>
                    </a:solid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p:txBody>
          <a:bodyPr/>
          <a:lstStyle/>
          <a:p>
            <a:r>
              <a:rPr lang="en-US"/>
              <a:t>The </a:t>
            </a:r>
            <a:r>
              <a:rPr lang="en-US">
                <a:latin typeface="Courier New" pitchFamily="49" charset="0"/>
              </a:rPr>
              <a:t>GROUP BY</a:t>
            </a:r>
            <a:r>
              <a:rPr lang="en-US"/>
              <a:t> Statement</a:t>
            </a:r>
            <a:endParaRPr lang="bg-BG"/>
          </a:p>
        </p:txBody>
      </p:sp>
      <p:sp>
        <p:nvSpPr>
          <p:cNvPr id="592899" name="Rectangle 3"/>
          <p:cNvSpPr>
            <a:spLocks noGrp="1" noChangeArrowheads="1"/>
          </p:cNvSpPr>
          <p:nvPr>
            <p:ph type="body" idx="1"/>
          </p:nvPr>
        </p:nvSpPr>
        <p:spPr/>
        <p:txBody>
          <a:bodyPr/>
          <a:lstStyle/>
          <a:p>
            <a:pPr>
              <a:spcBef>
                <a:spcPct val="50000"/>
              </a:spcBef>
            </a:pPr>
            <a:r>
              <a:rPr lang="en-US" sz="3000" dirty="0"/>
              <a:t>We can divide rows in a table into smaller groups by using the </a:t>
            </a:r>
            <a:r>
              <a:rPr lang="en-US" sz="3000" dirty="0">
                <a:latin typeface="Courier New" pitchFamily="49" charset="0"/>
              </a:rPr>
              <a:t>GROUP BY</a:t>
            </a:r>
            <a:r>
              <a:rPr lang="en-US" sz="3000" dirty="0"/>
              <a:t> clause</a:t>
            </a:r>
          </a:p>
          <a:p>
            <a:pPr>
              <a:spcBef>
                <a:spcPct val="50000"/>
              </a:spcBef>
            </a:pPr>
            <a:r>
              <a:rPr lang="en-US" sz="3000" dirty="0"/>
              <a:t>The syntax:</a:t>
            </a:r>
          </a:p>
          <a:p>
            <a:pPr>
              <a:spcBef>
                <a:spcPct val="50000"/>
              </a:spcBef>
            </a:pPr>
            <a:endParaRPr lang="en-US" sz="3000" dirty="0"/>
          </a:p>
          <a:p>
            <a:pPr>
              <a:spcBef>
                <a:spcPct val="50000"/>
              </a:spcBef>
            </a:pPr>
            <a:endParaRPr lang="en-US" sz="3000" dirty="0"/>
          </a:p>
          <a:p>
            <a:pPr>
              <a:spcBef>
                <a:spcPct val="50000"/>
              </a:spcBef>
            </a:pPr>
            <a:endParaRPr lang="en-US" sz="3000" dirty="0"/>
          </a:p>
          <a:p>
            <a:pPr>
              <a:spcBef>
                <a:spcPct val="50000"/>
              </a:spcBef>
            </a:pPr>
            <a:r>
              <a:rPr lang="en-US" sz="3000" dirty="0"/>
              <a:t>The </a:t>
            </a:r>
            <a:r>
              <a:rPr lang="en-US" sz="3000" noProof="1"/>
              <a:t>&lt;group_by_expression&gt;</a:t>
            </a:r>
            <a:r>
              <a:rPr lang="en-US" sz="3000" dirty="0"/>
              <a:t> is a list of columns</a:t>
            </a:r>
            <a:endParaRPr lang="bg-BG" sz="3000" dirty="0"/>
          </a:p>
        </p:txBody>
      </p:sp>
      <p:sp>
        <p:nvSpPr>
          <p:cNvPr id="592900" name="Rectangle 4"/>
          <p:cNvSpPr>
            <a:spLocks noChangeArrowheads="1"/>
          </p:cNvSpPr>
          <p:nvPr/>
        </p:nvSpPr>
        <p:spPr bwMode="auto">
          <a:xfrm>
            <a:off x="827088" y="3238500"/>
            <a:ext cx="7489825" cy="1714500"/>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pPr>
              <a:lnSpc>
                <a:spcPct val="100000"/>
              </a:lnSpc>
            </a:pPr>
            <a:r>
              <a:rPr lang="en-US" sz="2000" b="1" noProof="1">
                <a:latin typeface="Courier New" pitchFamily="49" charset="0"/>
              </a:rPr>
              <a:t>SELECT &lt;columns&gt;, &lt;group_function(column)&gt;</a:t>
            </a:r>
          </a:p>
          <a:p>
            <a:pPr>
              <a:lnSpc>
                <a:spcPct val="100000"/>
              </a:lnSpc>
            </a:pPr>
            <a:r>
              <a:rPr lang="en-US" sz="2000" b="1" noProof="1">
                <a:latin typeface="Courier New" pitchFamily="49" charset="0"/>
              </a:rPr>
              <a:t>FROM   &lt;table&gt;</a:t>
            </a:r>
          </a:p>
          <a:p>
            <a:pPr>
              <a:lnSpc>
                <a:spcPct val="100000"/>
              </a:lnSpc>
            </a:pPr>
            <a:r>
              <a:rPr lang="en-US" sz="2000" b="1" noProof="1">
                <a:latin typeface="Courier New" pitchFamily="49" charset="0"/>
              </a:rPr>
              <a:t>[WHERE &lt;condition&gt;]</a:t>
            </a:r>
          </a:p>
          <a:p>
            <a:pPr>
              <a:lnSpc>
                <a:spcPct val="100000"/>
              </a:lnSpc>
            </a:pPr>
            <a:r>
              <a:rPr lang="en-US" sz="2000" b="1" noProof="1">
                <a:latin typeface="Courier New" pitchFamily="49" charset="0"/>
              </a:rPr>
              <a:t>[GROUP BY	&lt;group_by_expression&gt;]</a:t>
            </a:r>
          </a:p>
          <a:p>
            <a:pPr>
              <a:lnSpc>
                <a:spcPct val="100000"/>
              </a:lnSpc>
            </a:pPr>
            <a:r>
              <a:rPr lang="en-US" sz="2000" b="1" noProof="1">
                <a:latin typeface="Courier New" pitchFamily="49" charset="0"/>
              </a:rPr>
              <a:t>[ORDER BY	&lt;columns</a:t>
            </a:r>
            <a:r>
              <a:rPr lang="en-US" sz="2000" b="1">
                <a:latin typeface="Courier New" pitchFamily="49" charset="0"/>
              </a:rPr>
              <a:t>&gt;</a:t>
            </a:r>
            <a:endParaRPr lang="en-US" sz="2000" b="1" noProof="1">
              <a:latin typeface="Courier New" pitchFamily="49" charset="0"/>
            </a:endParaRP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en-US"/>
              <a:t>The </a:t>
            </a:r>
            <a:r>
              <a:rPr lang="en-US">
                <a:latin typeface="Courier New" pitchFamily="49" charset="0"/>
              </a:rPr>
              <a:t>GROUP BY</a:t>
            </a:r>
            <a:r>
              <a:rPr lang="en-US"/>
              <a:t> Statement</a:t>
            </a:r>
            <a:endParaRPr lang="bg-BG"/>
          </a:p>
        </p:txBody>
      </p:sp>
      <p:sp>
        <p:nvSpPr>
          <p:cNvPr id="593923" name="Rectangle 3"/>
          <p:cNvSpPr>
            <a:spLocks noGrp="1" noChangeArrowheads="1"/>
          </p:cNvSpPr>
          <p:nvPr>
            <p:ph type="body" idx="1"/>
          </p:nvPr>
        </p:nvSpPr>
        <p:spPr/>
        <p:txBody>
          <a:bodyPr/>
          <a:lstStyle/>
          <a:p>
            <a:pPr>
              <a:spcBef>
                <a:spcPts val="1200"/>
              </a:spcBef>
            </a:pPr>
            <a:r>
              <a:rPr lang="en-US" dirty="0"/>
              <a:t>Example of grouping data:</a:t>
            </a:r>
          </a:p>
          <a:p>
            <a:pPr>
              <a:spcBef>
                <a:spcPts val="1200"/>
              </a:spcBef>
            </a:pPr>
            <a:endParaRPr lang="en-US" dirty="0"/>
          </a:p>
          <a:p>
            <a:pPr>
              <a:spcBef>
                <a:spcPts val="1200"/>
              </a:spcBef>
            </a:pPr>
            <a:endParaRPr lang="en-US" dirty="0"/>
          </a:p>
          <a:p>
            <a:pPr>
              <a:spcBef>
                <a:spcPts val="1200"/>
              </a:spcBef>
            </a:pPr>
            <a:endParaRPr lang="en-US" dirty="0"/>
          </a:p>
          <a:p>
            <a:pPr>
              <a:spcBef>
                <a:spcPts val="1200"/>
              </a:spcBef>
            </a:pPr>
            <a:endParaRPr lang="en-US" dirty="0"/>
          </a:p>
          <a:p>
            <a:pPr>
              <a:spcBef>
                <a:spcPts val="1200"/>
              </a:spcBef>
            </a:pPr>
            <a:endParaRPr lang="en-US" dirty="0"/>
          </a:p>
          <a:p>
            <a:pPr>
              <a:spcBef>
                <a:spcPts val="1200"/>
              </a:spcBef>
            </a:pPr>
            <a:r>
              <a:rPr lang="en-US" dirty="0"/>
              <a:t>The </a:t>
            </a:r>
            <a:r>
              <a:rPr lang="en-US" dirty="0">
                <a:latin typeface="Courier New" pitchFamily="49" charset="0"/>
              </a:rPr>
              <a:t>GROUP BY</a:t>
            </a:r>
            <a:r>
              <a:rPr lang="en-US" dirty="0"/>
              <a:t> column does not have to be in the </a:t>
            </a:r>
            <a:r>
              <a:rPr lang="en-US" dirty="0">
                <a:latin typeface="Courier New" pitchFamily="49" charset="0"/>
              </a:rPr>
              <a:t>SELECT</a:t>
            </a:r>
            <a:r>
              <a:rPr lang="en-US" dirty="0"/>
              <a:t> list</a:t>
            </a:r>
            <a:endParaRPr lang="bg-BG" dirty="0"/>
          </a:p>
        </p:txBody>
      </p:sp>
      <p:sp>
        <p:nvSpPr>
          <p:cNvPr id="593924" name="Rectangle 4"/>
          <p:cNvSpPr>
            <a:spLocks noChangeArrowheads="1"/>
          </p:cNvSpPr>
          <p:nvPr/>
        </p:nvSpPr>
        <p:spPr bwMode="auto">
          <a:xfrm>
            <a:off x="755650" y="1989138"/>
            <a:ext cx="7632700" cy="1104900"/>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pPr>
              <a:lnSpc>
                <a:spcPct val="100000"/>
              </a:lnSpc>
            </a:pPr>
            <a:r>
              <a:rPr lang="en-US" sz="2000" b="1" noProof="1">
                <a:latin typeface="Courier New" pitchFamily="49" charset="0"/>
              </a:rPr>
              <a:t>SELECT DepartmentID, SUM(Salary) as SalariesCost</a:t>
            </a:r>
          </a:p>
          <a:p>
            <a:pPr>
              <a:lnSpc>
                <a:spcPct val="100000"/>
              </a:lnSpc>
            </a:pPr>
            <a:r>
              <a:rPr lang="en-US" sz="2000" b="1" noProof="1">
                <a:latin typeface="Courier New" pitchFamily="49" charset="0"/>
              </a:rPr>
              <a:t>FROM Employee</a:t>
            </a:r>
          </a:p>
          <a:p>
            <a:pPr>
              <a:lnSpc>
                <a:spcPct val="100000"/>
              </a:lnSpc>
            </a:pPr>
            <a:r>
              <a:rPr lang="en-US" sz="2000" b="1" noProof="1">
                <a:latin typeface="Courier New" pitchFamily="49" charset="0"/>
              </a:rPr>
              <a:t>GROUP BY DepartmentID</a:t>
            </a:r>
          </a:p>
        </p:txBody>
      </p:sp>
      <p:graphicFrame>
        <p:nvGraphicFramePr>
          <p:cNvPr id="593925" name="Group 5"/>
          <p:cNvGraphicFramePr>
            <a:graphicFrameLocks noGrp="1"/>
          </p:cNvGraphicFramePr>
          <p:nvPr/>
        </p:nvGraphicFramePr>
        <p:xfrm>
          <a:off x="755650" y="3357563"/>
          <a:ext cx="4537075" cy="1760220"/>
        </p:xfrm>
        <a:graphic>
          <a:graphicData uri="http://schemas.openxmlformats.org/drawingml/2006/table">
            <a:tbl>
              <a:tblPr firstRow="1">
                <a:tableStyleId>{35758FB7-9AC5-4552-8A53-C91805E547FA}</a:tableStyleId>
              </a:tblPr>
              <a:tblGrid>
                <a:gridCol w="2520950"/>
                <a:gridCol w="2016125"/>
              </a:tblGrid>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DepartmentID</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SalariesCost</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12</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72000</a:t>
                      </a:r>
                      <a:endParaRPr kumimoji="1" lang="bg-BG" sz="1800" b="1" i="0" u="none" strike="noStrike" cap="none" normalizeH="0" baseline="0" noProof="1" smtClean="0">
                        <a:ln>
                          <a:noFill/>
                        </a:ln>
                        <a:solidFill>
                          <a:srgbClr val="000000"/>
                        </a:solidFill>
                        <a:effectLst>
                          <a:outerShdw blurRad="38100" dist="38100" dir="2700000" algn="tl">
                            <a:srgbClr val="FFFFFF"/>
                          </a:outerShdw>
                        </a:effectLst>
                        <a:latin typeface="Arial" charset="0"/>
                      </a:endParaRPr>
                    </a:p>
                  </a:txBody>
                  <a:tcPr horzOverflow="overflow"/>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2</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108600</a:t>
                      </a:r>
                      <a:endParaRPr kumimoji="1" lang="bg-BG" sz="1800" b="1" i="0" u="none" strike="noStrike" cap="none" normalizeH="0" baseline="0" noProof="1" smtClean="0">
                        <a:ln>
                          <a:noFill/>
                        </a:ln>
                        <a:solidFill>
                          <a:srgbClr val="000000"/>
                        </a:solidFill>
                        <a:effectLst>
                          <a:outerShdw blurRad="38100" dist="38100" dir="2700000" algn="tl">
                            <a:srgbClr val="FFFFFF"/>
                          </a:outerShdw>
                        </a:effectLst>
                        <a:latin typeface="Arial" charset="0"/>
                      </a:endParaRPr>
                    </a:p>
                  </a:txBody>
                  <a:tcPr horzOverflow="overflow"/>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16</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185600</a:t>
                      </a:r>
                      <a:endParaRPr kumimoji="1" lang="bg-BG" sz="1800" b="1" i="0" u="none" strike="noStrike" cap="none" normalizeH="0" baseline="0" noProof="1" smtClean="0">
                        <a:ln>
                          <a:noFill/>
                        </a:ln>
                        <a:solidFill>
                          <a:srgbClr val="000000"/>
                        </a:solidFill>
                        <a:effectLst>
                          <a:outerShdw blurRad="38100" dist="38100" dir="2700000" algn="tl">
                            <a:srgbClr val="FFFFFF"/>
                          </a:outerShdw>
                        </a:effectLst>
                        <a:latin typeface="Arial" charset="0"/>
                      </a:endParaRPr>
                    </a:p>
                  </a:txBody>
                  <a:tcPr horzOverflow="overflow"/>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sz="3600"/>
              <a:t>Grouping by Several Columns</a:t>
            </a:r>
            <a:endParaRPr lang="bg-BG" sz="3600"/>
          </a:p>
        </p:txBody>
      </p:sp>
      <p:sp>
        <p:nvSpPr>
          <p:cNvPr id="594947" name="Freeform 3"/>
          <p:cNvSpPr>
            <a:spLocks/>
          </p:cNvSpPr>
          <p:nvPr/>
        </p:nvSpPr>
        <p:spPr bwMode="auto">
          <a:xfrm>
            <a:off x="4002088" y="1327150"/>
            <a:ext cx="1181100" cy="5140325"/>
          </a:xfrm>
          <a:custGeom>
            <a:avLst/>
            <a:gdLst/>
            <a:ahLst/>
            <a:cxnLst>
              <a:cxn ang="0">
                <a:pos x="0" y="3238"/>
              </a:cxn>
              <a:cxn ang="0">
                <a:pos x="0" y="0"/>
              </a:cxn>
              <a:cxn ang="0">
                <a:pos x="966" y="550"/>
              </a:cxn>
              <a:cxn ang="0">
                <a:pos x="966" y="2827"/>
              </a:cxn>
              <a:cxn ang="0">
                <a:pos x="0" y="3238"/>
              </a:cxn>
            </a:cxnLst>
            <a:rect l="0" t="0" r="r" b="b"/>
            <a:pathLst>
              <a:path w="966" h="3238">
                <a:moveTo>
                  <a:pt x="0" y="3238"/>
                </a:moveTo>
                <a:lnTo>
                  <a:pt x="0" y="0"/>
                </a:lnTo>
                <a:lnTo>
                  <a:pt x="966" y="550"/>
                </a:lnTo>
                <a:lnTo>
                  <a:pt x="966" y="2827"/>
                </a:lnTo>
                <a:lnTo>
                  <a:pt x="0" y="3238"/>
                </a:lnTo>
              </a:path>
            </a:pathLst>
          </a:custGeom>
          <a:solidFill>
            <a:srgbClr val="8FC2FF">
              <a:alpha val="50000"/>
            </a:srgbClr>
          </a:solidFill>
          <a:ln w="3175" cap="rnd" cmpd="sng">
            <a:solidFill>
              <a:schemeClr val="tx2"/>
            </a:solidFill>
            <a:prstDash val="solid"/>
            <a:round/>
            <a:headEnd type="none" w="sm" len="sm"/>
            <a:tailEnd type="none" w="sm" len="sm"/>
          </a:ln>
          <a:effectLst/>
        </p:spPr>
        <p:txBody>
          <a:bodyPr/>
          <a:lstStyle/>
          <a:p>
            <a:endParaRPr lang="bg-BG"/>
          </a:p>
        </p:txBody>
      </p:sp>
      <p:graphicFrame>
        <p:nvGraphicFramePr>
          <p:cNvPr id="594948" name="Group 4"/>
          <p:cNvGraphicFramePr>
            <a:graphicFrameLocks noGrp="1"/>
          </p:cNvGraphicFramePr>
          <p:nvPr/>
        </p:nvGraphicFramePr>
        <p:xfrm>
          <a:off x="539750" y="1335088"/>
          <a:ext cx="3457575" cy="5129664"/>
        </p:xfrm>
        <a:graphic>
          <a:graphicData uri="http://schemas.openxmlformats.org/drawingml/2006/table">
            <a:tbl>
              <a:tblPr firstRow="1">
                <a:tableStyleId>{35758FB7-9AC5-4552-8A53-C91805E547FA}</a:tableStyleId>
              </a:tblPr>
              <a:tblGrid>
                <a:gridCol w="969963"/>
                <a:gridCol w="1655762"/>
                <a:gridCol w="8318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u="none" strike="noStrike" cap="none" normalizeH="0" baseline="0" noProof="1" smtClean="0">
                          <a:ln>
                            <a:noFill/>
                          </a:ln>
                          <a:effectLst>
                            <a:outerShdw blurRad="38100" dist="38100" dir="2700000" algn="tl">
                              <a:srgbClr val="FFFFFF"/>
                            </a:outerShdw>
                          </a:effectLst>
                        </a:rPr>
                        <a:t>DepartmentID</a:t>
                      </a:r>
                      <a:endParaRPr kumimoji="1" lang="en-US"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u="none" strike="noStrike" cap="none" normalizeH="0" baseline="0" noProof="1" smtClean="0">
                          <a:ln>
                            <a:noFill/>
                          </a:ln>
                          <a:effectLst>
                            <a:outerShdw blurRad="38100" dist="38100" dir="2700000" algn="tl">
                              <a:srgbClr val="FFFFFF"/>
                            </a:outerShdw>
                          </a:effectLst>
                        </a:rPr>
                        <a:t>JobTitle</a:t>
                      </a:r>
                      <a:endParaRPr kumimoji="1" lang="en-US"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u="none" strike="noStrike" cap="none" normalizeH="0" baseline="0" noProof="1" smtClean="0">
                          <a:ln>
                            <a:noFill/>
                          </a:ln>
                          <a:effectLst>
                            <a:outerShdw blurRad="38100" dist="38100" dir="2700000" algn="tl">
                              <a:srgbClr val="FFFFFF"/>
                            </a:outerShdw>
                          </a:effectLst>
                        </a:rPr>
                        <a:t>Salary</a:t>
                      </a:r>
                      <a:endParaRPr kumimoji="1" lang="en-US"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horzOverflow="overflow"/>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u="none" strike="noStrike" cap="none" normalizeH="0" baseline="0" noProof="1" smtClean="0">
                          <a:ln>
                            <a:noFill/>
                          </a:ln>
                          <a:effectLst>
                            <a:outerShdw blurRad="38100" dist="38100" dir="2700000" algn="tl">
                              <a:srgbClr val="FFFFFF"/>
                            </a:outerShdw>
                          </a:effectLst>
                        </a:rPr>
                        <a:t>11</a:t>
                      </a:r>
                      <a:endParaRPr kumimoji="1" lang="bg-BG"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horzOverflow="overflow">
                    <a:solidFill>
                      <a:srgbClr val="00B050"/>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u="none" strike="noStrike" cap="none" normalizeH="0" baseline="0" noProof="1" smtClean="0">
                          <a:ln>
                            <a:noFill/>
                          </a:ln>
                          <a:effectLst>
                            <a:outerShdw blurRad="38100" dist="38100" dir="2700000" algn="tl">
                              <a:srgbClr val="FFFFFF"/>
                            </a:outerShdw>
                          </a:effectLst>
                        </a:rPr>
                        <a:t>Network Manager</a:t>
                      </a:r>
                      <a:endParaRPr kumimoji="1" lang="en-US"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horzOverflow="overflow">
                    <a:solidFill>
                      <a:srgbClr val="00B050"/>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u="none" strike="noStrike" cap="none" normalizeH="0" baseline="0" noProof="1" smtClean="0">
                          <a:ln>
                            <a:noFill/>
                          </a:ln>
                          <a:effectLst>
                            <a:outerShdw blurRad="38100" dist="38100" dir="2700000" algn="tl">
                              <a:srgbClr val="FFFFFF"/>
                            </a:outerShdw>
                          </a:effectLst>
                        </a:rPr>
                        <a:t>39700</a:t>
                      </a:r>
                      <a:endParaRPr kumimoji="1" lang="bg-BG"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horzOverflow="overflow">
                    <a:solidFill>
                      <a:srgbClr val="00B050"/>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u="none" strike="noStrike" cap="none" normalizeH="0" baseline="0" noProof="1" smtClean="0">
                          <a:ln>
                            <a:noFill/>
                          </a:ln>
                          <a:effectLst>
                            <a:outerShdw blurRad="38100" dist="38100" dir="2700000" algn="tl">
                              <a:srgbClr val="FFFFFF"/>
                            </a:outerShdw>
                          </a:effectLst>
                        </a:rPr>
                        <a:t>11</a:t>
                      </a:r>
                      <a:endParaRPr kumimoji="1" lang="bg-BG"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horzOverflow="overflow">
                    <a:solidFill>
                      <a:schemeClr val="tx2"/>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u="none" strike="noStrike" cap="none" normalizeH="0" baseline="0" noProof="1" smtClean="0">
                          <a:ln>
                            <a:noFill/>
                          </a:ln>
                          <a:effectLst>
                            <a:outerShdw blurRad="38100" dist="38100" dir="2700000" algn="tl">
                              <a:srgbClr val="FFFFFF"/>
                            </a:outerShdw>
                          </a:effectLst>
                        </a:rPr>
                        <a:t>Network Administrator</a:t>
                      </a:r>
                      <a:endParaRPr kumimoji="1" lang="en-US"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horzOverflow="overflow">
                    <a:solidFill>
                      <a:schemeClr val="tx2"/>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u="none" strike="noStrike" cap="none" normalizeH="0" baseline="0" noProof="1" smtClean="0">
                          <a:ln>
                            <a:noFill/>
                          </a:ln>
                          <a:effectLst>
                            <a:outerShdw blurRad="38100" dist="38100" dir="2700000" algn="tl">
                              <a:srgbClr val="FFFFFF"/>
                            </a:outerShdw>
                          </a:effectLst>
                        </a:rPr>
                        <a:t>32500</a:t>
                      </a:r>
                      <a:endParaRPr kumimoji="1" lang="bg-BG"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horzOverflow="overflow">
                    <a:solidFill>
                      <a:schemeClr val="tx2"/>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u="none" strike="noStrike" cap="none" normalizeH="0" baseline="0" noProof="1" smtClean="0">
                          <a:ln>
                            <a:noFill/>
                          </a:ln>
                          <a:effectLst>
                            <a:outerShdw blurRad="38100" dist="38100" dir="2700000" algn="tl">
                              <a:srgbClr val="FFFFFF"/>
                            </a:outerShdw>
                          </a:effectLst>
                        </a:rPr>
                        <a:t>11</a:t>
                      </a:r>
                      <a:endParaRPr kumimoji="1" lang="bg-BG"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horzOverflow="overflow">
                    <a:solidFill>
                      <a:schemeClr val="tx2"/>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u="none" strike="noStrike" cap="none" normalizeH="0" baseline="0" noProof="1" smtClean="0">
                          <a:ln>
                            <a:noFill/>
                          </a:ln>
                          <a:effectLst>
                            <a:outerShdw blurRad="38100" dist="38100" dir="2700000" algn="tl">
                              <a:srgbClr val="FFFFFF"/>
                            </a:outerShdw>
                          </a:effectLst>
                        </a:rPr>
                        <a:t>Network Administrator</a:t>
                      </a:r>
                      <a:endParaRPr kumimoji="1" lang="en-US"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horzOverflow="overflow">
                    <a:solidFill>
                      <a:schemeClr val="tx2"/>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u="none" strike="noStrike" cap="none" normalizeH="0" baseline="0" noProof="1" smtClean="0">
                          <a:ln>
                            <a:noFill/>
                          </a:ln>
                          <a:effectLst>
                            <a:outerShdw blurRad="38100" dist="38100" dir="2700000" algn="tl">
                              <a:srgbClr val="FFFFFF"/>
                            </a:outerShdw>
                          </a:effectLst>
                        </a:rPr>
                        <a:t>32500</a:t>
                      </a:r>
                      <a:endParaRPr kumimoji="1" lang="bg-BG"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horzOverflow="overflow">
                    <a:solidFill>
                      <a:schemeClr val="tx2"/>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u="none" strike="noStrike" cap="none" normalizeH="0" baseline="0" noProof="1" smtClean="0">
                          <a:ln>
                            <a:noFill/>
                          </a:ln>
                          <a:effectLst>
                            <a:outerShdw blurRad="38100" dist="38100" dir="2700000" algn="tl">
                              <a:srgbClr val="FFFFFF"/>
                            </a:outerShdw>
                          </a:effectLst>
                        </a:rPr>
                        <a:t>11</a:t>
                      </a:r>
                      <a:endParaRPr kumimoji="1" lang="bg-BG"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horzOverflow="overflow">
                    <a:solidFill>
                      <a:schemeClr val="accent3">
                        <a:lumMod val="60000"/>
                        <a:lumOff val="4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u="none" strike="noStrike" cap="none" normalizeH="0" baseline="0" noProof="1" smtClean="0">
                          <a:ln>
                            <a:noFill/>
                          </a:ln>
                          <a:effectLst>
                            <a:outerShdw blurRad="38100" dist="38100" dir="2700000" algn="tl">
                              <a:srgbClr val="FFFFFF"/>
                            </a:outerShdw>
                          </a:effectLst>
                        </a:rPr>
                        <a:t>Database Administrator</a:t>
                      </a:r>
                      <a:endParaRPr kumimoji="1" lang="en-US"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horzOverflow="overflow">
                    <a:solidFill>
                      <a:schemeClr val="accent3">
                        <a:lumMod val="60000"/>
                        <a:lumOff val="4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u="none" strike="noStrike" cap="none" normalizeH="0" baseline="0" noProof="1" smtClean="0">
                          <a:ln>
                            <a:noFill/>
                          </a:ln>
                          <a:effectLst>
                            <a:outerShdw blurRad="38100" dist="38100" dir="2700000" algn="tl">
                              <a:srgbClr val="FFFFFF"/>
                            </a:outerShdw>
                          </a:effectLst>
                        </a:rPr>
                        <a:t>38500</a:t>
                      </a:r>
                      <a:endParaRPr kumimoji="1" lang="bg-BG"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horzOverflow="overflow">
                    <a:solidFill>
                      <a:schemeClr val="accent3">
                        <a:lumMod val="60000"/>
                        <a:lumOff val="4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u="none" strike="noStrike" cap="none" normalizeH="0" baseline="0" noProof="1" smtClean="0">
                          <a:ln>
                            <a:noFill/>
                          </a:ln>
                          <a:effectLst>
                            <a:outerShdw blurRad="38100" dist="38100" dir="2700000" algn="tl">
                              <a:srgbClr val="FFFFFF"/>
                            </a:outerShdw>
                          </a:effectLst>
                        </a:rPr>
                        <a:t>11</a:t>
                      </a:r>
                      <a:endParaRPr kumimoji="1" lang="bg-BG"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horzOverflow="overflow">
                    <a:solidFill>
                      <a:schemeClr val="accent3">
                        <a:lumMod val="60000"/>
                        <a:lumOff val="4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u="none" strike="noStrike" cap="none" normalizeH="0" baseline="0" noProof="1" smtClean="0">
                          <a:ln>
                            <a:noFill/>
                          </a:ln>
                          <a:effectLst>
                            <a:outerShdw blurRad="38100" dist="38100" dir="2700000" algn="tl">
                              <a:srgbClr val="FFFFFF"/>
                            </a:outerShdw>
                          </a:effectLst>
                        </a:rPr>
                        <a:t>Database Administrator</a:t>
                      </a:r>
                      <a:endParaRPr kumimoji="1" lang="en-US"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horzOverflow="overflow">
                    <a:solidFill>
                      <a:schemeClr val="accent3">
                        <a:lumMod val="60000"/>
                        <a:lumOff val="4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u="none" strike="noStrike" cap="none" normalizeH="0" baseline="0" noProof="1" smtClean="0">
                          <a:ln>
                            <a:noFill/>
                          </a:ln>
                          <a:effectLst>
                            <a:outerShdw blurRad="38100" dist="38100" dir="2700000" algn="tl">
                              <a:srgbClr val="FFFFFF"/>
                            </a:outerShdw>
                          </a:effectLst>
                        </a:rPr>
                        <a:t>38500</a:t>
                      </a:r>
                      <a:endParaRPr kumimoji="1" lang="bg-BG"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horzOverflow="overflow">
                    <a:solidFill>
                      <a:schemeClr val="accent3">
                        <a:lumMod val="60000"/>
                        <a:lumOff val="4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u="none" strike="noStrike" cap="none" normalizeH="0" baseline="0" noProof="1" smtClean="0">
                          <a:ln>
                            <a:noFill/>
                          </a:ln>
                          <a:effectLst>
                            <a:outerShdw blurRad="38100" dist="38100" dir="2700000" algn="tl">
                              <a:srgbClr val="FFFFFF"/>
                            </a:outerShdw>
                          </a:effectLst>
                        </a:rPr>
                        <a:t>10</a:t>
                      </a:r>
                      <a:endParaRPr kumimoji="1" lang="bg-BG"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horzOverflow="overflow">
                    <a:solidFill>
                      <a:schemeClr val="accent4"/>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u="none" strike="noStrike" cap="none" normalizeH="0" baseline="0" noProof="1" smtClean="0">
                          <a:ln>
                            <a:noFill/>
                          </a:ln>
                          <a:effectLst>
                            <a:outerShdw blurRad="38100" dist="38100" dir="2700000" algn="tl">
                              <a:srgbClr val="FFFFFF"/>
                            </a:outerShdw>
                          </a:effectLst>
                        </a:rPr>
                        <a:t>Accountant</a:t>
                      </a:r>
                      <a:endParaRPr kumimoji="1" lang="en-US"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horzOverflow="overflow">
                    <a:solidFill>
                      <a:schemeClr val="accent4"/>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u="none" strike="noStrike" cap="none" normalizeH="0" baseline="0" noProof="1" smtClean="0">
                          <a:ln>
                            <a:noFill/>
                          </a:ln>
                          <a:effectLst>
                            <a:outerShdw blurRad="38100" dist="38100" dir="2700000" algn="tl">
                              <a:srgbClr val="FFFFFF"/>
                            </a:outerShdw>
                          </a:effectLst>
                        </a:rPr>
                        <a:t>26400</a:t>
                      </a:r>
                      <a:endParaRPr kumimoji="1" lang="bg-BG"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horzOverflow="overflow">
                    <a:solidFill>
                      <a:schemeClr val="accent4"/>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u="none" strike="noStrike" cap="none" normalizeH="0" baseline="0" noProof="1" smtClean="0">
                          <a:ln>
                            <a:noFill/>
                          </a:ln>
                          <a:effectLst>
                            <a:outerShdw blurRad="38100" dist="38100" dir="2700000" algn="tl">
                              <a:srgbClr val="FFFFFF"/>
                            </a:outerShdw>
                          </a:effectLst>
                        </a:rPr>
                        <a:t>10</a:t>
                      </a:r>
                      <a:endParaRPr kumimoji="1" lang="bg-BG"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horzOverflow="overflow">
                    <a:solidFill>
                      <a:schemeClr val="accent4"/>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u="none" strike="noStrike" cap="none" normalizeH="0" baseline="0" noProof="1" smtClean="0">
                          <a:ln>
                            <a:noFill/>
                          </a:ln>
                          <a:effectLst>
                            <a:outerShdw blurRad="38100" dist="38100" dir="2700000" algn="tl">
                              <a:srgbClr val="FFFFFF"/>
                            </a:outerShdw>
                          </a:effectLst>
                        </a:rPr>
                        <a:t>Accountant</a:t>
                      </a:r>
                      <a:endParaRPr kumimoji="1" lang="en-US"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horzOverflow="overflow">
                    <a:solidFill>
                      <a:schemeClr val="accent4"/>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u="none" strike="noStrike" cap="none" normalizeH="0" baseline="0" noProof="1" smtClean="0">
                          <a:ln>
                            <a:noFill/>
                          </a:ln>
                          <a:effectLst>
                            <a:outerShdw blurRad="38100" dist="38100" dir="2700000" algn="tl">
                              <a:srgbClr val="FFFFFF"/>
                            </a:outerShdw>
                          </a:effectLst>
                        </a:rPr>
                        <a:t>26400</a:t>
                      </a:r>
                      <a:endParaRPr kumimoji="1" lang="bg-BG"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horzOverflow="overflow">
                    <a:solidFill>
                      <a:schemeClr val="accent4"/>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u="none" strike="noStrike" cap="none" normalizeH="0" baseline="0" noProof="1" smtClean="0">
                          <a:ln>
                            <a:noFill/>
                          </a:ln>
                          <a:effectLst>
                            <a:outerShdw blurRad="38100" dist="38100" dir="2700000" algn="tl">
                              <a:srgbClr val="FFFFFF"/>
                            </a:outerShdw>
                          </a:effectLst>
                        </a:rPr>
                        <a:t>10</a:t>
                      </a:r>
                      <a:endParaRPr kumimoji="1" lang="bg-BG"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horzOverflow="overflow">
                    <a:solidFill>
                      <a:schemeClr val="accent3">
                        <a:lumMod val="75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u="none" strike="noStrike" cap="none" normalizeH="0" baseline="0" noProof="1" smtClean="0">
                          <a:ln>
                            <a:noFill/>
                          </a:ln>
                          <a:effectLst>
                            <a:outerShdw blurRad="38100" dist="38100" dir="2700000" algn="tl">
                              <a:srgbClr val="FFFFFF"/>
                            </a:outerShdw>
                          </a:effectLst>
                        </a:rPr>
                        <a:t>Finance Manager</a:t>
                      </a:r>
                      <a:endParaRPr kumimoji="1" lang="en-US"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horzOverflow="overflow">
                    <a:solidFill>
                      <a:schemeClr val="accent3">
                        <a:lumMod val="75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u="none" strike="noStrike" cap="none" normalizeH="0" baseline="0" noProof="1" smtClean="0">
                          <a:ln>
                            <a:noFill/>
                          </a:ln>
                          <a:effectLst>
                            <a:outerShdw blurRad="38100" dist="38100" dir="2700000" algn="tl">
                              <a:srgbClr val="FFFFFF"/>
                            </a:outerShdw>
                          </a:effectLst>
                        </a:rPr>
                        <a:t>43300</a:t>
                      </a:r>
                      <a:endParaRPr kumimoji="1" lang="bg-BG"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horzOverflow="overflow">
                    <a:solidFill>
                      <a:schemeClr val="accent3">
                        <a:lumMod val="75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u="none" strike="noStrike" cap="none" normalizeH="0" baseline="0" noProof="1" smtClean="0">
                          <a:ln>
                            <a:noFill/>
                          </a:ln>
                          <a:effectLst>
                            <a:outerShdw blurRad="38100" dist="38100" dir="2700000" algn="tl">
                              <a:srgbClr val="FFFFFF"/>
                            </a:outerShdw>
                          </a:effectLst>
                        </a:rPr>
                        <a:t>...</a:t>
                      </a:r>
                      <a:endParaRPr kumimoji="1" lang="bg-BG"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u="none" strike="noStrike" cap="none" normalizeH="0" baseline="0" noProof="1" smtClean="0">
                          <a:ln>
                            <a:noFill/>
                          </a:ln>
                          <a:effectLst>
                            <a:outerShdw blurRad="38100" dist="38100" dir="2700000" algn="tl">
                              <a:srgbClr val="FFFFFF"/>
                            </a:outerShdw>
                          </a:effectLst>
                        </a:rPr>
                        <a:t>...</a:t>
                      </a:r>
                      <a:endParaRPr kumimoji="1" lang="bg-BG"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u="none" strike="noStrike" cap="none" normalizeH="0" baseline="0" noProof="1" smtClean="0">
                          <a:ln>
                            <a:noFill/>
                          </a:ln>
                          <a:effectLst>
                            <a:outerShdw blurRad="38100" dist="38100" dir="2700000" algn="tl">
                              <a:srgbClr val="FFFFFF"/>
                            </a:outerShdw>
                          </a:effectLst>
                        </a:rPr>
                        <a:t>...</a:t>
                      </a:r>
                      <a:endParaRPr kumimoji="1" lang="bg-BG"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marL="90000" marR="90000" marT="46800" marB="46800" anchor="ctr" horzOverflow="overflow"/>
                </a:tc>
              </a:tr>
            </a:tbl>
          </a:graphicData>
        </a:graphic>
      </p:graphicFrame>
      <p:sp>
        <p:nvSpPr>
          <p:cNvPr id="594994" name="AutoShape 50"/>
          <p:cNvSpPr>
            <a:spLocks/>
          </p:cNvSpPr>
          <p:nvPr/>
        </p:nvSpPr>
        <p:spPr bwMode="auto">
          <a:xfrm>
            <a:off x="4035425" y="1957388"/>
            <a:ext cx="211138" cy="492125"/>
          </a:xfrm>
          <a:prstGeom prst="rightBrace">
            <a:avLst>
              <a:gd name="adj1" fmla="val 19424"/>
              <a:gd name="adj2" fmla="val 50000"/>
            </a:avLst>
          </a:prstGeom>
          <a:noFill/>
          <a:ln w="25400">
            <a:solidFill>
              <a:schemeClr val="tx1"/>
            </a:solidFill>
            <a:round/>
            <a:headEnd/>
            <a:tailEnd/>
          </a:ln>
          <a:effectLst>
            <a:outerShdw dist="17961" dir="2700000" algn="ctr" rotWithShape="0">
              <a:srgbClr val="FFFFFF"/>
            </a:outerShdw>
          </a:effectLst>
        </p:spPr>
        <p:txBody>
          <a:bodyPr wrap="none" anchor="ctr"/>
          <a:lstStyle/>
          <a:p>
            <a:endParaRPr lang="bg-BG"/>
          </a:p>
        </p:txBody>
      </p:sp>
      <p:sp>
        <p:nvSpPr>
          <p:cNvPr id="594995" name="Text Box 51"/>
          <p:cNvSpPr txBox="1">
            <a:spLocks noChangeArrowheads="1"/>
          </p:cNvSpPr>
          <p:nvPr/>
        </p:nvSpPr>
        <p:spPr bwMode="auto">
          <a:xfrm>
            <a:off x="4246563" y="2038350"/>
            <a:ext cx="772969" cy="369332"/>
          </a:xfrm>
          <a:prstGeom prst="rect">
            <a:avLst/>
          </a:prstGeom>
          <a:noFill/>
          <a:ln w="9525" algn="ctr">
            <a:noFill/>
            <a:miter lim="800000"/>
            <a:headEnd/>
            <a:tailEnd/>
          </a:ln>
          <a:effectLst>
            <a:outerShdw dist="17961" dir="2700000" algn="ctr" rotWithShape="0">
              <a:srgbClr val="FFFFFF"/>
            </a:outerShdw>
          </a:effectLst>
        </p:spPr>
        <p:txBody>
          <a:bodyPr wrap="none">
            <a:spAutoFit/>
          </a:bodyPr>
          <a:lstStyle/>
          <a:p>
            <a:r>
              <a:rPr lang="en-US" sz="1800" b="1">
                <a:effectLst>
                  <a:outerShdw blurRad="38100" dist="38100" dir="2700000" algn="tl">
                    <a:srgbClr val="FFFFFF"/>
                  </a:outerShdw>
                </a:effectLst>
              </a:rPr>
              <a:t>39700</a:t>
            </a:r>
            <a:endParaRPr lang="bg-BG" sz="1800" b="1" dirty="0">
              <a:effectLst>
                <a:outerShdw blurRad="38100" dist="38100" dir="2700000" algn="tl">
                  <a:srgbClr val="FFFFFF"/>
                </a:outerShdw>
              </a:effectLst>
            </a:endParaRPr>
          </a:p>
        </p:txBody>
      </p:sp>
      <p:sp>
        <p:nvSpPr>
          <p:cNvPr id="594996" name="Text Box 52"/>
          <p:cNvSpPr txBox="1">
            <a:spLocks noChangeArrowheads="1"/>
          </p:cNvSpPr>
          <p:nvPr/>
        </p:nvSpPr>
        <p:spPr bwMode="auto">
          <a:xfrm>
            <a:off x="4246563" y="4090988"/>
            <a:ext cx="764953" cy="369332"/>
          </a:xfrm>
          <a:prstGeom prst="rect">
            <a:avLst/>
          </a:prstGeom>
          <a:noFill/>
          <a:ln w="9525" algn="ctr">
            <a:noFill/>
            <a:miter lim="800000"/>
            <a:headEnd/>
            <a:tailEnd/>
          </a:ln>
          <a:effectLst>
            <a:outerShdw dist="17961" dir="2700000" algn="ctr" rotWithShape="0">
              <a:srgbClr val="FFFFFF"/>
            </a:outerShdw>
          </a:effectLst>
        </p:spPr>
        <p:txBody>
          <a:bodyPr wrap="none">
            <a:spAutoFit/>
          </a:bodyPr>
          <a:lstStyle/>
          <a:p>
            <a:r>
              <a:rPr lang="en-US" sz="1800" b="1">
                <a:effectLst>
                  <a:outerShdw blurRad="38100" dist="38100" dir="2700000" algn="tl">
                    <a:srgbClr val="FFFFFF"/>
                  </a:outerShdw>
                </a:effectLst>
              </a:rPr>
              <a:t>77000</a:t>
            </a:r>
            <a:endParaRPr lang="bg-BG" sz="1800" b="1">
              <a:effectLst>
                <a:outerShdw blurRad="38100" dist="38100" dir="2700000" algn="tl">
                  <a:srgbClr val="FFFFFF"/>
                </a:outerShdw>
              </a:effectLst>
            </a:endParaRPr>
          </a:p>
        </p:txBody>
      </p:sp>
      <p:sp>
        <p:nvSpPr>
          <p:cNvPr id="594997" name="Text Box 53"/>
          <p:cNvSpPr txBox="1">
            <a:spLocks noChangeArrowheads="1"/>
          </p:cNvSpPr>
          <p:nvPr/>
        </p:nvSpPr>
        <p:spPr bwMode="auto">
          <a:xfrm>
            <a:off x="4246563" y="5013325"/>
            <a:ext cx="777777" cy="369332"/>
          </a:xfrm>
          <a:prstGeom prst="rect">
            <a:avLst/>
          </a:prstGeom>
          <a:noFill/>
          <a:ln w="9525" algn="ctr">
            <a:noFill/>
            <a:miter lim="800000"/>
            <a:headEnd/>
            <a:tailEnd/>
          </a:ln>
          <a:effectLst>
            <a:outerShdw dist="17961" dir="2700000" algn="ctr" rotWithShape="0">
              <a:srgbClr val="FFFFFF"/>
            </a:outerShdw>
          </a:effectLst>
        </p:spPr>
        <p:txBody>
          <a:bodyPr wrap="none">
            <a:spAutoFit/>
          </a:bodyPr>
          <a:lstStyle/>
          <a:p>
            <a:r>
              <a:rPr lang="en-US" sz="1800" b="1" dirty="0"/>
              <a:t>52800</a:t>
            </a:r>
            <a:endParaRPr lang="bg-BG" sz="1800" b="1" dirty="0"/>
          </a:p>
        </p:txBody>
      </p:sp>
      <p:graphicFrame>
        <p:nvGraphicFramePr>
          <p:cNvPr id="594998" name="Group 54"/>
          <p:cNvGraphicFramePr>
            <a:graphicFrameLocks noGrp="1"/>
          </p:cNvGraphicFramePr>
          <p:nvPr/>
        </p:nvGraphicFramePr>
        <p:xfrm>
          <a:off x="5183188" y="2205038"/>
          <a:ext cx="3457575" cy="3606800"/>
        </p:xfrm>
        <a:graphic>
          <a:graphicData uri="http://schemas.openxmlformats.org/drawingml/2006/table">
            <a:tbl>
              <a:tblPr firstRow="1">
                <a:tableStyleId>{35758FB7-9AC5-4552-8A53-C91805E547FA}</a:tableStyleId>
              </a:tblPr>
              <a:tblGrid>
                <a:gridCol w="969962"/>
                <a:gridCol w="1622425"/>
                <a:gridCol w="865188"/>
              </a:tblGrid>
              <a:tr h="5842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u="none" strike="noStrike" cap="none" normalizeH="0" baseline="0" noProof="1" smtClean="0">
                          <a:ln>
                            <a:noFill/>
                          </a:ln>
                          <a:effectLst>
                            <a:outerShdw blurRad="38100" dist="38100" dir="2700000" algn="tl">
                              <a:srgbClr val="FFFFFF"/>
                            </a:outerShdw>
                          </a:effectLst>
                        </a:rPr>
                        <a:t>DepartmentID</a:t>
                      </a:r>
                      <a:endParaRPr kumimoji="1" lang="en-US"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u="none" strike="noStrike" cap="none" normalizeH="0" baseline="0" noProof="1" smtClean="0">
                          <a:ln>
                            <a:noFill/>
                          </a:ln>
                          <a:effectLst>
                            <a:outerShdw blurRad="38100" dist="38100" dir="2700000" algn="tl">
                              <a:srgbClr val="FFFFFF"/>
                            </a:outerShdw>
                          </a:effectLst>
                        </a:rPr>
                        <a:t>JobTitle</a:t>
                      </a:r>
                      <a:endParaRPr kumimoji="1" lang="en-US"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u="none" strike="noStrike" cap="none" normalizeH="0" baseline="0" noProof="1" smtClean="0">
                          <a:ln>
                            <a:noFill/>
                          </a:ln>
                          <a:effectLst>
                            <a:outerShdw blurRad="38100" dist="38100" dir="2700000" algn="tl">
                              <a:srgbClr val="FFFFFF"/>
                            </a:outerShdw>
                          </a:effectLst>
                        </a:rPr>
                        <a:t>Salary</a:t>
                      </a:r>
                      <a:endParaRPr kumimoji="1" lang="en-US"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anchor="ctr" horzOverflow="overflow"/>
                </a:tc>
              </a:tr>
              <a:tr h="5842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u="none" strike="noStrike" cap="none" normalizeH="0" baseline="0" noProof="1" smtClean="0">
                          <a:ln>
                            <a:noFill/>
                          </a:ln>
                          <a:effectLst>
                            <a:outerShdw blurRad="38100" dist="38100" dir="2700000" algn="tl">
                              <a:srgbClr val="FFFFFF"/>
                            </a:outerShdw>
                          </a:effectLst>
                        </a:rPr>
                        <a:t>11</a:t>
                      </a:r>
                      <a:endParaRPr kumimoji="1" lang="bg-BG"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anchor="ctr" horzOverflow="overflow">
                    <a:solidFill>
                      <a:srgbClr val="00B050"/>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u="none" strike="noStrike" cap="none" normalizeH="0" baseline="0" noProof="1" smtClean="0">
                          <a:ln>
                            <a:noFill/>
                          </a:ln>
                          <a:effectLst>
                            <a:outerShdw blurRad="38100" dist="38100" dir="2700000" algn="tl">
                              <a:srgbClr val="FFFFFF"/>
                            </a:outerShdw>
                          </a:effectLst>
                        </a:rPr>
                        <a:t>Network Manager</a:t>
                      </a:r>
                      <a:endParaRPr kumimoji="1" lang="en-US"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anchor="ctr" horzOverflow="overflow">
                    <a:solidFill>
                      <a:srgbClr val="00B050"/>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u="none" strike="noStrike" cap="none" normalizeH="0" baseline="0" noProof="1" smtClean="0">
                          <a:ln>
                            <a:noFill/>
                          </a:ln>
                          <a:effectLst>
                            <a:outerShdw blurRad="38100" dist="38100" dir="2700000" algn="tl">
                              <a:srgbClr val="FFFFFF"/>
                            </a:outerShdw>
                          </a:effectLst>
                        </a:rPr>
                        <a:t>39700</a:t>
                      </a:r>
                      <a:endParaRPr kumimoji="1" lang="bg-BG"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anchor="ctr" horzOverflow="overflow">
                    <a:solidFill>
                      <a:srgbClr val="00B050"/>
                    </a:solidFill>
                  </a:tcPr>
                </a:tc>
              </a:tr>
              <a:tr h="5842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u="none" strike="noStrike" cap="none" normalizeH="0" baseline="0" noProof="1" smtClean="0">
                          <a:ln>
                            <a:noFill/>
                          </a:ln>
                          <a:effectLst>
                            <a:outerShdw blurRad="38100" dist="38100" dir="2700000" algn="tl">
                              <a:srgbClr val="FFFFFF"/>
                            </a:outerShdw>
                          </a:effectLst>
                        </a:rPr>
                        <a:t>11</a:t>
                      </a:r>
                      <a:endParaRPr kumimoji="1" lang="bg-BG"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anchor="ctr" horzOverflow="overflow">
                    <a:solidFill>
                      <a:schemeClr val="tx2"/>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u="none" strike="noStrike" cap="none" normalizeH="0" baseline="0" noProof="1" smtClean="0">
                          <a:ln>
                            <a:noFill/>
                          </a:ln>
                          <a:effectLst>
                            <a:outerShdw blurRad="38100" dist="38100" dir="2700000" algn="tl">
                              <a:srgbClr val="FFFFFF"/>
                            </a:outerShdw>
                          </a:effectLst>
                        </a:rPr>
                        <a:t>Network Administrator</a:t>
                      </a:r>
                      <a:endParaRPr kumimoji="1" lang="en-US"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anchor="ctr" horzOverflow="overflow">
                    <a:solidFill>
                      <a:schemeClr val="tx2"/>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u="none" strike="noStrike" cap="none" normalizeH="0" baseline="0" dirty="0" smtClean="0">
                          <a:ln>
                            <a:noFill/>
                          </a:ln>
                          <a:effectLst>
                            <a:outerShdw blurRad="38100" dist="38100" dir="2700000" algn="tl">
                              <a:srgbClr val="FFFFFF"/>
                            </a:outerShdw>
                          </a:effectLst>
                        </a:rPr>
                        <a:t>65000</a:t>
                      </a:r>
                      <a:endParaRPr kumimoji="1" lang="en-US"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anchor="ctr" horzOverflow="overflow">
                    <a:solidFill>
                      <a:schemeClr val="tx2"/>
                    </a:solidFill>
                  </a:tcPr>
                </a:tc>
              </a:tr>
              <a:tr h="5842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u="none" strike="noStrike" cap="none" normalizeH="0" baseline="0" noProof="1" smtClean="0">
                          <a:ln>
                            <a:noFill/>
                          </a:ln>
                          <a:effectLst>
                            <a:outerShdw blurRad="38100" dist="38100" dir="2700000" algn="tl">
                              <a:srgbClr val="FFFFFF"/>
                            </a:outerShdw>
                          </a:effectLst>
                        </a:rPr>
                        <a:t>11</a:t>
                      </a:r>
                      <a:endParaRPr kumimoji="1" lang="bg-BG"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anchor="ctr" horzOverflow="overflow">
                    <a:solidFill>
                      <a:schemeClr val="accent3">
                        <a:lumMod val="60000"/>
                        <a:lumOff val="4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u="none" strike="noStrike" cap="none" normalizeH="0" baseline="0" noProof="1" smtClean="0">
                          <a:ln>
                            <a:noFill/>
                          </a:ln>
                          <a:effectLst>
                            <a:outerShdw blurRad="38100" dist="38100" dir="2700000" algn="tl">
                              <a:srgbClr val="FFFFFF"/>
                            </a:outerShdw>
                          </a:effectLst>
                        </a:rPr>
                        <a:t>Database Administrator</a:t>
                      </a:r>
                      <a:endParaRPr kumimoji="1" lang="en-US"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anchor="ctr" horzOverflow="overflow">
                    <a:solidFill>
                      <a:schemeClr val="accent3">
                        <a:lumMod val="60000"/>
                        <a:lumOff val="4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u="none" strike="noStrike" cap="none" normalizeH="0" baseline="0" dirty="0" smtClean="0">
                          <a:ln>
                            <a:noFill/>
                          </a:ln>
                          <a:effectLst>
                            <a:outerShdw blurRad="38100" dist="38100" dir="2700000" algn="tl">
                              <a:srgbClr val="FFFFFF"/>
                            </a:outerShdw>
                          </a:effectLst>
                        </a:rPr>
                        <a:t>77000</a:t>
                      </a:r>
                      <a:endParaRPr kumimoji="1" lang="en-US"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anchor="ctr" horzOverflow="overflow">
                    <a:solidFill>
                      <a:schemeClr val="accent3">
                        <a:lumMod val="60000"/>
                        <a:lumOff val="4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u="none" strike="noStrike" cap="none" normalizeH="0" baseline="0" noProof="1" smtClean="0">
                          <a:ln>
                            <a:noFill/>
                          </a:ln>
                          <a:effectLst>
                            <a:outerShdw blurRad="38100" dist="38100" dir="2700000" algn="tl">
                              <a:srgbClr val="FFFFFF"/>
                            </a:outerShdw>
                          </a:effectLst>
                        </a:rPr>
                        <a:t>10</a:t>
                      </a:r>
                      <a:endParaRPr kumimoji="1" lang="bg-BG"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anchor="ctr" horzOverflow="overflow">
                    <a:solidFill>
                      <a:schemeClr val="accent4"/>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u="none" strike="noStrike" cap="none" normalizeH="0" baseline="0" noProof="1" smtClean="0">
                          <a:ln>
                            <a:noFill/>
                          </a:ln>
                          <a:effectLst>
                            <a:outerShdw blurRad="38100" dist="38100" dir="2700000" algn="tl">
                              <a:srgbClr val="FFFFFF"/>
                            </a:outerShdw>
                          </a:effectLst>
                        </a:rPr>
                        <a:t>Accountant</a:t>
                      </a:r>
                      <a:endParaRPr kumimoji="1" lang="en-US"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anchor="ctr" horzOverflow="overflow">
                    <a:solidFill>
                      <a:schemeClr val="accent4"/>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u="none" strike="noStrike" cap="none" normalizeH="0" baseline="0" dirty="0" smtClean="0">
                          <a:ln>
                            <a:noFill/>
                          </a:ln>
                          <a:effectLst>
                            <a:outerShdw blurRad="38100" dist="38100" dir="2700000" algn="tl">
                              <a:srgbClr val="FFFFFF"/>
                            </a:outerShdw>
                          </a:effectLst>
                        </a:rPr>
                        <a:t>52800</a:t>
                      </a:r>
                      <a:endParaRPr kumimoji="1" lang="en-US"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anchor="ctr" horzOverflow="overflow">
                    <a:solidFill>
                      <a:schemeClr val="accent4"/>
                    </a:solidFill>
                  </a:tcPr>
                </a:tc>
              </a:tr>
              <a:tr h="5842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u="none" strike="noStrike" cap="none" normalizeH="0" baseline="0" noProof="1" smtClean="0">
                          <a:ln>
                            <a:noFill/>
                          </a:ln>
                          <a:effectLst>
                            <a:outerShdw blurRad="38100" dist="38100" dir="2700000" algn="tl">
                              <a:srgbClr val="FFFFFF"/>
                            </a:outerShdw>
                          </a:effectLst>
                        </a:rPr>
                        <a:t>10</a:t>
                      </a:r>
                      <a:endParaRPr kumimoji="1" lang="bg-BG"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anchor="ctr" horzOverflow="overflow">
                    <a:solidFill>
                      <a:schemeClr val="accent3">
                        <a:lumMod val="75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u="none" strike="noStrike" cap="none" normalizeH="0" baseline="0" noProof="1" smtClean="0">
                          <a:ln>
                            <a:noFill/>
                          </a:ln>
                          <a:effectLst>
                            <a:outerShdw blurRad="38100" dist="38100" dir="2700000" algn="tl">
                              <a:srgbClr val="FFFFFF"/>
                            </a:outerShdw>
                          </a:effectLst>
                        </a:rPr>
                        <a:t>Finance Manager</a:t>
                      </a:r>
                      <a:endParaRPr kumimoji="1" lang="en-US"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anchor="ctr" horzOverflow="overflow">
                    <a:solidFill>
                      <a:schemeClr val="accent3">
                        <a:lumMod val="75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u="none" strike="noStrike" cap="none" normalizeH="0" baseline="0" noProof="1" smtClean="0">
                          <a:ln>
                            <a:noFill/>
                          </a:ln>
                          <a:effectLst>
                            <a:outerShdw blurRad="38100" dist="38100" dir="2700000" algn="tl">
                              <a:srgbClr val="FFFFFF"/>
                            </a:outerShdw>
                          </a:effectLst>
                        </a:rPr>
                        <a:t>43300</a:t>
                      </a:r>
                      <a:endParaRPr kumimoji="1" lang="bg-BG"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anchor="ctr" horzOverflow="overflow">
                    <a:solidFill>
                      <a:schemeClr val="accent3">
                        <a:lumMod val="75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u="none" strike="noStrike" cap="none" normalizeH="0" baseline="0" noProof="1" smtClean="0">
                          <a:ln>
                            <a:noFill/>
                          </a:ln>
                          <a:effectLst>
                            <a:outerShdw blurRad="38100" dist="38100" dir="2700000" algn="tl">
                              <a:srgbClr val="FFFFFF"/>
                            </a:outerShdw>
                          </a:effectLst>
                        </a:rPr>
                        <a:t>...</a:t>
                      </a:r>
                      <a:endParaRPr kumimoji="1" lang="bg-BG"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u="none" strike="noStrike" cap="none" normalizeH="0" baseline="0" noProof="1" smtClean="0">
                          <a:ln>
                            <a:noFill/>
                          </a:ln>
                          <a:effectLst>
                            <a:outerShdw blurRad="38100" dist="38100" dir="2700000" algn="tl">
                              <a:srgbClr val="FFFFFF"/>
                            </a:outerShdw>
                          </a:effectLst>
                        </a:rPr>
                        <a:t>...</a:t>
                      </a:r>
                      <a:endParaRPr kumimoji="1" lang="bg-BG"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u="none" strike="noStrike" cap="none" normalizeH="0" baseline="0" noProof="1" smtClean="0">
                          <a:ln>
                            <a:noFill/>
                          </a:ln>
                          <a:effectLst>
                            <a:outerShdw blurRad="38100" dist="38100" dir="2700000" algn="tl">
                              <a:srgbClr val="FFFFFF"/>
                            </a:outerShdw>
                          </a:effectLst>
                        </a:rPr>
                        <a:t>...</a:t>
                      </a:r>
                      <a:endParaRPr kumimoji="1" lang="bg-BG" sz="17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anchor="ctr" horzOverflow="overflow"/>
                </a:tc>
              </a:tr>
            </a:tbl>
          </a:graphicData>
        </a:graphic>
      </p:graphicFrame>
      <p:sp>
        <p:nvSpPr>
          <p:cNvPr id="595032" name="AutoShape 88"/>
          <p:cNvSpPr>
            <a:spLocks/>
          </p:cNvSpPr>
          <p:nvPr/>
        </p:nvSpPr>
        <p:spPr bwMode="auto">
          <a:xfrm>
            <a:off x="4051300" y="2535238"/>
            <a:ext cx="195263" cy="1109662"/>
          </a:xfrm>
          <a:prstGeom prst="rightBrace">
            <a:avLst>
              <a:gd name="adj1" fmla="val 47358"/>
              <a:gd name="adj2" fmla="val 50000"/>
            </a:avLst>
          </a:prstGeom>
          <a:noFill/>
          <a:ln w="25400">
            <a:solidFill>
              <a:schemeClr val="tx1"/>
            </a:solidFill>
            <a:round/>
            <a:headEnd/>
            <a:tailEnd/>
          </a:ln>
          <a:effectLst>
            <a:outerShdw dist="17961" dir="2700000" algn="ctr" rotWithShape="0">
              <a:srgbClr val="FFFFFF"/>
            </a:outerShdw>
          </a:effectLst>
        </p:spPr>
        <p:txBody>
          <a:bodyPr wrap="none" anchor="ctr"/>
          <a:lstStyle/>
          <a:p>
            <a:endParaRPr lang="bg-BG"/>
          </a:p>
        </p:txBody>
      </p:sp>
      <p:sp>
        <p:nvSpPr>
          <p:cNvPr id="595033" name="AutoShape 89"/>
          <p:cNvSpPr>
            <a:spLocks/>
          </p:cNvSpPr>
          <p:nvPr/>
        </p:nvSpPr>
        <p:spPr bwMode="auto">
          <a:xfrm>
            <a:off x="4051300" y="3702050"/>
            <a:ext cx="195263" cy="1109663"/>
          </a:xfrm>
          <a:prstGeom prst="rightBrace">
            <a:avLst>
              <a:gd name="adj1" fmla="val 47358"/>
              <a:gd name="adj2" fmla="val 50000"/>
            </a:avLst>
          </a:prstGeom>
          <a:noFill/>
          <a:ln w="25400">
            <a:solidFill>
              <a:schemeClr val="tx1"/>
            </a:solidFill>
            <a:round/>
            <a:headEnd/>
            <a:tailEnd/>
          </a:ln>
          <a:effectLst>
            <a:outerShdw dist="17961" dir="2700000" algn="ctr" rotWithShape="0">
              <a:srgbClr val="FFFFFF"/>
            </a:outerShdw>
          </a:effectLst>
        </p:spPr>
        <p:txBody>
          <a:bodyPr wrap="none" anchor="ctr"/>
          <a:lstStyle/>
          <a:p>
            <a:endParaRPr lang="bg-BG"/>
          </a:p>
        </p:txBody>
      </p:sp>
      <p:sp>
        <p:nvSpPr>
          <p:cNvPr id="595034" name="AutoShape 90"/>
          <p:cNvSpPr>
            <a:spLocks/>
          </p:cNvSpPr>
          <p:nvPr/>
        </p:nvSpPr>
        <p:spPr bwMode="auto">
          <a:xfrm flipV="1">
            <a:off x="4043363" y="4897438"/>
            <a:ext cx="203200" cy="574675"/>
          </a:xfrm>
          <a:prstGeom prst="rightBrace">
            <a:avLst>
              <a:gd name="adj1" fmla="val 23568"/>
              <a:gd name="adj2" fmla="val 50000"/>
            </a:avLst>
          </a:prstGeom>
          <a:noFill/>
          <a:ln w="25400">
            <a:solidFill>
              <a:schemeClr val="tx1"/>
            </a:solidFill>
            <a:round/>
            <a:headEnd/>
            <a:tailEnd/>
          </a:ln>
          <a:effectLst>
            <a:outerShdw dist="17961" dir="2700000" algn="ctr" rotWithShape="0">
              <a:srgbClr val="FFFFFF"/>
            </a:outerShdw>
          </a:effectLst>
        </p:spPr>
        <p:txBody>
          <a:bodyPr wrap="none" anchor="ctr"/>
          <a:lstStyle/>
          <a:p>
            <a:endParaRPr lang="bg-BG"/>
          </a:p>
        </p:txBody>
      </p:sp>
      <p:sp>
        <p:nvSpPr>
          <p:cNvPr id="595035" name="AutoShape 91"/>
          <p:cNvSpPr>
            <a:spLocks/>
          </p:cNvSpPr>
          <p:nvPr/>
        </p:nvSpPr>
        <p:spPr bwMode="auto">
          <a:xfrm>
            <a:off x="4035425" y="5575300"/>
            <a:ext cx="211138" cy="492125"/>
          </a:xfrm>
          <a:prstGeom prst="rightBrace">
            <a:avLst>
              <a:gd name="adj1" fmla="val 19424"/>
              <a:gd name="adj2" fmla="val 50000"/>
            </a:avLst>
          </a:prstGeom>
          <a:noFill/>
          <a:ln w="25400">
            <a:solidFill>
              <a:schemeClr val="tx1"/>
            </a:solidFill>
            <a:round/>
            <a:headEnd/>
            <a:tailEnd/>
          </a:ln>
          <a:effectLst>
            <a:outerShdw dist="17961" dir="2700000" algn="ctr" rotWithShape="0">
              <a:srgbClr val="FFFFFF"/>
            </a:outerShdw>
          </a:effectLst>
        </p:spPr>
        <p:txBody>
          <a:bodyPr wrap="none" anchor="ctr"/>
          <a:lstStyle/>
          <a:p>
            <a:endParaRPr lang="bg-BG"/>
          </a:p>
        </p:txBody>
      </p:sp>
      <p:sp>
        <p:nvSpPr>
          <p:cNvPr id="595036" name="Text Box 92"/>
          <p:cNvSpPr txBox="1">
            <a:spLocks noChangeArrowheads="1"/>
          </p:cNvSpPr>
          <p:nvPr/>
        </p:nvSpPr>
        <p:spPr bwMode="auto">
          <a:xfrm>
            <a:off x="4246563" y="2924175"/>
            <a:ext cx="771493" cy="369332"/>
          </a:xfrm>
          <a:prstGeom prst="rect">
            <a:avLst/>
          </a:prstGeom>
          <a:noFill/>
          <a:ln w="9525" algn="ctr">
            <a:noFill/>
            <a:miter lim="800000"/>
            <a:headEnd/>
            <a:tailEnd/>
          </a:ln>
          <a:effectLst>
            <a:outerShdw dist="17961" dir="2700000" algn="ctr" rotWithShape="0">
              <a:srgbClr val="FFFFFF"/>
            </a:outerShdw>
          </a:effectLst>
        </p:spPr>
        <p:txBody>
          <a:bodyPr wrap="none">
            <a:spAutoFit/>
          </a:bodyPr>
          <a:lstStyle/>
          <a:p>
            <a:r>
              <a:rPr lang="en-US" sz="1800" b="1" dirty="0">
                <a:effectLst>
                  <a:outerShdw blurRad="38100" dist="38100" dir="2700000" algn="tl">
                    <a:srgbClr val="FFFFFF"/>
                  </a:outerShdw>
                </a:effectLst>
              </a:rPr>
              <a:t>65000</a:t>
            </a:r>
            <a:endParaRPr lang="bg-BG" sz="1800" b="1" dirty="0">
              <a:effectLst>
                <a:outerShdw blurRad="38100" dist="38100" dir="2700000" algn="tl">
                  <a:srgbClr val="FFFFFF"/>
                </a:outerShdw>
              </a:effectLst>
            </a:endParaRPr>
          </a:p>
        </p:txBody>
      </p:sp>
      <p:sp>
        <p:nvSpPr>
          <p:cNvPr id="595037" name="Text Box 93"/>
          <p:cNvSpPr txBox="1">
            <a:spLocks noChangeArrowheads="1"/>
          </p:cNvSpPr>
          <p:nvPr/>
        </p:nvSpPr>
        <p:spPr bwMode="auto">
          <a:xfrm>
            <a:off x="4246563" y="5661025"/>
            <a:ext cx="819150" cy="325438"/>
          </a:xfrm>
          <a:prstGeom prst="rect">
            <a:avLst/>
          </a:prstGeom>
          <a:noFill/>
          <a:ln w="9525" algn="ctr">
            <a:noFill/>
            <a:miter lim="800000"/>
            <a:headEnd/>
            <a:tailEnd/>
          </a:ln>
          <a:effectLst>
            <a:outerShdw dist="17961" dir="2700000" algn="ctr" rotWithShape="0">
              <a:srgbClr val="FFFFFF"/>
            </a:outerShdw>
          </a:effectLst>
        </p:spPr>
        <p:txBody>
          <a:bodyPr wrap="none">
            <a:spAutoFit/>
          </a:bodyPr>
          <a:lstStyle/>
          <a:p>
            <a:r>
              <a:rPr lang="en-US" sz="1800">
                <a:effectLst>
                  <a:outerShdw blurRad="38100" dist="38100" dir="2700000" algn="tl">
                    <a:srgbClr val="FFFFFF"/>
                  </a:outerShdw>
                </a:effectLst>
              </a:rPr>
              <a:t>43300</a:t>
            </a:r>
            <a:endParaRPr lang="bg-BG" sz="1800">
              <a:effectLst>
                <a:outerShdw blurRad="38100" dist="38100" dir="2700000" algn="tl">
                  <a:srgbClr val="FFFFFF"/>
                </a:outerShdw>
              </a:effectLst>
            </a:endParaRP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p:txBody>
          <a:bodyPr/>
          <a:lstStyle/>
          <a:p>
            <a:r>
              <a:rPr lang="en-US" sz="3600"/>
              <a:t>Grouping by Several Columns – Example</a:t>
            </a:r>
            <a:endParaRPr lang="bg-BG" sz="3600"/>
          </a:p>
        </p:txBody>
      </p:sp>
      <p:sp>
        <p:nvSpPr>
          <p:cNvPr id="595971" name="Rectangle 3"/>
          <p:cNvSpPr>
            <a:spLocks noGrp="1" noChangeArrowheads="1"/>
          </p:cNvSpPr>
          <p:nvPr>
            <p:ph type="body" idx="1"/>
          </p:nvPr>
        </p:nvSpPr>
        <p:spPr/>
        <p:txBody>
          <a:bodyPr/>
          <a:lstStyle/>
          <a:p>
            <a:pPr>
              <a:spcBef>
                <a:spcPct val="45000"/>
              </a:spcBef>
            </a:pPr>
            <a:r>
              <a:rPr lang="en-US"/>
              <a:t>Example of grouping data by several columns:</a:t>
            </a:r>
          </a:p>
        </p:txBody>
      </p:sp>
      <p:sp>
        <p:nvSpPr>
          <p:cNvPr id="595972" name="Rectangle 4"/>
          <p:cNvSpPr>
            <a:spLocks noChangeArrowheads="1"/>
          </p:cNvSpPr>
          <p:nvPr/>
        </p:nvSpPr>
        <p:spPr bwMode="auto">
          <a:xfrm>
            <a:off x="827088" y="2419350"/>
            <a:ext cx="7489825" cy="1409700"/>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pPr>
              <a:lnSpc>
                <a:spcPct val="100000"/>
              </a:lnSpc>
            </a:pPr>
            <a:r>
              <a:rPr lang="en-US" sz="2000" b="1" noProof="1">
                <a:latin typeface="Courier New" pitchFamily="49" charset="0"/>
              </a:rPr>
              <a:t>SELECT DepartmentID, JobTitle, </a:t>
            </a:r>
          </a:p>
          <a:p>
            <a:pPr>
              <a:lnSpc>
                <a:spcPct val="100000"/>
              </a:lnSpc>
            </a:pPr>
            <a:r>
              <a:rPr lang="en-US" sz="2000" b="1" noProof="1">
                <a:latin typeface="Courier New" pitchFamily="49" charset="0"/>
              </a:rPr>
              <a:t>  SUM(Salary) as Salaries, COUNT(*) as Count</a:t>
            </a:r>
          </a:p>
          <a:p>
            <a:pPr>
              <a:lnSpc>
                <a:spcPct val="100000"/>
              </a:lnSpc>
            </a:pPr>
            <a:r>
              <a:rPr lang="en-US" sz="2000" b="1" noProof="1">
                <a:latin typeface="Courier New" pitchFamily="49" charset="0"/>
              </a:rPr>
              <a:t>FROM Employee</a:t>
            </a:r>
          </a:p>
          <a:p>
            <a:pPr>
              <a:lnSpc>
                <a:spcPct val="100000"/>
              </a:lnSpc>
            </a:pPr>
            <a:r>
              <a:rPr lang="en-US" sz="2000" b="1" noProof="1">
                <a:latin typeface="Courier New" pitchFamily="49" charset="0"/>
              </a:rPr>
              <a:t>GROUP BY DepartmentID, JobTitle</a:t>
            </a:r>
          </a:p>
        </p:txBody>
      </p:sp>
      <p:graphicFrame>
        <p:nvGraphicFramePr>
          <p:cNvPr id="595973" name="Group 5"/>
          <p:cNvGraphicFramePr>
            <a:graphicFrameLocks noGrp="1"/>
          </p:cNvGraphicFramePr>
          <p:nvPr/>
        </p:nvGraphicFramePr>
        <p:xfrm>
          <a:off x="827088" y="4203700"/>
          <a:ext cx="7489825" cy="2112264"/>
        </p:xfrm>
        <a:graphic>
          <a:graphicData uri="http://schemas.openxmlformats.org/drawingml/2006/table">
            <a:tbl>
              <a:tblPr firstRow="1">
                <a:tableStyleId>{35758FB7-9AC5-4552-8A53-C91805E547FA}</a:tableStyleId>
              </a:tblPr>
              <a:tblGrid>
                <a:gridCol w="1944687"/>
                <a:gridCol w="3024188"/>
                <a:gridCol w="1439862"/>
                <a:gridCol w="1081088"/>
              </a:tblGrid>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DepartmentID</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JobTitle</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Salaries</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Count</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2</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Senior Tool Designer</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58600</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2</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2</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Tool Designer</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50000</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2</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7</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Production Supervisor</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525000</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21</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7</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Production Technician</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1926000</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157</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p:txBody>
          <a:bodyPr/>
          <a:lstStyle/>
          <a:p>
            <a:r>
              <a:rPr lang="en-US"/>
              <a:t>Illegal Queries</a:t>
            </a:r>
            <a:endParaRPr lang="bg-BG"/>
          </a:p>
        </p:txBody>
      </p:sp>
      <p:sp>
        <p:nvSpPr>
          <p:cNvPr id="596995" name="Rectangle 3"/>
          <p:cNvSpPr>
            <a:spLocks noGrp="1" noChangeArrowheads="1"/>
          </p:cNvSpPr>
          <p:nvPr>
            <p:ph type="body" idx="1"/>
          </p:nvPr>
        </p:nvSpPr>
        <p:spPr/>
        <p:txBody>
          <a:bodyPr/>
          <a:lstStyle/>
          <a:p>
            <a:pPr>
              <a:spcBef>
                <a:spcPts val="0"/>
              </a:spcBef>
            </a:pPr>
            <a:r>
              <a:rPr lang="en-US" dirty="0"/>
              <a:t>This </a:t>
            </a:r>
            <a:r>
              <a:rPr lang="en-US" dirty="0">
                <a:latin typeface="Courier New" pitchFamily="49" charset="0"/>
              </a:rPr>
              <a:t>SELECT</a:t>
            </a:r>
            <a:r>
              <a:rPr lang="en-US" dirty="0"/>
              <a:t> statement is illegal</a:t>
            </a:r>
          </a:p>
          <a:p>
            <a:pPr lvl="1">
              <a:spcBef>
                <a:spcPts val="0"/>
              </a:spcBef>
            </a:pPr>
            <a:endParaRPr lang="en-US" dirty="0"/>
          </a:p>
          <a:p>
            <a:pPr lvl="1">
              <a:spcBef>
                <a:spcPts val="0"/>
              </a:spcBef>
            </a:pPr>
            <a:endParaRPr lang="en-US" dirty="0"/>
          </a:p>
          <a:p>
            <a:pPr lvl="1">
              <a:spcBef>
                <a:spcPts val="0"/>
              </a:spcBef>
            </a:pPr>
            <a:r>
              <a:rPr lang="en-US" dirty="0"/>
              <a:t>Can not combine columns with groups functions unless when using </a:t>
            </a:r>
            <a:r>
              <a:rPr lang="en-US" dirty="0">
                <a:latin typeface="Courier New" pitchFamily="49" charset="0"/>
              </a:rPr>
              <a:t>GROUP BY</a:t>
            </a:r>
          </a:p>
          <a:p>
            <a:pPr>
              <a:spcBef>
                <a:spcPts val="0"/>
              </a:spcBef>
              <a:spcAft>
                <a:spcPts val="0"/>
              </a:spcAft>
            </a:pPr>
            <a:r>
              <a:rPr lang="en-US" dirty="0"/>
              <a:t>This </a:t>
            </a:r>
            <a:r>
              <a:rPr lang="en-US" dirty="0">
                <a:latin typeface="Courier New" pitchFamily="49" charset="0"/>
              </a:rPr>
              <a:t>SELECT</a:t>
            </a:r>
            <a:r>
              <a:rPr lang="en-US" dirty="0"/>
              <a:t> statement is also illegal</a:t>
            </a:r>
          </a:p>
          <a:p>
            <a:pPr lvl="1">
              <a:spcBef>
                <a:spcPts val="0"/>
              </a:spcBef>
              <a:spcAft>
                <a:spcPts val="0"/>
              </a:spcAft>
            </a:pPr>
            <a:endParaRPr lang="en-US" dirty="0"/>
          </a:p>
          <a:p>
            <a:pPr lvl="1">
              <a:spcBef>
                <a:spcPts val="0"/>
              </a:spcBef>
              <a:spcAft>
                <a:spcPts val="0"/>
              </a:spcAft>
            </a:pPr>
            <a:endParaRPr lang="en-US" dirty="0"/>
          </a:p>
          <a:p>
            <a:pPr lvl="1">
              <a:spcBef>
                <a:spcPts val="0"/>
              </a:spcBef>
              <a:spcAft>
                <a:spcPts val="0"/>
              </a:spcAft>
            </a:pPr>
            <a:endParaRPr lang="en-US" dirty="0"/>
          </a:p>
          <a:p>
            <a:pPr lvl="1">
              <a:spcBef>
                <a:spcPct val="35000"/>
              </a:spcBef>
              <a:spcAft>
                <a:spcPts val="0"/>
              </a:spcAft>
            </a:pPr>
            <a:r>
              <a:rPr lang="en-US" dirty="0"/>
              <a:t>Can not use </a:t>
            </a:r>
            <a:r>
              <a:rPr lang="en-US" dirty="0">
                <a:latin typeface="Courier New" pitchFamily="49" charset="0"/>
              </a:rPr>
              <a:t>WHERE</a:t>
            </a:r>
            <a:r>
              <a:rPr lang="en-US" dirty="0"/>
              <a:t> for group functions</a:t>
            </a:r>
            <a:endParaRPr lang="bg-BG" dirty="0">
              <a:latin typeface="Courier New" pitchFamily="49" charset="0"/>
            </a:endParaRPr>
          </a:p>
        </p:txBody>
      </p:sp>
      <p:sp>
        <p:nvSpPr>
          <p:cNvPr id="596996" name="Rectangle 4"/>
          <p:cNvSpPr>
            <a:spLocks noChangeArrowheads="1"/>
          </p:cNvSpPr>
          <p:nvPr/>
        </p:nvSpPr>
        <p:spPr bwMode="auto">
          <a:xfrm>
            <a:off x="827088" y="1752600"/>
            <a:ext cx="7489825" cy="854075"/>
          </a:xfrm>
          <a:prstGeom prst="rect">
            <a:avLst/>
          </a:prstGeom>
          <a:solidFill>
            <a:schemeClr val="bg1">
              <a:alpha val="50000"/>
            </a:schemeClr>
          </a:solidFill>
          <a:ln w="63500" algn="ctr">
            <a:solidFill>
              <a:srgbClr val="FF0000"/>
            </a:solidFill>
            <a:miter lim="800000"/>
            <a:headEnd/>
            <a:tailEnd/>
          </a:ln>
          <a:effectLst/>
        </p:spPr>
        <p:txBody>
          <a:bodyPr tIns="90000" bIns="90000">
            <a:spAutoFit/>
          </a:bodyPr>
          <a:lstStyle/>
          <a:p>
            <a:pPr>
              <a:lnSpc>
                <a:spcPct val="100000"/>
              </a:lnSpc>
            </a:pPr>
            <a:r>
              <a:rPr kumimoji="0" lang="en-US" sz="2000" noProof="1">
                <a:effectLst>
                  <a:outerShdw blurRad="38100" dist="38100" dir="2700000" algn="tl">
                    <a:srgbClr val="FFFFFF"/>
                  </a:outerShdw>
                </a:effectLst>
                <a:latin typeface="Courier New" pitchFamily="49" charset="0"/>
              </a:rPr>
              <a:t>SELECT DepartmentID, COUNT(LastName)</a:t>
            </a:r>
          </a:p>
          <a:p>
            <a:pPr>
              <a:lnSpc>
                <a:spcPct val="100000"/>
              </a:lnSpc>
            </a:pPr>
            <a:r>
              <a:rPr kumimoji="0" lang="en-US" sz="2000" noProof="1">
                <a:effectLst>
                  <a:outerShdw blurRad="38100" dist="38100" dir="2700000" algn="tl">
                    <a:srgbClr val="FFFFFF"/>
                  </a:outerShdw>
                </a:effectLst>
                <a:latin typeface="Courier New" pitchFamily="49" charset="0"/>
              </a:rPr>
              <a:t>FROM </a:t>
            </a:r>
            <a:r>
              <a:rPr kumimoji="0" lang="en-US" sz="2000">
                <a:effectLst>
                  <a:outerShdw blurRad="38100" dist="38100" dir="2700000" algn="tl">
                    <a:srgbClr val="FFFFFF"/>
                  </a:outerShdw>
                </a:effectLst>
                <a:latin typeface="Courier New" pitchFamily="49" charset="0"/>
              </a:rPr>
              <a:t>E</a:t>
            </a:r>
            <a:r>
              <a:rPr kumimoji="0" lang="en-US" sz="2000" noProof="1">
                <a:effectLst>
                  <a:outerShdw blurRad="38100" dist="38100" dir="2700000" algn="tl">
                    <a:srgbClr val="FFFFFF"/>
                  </a:outerShdw>
                </a:effectLst>
                <a:latin typeface="Courier New" pitchFamily="49" charset="0"/>
              </a:rPr>
              <a:t>mployee</a:t>
            </a:r>
          </a:p>
        </p:txBody>
      </p:sp>
      <p:sp>
        <p:nvSpPr>
          <p:cNvPr id="596997" name="Rectangle 5"/>
          <p:cNvSpPr>
            <a:spLocks noChangeArrowheads="1"/>
          </p:cNvSpPr>
          <p:nvPr/>
        </p:nvSpPr>
        <p:spPr bwMode="auto">
          <a:xfrm>
            <a:off x="827088" y="4403725"/>
            <a:ext cx="7489825" cy="1463675"/>
          </a:xfrm>
          <a:prstGeom prst="rect">
            <a:avLst/>
          </a:prstGeom>
          <a:solidFill>
            <a:schemeClr val="bg1">
              <a:alpha val="50000"/>
            </a:schemeClr>
          </a:solidFill>
          <a:ln w="63500" algn="ctr">
            <a:solidFill>
              <a:srgbClr val="FF0000"/>
            </a:solidFill>
            <a:miter lim="800000"/>
            <a:headEnd/>
            <a:tailEnd/>
          </a:ln>
          <a:effectLst/>
        </p:spPr>
        <p:txBody>
          <a:bodyPr tIns="90000" bIns="90000">
            <a:spAutoFit/>
          </a:bodyPr>
          <a:lstStyle/>
          <a:p>
            <a:pPr>
              <a:lnSpc>
                <a:spcPct val="100000"/>
              </a:lnSpc>
            </a:pPr>
            <a:r>
              <a:rPr kumimoji="0" lang="en-US" sz="2000" noProof="1">
                <a:effectLst>
                  <a:outerShdw blurRad="38100" dist="38100" dir="2700000" algn="tl">
                    <a:srgbClr val="FFFFFF"/>
                  </a:outerShdw>
                </a:effectLst>
                <a:latin typeface="Courier New" pitchFamily="49" charset="0"/>
              </a:rPr>
              <a:t>SELECT DepartmentID, AVG(</a:t>
            </a:r>
            <a:r>
              <a:rPr kumimoji="0" lang="en-US" sz="2000">
                <a:effectLst>
                  <a:outerShdw blurRad="38100" dist="38100" dir="2700000" algn="tl">
                    <a:srgbClr val="FFFFFF"/>
                  </a:outerShdw>
                </a:effectLst>
                <a:latin typeface="Courier New" pitchFamily="49" charset="0"/>
              </a:rPr>
              <a:t>Salary</a:t>
            </a:r>
            <a:r>
              <a:rPr kumimoji="0" lang="en-US" sz="2000" noProof="1">
                <a:effectLst>
                  <a:outerShdw blurRad="38100" dist="38100" dir="2700000" algn="tl">
                    <a:srgbClr val="FFFFFF"/>
                  </a:outerShdw>
                </a:effectLst>
                <a:latin typeface="Courier New" pitchFamily="49" charset="0"/>
              </a:rPr>
              <a:t>)</a:t>
            </a:r>
          </a:p>
          <a:p>
            <a:pPr>
              <a:lnSpc>
                <a:spcPct val="100000"/>
              </a:lnSpc>
            </a:pPr>
            <a:r>
              <a:rPr kumimoji="0" lang="en-US" sz="2000" noProof="1">
                <a:effectLst>
                  <a:outerShdw blurRad="38100" dist="38100" dir="2700000" algn="tl">
                    <a:srgbClr val="FFFFFF"/>
                  </a:outerShdw>
                </a:effectLst>
                <a:latin typeface="Courier New" pitchFamily="49" charset="0"/>
              </a:rPr>
              <a:t>FROM </a:t>
            </a:r>
            <a:r>
              <a:rPr kumimoji="0" lang="en-US" sz="2000">
                <a:effectLst>
                  <a:outerShdw blurRad="38100" dist="38100" dir="2700000" algn="tl">
                    <a:srgbClr val="FFFFFF"/>
                  </a:outerShdw>
                </a:effectLst>
                <a:latin typeface="Courier New" pitchFamily="49" charset="0"/>
              </a:rPr>
              <a:t>E</a:t>
            </a:r>
            <a:r>
              <a:rPr kumimoji="0" lang="en-US" sz="2000" noProof="1">
                <a:effectLst>
                  <a:outerShdw blurRad="38100" dist="38100" dir="2700000" algn="tl">
                    <a:srgbClr val="FFFFFF"/>
                  </a:outerShdw>
                </a:effectLst>
                <a:latin typeface="Courier New" pitchFamily="49" charset="0"/>
              </a:rPr>
              <a:t>mployee</a:t>
            </a:r>
          </a:p>
          <a:p>
            <a:pPr>
              <a:lnSpc>
                <a:spcPct val="100000"/>
              </a:lnSpc>
            </a:pPr>
            <a:r>
              <a:rPr kumimoji="0" lang="en-US" sz="2000" noProof="1">
                <a:effectLst>
                  <a:outerShdw blurRad="38100" dist="38100" dir="2700000" algn="tl">
                    <a:srgbClr val="FFFFFF"/>
                  </a:outerShdw>
                </a:effectLst>
                <a:latin typeface="Courier New" pitchFamily="49" charset="0"/>
              </a:rPr>
              <a:t>WHERE AVG(</a:t>
            </a:r>
            <a:r>
              <a:rPr kumimoji="0" lang="en-US" sz="2000">
                <a:effectLst>
                  <a:outerShdw blurRad="38100" dist="38100" dir="2700000" algn="tl">
                    <a:srgbClr val="FFFFFF"/>
                  </a:outerShdw>
                </a:effectLst>
                <a:latin typeface="Courier New" pitchFamily="49" charset="0"/>
              </a:rPr>
              <a:t>Salary</a:t>
            </a:r>
            <a:r>
              <a:rPr kumimoji="0" lang="en-US" sz="2000" noProof="1">
                <a:effectLst>
                  <a:outerShdw blurRad="38100" dist="38100" dir="2700000" algn="tl">
                    <a:srgbClr val="FFFFFF"/>
                  </a:outerShdw>
                </a:effectLst>
                <a:latin typeface="Courier New" pitchFamily="49" charset="0"/>
              </a:rPr>
              <a:t>) &gt; 30</a:t>
            </a:r>
          </a:p>
          <a:p>
            <a:pPr>
              <a:lnSpc>
                <a:spcPct val="100000"/>
              </a:lnSpc>
            </a:pPr>
            <a:r>
              <a:rPr kumimoji="0" lang="en-US" sz="2000" noProof="1">
                <a:effectLst>
                  <a:outerShdw blurRad="38100" dist="38100" dir="2700000" algn="tl">
                    <a:srgbClr val="FFFFFF"/>
                  </a:outerShdw>
                </a:effectLst>
                <a:latin typeface="Courier New" pitchFamily="49" charset="0"/>
              </a:rPr>
              <a:t>GROUP BY DepartmentID</a:t>
            </a: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p:txBody>
          <a:bodyPr/>
          <a:lstStyle/>
          <a:p>
            <a:r>
              <a:rPr lang="en-US"/>
              <a:t>Grouping Restrictions</a:t>
            </a:r>
            <a:endParaRPr lang="bg-BG"/>
          </a:p>
        </p:txBody>
      </p:sp>
      <p:sp>
        <p:nvSpPr>
          <p:cNvPr id="598019" name="Rectangle 3"/>
          <p:cNvSpPr>
            <a:spLocks noGrp="1" noChangeArrowheads="1"/>
          </p:cNvSpPr>
          <p:nvPr>
            <p:ph type="body" idx="1"/>
          </p:nvPr>
        </p:nvSpPr>
        <p:spPr/>
        <p:txBody>
          <a:bodyPr/>
          <a:lstStyle/>
          <a:p>
            <a:pPr>
              <a:spcAft>
                <a:spcPts val="0"/>
              </a:spcAft>
            </a:pPr>
            <a:r>
              <a:rPr lang="en-US" sz="3000" dirty="0"/>
              <a:t>When using groups we can select only columns listed in the </a:t>
            </a:r>
            <a:r>
              <a:rPr lang="en-US" sz="3000" dirty="0">
                <a:latin typeface="Courier New" pitchFamily="49" charset="0"/>
              </a:rPr>
              <a:t>GROUP BY</a:t>
            </a:r>
            <a:r>
              <a:rPr lang="en-US" sz="3000" dirty="0"/>
              <a:t> and grouping functions over the other columns</a:t>
            </a:r>
          </a:p>
          <a:p>
            <a:pPr lvl="1">
              <a:spcAft>
                <a:spcPts val="0"/>
              </a:spcAft>
            </a:pPr>
            <a:endParaRPr lang="en-US" dirty="0"/>
          </a:p>
          <a:p>
            <a:pPr lvl="1">
              <a:spcAft>
                <a:spcPts val="0"/>
              </a:spcAft>
            </a:pPr>
            <a:endParaRPr lang="en-US" dirty="0"/>
          </a:p>
          <a:p>
            <a:pPr lvl="1">
              <a:spcAft>
                <a:spcPts val="0"/>
              </a:spcAft>
            </a:pPr>
            <a:endParaRPr lang="en-US" dirty="0"/>
          </a:p>
          <a:p>
            <a:pPr lvl="1">
              <a:spcAft>
                <a:spcPts val="0"/>
              </a:spcAft>
            </a:pPr>
            <a:r>
              <a:rPr lang="en-US" sz="2800" dirty="0"/>
              <a:t>Can not select columns not listed in the  </a:t>
            </a:r>
            <a:r>
              <a:rPr lang="en-US" sz="2800" dirty="0">
                <a:latin typeface="Courier New" pitchFamily="49" charset="0"/>
              </a:rPr>
              <a:t>GROUP BY</a:t>
            </a:r>
            <a:r>
              <a:rPr lang="en-US" sz="2800" dirty="0"/>
              <a:t> clause</a:t>
            </a:r>
          </a:p>
          <a:p>
            <a:pPr lvl="1">
              <a:spcAft>
                <a:spcPts val="0"/>
              </a:spcAft>
            </a:pPr>
            <a:r>
              <a:rPr lang="en-US" sz="2800" dirty="0"/>
              <a:t>Can not apply group functions over the columns in the </a:t>
            </a:r>
            <a:r>
              <a:rPr lang="en-US" sz="2800" dirty="0">
                <a:latin typeface="Courier New" pitchFamily="49" charset="0"/>
              </a:rPr>
              <a:t>GROUP BY</a:t>
            </a:r>
            <a:r>
              <a:rPr lang="en-US" sz="2800" dirty="0"/>
              <a:t> clause</a:t>
            </a:r>
          </a:p>
        </p:txBody>
      </p:sp>
      <p:sp>
        <p:nvSpPr>
          <p:cNvPr id="598020" name="Rectangle 4"/>
          <p:cNvSpPr>
            <a:spLocks noChangeArrowheads="1"/>
          </p:cNvSpPr>
          <p:nvPr/>
        </p:nvSpPr>
        <p:spPr bwMode="auto">
          <a:xfrm>
            <a:off x="684213" y="2701936"/>
            <a:ext cx="7777162" cy="1412864"/>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r>
              <a:rPr lang="en-US" sz="2000" b="1" noProof="1">
                <a:latin typeface="Courier New" pitchFamily="49" charset="0"/>
              </a:rPr>
              <a:t>SELECT DepartmentID, JobTitle, </a:t>
            </a:r>
          </a:p>
          <a:p>
            <a:r>
              <a:rPr lang="en-US" sz="2000" b="1">
                <a:latin typeface="Courier New" pitchFamily="49" charset="0"/>
              </a:rPr>
              <a:t> </a:t>
            </a:r>
            <a:r>
              <a:rPr lang="en-US" sz="2000" b="1" noProof="1">
                <a:latin typeface="Courier New" pitchFamily="49" charset="0"/>
              </a:rPr>
              <a:t> SUM(Salary) AS Cost, MIN(HireDate) as StartDate</a:t>
            </a:r>
          </a:p>
          <a:p>
            <a:r>
              <a:rPr lang="en-US" sz="2000" b="1" noProof="1">
                <a:latin typeface="Courier New" pitchFamily="49" charset="0"/>
              </a:rPr>
              <a:t>FROM Employee</a:t>
            </a:r>
          </a:p>
          <a:p>
            <a:r>
              <a:rPr lang="en-US" sz="2000" b="1" noProof="1">
                <a:latin typeface="Courier New" pitchFamily="49" charset="0"/>
              </a:rPr>
              <a:t>GROUP BY DepartmentID, JobTitle</a:t>
            </a: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en-US" sz="3600"/>
              <a:t>Using </a:t>
            </a:r>
            <a:r>
              <a:rPr lang="en-US" sz="3600">
                <a:latin typeface="Courier New" pitchFamily="49" charset="0"/>
              </a:rPr>
              <a:t>GROUP BY</a:t>
            </a:r>
            <a:r>
              <a:rPr lang="en-US" sz="3600"/>
              <a:t> with </a:t>
            </a:r>
            <a:r>
              <a:rPr lang="en-US" sz="3600">
                <a:latin typeface="Courier New" pitchFamily="49" charset="0"/>
              </a:rPr>
              <a:t>HAVING</a:t>
            </a:r>
            <a:r>
              <a:rPr lang="en-US" sz="3600"/>
              <a:t> Clause</a:t>
            </a:r>
            <a:endParaRPr lang="bg-BG" sz="3600"/>
          </a:p>
        </p:txBody>
      </p:sp>
      <p:sp>
        <p:nvSpPr>
          <p:cNvPr id="599043" name="Rectangle 3"/>
          <p:cNvSpPr>
            <a:spLocks noGrp="1" noChangeArrowheads="1"/>
          </p:cNvSpPr>
          <p:nvPr>
            <p:ph type="body" idx="1"/>
          </p:nvPr>
        </p:nvSpPr>
        <p:spPr/>
        <p:txBody>
          <a:bodyPr/>
          <a:lstStyle/>
          <a:p>
            <a:pPr>
              <a:spcBef>
                <a:spcPct val="45000"/>
              </a:spcBef>
            </a:pPr>
            <a:r>
              <a:rPr lang="en-US">
                <a:latin typeface="Courier New" pitchFamily="49" charset="0"/>
              </a:rPr>
              <a:t>HAVING</a:t>
            </a:r>
            <a:r>
              <a:rPr lang="en-US"/>
              <a:t> works like </a:t>
            </a:r>
            <a:r>
              <a:rPr lang="en-US">
                <a:latin typeface="Courier New" pitchFamily="49" charset="0"/>
              </a:rPr>
              <a:t>WHERE</a:t>
            </a:r>
            <a:r>
              <a:rPr lang="en-US"/>
              <a:t> but is used for the grouping functions</a:t>
            </a:r>
          </a:p>
        </p:txBody>
      </p:sp>
      <p:sp>
        <p:nvSpPr>
          <p:cNvPr id="599044" name="Rectangle 4"/>
          <p:cNvSpPr>
            <a:spLocks noChangeArrowheads="1"/>
          </p:cNvSpPr>
          <p:nvPr/>
        </p:nvSpPr>
        <p:spPr bwMode="auto">
          <a:xfrm>
            <a:off x="827088" y="2506663"/>
            <a:ext cx="7489825" cy="1720641"/>
          </a:xfrm>
          <a:prstGeom prst="rect">
            <a:avLst/>
          </a:prstGeom>
          <a:solidFill>
            <a:schemeClr val="bg1">
              <a:alpha val="50000"/>
            </a:schemeClr>
          </a:solidFill>
          <a:ln w="9525" algn="ctr">
            <a:solidFill>
              <a:schemeClr val="tx2"/>
            </a:solidFill>
            <a:miter lim="800000"/>
            <a:headEnd/>
            <a:tailEnd/>
          </a:ln>
          <a:effectLst/>
        </p:spPr>
        <p:txBody>
          <a:bodyPr tIns="90000" bIns="90000">
            <a:spAutoFit/>
          </a:bodyPr>
          <a:lstStyle/>
          <a:p>
            <a:r>
              <a:rPr lang="en-US" sz="2000" b="1" noProof="1">
                <a:latin typeface="Courier New" pitchFamily="49" charset="0"/>
              </a:rPr>
              <a:t>SELECT DepartmentID, COUNT(EmployeeID) as</a:t>
            </a:r>
          </a:p>
          <a:p>
            <a:r>
              <a:rPr lang="en-US" sz="2000" b="1" noProof="1">
                <a:latin typeface="Courier New" pitchFamily="49" charset="0"/>
              </a:rPr>
              <a:t>  Count, AVG(Salary) AverageSalary</a:t>
            </a:r>
          </a:p>
          <a:p>
            <a:r>
              <a:rPr lang="en-US" sz="2000" b="1" noProof="1">
                <a:latin typeface="Courier New" pitchFamily="49" charset="0"/>
              </a:rPr>
              <a:t>FROM Employee</a:t>
            </a:r>
          </a:p>
          <a:p>
            <a:r>
              <a:rPr lang="en-US" sz="2000" b="1" noProof="1">
                <a:latin typeface="Courier New" pitchFamily="49" charset="0"/>
              </a:rPr>
              <a:t>GROUP BY DepartmentID</a:t>
            </a:r>
          </a:p>
          <a:p>
            <a:r>
              <a:rPr lang="en-US" sz="2000" b="1" noProof="1">
                <a:latin typeface="Courier New" pitchFamily="49" charset="0"/>
              </a:rPr>
              <a:t>HAVING COUNT(EmployeeID) BETWEEN 3 AND 5</a:t>
            </a:r>
          </a:p>
        </p:txBody>
      </p:sp>
      <p:graphicFrame>
        <p:nvGraphicFramePr>
          <p:cNvPr id="599045" name="Group 5"/>
          <p:cNvGraphicFramePr>
            <a:graphicFrameLocks noGrp="1"/>
          </p:cNvGraphicFramePr>
          <p:nvPr/>
        </p:nvGraphicFramePr>
        <p:xfrm>
          <a:off x="827088" y="4689475"/>
          <a:ext cx="7489825" cy="1408176"/>
        </p:xfrm>
        <a:graphic>
          <a:graphicData uri="http://schemas.openxmlformats.org/drawingml/2006/table">
            <a:tbl>
              <a:tblPr firstRow="1">
                <a:tableStyleId>{35758FB7-9AC5-4552-8A53-C91805E547FA}</a:tableStyleId>
              </a:tblPr>
              <a:tblGrid>
                <a:gridCol w="2376487"/>
                <a:gridCol w="2305050"/>
                <a:gridCol w="2808288"/>
              </a:tblGrid>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DepartmentID</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Count</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smtClean="0">
                          <a:ln>
                            <a:noFill/>
                          </a:ln>
                          <a:effectLst>
                            <a:outerShdw blurRad="38100" dist="38100" dir="2700000" algn="tl">
                              <a:srgbClr val="FFFFFF"/>
                            </a:outerShdw>
                          </a:effectLst>
                        </a:rPr>
                        <a:t>AverageSalary</a:t>
                      </a:r>
                      <a:endParaRPr kumimoji="1" lang="en-US"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2</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4</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27150</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12</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5</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14400</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smtClean="0">
                          <a:ln>
                            <a:noFill/>
                          </a:ln>
                          <a:effectLst>
                            <a:outerShdw blurRad="38100" dist="38100" dir="2700000" algn="tl">
                              <a:srgbClr val="FFFFFF"/>
                            </a:outerShdw>
                          </a:effectLst>
                        </a:rPr>
                        <a:t>…</a:t>
                      </a:r>
                      <a:endParaRPr kumimoji="1" lang="bg-BG" sz="1800" b="1" i="0" u="none" strike="noStrike" cap="none" normalizeH="0" baseline="0" noProof="1" smtClean="0">
                        <a:ln>
                          <a:noFill/>
                        </a:ln>
                        <a:solidFill>
                          <a:schemeClr val="tx1"/>
                        </a:solidFill>
                        <a:effectLst>
                          <a:outerShdw blurRad="38100" dist="38100" dir="2700000" algn="tl">
                            <a:srgbClr val="FFFFFF"/>
                          </a:outerShdw>
                        </a:effectLst>
                        <a:latin typeface="Arial" charset="0"/>
                      </a:endParaRPr>
                    </a:p>
                  </a:txBody>
                  <a:tcPr horzOverflow="overflow"/>
                </a:tc>
              </a:tr>
            </a:tbl>
          </a:graphicData>
        </a:graphic>
      </p:graphicFrame>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Master Templat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2849</TotalTime>
  <Words>13068</Words>
  <Application>Microsoft Office PowerPoint</Application>
  <PresentationFormat>On-screen Show (4:3)</PresentationFormat>
  <Paragraphs>2587</Paragraphs>
  <Slides>194</Slides>
  <Notes>69</Notes>
  <HiddenSlides>1</HiddenSlides>
  <MMClips>0</MMClips>
  <ScaleCrop>false</ScaleCrop>
  <HeadingPairs>
    <vt:vector size="4" baseType="variant">
      <vt:variant>
        <vt:lpstr>Theme</vt:lpstr>
      </vt:variant>
      <vt:variant>
        <vt:i4>1</vt:i4>
      </vt:variant>
      <vt:variant>
        <vt:lpstr>Slide Titles</vt:lpstr>
      </vt:variant>
      <vt:variant>
        <vt:i4>194</vt:i4>
      </vt:variant>
    </vt:vector>
  </HeadingPairs>
  <TitlesOfParts>
    <vt:vector size="195" baseType="lpstr">
      <vt:lpstr>Telerik Master Template</vt:lpstr>
      <vt:lpstr>Databases, SQL and MS SQL Server</vt:lpstr>
      <vt:lpstr>Table of Contents</vt:lpstr>
      <vt:lpstr>Table of Contents (2)</vt:lpstr>
      <vt:lpstr>Table of Contents (3)</vt:lpstr>
      <vt:lpstr>Table of Contents (4)</vt:lpstr>
      <vt:lpstr>Table of Contents (5)</vt:lpstr>
      <vt:lpstr>MS SQL Server 2008</vt:lpstr>
      <vt:lpstr>What is Microsoft SQL Server</vt:lpstr>
      <vt:lpstr>Services in SQL Server 2008</vt:lpstr>
      <vt:lpstr>Services in SQL Server 2008</vt:lpstr>
      <vt:lpstr>SQL Server Databases</vt:lpstr>
      <vt:lpstr>Types of Databases</vt:lpstr>
      <vt:lpstr>Types of Databases</vt:lpstr>
      <vt:lpstr>SQL Server Databases</vt:lpstr>
      <vt:lpstr>SQL Server Authentication</vt:lpstr>
      <vt:lpstr>Connecting to SQL Server</vt:lpstr>
      <vt:lpstr>SQL Server Users Permissions</vt:lpstr>
      <vt:lpstr>SQL Server Management Studio</vt:lpstr>
      <vt:lpstr>SQL Server Management Studio Express</vt:lpstr>
      <vt:lpstr>SQL Server Management Studio Express</vt:lpstr>
      <vt:lpstr>SSMSE Setting Server Account</vt:lpstr>
      <vt:lpstr>SSMSE Setting Server Account (2)</vt:lpstr>
      <vt:lpstr>SSMSE Setting Database Account</vt:lpstr>
      <vt:lpstr>SQL Server Management Studio Express</vt:lpstr>
      <vt:lpstr>Moving an SQL Server 2008 Database</vt:lpstr>
      <vt:lpstr>Moving a Database</vt:lpstr>
      <vt:lpstr>Moving by Backup and Restore</vt:lpstr>
      <vt:lpstr>Moving by Backup and Restore</vt:lpstr>
      <vt:lpstr>Moving by Detaching and Attaching</vt:lpstr>
      <vt:lpstr>Moving by Detaching and Attaching (2)</vt:lpstr>
      <vt:lpstr>Introduction to SQL</vt:lpstr>
      <vt:lpstr>Relational Databases</vt:lpstr>
      <vt:lpstr>Relational Databases</vt:lpstr>
      <vt:lpstr>Communicating with a DB</vt:lpstr>
      <vt:lpstr>SQL and T-SQL</vt:lpstr>
      <vt:lpstr>What is SQL?</vt:lpstr>
      <vt:lpstr>SQL – Examples</vt:lpstr>
      <vt:lpstr>What is T-SQL?</vt:lpstr>
      <vt:lpstr>T-SQL – Example</vt:lpstr>
      <vt:lpstr>The Telerik Academy Database Schema</vt:lpstr>
      <vt:lpstr>The Telerik Academy Database Schema in SQL Server</vt:lpstr>
      <vt:lpstr>SQL Language</vt:lpstr>
      <vt:lpstr>Capabilities of SQL SELECT </vt:lpstr>
      <vt:lpstr>Basic SELECT Statement</vt:lpstr>
      <vt:lpstr>SELECT Example</vt:lpstr>
      <vt:lpstr>Arithmetic Operations</vt:lpstr>
      <vt:lpstr>The NULL Value</vt:lpstr>
      <vt:lpstr>Column Alias</vt:lpstr>
      <vt:lpstr>Concatenation Operator</vt:lpstr>
      <vt:lpstr>Literal Character Strings</vt:lpstr>
      <vt:lpstr>Removing Duplicate Rows</vt:lpstr>
      <vt:lpstr>Limiting the Rows Selected</vt:lpstr>
      <vt:lpstr>Other Comparison Conditions</vt:lpstr>
      <vt:lpstr>Other Comparison Conditions (2)</vt:lpstr>
      <vt:lpstr>Sorting with ORDER BY</vt:lpstr>
      <vt:lpstr>SQL Language</vt:lpstr>
      <vt:lpstr>Data from Multiple Tables</vt:lpstr>
      <vt:lpstr>Cartesian Product</vt:lpstr>
      <vt:lpstr>Cartesian Product</vt:lpstr>
      <vt:lpstr>Types of Joins</vt:lpstr>
      <vt:lpstr>Inner Join with ON Clause</vt:lpstr>
      <vt:lpstr>Equijoins</vt:lpstr>
      <vt:lpstr>INNER vs. OUTER Joins</vt:lpstr>
      <vt:lpstr>INNER JOIN</vt:lpstr>
      <vt:lpstr>LEFT OUTER JOIN</vt:lpstr>
      <vt:lpstr>RIGHT OUTER JOIN</vt:lpstr>
      <vt:lpstr>FULL OUTER JOIN</vt:lpstr>
      <vt:lpstr>Three-Way Joins</vt:lpstr>
      <vt:lpstr>Cross Join</vt:lpstr>
      <vt:lpstr>Additional Conditions</vt:lpstr>
      <vt:lpstr>SQL Language</vt:lpstr>
      <vt:lpstr>Inserting Data</vt:lpstr>
      <vt:lpstr>SQL Language</vt:lpstr>
      <vt:lpstr>Updating Data</vt:lpstr>
      <vt:lpstr>Updating Joined Tables</vt:lpstr>
      <vt:lpstr>SQL Language</vt:lpstr>
      <vt:lpstr>Deleting Data</vt:lpstr>
      <vt:lpstr>Deleting from Joined Tables</vt:lpstr>
      <vt:lpstr>SQL Language</vt:lpstr>
      <vt:lpstr>Nested SELECT Statements</vt:lpstr>
      <vt:lpstr>Nested SELECT Statements With Table Aliases</vt:lpstr>
      <vt:lpstr>Using the EXISTS Operator</vt:lpstr>
      <vt:lpstr>SQL Language</vt:lpstr>
      <vt:lpstr>Group Functions</vt:lpstr>
      <vt:lpstr>Group Functions in SQL</vt:lpstr>
      <vt:lpstr>AVG() and SUM() Functions</vt:lpstr>
      <vt:lpstr>MIN() and MAX() Functions</vt:lpstr>
      <vt:lpstr>The COUNT(…) Function</vt:lpstr>
      <vt:lpstr>Group Functions and NULLs</vt:lpstr>
      <vt:lpstr>Group Functions in Nested Queries</vt:lpstr>
      <vt:lpstr>SQL Language</vt:lpstr>
      <vt:lpstr>Creating Groups of Data</vt:lpstr>
      <vt:lpstr>The GROUP BY Statement</vt:lpstr>
      <vt:lpstr>The GROUP BY Statement</vt:lpstr>
      <vt:lpstr>Grouping by Several Columns</vt:lpstr>
      <vt:lpstr>Grouping by Several Columns – Example</vt:lpstr>
      <vt:lpstr>Illegal Queries</vt:lpstr>
      <vt:lpstr>Grouping Restrictions</vt:lpstr>
      <vt:lpstr>Using GROUP BY with HAVING Clause</vt:lpstr>
      <vt:lpstr>Using Grouping Functions and Table Joins</vt:lpstr>
      <vt:lpstr>SQL Language</vt:lpstr>
      <vt:lpstr>Standard Functions in Microsoft SQL</vt:lpstr>
      <vt:lpstr>COALESCE() Function</vt:lpstr>
      <vt:lpstr>String Functions</vt:lpstr>
      <vt:lpstr>Other Functions</vt:lpstr>
      <vt:lpstr>Combining Functions Use</vt:lpstr>
      <vt:lpstr>SQL Server Data Types</vt:lpstr>
      <vt:lpstr>SQL Server Data Types</vt:lpstr>
      <vt:lpstr>SQL Server Data Types (2)</vt:lpstr>
      <vt:lpstr>SQL Language</vt:lpstr>
      <vt:lpstr>Data Definition Language</vt:lpstr>
      <vt:lpstr>Creating Objects</vt:lpstr>
      <vt:lpstr>Creating Objects – More Examples</vt:lpstr>
      <vt:lpstr>Modifying Objects</vt:lpstr>
      <vt:lpstr>Deleting Objects</vt:lpstr>
      <vt:lpstr>Managing Access Permissions</vt:lpstr>
      <vt:lpstr>Creating Tables in SQL Server</vt:lpstr>
      <vt:lpstr>Creating Tables in SQL Server</vt:lpstr>
      <vt:lpstr>Creating Tables in SQL Server – Examples</vt:lpstr>
      <vt:lpstr>Relational databases</vt:lpstr>
      <vt:lpstr>Relational databases</vt:lpstr>
      <vt:lpstr>Relational Database Management System (RDBMS)</vt:lpstr>
      <vt:lpstr>Relational Database Management System (RDBMS)</vt:lpstr>
      <vt:lpstr>Tables</vt:lpstr>
      <vt:lpstr>Table Scheme</vt:lpstr>
      <vt:lpstr>Primary Key</vt:lpstr>
      <vt:lpstr>Relations </vt:lpstr>
      <vt:lpstr>Relations</vt:lpstr>
      <vt:lpstr>Relations' multiplicity</vt:lpstr>
      <vt:lpstr>Relations' multiplicity</vt:lpstr>
      <vt:lpstr>Relations' multiplicity</vt:lpstr>
      <vt:lpstr>Representation of data organized as trees</vt:lpstr>
      <vt:lpstr>Self-relationships</vt:lpstr>
      <vt:lpstr>Relational scheme</vt:lpstr>
      <vt:lpstr>E/R Diagrams – example</vt:lpstr>
      <vt:lpstr>E/R Diagrams – example</vt:lpstr>
      <vt:lpstr>E/R Diagrams – example</vt:lpstr>
      <vt:lpstr>E/R Diagrams – example</vt:lpstr>
      <vt:lpstr>Tools for E/R Design</vt:lpstr>
      <vt:lpstr>Normalization</vt:lpstr>
      <vt:lpstr>Normalization</vt:lpstr>
      <vt:lpstr>Normalization</vt:lpstr>
      <vt:lpstr>Normalization</vt:lpstr>
      <vt:lpstr>Normalization</vt:lpstr>
      <vt:lpstr>Normalization</vt:lpstr>
      <vt:lpstr>Constraints</vt:lpstr>
      <vt:lpstr>Constraints</vt:lpstr>
      <vt:lpstr>Indexes</vt:lpstr>
      <vt:lpstr>The SQL language</vt:lpstr>
      <vt:lpstr>The SQL language</vt:lpstr>
      <vt:lpstr>Stored Procedures</vt:lpstr>
      <vt:lpstr>Stored Procedures</vt:lpstr>
      <vt:lpstr>Views</vt:lpstr>
      <vt:lpstr>Views – Example</vt:lpstr>
      <vt:lpstr>Triggers</vt:lpstr>
      <vt:lpstr>Triggers – Example</vt:lpstr>
      <vt:lpstr>Transactions</vt:lpstr>
      <vt:lpstr>A Transaction</vt:lpstr>
      <vt:lpstr>Transactions Behavior</vt:lpstr>
      <vt:lpstr>Transactions: Examples</vt:lpstr>
      <vt:lpstr>Transactions Properties</vt:lpstr>
      <vt:lpstr>Transactions – Example</vt:lpstr>
      <vt:lpstr>Transactions – Example</vt:lpstr>
      <vt:lpstr>Transactions and Isolation</vt:lpstr>
      <vt:lpstr>Transactions Usage</vt:lpstr>
      <vt:lpstr>Relational Database Modeling</vt:lpstr>
      <vt:lpstr>Steps in DB design</vt:lpstr>
      <vt:lpstr>Identification of entities</vt:lpstr>
      <vt:lpstr>Identification of the Columns</vt:lpstr>
      <vt:lpstr>Identification of the Columns</vt:lpstr>
      <vt:lpstr>How to Choose a Primary Key?</vt:lpstr>
      <vt:lpstr>Identification of relations</vt:lpstr>
      <vt:lpstr>Data types in SQL Server 2005</vt:lpstr>
      <vt:lpstr>Database Modeling with SQL Server Management Studio</vt:lpstr>
      <vt:lpstr>Connecting to SQL Server</vt:lpstr>
      <vt:lpstr>Connecting to SQL Server</vt:lpstr>
      <vt:lpstr>Working with Object Explorer</vt:lpstr>
      <vt:lpstr>Creating a new database</vt:lpstr>
      <vt:lpstr>Creating a new database</vt:lpstr>
      <vt:lpstr>Database Modeling with SQL Server Management Studio</vt:lpstr>
      <vt:lpstr>Creating an E/R diagram</vt:lpstr>
      <vt:lpstr>Database Modeling with SQL Server Management Studio</vt:lpstr>
      <vt:lpstr>Creating Tables</vt:lpstr>
      <vt:lpstr>Creating Tables</vt:lpstr>
      <vt:lpstr>Creating Tables</vt:lpstr>
      <vt:lpstr>Creating Tables</vt:lpstr>
      <vt:lpstr>Creating Tables</vt:lpstr>
      <vt:lpstr>Database Modeling with SQL Server Management Studio</vt:lpstr>
      <vt:lpstr>Database Modeling with SQL Server Management Studio</vt:lpstr>
      <vt:lpstr>Naming Conventions</vt:lpstr>
      <vt:lpstr>Naming Conventions</vt:lpstr>
      <vt:lpstr>Naming Conventions</vt:lpstr>
      <vt:lpstr>Naming Conventions</vt:lpstr>
      <vt:lpstr>Databases, SQL and MS SQL Server</vt:lpstr>
    </vt:vector>
  </TitlesOfParts>
  <Company>Telerik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 SQL and MS SQL Server</dc:title>
  <dc:creator>Svetlin Nakov</dc:creator>
  <cp:lastModifiedBy>mihail.stoynov</cp:lastModifiedBy>
  <cp:revision>294</cp:revision>
  <dcterms:created xsi:type="dcterms:W3CDTF">2007-12-08T16:03:35Z</dcterms:created>
  <dcterms:modified xsi:type="dcterms:W3CDTF">2010-03-16T12:19:18Z</dcterms:modified>
</cp:coreProperties>
</file>