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320" r:id="rId2"/>
    <p:sldId id="327" r:id="rId3"/>
    <p:sldId id="328" r:id="rId4"/>
    <p:sldId id="343" r:id="rId5"/>
    <p:sldId id="330" r:id="rId6"/>
    <p:sldId id="331" r:id="rId7"/>
    <p:sldId id="344" r:id="rId8"/>
    <p:sldId id="333" r:id="rId9"/>
    <p:sldId id="332" r:id="rId10"/>
    <p:sldId id="334" r:id="rId11"/>
    <p:sldId id="335" r:id="rId12"/>
    <p:sldId id="346" r:id="rId13"/>
    <p:sldId id="336" r:id="rId14"/>
    <p:sldId id="337" r:id="rId15"/>
    <p:sldId id="338" r:id="rId16"/>
    <p:sldId id="339" r:id="rId17"/>
    <p:sldId id="340" r:id="rId18"/>
    <p:sldId id="341" r:id="rId19"/>
    <p:sldId id="347" r:id="rId20"/>
    <p:sldId id="348" r:id="rId21"/>
    <p:sldId id="350" r:id="rId22"/>
    <p:sldId id="349" r:id="rId23"/>
    <p:sldId id="351" r:id="rId24"/>
    <p:sldId id="352" r:id="rId25"/>
    <p:sldId id="353" r:id="rId26"/>
    <p:sldId id="354" r:id="rId27"/>
    <p:sldId id="355" r:id="rId28"/>
    <p:sldId id="356" r:id="rId29"/>
    <p:sldId id="358" r:id="rId30"/>
    <p:sldId id="359" r:id="rId31"/>
    <p:sldId id="361" r:id="rId32"/>
    <p:sldId id="360" r:id="rId33"/>
    <p:sldId id="362" r:id="rId34"/>
    <p:sldId id="364" r:id="rId35"/>
    <p:sldId id="325" r:id="rId3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78328" autoAdjust="0"/>
  </p:normalViewPr>
  <p:slideViewPr>
    <p:cSldViewPr>
      <p:cViewPr>
        <p:scale>
          <a:sx n="70" d="100"/>
          <a:sy n="70" d="100"/>
        </p:scale>
        <p:origin x="-2592"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6/28/2010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1628397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6/28/2010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3701455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mi.silverlight.b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Core presentation framework:</a:t>
            </a:r>
          </a:p>
          <a:p>
            <a:r>
              <a:rPr lang="en-US" dirty="0" smtClean="0"/>
              <a:t>Components and services oriented toward the UI and user interaction, including user input, lightweight UI controls for use in Web applications, media playback, digital rights management, data binding, and presentation features, including vector graphics, text, animation, and images. Also includes the Extensible Application Markup Language (XAML) for specifying layout.</a:t>
            </a:r>
          </a:p>
          <a:p>
            <a:endParaRPr lang="en-US" dirty="0" smtClean="0"/>
          </a:p>
          <a:p>
            <a:r>
              <a:rPr lang="en-US" b="1" dirty="0" smtClean="0"/>
              <a:t>.NET Framework for Silverlight:</a:t>
            </a:r>
          </a:p>
          <a:p>
            <a:r>
              <a:rPr lang="en-US" dirty="0" smtClean="0"/>
              <a:t>A subset of the .NET Framework that contains components and libraries, including data integration, extensible Windows controls, networking, base class libraries, garbage collection, and the common language runtime (CLR).</a:t>
            </a:r>
          </a:p>
          <a:p>
            <a:endParaRPr lang="en-US" dirty="0" smtClean="0"/>
          </a:p>
          <a:p>
            <a:r>
              <a:rPr lang="en-US" dirty="0" smtClean="0"/>
              <a:t>Some parts of the .NET Framework for Silverlight are deployed with your application. These "Silverlight Libraries" are assemblies not included in the Silverlight runtime and are instead shipped in the Silverlight SDK. When Silverlight Libraries are used in your application, they are packaged up with your application and downloaded to the browser. These include new UI controls, XLINQ, Syndication (RSS/Atom), XML serialization, and the dynamic language runtime (DLR).</a:t>
            </a:r>
          </a:p>
          <a:p>
            <a:endParaRPr lang="en-US" dirty="0" smtClean="0"/>
          </a:p>
          <a:p>
            <a:r>
              <a:rPr lang="en-US" b="1" dirty="0" smtClean="0"/>
              <a:t>Installer and updater:</a:t>
            </a:r>
            <a:endParaRPr lang="en-US" dirty="0" smtClean="0"/>
          </a:p>
          <a:p>
            <a:r>
              <a:rPr lang="en-US" dirty="0" smtClean="0"/>
              <a:t>An installation and update control that simplifies the process of installing the application for first-time users, and subsequently</a:t>
            </a:r>
            <a:r>
              <a:rPr lang="en-US" baseline="0" dirty="0" smtClean="0"/>
              <a:t> provides low-impact, automatic updates.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 xmlns:p14="http://schemas.microsoft.com/office/powerpoint/2010/main" val="45039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extLst>
      <p:ext uri="{BB962C8B-B14F-4D97-AF65-F5344CB8AC3E}">
        <p14:creationId xmlns="" xmlns:p14="http://schemas.microsoft.com/office/powerpoint/2010/main" val="1883718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Special</a:t>
            </a:r>
            <a:r>
              <a:rPr lang="en-US" baseline="0" dirty="0" smtClean="0"/>
              <a:t> Thanks to </a:t>
            </a:r>
            <a:r>
              <a:rPr lang="en-US" dirty="0" smtClean="0">
                <a:hlinkClick r:id="rId3"/>
              </a:rPr>
              <a:t>http://fmi.silverlight.bg/</a:t>
            </a:r>
            <a:r>
              <a:rPr lang="en-US" dirty="0" smtClean="0"/>
              <a:t> for some of the demos/slides.</a:t>
            </a:r>
          </a:p>
          <a:p>
            <a:r>
              <a:rPr lang="en-US" baseline="0" dirty="0" smtClean="0"/>
              <a:t>You can find more detailed tutorials there.</a:t>
            </a:r>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Silverlight</a:t>
            </a:r>
            <a:endParaRPr lang="en-US" dirty="0"/>
          </a:p>
        </p:txBody>
      </p:sp>
      <p:sp>
        <p:nvSpPr>
          <p:cNvPr id="3" name="Subtitle 2"/>
          <p:cNvSpPr>
            <a:spLocks noGrp="1"/>
          </p:cNvSpPr>
          <p:nvPr>
            <p:ph type="subTitle" idx="1"/>
          </p:nvPr>
        </p:nvSpPr>
        <p:spPr>
          <a:xfrm>
            <a:off x="381000" y="3164680"/>
            <a:ext cx="8229600" cy="569120"/>
          </a:xfrm>
        </p:spPr>
        <p:txBody>
          <a:bodyPr/>
          <a:lstStyle/>
          <a:p>
            <a:pPr lvl="0"/>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err="1" smtClean="0"/>
              <a:t>Ivaylo</a:t>
            </a:r>
            <a:r>
              <a:rPr lang="en-US" dirty="0" smtClean="0"/>
              <a:t> </a:t>
            </a:r>
            <a:r>
              <a:rPr lang="en-US" dirty="0" err="1" smtClean="0"/>
              <a:t>Bratoev</a:t>
            </a:r>
            <a:endParaRPr lang="en-US" dirty="0"/>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p:txBody>
          <a:bodyPr/>
          <a:lstStyle/>
          <a:p>
            <a:r>
              <a:rPr lang="en-US" dirty="0" smtClean="0"/>
              <a:t>Visual Studio 2010 – SL 3.0, 4.0</a:t>
            </a:r>
          </a:p>
          <a:p>
            <a:r>
              <a:rPr lang="en-US" dirty="0" smtClean="0"/>
              <a:t>Visual Studio 2008 – SL 3.0</a:t>
            </a:r>
          </a:p>
          <a:p>
            <a:r>
              <a:rPr lang="en-US" dirty="0" smtClean="0"/>
              <a:t>Expression Blend 3.0/4.0</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 xmlns:p14="http://schemas.microsoft.com/office/powerpoint/2010/main" val="338787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a:t>
            </a:r>
            <a:endParaRPr lang="en-US" dirty="0"/>
          </a:p>
        </p:txBody>
      </p:sp>
      <p:sp>
        <p:nvSpPr>
          <p:cNvPr id="3" name="Content Placeholder 2"/>
          <p:cNvSpPr>
            <a:spLocks noGrp="1"/>
          </p:cNvSpPr>
          <p:nvPr>
            <p:ph idx="1"/>
          </p:nvPr>
        </p:nvSpPr>
        <p:spPr/>
        <p:txBody>
          <a:bodyPr/>
          <a:lstStyle/>
          <a:p>
            <a:r>
              <a:rPr lang="en-US" dirty="0"/>
              <a:t>Extensible Application Markup </a:t>
            </a:r>
            <a:r>
              <a:rPr lang="en-US" dirty="0" smtClean="0"/>
              <a:t>Language</a:t>
            </a:r>
            <a:endParaRPr lang="bg-BG" dirty="0"/>
          </a:p>
          <a:p>
            <a:r>
              <a:rPr lang="en-US" dirty="0" smtClean="0"/>
              <a:t>Declarative XML based language</a:t>
            </a:r>
          </a:p>
          <a:p>
            <a:r>
              <a:rPr lang="en-US" dirty="0" smtClean="0"/>
              <a:t>A hierarchy </a:t>
            </a:r>
            <a:r>
              <a:rPr lang="en-US" dirty="0"/>
              <a:t>of elements representing visual </a:t>
            </a:r>
            <a:r>
              <a:rPr lang="en-US" dirty="0" smtClean="0"/>
              <a:t>objects (UI elements)</a:t>
            </a:r>
          </a:p>
          <a:p>
            <a:r>
              <a:rPr lang="en-US" dirty="0" smtClean="0"/>
              <a:t>Elements -&gt; CLR objects – classes and structures</a:t>
            </a:r>
          </a:p>
          <a:p>
            <a:r>
              <a:rPr lang="en-US" dirty="0" smtClean="0"/>
              <a:t>Attributes -&gt; CLR properties and events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 xmlns:p14="http://schemas.microsoft.com/office/powerpoint/2010/main" val="403675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8001000" cy="2286000"/>
          </a:xfrm>
        </p:spPr>
        <p:txBody>
          <a:bodyPr/>
          <a:lstStyle/>
          <a:p>
            <a:r>
              <a:rPr lang="en-US" dirty="0" smtClean="0"/>
              <a:t>Demo: XAML Basics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 xmlns:p14="http://schemas.microsoft.com/office/powerpoint/2010/main" val="495122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Objects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8" name="Content Placeholder 2"/>
          <p:cNvSpPr>
            <a:spLocks noGrp="1"/>
          </p:cNvSpPr>
          <p:nvPr>
            <p:ph idx="1"/>
          </p:nvPr>
        </p:nvSpPr>
        <p:spPr>
          <a:xfrm>
            <a:off x="762000" y="1143000"/>
            <a:ext cx="7696200" cy="5181600"/>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dirty="0" smtClean="0">
                <a:solidFill>
                  <a:srgbClr val="008000"/>
                </a:solidFill>
                <a:latin typeface="Consolas"/>
              </a:rPr>
              <a:t>&lt;!– XAML Code --&gt;</a:t>
            </a:r>
            <a:endParaRPr lang="bg-BG" dirty="0" smtClean="0">
              <a:solidFill>
                <a:srgbClr val="0000FF"/>
              </a:solidFill>
              <a:latin typeface="Consolas"/>
            </a:endParaRPr>
          </a:p>
          <a:p>
            <a:pPr marL="0" indent="0">
              <a:buNone/>
            </a:pPr>
            <a:r>
              <a:rPr lang="en-US" dirty="0" smtClean="0">
                <a:solidFill>
                  <a:srgbClr val="0000FF"/>
                </a:solidFill>
                <a:latin typeface="Consolas"/>
              </a:rPr>
              <a:t>&lt;</a:t>
            </a:r>
            <a:r>
              <a:rPr lang="en-US" dirty="0">
                <a:solidFill>
                  <a:srgbClr val="A31515"/>
                </a:solidFill>
                <a:latin typeface="Consolas"/>
              </a:rPr>
              <a:t>Button</a:t>
            </a:r>
            <a:r>
              <a:rPr lang="en-US" dirty="0">
                <a:solidFill>
                  <a:srgbClr val="FF0000"/>
                </a:solidFill>
                <a:latin typeface="Consolas"/>
              </a:rPr>
              <a:t> Content</a:t>
            </a:r>
            <a:r>
              <a:rPr lang="en-US" dirty="0">
                <a:solidFill>
                  <a:srgbClr val="0000FF"/>
                </a:solidFill>
                <a:latin typeface="Consolas"/>
              </a:rPr>
              <a:t>="</a:t>
            </a:r>
            <a:r>
              <a:rPr lang="en-US" dirty="0" smtClean="0">
                <a:solidFill>
                  <a:srgbClr val="0000FF"/>
                </a:solidFill>
                <a:latin typeface="Consolas"/>
              </a:rPr>
              <a:t>Hello World“ /&gt;</a:t>
            </a:r>
            <a:endParaRPr lang="en-US" dirty="0">
              <a:solidFill>
                <a:srgbClr val="FF0000"/>
              </a:solidFill>
              <a:latin typeface="Consolas"/>
            </a:endParaRPr>
          </a:p>
          <a:p>
            <a:pPr marL="0" indent="0">
              <a:buNone/>
            </a:pPr>
            <a:endParaRPr lang="en-US" dirty="0">
              <a:solidFill>
                <a:srgbClr val="00B050"/>
              </a:solidFill>
            </a:endParaRPr>
          </a:p>
          <a:p>
            <a:pPr marL="0" indent="0">
              <a:buNone/>
            </a:pPr>
            <a:r>
              <a:rPr lang="en-US" dirty="0" smtClean="0">
                <a:solidFill>
                  <a:srgbClr val="008000"/>
                </a:solidFill>
              </a:rPr>
              <a:t>//</a:t>
            </a:r>
            <a:r>
              <a:rPr lang="bg-BG" dirty="0" smtClean="0">
                <a:solidFill>
                  <a:srgbClr val="008000"/>
                </a:solidFill>
              </a:rPr>
              <a:t> </a:t>
            </a:r>
            <a:r>
              <a:rPr lang="en-US" dirty="0" smtClean="0">
                <a:solidFill>
                  <a:srgbClr val="008000"/>
                </a:solidFill>
              </a:rPr>
              <a:t>C#</a:t>
            </a:r>
            <a:r>
              <a:rPr lang="bg-BG" dirty="0" smtClean="0">
                <a:solidFill>
                  <a:srgbClr val="008000"/>
                </a:solidFill>
              </a:rPr>
              <a:t> </a:t>
            </a:r>
            <a:r>
              <a:rPr lang="en-US" dirty="0" smtClean="0">
                <a:solidFill>
                  <a:srgbClr val="008000"/>
                </a:solidFill>
              </a:rPr>
              <a:t>Code</a:t>
            </a:r>
            <a:endParaRPr lang="en-US" dirty="0">
              <a:solidFill>
                <a:srgbClr val="008000"/>
              </a:solidFill>
            </a:endParaRPr>
          </a:p>
          <a:p>
            <a:pPr marL="0" indent="0">
              <a:buNone/>
            </a:pPr>
            <a:r>
              <a:rPr lang="en-US" dirty="0">
                <a:solidFill>
                  <a:srgbClr val="2B91AF"/>
                </a:solidFill>
              </a:rPr>
              <a:t>Button </a:t>
            </a:r>
            <a:r>
              <a:rPr lang="en-US" dirty="0" smtClean="0">
                <a:solidFill>
                  <a:schemeClr val="tx2"/>
                </a:solidFill>
              </a:rPr>
              <a:t>b</a:t>
            </a:r>
            <a:r>
              <a:rPr lang="en-US" dirty="0" smtClean="0">
                <a:solidFill>
                  <a:srgbClr val="2B91AF"/>
                </a:solidFill>
              </a:rPr>
              <a:t> = </a:t>
            </a:r>
            <a:r>
              <a:rPr lang="en-US" dirty="0" smtClean="0">
                <a:solidFill>
                  <a:schemeClr val="accent1">
                    <a:lumMod val="50000"/>
                  </a:schemeClr>
                </a:solidFill>
              </a:rPr>
              <a:t>new</a:t>
            </a:r>
            <a:r>
              <a:rPr lang="en-US" dirty="0" smtClean="0">
                <a:solidFill>
                  <a:srgbClr val="2B91AF"/>
                </a:solidFill>
              </a:rPr>
              <a:t> Button() </a:t>
            </a:r>
          </a:p>
          <a:p>
            <a:pPr marL="0" indent="0">
              <a:buNone/>
            </a:pPr>
            <a:r>
              <a:rPr lang="en-US" dirty="0">
                <a:solidFill>
                  <a:srgbClr val="2B91AF"/>
                </a:solidFill>
              </a:rPr>
              <a:t>	</a:t>
            </a:r>
            <a:r>
              <a:rPr lang="en-US" dirty="0" smtClean="0"/>
              <a:t>{</a:t>
            </a:r>
          </a:p>
          <a:p>
            <a:pPr marL="0" indent="0">
              <a:buNone/>
            </a:pPr>
            <a:r>
              <a:rPr lang="en-US" dirty="0"/>
              <a:t>	</a:t>
            </a:r>
            <a:r>
              <a:rPr lang="en-US" dirty="0" smtClean="0"/>
              <a:t>	Content = </a:t>
            </a:r>
            <a:r>
              <a:rPr lang="en-US" dirty="0" smtClean="0">
                <a:solidFill>
                  <a:srgbClr val="A31515"/>
                </a:solidFill>
              </a:rPr>
              <a:t>“Hello World“ </a:t>
            </a:r>
          </a:p>
          <a:p>
            <a:pPr marL="0" indent="0">
              <a:buNone/>
            </a:pPr>
            <a:r>
              <a:rPr lang="en-US" dirty="0">
                <a:solidFill>
                  <a:srgbClr val="A31515"/>
                </a:solidFill>
              </a:rPr>
              <a:t>	</a:t>
            </a:r>
            <a:r>
              <a:rPr lang="en-US" dirty="0" smtClean="0"/>
              <a:t>};</a:t>
            </a:r>
            <a:endParaRPr lang="en-US" dirty="0"/>
          </a:p>
        </p:txBody>
      </p:sp>
    </p:spTree>
    <p:extLst>
      <p:ext uri="{BB962C8B-B14F-4D97-AF65-F5344CB8AC3E}">
        <p14:creationId xmlns="" xmlns:p14="http://schemas.microsoft.com/office/powerpoint/2010/main" val="190797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Attributes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Object properties are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Content Placeholder 2"/>
          <p:cNvSpPr>
            <a:spLocks noGrp="1"/>
          </p:cNvSpPr>
          <p:nvPr/>
        </p:nvSpPr>
        <p:spPr>
          <a:xfrm>
            <a:off x="457200" y="1143000"/>
            <a:ext cx="8229600" cy="3611563"/>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dirty="0" smtClean="0">
                <a:solidFill>
                  <a:srgbClr val="0000FF"/>
                </a:solidFill>
                <a:latin typeface="Consolas"/>
              </a:rPr>
              <a:t>&lt;</a:t>
            </a:r>
            <a:r>
              <a:rPr lang="en-US" dirty="0">
                <a:solidFill>
                  <a:srgbClr val="A31515"/>
                </a:solidFill>
                <a:latin typeface="Consolas"/>
              </a:rPr>
              <a:t>Button</a:t>
            </a:r>
            <a:r>
              <a:rPr lang="en-US" dirty="0">
                <a:solidFill>
                  <a:srgbClr val="FF0000"/>
                </a:solidFill>
                <a:latin typeface="Consolas"/>
              </a:rPr>
              <a:t> Content</a:t>
            </a:r>
            <a:r>
              <a:rPr lang="en-US" dirty="0">
                <a:solidFill>
                  <a:srgbClr val="0000FF"/>
                </a:solidFill>
                <a:latin typeface="Consolas"/>
              </a:rPr>
              <a:t>="</a:t>
            </a:r>
            <a:r>
              <a:rPr lang="en-US" dirty="0" smtClean="0">
                <a:solidFill>
                  <a:srgbClr val="0000FF"/>
                </a:solidFill>
                <a:latin typeface="Consolas"/>
              </a:rPr>
              <a:t>Hello World“ /&gt;</a:t>
            </a:r>
            <a:endParaRPr lang="en-US" dirty="0">
              <a:solidFill>
                <a:srgbClr val="FF0000"/>
              </a:solidFill>
              <a:latin typeface="Consolas"/>
            </a:endParaRPr>
          </a:p>
          <a:p>
            <a:pPr marL="0" indent="0">
              <a:buNone/>
            </a:pPr>
            <a:endParaRPr lang="en-US" dirty="0">
              <a:solidFill>
                <a:srgbClr val="00B050"/>
              </a:solidFill>
            </a:endParaRPr>
          </a:p>
          <a:p>
            <a:pPr marL="0" indent="0">
              <a:buNone/>
            </a:pPr>
            <a:r>
              <a:rPr lang="en-US" dirty="0">
                <a:solidFill>
                  <a:srgbClr val="0000FF"/>
                </a:solidFill>
                <a:latin typeface="Consolas"/>
              </a:rPr>
              <a:t>&lt;</a:t>
            </a:r>
            <a:r>
              <a:rPr lang="en-US" dirty="0" smtClean="0">
                <a:solidFill>
                  <a:srgbClr val="A31515"/>
                </a:solidFill>
                <a:latin typeface="Consolas"/>
              </a:rPr>
              <a:t>Button</a:t>
            </a:r>
            <a:r>
              <a:rPr lang="en-US" dirty="0" smtClean="0">
                <a:solidFill>
                  <a:srgbClr val="0000FF"/>
                </a:solidFill>
                <a:latin typeface="Consolas"/>
              </a:rPr>
              <a:t>&gt;</a:t>
            </a:r>
            <a:endParaRPr lang="en-US" dirty="0">
              <a:solidFill>
                <a:prstClr val="black"/>
              </a:solidFill>
              <a:latin typeface="Consolas"/>
            </a:endParaRPr>
          </a:p>
          <a:p>
            <a:pPr marL="0" indent="0">
              <a:buNone/>
            </a:pPr>
            <a:r>
              <a:rPr lang="bg-BG" dirty="0" smtClean="0">
                <a:solidFill>
                  <a:srgbClr val="0000FF"/>
                </a:solidFill>
                <a:latin typeface="Consolas"/>
              </a:rPr>
              <a:t>	</a:t>
            </a:r>
            <a:r>
              <a:rPr lang="en-US" dirty="0" smtClean="0">
                <a:solidFill>
                  <a:srgbClr val="0000FF"/>
                </a:solidFill>
                <a:latin typeface="Consolas"/>
              </a:rPr>
              <a:t>&lt;</a:t>
            </a:r>
            <a:r>
              <a:rPr lang="en-US" dirty="0" err="1">
                <a:solidFill>
                  <a:srgbClr val="A31515"/>
                </a:solidFill>
                <a:latin typeface="Consolas"/>
              </a:rPr>
              <a:t>Button.Content</a:t>
            </a:r>
            <a:r>
              <a:rPr lang="en-US" dirty="0">
                <a:solidFill>
                  <a:srgbClr val="0000FF"/>
                </a:solidFill>
                <a:latin typeface="Consolas"/>
              </a:rPr>
              <a:t>&gt;</a:t>
            </a:r>
            <a:endParaRPr lang="en-US" dirty="0">
              <a:solidFill>
                <a:prstClr val="black"/>
              </a:solidFill>
              <a:latin typeface="Consolas"/>
            </a:endParaRPr>
          </a:p>
          <a:p>
            <a:pPr marL="0" indent="0">
              <a:buNone/>
            </a:pPr>
            <a:r>
              <a:rPr lang="bg-BG" dirty="0" smtClean="0">
                <a:solidFill>
                  <a:srgbClr val="A31515"/>
                </a:solidFill>
                <a:latin typeface="Consolas"/>
              </a:rPr>
              <a:t>		</a:t>
            </a:r>
            <a:r>
              <a:rPr lang="en-US" dirty="0" smtClean="0">
                <a:solidFill>
                  <a:srgbClr val="A31515"/>
                </a:solidFill>
                <a:latin typeface="Consolas"/>
              </a:rPr>
              <a:t>Hello </a:t>
            </a:r>
            <a:r>
              <a:rPr lang="en-US" dirty="0">
                <a:solidFill>
                  <a:srgbClr val="A31515"/>
                </a:solidFill>
                <a:latin typeface="Consolas"/>
              </a:rPr>
              <a:t>World</a:t>
            </a:r>
            <a:endParaRPr lang="en-US" dirty="0">
              <a:solidFill>
                <a:prstClr val="black"/>
              </a:solidFill>
              <a:latin typeface="Consolas"/>
            </a:endParaRPr>
          </a:p>
          <a:p>
            <a:pPr marL="0" indent="0">
              <a:buNone/>
            </a:pPr>
            <a:r>
              <a:rPr lang="bg-BG" dirty="0" smtClean="0">
                <a:solidFill>
                  <a:srgbClr val="A31515"/>
                </a:solidFill>
                <a:latin typeface="Consolas"/>
              </a:rPr>
              <a:t>	</a:t>
            </a:r>
            <a:r>
              <a:rPr lang="en-US" dirty="0" smtClean="0">
                <a:solidFill>
                  <a:srgbClr val="0000FF"/>
                </a:solidFill>
                <a:latin typeface="Consolas"/>
              </a:rPr>
              <a:t>&lt;/</a:t>
            </a:r>
            <a:r>
              <a:rPr lang="en-US" dirty="0" err="1">
                <a:solidFill>
                  <a:srgbClr val="A31515"/>
                </a:solidFill>
                <a:latin typeface="Consolas"/>
              </a:rPr>
              <a:t>Button.Content</a:t>
            </a:r>
            <a:r>
              <a:rPr lang="en-US" dirty="0">
                <a:solidFill>
                  <a:srgbClr val="0000FF"/>
                </a:solidFill>
                <a:latin typeface="Consolas"/>
              </a:rPr>
              <a:t>&gt;</a:t>
            </a:r>
            <a:endParaRPr lang="en-US" dirty="0">
              <a:solidFill>
                <a:prstClr val="black"/>
              </a:solidFill>
              <a:latin typeface="Consolas"/>
            </a:endParaRPr>
          </a:p>
          <a:p>
            <a:pPr marL="0" indent="0">
              <a:buNone/>
            </a:pPr>
            <a:r>
              <a:rPr lang="en-US" dirty="0" smtClean="0">
                <a:solidFill>
                  <a:srgbClr val="0000FF"/>
                </a:solidFill>
                <a:latin typeface="Consolas"/>
              </a:rPr>
              <a:t>&lt;/</a:t>
            </a:r>
            <a:r>
              <a:rPr lang="en-US" dirty="0">
                <a:solidFill>
                  <a:srgbClr val="A31515"/>
                </a:solidFill>
                <a:latin typeface="Consolas"/>
              </a:rPr>
              <a:t>Button</a:t>
            </a:r>
            <a:r>
              <a:rPr lang="en-US" dirty="0">
                <a:solidFill>
                  <a:srgbClr val="0000FF"/>
                </a:solidFill>
                <a:latin typeface="Consolas"/>
              </a:rPr>
              <a:t>&gt;</a:t>
            </a:r>
          </a:p>
        </p:txBody>
      </p:sp>
    </p:spTree>
    <p:extLst>
      <p:ext uri="{BB962C8B-B14F-4D97-AF65-F5344CB8AC3E}">
        <p14:creationId xmlns="" xmlns:p14="http://schemas.microsoft.com/office/powerpoint/2010/main" val="103378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Background type – </a:t>
            </a:r>
            <a:r>
              <a:rPr lang="en-US" dirty="0" err="1" smtClean="0"/>
              <a:t>SolidColorBrush</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Content Placeholder 2"/>
          <p:cNvSpPr>
            <a:spLocks noGrp="1"/>
          </p:cNvSpPr>
          <p:nvPr/>
        </p:nvSpPr>
        <p:spPr>
          <a:xfrm>
            <a:off x="457200" y="1143000"/>
            <a:ext cx="8229600" cy="3611563"/>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dirty="0" smtClean="0">
                <a:solidFill>
                  <a:srgbClr val="0000FF"/>
                </a:solidFill>
                <a:latin typeface="Consolas"/>
              </a:rPr>
              <a:t>&lt;</a:t>
            </a:r>
            <a:r>
              <a:rPr lang="en-US" dirty="0" smtClean="0">
                <a:solidFill>
                  <a:srgbClr val="A31515"/>
                </a:solidFill>
                <a:latin typeface="Consolas"/>
              </a:rPr>
              <a:t>Button</a:t>
            </a:r>
            <a:r>
              <a:rPr lang="en-US" dirty="0" smtClean="0">
                <a:solidFill>
                  <a:srgbClr val="FF0000"/>
                </a:solidFill>
                <a:latin typeface="Consolas"/>
              </a:rPr>
              <a:t> Content</a:t>
            </a:r>
            <a:r>
              <a:rPr lang="en-US" dirty="0">
                <a:solidFill>
                  <a:srgbClr val="0000FF"/>
                </a:solidFill>
                <a:latin typeface="Consolas"/>
              </a:rPr>
              <a:t>="</a:t>
            </a:r>
            <a:r>
              <a:rPr lang="en-US" dirty="0" smtClean="0">
                <a:solidFill>
                  <a:srgbClr val="0000FF"/>
                </a:solidFill>
                <a:latin typeface="Consolas"/>
              </a:rPr>
              <a:t>Hello World“ 				   </a:t>
            </a:r>
            <a:r>
              <a:rPr lang="en-US" dirty="0" smtClean="0">
                <a:solidFill>
                  <a:srgbClr val="FF0000"/>
                </a:solidFill>
                <a:latin typeface="Consolas"/>
              </a:rPr>
              <a:t>Background</a:t>
            </a:r>
            <a:r>
              <a:rPr lang="en-US" dirty="0" smtClean="0">
                <a:solidFill>
                  <a:srgbClr val="0000FF"/>
                </a:solidFill>
                <a:latin typeface="Consolas"/>
              </a:rPr>
              <a:t>=“Blue“ /&gt;</a:t>
            </a:r>
            <a:endParaRPr lang="en-US" dirty="0">
              <a:solidFill>
                <a:srgbClr val="FF0000"/>
              </a:solidFill>
              <a:latin typeface="Consolas"/>
            </a:endParaRPr>
          </a:p>
          <a:p>
            <a:pPr marL="0" indent="0">
              <a:buNone/>
            </a:pPr>
            <a:endParaRPr lang="en-US" dirty="0">
              <a:solidFill>
                <a:srgbClr val="00B050"/>
              </a:solidFill>
            </a:endParaRPr>
          </a:p>
          <a:p>
            <a:pPr marL="0" indent="0">
              <a:buNone/>
            </a:pPr>
            <a:r>
              <a:rPr lang="en-US" dirty="0">
                <a:solidFill>
                  <a:srgbClr val="008000"/>
                </a:solidFill>
              </a:rPr>
              <a:t>//</a:t>
            </a:r>
            <a:r>
              <a:rPr lang="bg-BG" dirty="0">
                <a:solidFill>
                  <a:srgbClr val="008000"/>
                </a:solidFill>
              </a:rPr>
              <a:t> </a:t>
            </a:r>
            <a:r>
              <a:rPr lang="en-US" dirty="0">
                <a:solidFill>
                  <a:srgbClr val="008000"/>
                </a:solidFill>
              </a:rPr>
              <a:t>C#</a:t>
            </a:r>
            <a:r>
              <a:rPr lang="bg-BG" dirty="0">
                <a:solidFill>
                  <a:srgbClr val="008000"/>
                </a:solidFill>
              </a:rPr>
              <a:t> </a:t>
            </a:r>
            <a:r>
              <a:rPr lang="en-US" dirty="0">
                <a:solidFill>
                  <a:srgbClr val="008000"/>
                </a:solidFill>
              </a:rPr>
              <a:t>Code</a:t>
            </a:r>
          </a:p>
          <a:p>
            <a:pPr marL="0" indent="0">
              <a:buNone/>
            </a:pPr>
            <a:r>
              <a:rPr lang="en-US" dirty="0">
                <a:solidFill>
                  <a:srgbClr val="2B91AF"/>
                </a:solidFill>
              </a:rPr>
              <a:t>Button </a:t>
            </a:r>
            <a:r>
              <a:rPr lang="en-US" dirty="0">
                <a:solidFill>
                  <a:schemeClr val="tx2"/>
                </a:solidFill>
              </a:rPr>
              <a:t>b</a:t>
            </a:r>
            <a:r>
              <a:rPr lang="en-US" dirty="0">
                <a:solidFill>
                  <a:srgbClr val="2B91AF"/>
                </a:solidFill>
              </a:rPr>
              <a:t> = </a:t>
            </a:r>
            <a:r>
              <a:rPr lang="en-US" dirty="0">
                <a:solidFill>
                  <a:schemeClr val="accent1">
                    <a:lumMod val="50000"/>
                  </a:schemeClr>
                </a:solidFill>
              </a:rPr>
              <a:t>new</a:t>
            </a:r>
            <a:r>
              <a:rPr lang="en-US" dirty="0">
                <a:solidFill>
                  <a:srgbClr val="2B91AF"/>
                </a:solidFill>
              </a:rPr>
              <a:t> Button() </a:t>
            </a:r>
          </a:p>
          <a:p>
            <a:pPr marL="0" indent="0">
              <a:buNone/>
            </a:pPr>
            <a:r>
              <a:rPr lang="en-US" dirty="0" smtClean="0"/>
              <a:t>{</a:t>
            </a:r>
            <a:endParaRPr lang="en-US" dirty="0"/>
          </a:p>
          <a:p>
            <a:pPr marL="0" indent="0">
              <a:buNone/>
            </a:pPr>
            <a:r>
              <a:rPr lang="en-US" dirty="0"/>
              <a:t>	</a:t>
            </a:r>
            <a:r>
              <a:rPr lang="en-US" dirty="0" smtClean="0"/>
              <a:t>Content </a:t>
            </a:r>
            <a:r>
              <a:rPr lang="en-US" dirty="0"/>
              <a:t>= </a:t>
            </a:r>
            <a:r>
              <a:rPr lang="en-US" dirty="0">
                <a:solidFill>
                  <a:srgbClr val="A31515"/>
                </a:solidFill>
              </a:rPr>
              <a:t>“Hello World</a:t>
            </a:r>
            <a:r>
              <a:rPr lang="en-US" dirty="0" smtClean="0">
                <a:solidFill>
                  <a:srgbClr val="A31515"/>
                </a:solidFill>
              </a:rPr>
              <a:t>“</a:t>
            </a:r>
            <a:r>
              <a:rPr lang="en-US" dirty="0" smtClean="0">
                <a:solidFill>
                  <a:schemeClr val="accent1">
                    <a:lumMod val="50000"/>
                  </a:schemeClr>
                </a:solidFill>
              </a:rPr>
              <a:t>;</a:t>
            </a:r>
          </a:p>
          <a:p>
            <a:pPr marL="0" indent="0">
              <a:buNone/>
            </a:pPr>
            <a:r>
              <a:rPr lang="en-US" dirty="0" smtClean="0">
                <a:solidFill>
                  <a:srgbClr val="A31515"/>
                </a:solidFill>
              </a:rPr>
              <a:t>	</a:t>
            </a:r>
            <a:r>
              <a:rPr lang="en-US" dirty="0" smtClean="0"/>
              <a:t>Background=</a:t>
            </a:r>
            <a:r>
              <a:rPr lang="en-US" dirty="0" smtClean="0">
                <a:solidFill>
                  <a:srgbClr val="A31515"/>
                </a:solidFill>
              </a:rPr>
              <a:t> “Blue”</a:t>
            </a:r>
            <a:r>
              <a:rPr lang="en-US" dirty="0" smtClean="0">
                <a:solidFill>
                  <a:schemeClr val="accent1">
                    <a:lumMod val="50000"/>
                  </a:schemeClr>
                </a:solidFill>
              </a:rPr>
              <a:t>;</a:t>
            </a:r>
            <a:r>
              <a:rPr lang="en-US" dirty="0" smtClean="0">
                <a:solidFill>
                  <a:srgbClr val="A31515"/>
                </a:solidFill>
              </a:rPr>
              <a:t> </a:t>
            </a:r>
            <a:r>
              <a:rPr lang="en-US" dirty="0">
                <a:solidFill>
                  <a:srgbClr val="008000"/>
                </a:solidFill>
                <a:latin typeface="Consolas"/>
              </a:rPr>
              <a:t>// </a:t>
            </a:r>
            <a:r>
              <a:rPr lang="en-US" dirty="0" smtClean="0">
                <a:solidFill>
                  <a:srgbClr val="008000"/>
                </a:solidFill>
                <a:latin typeface="Consolas"/>
              </a:rPr>
              <a:t>error</a:t>
            </a:r>
            <a:endParaRPr lang="en-US" dirty="0" smtClean="0">
              <a:solidFill>
                <a:srgbClr val="A31515"/>
              </a:solidFill>
            </a:endParaRPr>
          </a:p>
          <a:p>
            <a:pPr marL="0" indent="0">
              <a:buNone/>
            </a:pPr>
            <a:r>
              <a:rPr lang="en-US" dirty="0" smtClean="0">
                <a:solidFill>
                  <a:srgbClr val="A31515"/>
                </a:solidFill>
              </a:rPr>
              <a:t> </a:t>
            </a:r>
            <a:r>
              <a:rPr lang="en-US" dirty="0"/>
              <a:t>};</a:t>
            </a:r>
          </a:p>
        </p:txBody>
      </p:sp>
    </p:spTree>
    <p:extLst>
      <p:ext uri="{BB962C8B-B14F-4D97-AF65-F5344CB8AC3E}">
        <p14:creationId xmlns="" xmlns:p14="http://schemas.microsoft.com/office/powerpoint/2010/main" val="191843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Run-time </a:t>
            </a:r>
            <a:r>
              <a:rPr lang="en-US" dirty="0" err="1"/>
              <a:t>SolidColorBrush</a:t>
            </a:r>
            <a:r>
              <a:rPr lang="en-US" dirty="0"/>
              <a:t> </a:t>
            </a:r>
            <a:r>
              <a:rPr lang="en-US" dirty="0" smtClean="0"/>
              <a:t>is converted to </a:t>
            </a:r>
            <a:r>
              <a:rPr lang="en-US" dirty="0"/>
              <a:t>String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6" name="Content Placeholder 2"/>
          <p:cNvSpPr>
            <a:spLocks noGrp="1"/>
          </p:cNvSpPr>
          <p:nvPr/>
        </p:nvSpPr>
        <p:spPr>
          <a:xfrm>
            <a:off x="457200" y="1143000"/>
            <a:ext cx="8229600" cy="3611563"/>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dirty="0">
                <a:solidFill>
                  <a:srgbClr val="0000FF"/>
                </a:solidFill>
                <a:latin typeface="Consolas"/>
              </a:rPr>
              <a:t>&lt;</a:t>
            </a:r>
            <a:r>
              <a:rPr lang="en-US" dirty="0">
                <a:solidFill>
                  <a:srgbClr val="A31515"/>
                </a:solidFill>
                <a:latin typeface="Consolas"/>
              </a:rPr>
              <a:t>Button</a:t>
            </a:r>
            <a:r>
              <a:rPr lang="en-US" dirty="0">
                <a:solidFill>
                  <a:srgbClr val="0000FF"/>
                </a:solidFill>
                <a:latin typeface="Consolas"/>
              </a:rPr>
              <a:t>&gt;</a:t>
            </a:r>
            <a:endParaRPr lang="en-US" dirty="0">
              <a:solidFill>
                <a:prstClr val="black"/>
              </a:solidFill>
              <a:latin typeface="Consolas"/>
            </a:endParaRPr>
          </a:p>
          <a:p>
            <a:pPr marL="0" indent="0">
              <a:buNone/>
            </a:pPr>
            <a:r>
              <a:rPr lang="en-US" dirty="0" smtClean="0">
                <a:solidFill>
                  <a:srgbClr val="0000FF"/>
                </a:solidFill>
                <a:latin typeface="Consolas"/>
              </a:rPr>
              <a:t>	&lt;</a:t>
            </a:r>
            <a:r>
              <a:rPr lang="en-US" dirty="0" err="1">
                <a:solidFill>
                  <a:srgbClr val="A31515"/>
                </a:solidFill>
                <a:latin typeface="Consolas"/>
              </a:rPr>
              <a:t>Button.Background</a:t>
            </a:r>
            <a:r>
              <a:rPr lang="en-US" dirty="0">
                <a:solidFill>
                  <a:srgbClr val="0000FF"/>
                </a:solidFill>
                <a:latin typeface="Consolas"/>
              </a:rPr>
              <a:t>&gt;</a:t>
            </a:r>
            <a:endParaRPr lang="en-US" dirty="0">
              <a:solidFill>
                <a:prstClr val="black"/>
              </a:solidFill>
              <a:latin typeface="Consolas"/>
            </a:endParaRPr>
          </a:p>
          <a:p>
            <a:pPr marL="0" indent="0">
              <a:buNone/>
            </a:pPr>
            <a:r>
              <a:rPr lang="en-US" dirty="0" smtClean="0">
                <a:solidFill>
                  <a:srgbClr val="A31515"/>
                </a:solidFill>
                <a:latin typeface="Consolas"/>
              </a:rPr>
              <a:t>		</a:t>
            </a:r>
            <a:r>
              <a:rPr lang="en-US" dirty="0" smtClean="0">
                <a:solidFill>
                  <a:srgbClr val="0000FF"/>
                </a:solidFill>
                <a:latin typeface="Consolas"/>
              </a:rPr>
              <a:t>&lt;</a:t>
            </a:r>
            <a:r>
              <a:rPr lang="en-US" dirty="0" err="1">
                <a:solidFill>
                  <a:srgbClr val="A31515"/>
                </a:solidFill>
                <a:latin typeface="Consolas"/>
              </a:rPr>
              <a:t>SolidColorBrush</a:t>
            </a:r>
            <a:r>
              <a:rPr lang="en-US" dirty="0">
                <a:solidFill>
                  <a:srgbClr val="FF0000"/>
                </a:solidFill>
                <a:latin typeface="Consolas"/>
              </a:rPr>
              <a:t> Color</a:t>
            </a:r>
            <a:r>
              <a:rPr lang="en-US" dirty="0">
                <a:solidFill>
                  <a:srgbClr val="0000FF"/>
                </a:solidFill>
                <a:latin typeface="Consolas"/>
              </a:rPr>
              <a:t>="Blue"/&gt;</a:t>
            </a:r>
            <a:endParaRPr lang="en-US" dirty="0">
              <a:solidFill>
                <a:prstClr val="black"/>
              </a:solidFill>
              <a:latin typeface="Consolas"/>
            </a:endParaRPr>
          </a:p>
          <a:p>
            <a:pPr marL="0" indent="0">
              <a:buNone/>
            </a:pPr>
            <a:r>
              <a:rPr lang="en-US" dirty="0" smtClean="0">
                <a:solidFill>
                  <a:srgbClr val="0000FF"/>
                </a:solidFill>
                <a:latin typeface="Consolas"/>
              </a:rPr>
              <a:t>	&lt;/</a:t>
            </a:r>
            <a:r>
              <a:rPr lang="en-US" dirty="0" err="1">
                <a:solidFill>
                  <a:srgbClr val="A31515"/>
                </a:solidFill>
                <a:latin typeface="Consolas"/>
              </a:rPr>
              <a:t>Button.Background</a:t>
            </a:r>
            <a:r>
              <a:rPr lang="en-US" dirty="0">
                <a:solidFill>
                  <a:srgbClr val="0000FF"/>
                </a:solidFill>
                <a:latin typeface="Consolas"/>
              </a:rPr>
              <a:t>&gt;</a:t>
            </a:r>
            <a:endParaRPr lang="en-US" dirty="0">
              <a:solidFill>
                <a:prstClr val="black"/>
              </a:solidFill>
              <a:latin typeface="Consolas"/>
            </a:endParaRPr>
          </a:p>
          <a:p>
            <a:pPr marL="0" indent="0">
              <a:buNone/>
            </a:pPr>
            <a:r>
              <a:rPr lang="en-US" dirty="0" smtClean="0">
                <a:solidFill>
                  <a:srgbClr val="0000FF"/>
                </a:solidFill>
                <a:latin typeface="Consolas"/>
              </a:rPr>
              <a:t>	&lt;</a:t>
            </a:r>
            <a:r>
              <a:rPr lang="en-US" dirty="0" err="1">
                <a:solidFill>
                  <a:srgbClr val="A31515"/>
                </a:solidFill>
                <a:latin typeface="Consolas"/>
              </a:rPr>
              <a:t>Button.Content</a:t>
            </a:r>
            <a:r>
              <a:rPr lang="en-US" dirty="0">
                <a:solidFill>
                  <a:srgbClr val="0000FF"/>
                </a:solidFill>
                <a:latin typeface="Consolas"/>
              </a:rPr>
              <a:t>&gt;</a:t>
            </a:r>
            <a:endParaRPr lang="en-US" dirty="0">
              <a:solidFill>
                <a:prstClr val="black"/>
              </a:solidFill>
              <a:latin typeface="Consolas"/>
            </a:endParaRPr>
          </a:p>
          <a:p>
            <a:pPr marL="0" indent="0">
              <a:buNone/>
            </a:pPr>
            <a:r>
              <a:rPr lang="en-US" dirty="0" smtClean="0">
                <a:solidFill>
                  <a:srgbClr val="A31515"/>
                </a:solidFill>
                <a:latin typeface="Consolas"/>
              </a:rPr>
              <a:t>		Hello world</a:t>
            </a:r>
            <a:endParaRPr lang="en-US" dirty="0">
              <a:solidFill>
                <a:prstClr val="black"/>
              </a:solidFill>
              <a:latin typeface="Consolas"/>
            </a:endParaRPr>
          </a:p>
          <a:p>
            <a:pPr marL="0" indent="0">
              <a:buNone/>
            </a:pPr>
            <a:r>
              <a:rPr lang="en-US" dirty="0" smtClean="0">
                <a:solidFill>
                  <a:srgbClr val="0000FF"/>
                </a:solidFill>
                <a:latin typeface="Consolas"/>
              </a:rPr>
              <a:t>	&lt;/</a:t>
            </a:r>
            <a:r>
              <a:rPr lang="en-US" dirty="0" err="1">
                <a:solidFill>
                  <a:srgbClr val="A31515"/>
                </a:solidFill>
                <a:latin typeface="Consolas"/>
              </a:rPr>
              <a:t>Button.Content</a:t>
            </a:r>
            <a:r>
              <a:rPr lang="en-US" dirty="0">
                <a:solidFill>
                  <a:srgbClr val="0000FF"/>
                </a:solidFill>
                <a:latin typeface="Consolas"/>
              </a:rPr>
              <a:t>&gt;</a:t>
            </a:r>
            <a:endParaRPr lang="en-US" dirty="0">
              <a:solidFill>
                <a:prstClr val="black"/>
              </a:solidFill>
              <a:latin typeface="Consolas"/>
            </a:endParaRPr>
          </a:p>
          <a:p>
            <a:pPr marL="0" indent="0">
              <a:buNone/>
            </a:pPr>
            <a:r>
              <a:rPr lang="en-US" dirty="0" smtClean="0">
                <a:solidFill>
                  <a:srgbClr val="0000FF"/>
                </a:solidFill>
                <a:latin typeface="Consolas"/>
              </a:rPr>
              <a:t>&lt;/</a:t>
            </a:r>
            <a:r>
              <a:rPr lang="en-US" dirty="0">
                <a:solidFill>
                  <a:srgbClr val="A31515"/>
                </a:solidFill>
                <a:latin typeface="Consolas"/>
              </a:rPr>
              <a:t>Button</a:t>
            </a:r>
            <a:r>
              <a:rPr lang="en-US" dirty="0">
                <a:solidFill>
                  <a:srgbClr val="0000FF"/>
                </a:solidFill>
                <a:latin typeface="Consolas"/>
              </a:rPr>
              <a:t>&gt;</a:t>
            </a:r>
          </a:p>
        </p:txBody>
      </p:sp>
    </p:spTree>
    <p:extLst>
      <p:ext uri="{BB962C8B-B14F-4D97-AF65-F5344CB8AC3E}">
        <p14:creationId xmlns="" xmlns:p14="http://schemas.microsoft.com/office/powerpoint/2010/main" val="354888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Extensions</a:t>
            </a:r>
            <a:endParaRPr lang="en-US" dirty="0"/>
          </a:p>
        </p:txBody>
      </p:sp>
      <p:sp>
        <p:nvSpPr>
          <p:cNvPr id="3" name="Content Placeholder 2"/>
          <p:cNvSpPr>
            <a:spLocks noGrp="1"/>
          </p:cNvSpPr>
          <p:nvPr>
            <p:ph idx="1"/>
          </p:nvPr>
        </p:nvSpPr>
        <p:spPr/>
        <p:txBody>
          <a:bodyPr/>
          <a:lstStyle/>
          <a:p>
            <a:r>
              <a:rPr lang="en-US" dirty="0" smtClean="0"/>
              <a:t>{…}</a:t>
            </a:r>
          </a:p>
          <a:p>
            <a:r>
              <a:rPr lang="en-US" dirty="0" err="1" smtClean="0"/>
              <a:t>StaticResource</a:t>
            </a:r>
            <a:endParaRPr lang="en-US" dirty="0" smtClean="0"/>
          </a:p>
          <a:p>
            <a:r>
              <a:rPr lang="en-US" dirty="0" smtClean="0"/>
              <a:t>Binding</a:t>
            </a:r>
          </a:p>
          <a:p>
            <a:r>
              <a:rPr lang="en-US" dirty="0" err="1" smtClean="0"/>
              <a:t>RelativeSource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 name="Content Placeholder 2"/>
          <p:cNvSpPr txBox="1">
            <a:spLocks/>
          </p:cNvSpPr>
          <p:nvPr/>
        </p:nvSpPr>
        <p:spPr>
          <a:xfrm>
            <a:off x="457200" y="4038600"/>
            <a:ext cx="8229600" cy="1981200"/>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1800" dirty="0" smtClean="0">
                <a:solidFill>
                  <a:srgbClr val="0000FF"/>
                </a:solidFill>
                <a:latin typeface="Consolas"/>
              </a:rPr>
              <a:t>&lt;</a:t>
            </a:r>
            <a:r>
              <a:rPr lang="en-US" sz="1800" dirty="0">
                <a:solidFill>
                  <a:srgbClr val="A31515"/>
                </a:solidFill>
                <a:latin typeface="Consolas"/>
              </a:rPr>
              <a:t>Button</a:t>
            </a:r>
            <a:r>
              <a:rPr lang="en-US" sz="1800" dirty="0">
                <a:solidFill>
                  <a:srgbClr val="FF0000"/>
                </a:solidFill>
                <a:latin typeface="Consolas"/>
              </a:rPr>
              <a:t> </a:t>
            </a:r>
            <a:endParaRPr lang="en-US" sz="1800" dirty="0" smtClean="0">
              <a:solidFill>
                <a:srgbClr val="FF0000"/>
              </a:solidFill>
              <a:latin typeface="Consolas"/>
            </a:endParaRPr>
          </a:p>
          <a:p>
            <a:pPr marL="0" indent="0">
              <a:buNone/>
            </a:pPr>
            <a:r>
              <a:rPr lang="en-US" sz="1800" dirty="0">
                <a:solidFill>
                  <a:srgbClr val="FF0000"/>
                </a:solidFill>
                <a:latin typeface="Consolas"/>
              </a:rPr>
              <a:t>	Background</a:t>
            </a:r>
            <a:r>
              <a:rPr lang="en-US" sz="1800" dirty="0" smtClean="0">
                <a:solidFill>
                  <a:srgbClr val="0000FF"/>
                </a:solidFill>
                <a:latin typeface="Consolas"/>
              </a:rPr>
              <a:t>="{</a:t>
            </a:r>
            <a:r>
              <a:rPr lang="en-US" sz="1800" dirty="0" err="1">
                <a:solidFill>
                  <a:srgbClr val="FF0000"/>
                </a:solidFill>
                <a:latin typeface="Consolas"/>
              </a:rPr>
              <a:t>StaticResource</a:t>
            </a:r>
            <a:r>
              <a:rPr lang="en-US" sz="1800" dirty="0">
                <a:solidFill>
                  <a:srgbClr val="FF0000"/>
                </a:solidFill>
                <a:latin typeface="Consolas"/>
              </a:rPr>
              <a:t> key</a:t>
            </a:r>
            <a:r>
              <a:rPr lang="en-US" sz="1800" dirty="0" smtClean="0">
                <a:solidFill>
                  <a:srgbClr val="0000FF"/>
                </a:solidFill>
                <a:latin typeface="Consolas"/>
              </a:rPr>
              <a:t>}"</a:t>
            </a:r>
          </a:p>
          <a:p>
            <a:pPr marL="0" indent="0">
              <a:buNone/>
            </a:pPr>
            <a:r>
              <a:rPr lang="en-US" sz="1800" dirty="0">
                <a:solidFill>
                  <a:srgbClr val="FF0000"/>
                </a:solidFill>
                <a:latin typeface="Consolas"/>
              </a:rPr>
              <a:t>	</a:t>
            </a:r>
            <a:r>
              <a:rPr lang="en-US" sz="1800" dirty="0" smtClean="0">
                <a:solidFill>
                  <a:srgbClr val="FF0000"/>
                </a:solidFill>
                <a:latin typeface="Consolas"/>
              </a:rPr>
              <a:t>Content</a:t>
            </a:r>
            <a:r>
              <a:rPr lang="en-US" sz="1800" dirty="0" smtClean="0">
                <a:solidFill>
                  <a:srgbClr val="0000FF"/>
                </a:solidFill>
                <a:latin typeface="Consolas"/>
              </a:rPr>
              <a:t>="{</a:t>
            </a:r>
            <a:r>
              <a:rPr lang="en-US" sz="1800" dirty="0" smtClean="0">
                <a:solidFill>
                  <a:srgbClr val="FF0000"/>
                </a:solidFill>
                <a:latin typeface="Consolas"/>
              </a:rPr>
              <a:t>Binding </a:t>
            </a:r>
            <a:r>
              <a:rPr lang="en-US" sz="1800" dirty="0" err="1" smtClean="0">
                <a:solidFill>
                  <a:srgbClr val="FF0000"/>
                </a:solidFill>
                <a:latin typeface="Consolas"/>
              </a:rPr>
              <a:t>actionButtonName</a:t>
            </a:r>
            <a:r>
              <a:rPr lang="en-US" sz="1800" dirty="0" smtClean="0">
                <a:solidFill>
                  <a:srgbClr val="0000FF"/>
                </a:solidFill>
                <a:latin typeface="Consolas"/>
              </a:rPr>
              <a:t>}"</a:t>
            </a:r>
            <a:r>
              <a:rPr lang="en-US" sz="1800" dirty="0" smtClean="0">
                <a:solidFill>
                  <a:srgbClr val="FF0000"/>
                </a:solidFill>
                <a:latin typeface="Consolas"/>
              </a:rPr>
              <a:t>				Click</a:t>
            </a:r>
            <a:r>
              <a:rPr lang="en-US" sz="1800" dirty="0">
                <a:solidFill>
                  <a:srgbClr val="0000FF"/>
                </a:solidFill>
                <a:latin typeface="Consolas"/>
              </a:rPr>
              <a:t>="</a:t>
            </a:r>
            <a:r>
              <a:rPr lang="en-US" sz="1800" dirty="0" err="1" smtClean="0">
                <a:solidFill>
                  <a:srgbClr val="0000FF"/>
                </a:solidFill>
                <a:latin typeface="Consolas"/>
              </a:rPr>
              <a:t>Button_Click</a:t>
            </a:r>
            <a:r>
              <a:rPr lang="en-US" sz="1800" dirty="0" smtClean="0">
                <a:solidFill>
                  <a:srgbClr val="0000FF"/>
                </a:solidFill>
                <a:latin typeface="Consolas"/>
              </a:rPr>
              <a:t>“	/&gt;</a:t>
            </a:r>
            <a:endParaRPr lang="en-US" sz="1800" dirty="0">
              <a:solidFill>
                <a:srgbClr val="0000FF"/>
              </a:solidFill>
              <a:latin typeface="Consolas"/>
            </a:endParaRPr>
          </a:p>
        </p:txBody>
      </p:sp>
    </p:spTree>
    <p:extLst>
      <p:ext uri="{BB962C8B-B14F-4D97-AF65-F5344CB8AC3E}">
        <p14:creationId xmlns="" xmlns:p14="http://schemas.microsoft.com/office/powerpoint/2010/main" val="50874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XAML Code-Behind</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 name="Content Placeholder 2"/>
          <p:cNvSpPr txBox="1">
            <a:spLocks/>
          </p:cNvSpPr>
          <p:nvPr/>
        </p:nvSpPr>
        <p:spPr>
          <a:xfrm>
            <a:off x="381000" y="1600200"/>
            <a:ext cx="8382000" cy="1600200"/>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indent="0">
              <a:buNone/>
            </a:pPr>
            <a:r>
              <a:rPr lang="en-US" sz="1800" dirty="0" smtClean="0">
                <a:solidFill>
                  <a:srgbClr val="0000FF"/>
                </a:solidFill>
                <a:latin typeface="Consolas"/>
              </a:rPr>
              <a:t>&lt;</a:t>
            </a:r>
            <a:r>
              <a:rPr lang="en-US" sz="1800" dirty="0" smtClean="0">
                <a:solidFill>
                  <a:srgbClr val="A31515"/>
                </a:solidFill>
                <a:latin typeface="Consolas"/>
              </a:rPr>
              <a:t>Button</a:t>
            </a:r>
            <a:r>
              <a:rPr lang="en-US" dirty="0">
                <a:solidFill>
                  <a:srgbClr val="FF0000"/>
                </a:solidFill>
                <a:latin typeface="Consolas"/>
              </a:rPr>
              <a:t>	</a:t>
            </a:r>
            <a:r>
              <a:rPr lang="en-US" sz="1800" dirty="0" smtClean="0">
                <a:solidFill>
                  <a:srgbClr val="FF0000"/>
                </a:solidFill>
                <a:latin typeface="Consolas"/>
              </a:rPr>
              <a:t>Content</a:t>
            </a:r>
            <a:r>
              <a:rPr lang="en-US" sz="1800" dirty="0">
                <a:solidFill>
                  <a:srgbClr val="0000FF"/>
                </a:solidFill>
                <a:latin typeface="Consolas"/>
              </a:rPr>
              <a:t>="Hello World"</a:t>
            </a:r>
            <a:r>
              <a:rPr lang="en-US" sz="1800" dirty="0">
                <a:solidFill>
                  <a:srgbClr val="FF0000"/>
                </a:solidFill>
                <a:latin typeface="Consolas"/>
              </a:rPr>
              <a:t> </a:t>
            </a:r>
            <a:endParaRPr lang="en-US" sz="1800" dirty="0" smtClean="0">
              <a:solidFill>
                <a:srgbClr val="FF0000"/>
              </a:solidFill>
              <a:latin typeface="Consolas"/>
            </a:endParaRPr>
          </a:p>
          <a:p>
            <a:pPr marL="0" indent="0">
              <a:buNone/>
            </a:pPr>
            <a:r>
              <a:rPr lang="en-US" sz="1800" dirty="0" smtClean="0">
                <a:solidFill>
                  <a:srgbClr val="FF0000"/>
                </a:solidFill>
                <a:latin typeface="Consolas"/>
              </a:rPr>
              <a:t>	Width</a:t>
            </a:r>
            <a:r>
              <a:rPr lang="en-US" sz="1800" dirty="0">
                <a:solidFill>
                  <a:srgbClr val="0000FF"/>
                </a:solidFill>
                <a:latin typeface="Consolas"/>
              </a:rPr>
              <a:t>="75"</a:t>
            </a:r>
            <a:r>
              <a:rPr lang="en-US" sz="1800" dirty="0">
                <a:solidFill>
                  <a:srgbClr val="FF0000"/>
                </a:solidFill>
                <a:latin typeface="Consolas"/>
              </a:rPr>
              <a:t> </a:t>
            </a:r>
            <a:endParaRPr lang="en-US" sz="1800" dirty="0" smtClean="0">
              <a:solidFill>
                <a:srgbClr val="FF0000"/>
              </a:solidFill>
              <a:latin typeface="Consolas"/>
            </a:endParaRPr>
          </a:p>
          <a:p>
            <a:pPr marL="0" indent="0">
              <a:buNone/>
            </a:pPr>
            <a:r>
              <a:rPr lang="en-US" sz="1800" dirty="0">
                <a:solidFill>
                  <a:srgbClr val="FF0000"/>
                </a:solidFill>
                <a:latin typeface="Consolas"/>
              </a:rPr>
              <a:t>	</a:t>
            </a:r>
            <a:r>
              <a:rPr lang="en-US" sz="1800" dirty="0" smtClean="0">
                <a:solidFill>
                  <a:srgbClr val="FF0000"/>
                </a:solidFill>
                <a:latin typeface="Consolas"/>
              </a:rPr>
              <a:t>Margin</a:t>
            </a:r>
            <a:r>
              <a:rPr lang="en-US" sz="1800" dirty="0">
                <a:solidFill>
                  <a:srgbClr val="0000FF"/>
                </a:solidFill>
                <a:latin typeface="Consolas"/>
              </a:rPr>
              <a:t>="52,0,0,48"</a:t>
            </a:r>
            <a:r>
              <a:rPr lang="en-US" sz="1800" dirty="0">
                <a:solidFill>
                  <a:srgbClr val="FF0000"/>
                </a:solidFill>
                <a:latin typeface="Consolas"/>
              </a:rPr>
              <a:t> </a:t>
            </a:r>
            <a:r>
              <a:rPr lang="en-US" sz="1800" dirty="0" smtClean="0">
                <a:solidFill>
                  <a:srgbClr val="FF0000"/>
                </a:solidFill>
                <a:latin typeface="Consolas"/>
              </a:rPr>
              <a:t>						Click</a:t>
            </a:r>
            <a:r>
              <a:rPr lang="en-US" sz="1800" dirty="0">
                <a:solidFill>
                  <a:srgbClr val="0000FF"/>
                </a:solidFill>
                <a:latin typeface="Consolas"/>
              </a:rPr>
              <a:t>="</a:t>
            </a:r>
            <a:r>
              <a:rPr lang="en-US" sz="1800" dirty="0" err="1">
                <a:solidFill>
                  <a:srgbClr val="0000FF"/>
                </a:solidFill>
                <a:latin typeface="Consolas"/>
              </a:rPr>
              <a:t>Button_Click</a:t>
            </a:r>
            <a:r>
              <a:rPr lang="en-US" sz="1800" dirty="0" smtClean="0">
                <a:solidFill>
                  <a:srgbClr val="0000FF"/>
                </a:solidFill>
                <a:latin typeface="Consolas"/>
              </a:rPr>
              <a:t>"/&gt;</a:t>
            </a:r>
            <a:endParaRPr lang="en-US" sz="1800" dirty="0">
              <a:solidFill>
                <a:srgbClr val="0000FF"/>
              </a:solidFill>
              <a:latin typeface="Consolas"/>
            </a:endParaRPr>
          </a:p>
        </p:txBody>
      </p:sp>
      <p:sp>
        <p:nvSpPr>
          <p:cNvPr id="6" name="Content Placeholder 2"/>
          <p:cNvSpPr txBox="1">
            <a:spLocks/>
          </p:cNvSpPr>
          <p:nvPr/>
        </p:nvSpPr>
        <p:spPr>
          <a:xfrm>
            <a:off x="381000" y="4114800"/>
            <a:ext cx="8382000" cy="1600200"/>
          </a:xfrm>
          <a:prstGeom prst="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000" dirty="0" smtClean="0">
                <a:solidFill>
                  <a:srgbClr val="0000FF"/>
                </a:solidFill>
                <a:latin typeface="Consolas"/>
              </a:rPr>
              <a:t>private</a:t>
            </a:r>
            <a:r>
              <a:rPr lang="en-US" sz="2000" dirty="0" smtClean="0">
                <a:solidFill>
                  <a:prstClr val="black"/>
                </a:solidFill>
                <a:latin typeface="Consolas"/>
              </a:rPr>
              <a:t> </a:t>
            </a:r>
            <a:r>
              <a:rPr lang="en-US" sz="2000" dirty="0">
                <a:solidFill>
                  <a:srgbClr val="0000FF"/>
                </a:solidFill>
                <a:latin typeface="Consolas"/>
              </a:rPr>
              <a:t>void</a:t>
            </a:r>
            <a:r>
              <a:rPr lang="en-US" sz="2000" dirty="0">
                <a:solidFill>
                  <a:prstClr val="black"/>
                </a:solidFill>
                <a:latin typeface="Consolas"/>
              </a:rPr>
              <a:t> </a:t>
            </a:r>
            <a:r>
              <a:rPr lang="en-US" sz="2000" dirty="0" err="1">
                <a:solidFill>
                  <a:prstClr val="black"/>
                </a:solidFill>
                <a:latin typeface="Consolas"/>
              </a:rPr>
              <a:t>Button_Click</a:t>
            </a:r>
            <a:r>
              <a:rPr lang="en-US" sz="2000" dirty="0">
                <a:solidFill>
                  <a:prstClr val="black"/>
                </a:solidFill>
                <a:latin typeface="Consolas"/>
              </a:rPr>
              <a:t>(</a:t>
            </a:r>
            <a:r>
              <a:rPr lang="en-US" sz="2000" dirty="0">
                <a:solidFill>
                  <a:srgbClr val="0000FF"/>
                </a:solidFill>
                <a:latin typeface="Consolas"/>
              </a:rPr>
              <a:t>object</a:t>
            </a:r>
            <a:r>
              <a:rPr lang="en-US" sz="2000" dirty="0">
                <a:solidFill>
                  <a:prstClr val="black"/>
                </a:solidFill>
                <a:latin typeface="Consolas"/>
              </a:rPr>
              <a:t> </a:t>
            </a:r>
            <a:r>
              <a:rPr lang="en-US" sz="2000" dirty="0" err="1" smtClean="0">
                <a:solidFill>
                  <a:prstClr val="black"/>
                </a:solidFill>
                <a:latin typeface="Consolas"/>
              </a:rPr>
              <a:t>sender,</a:t>
            </a:r>
            <a:r>
              <a:rPr lang="en-US" sz="2000" dirty="0" err="1" smtClean="0">
                <a:solidFill>
                  <a:srgbClr val="2B91AF"/>
                </a:solidFill>
                <a:latin typeface="Consolas"/>
              </a:rPr>
              <a:t>RoutedEventArgs</a:t>
            </a:r>
            <a:r>
              <a:rPr lang="en-US" sz="2000" dirty="0" err="1" smtClean="0">
                <a:solidFill>
                  <a:prstClr val="black"/>
                </a:solidFill>
                <a:latin typeface="Consolas"/>
              </a:rPr>
              <a:t>e</a:t>
            </a:r>
            <a:r>
              <a:rPr lang="en-US" sz="2000" dirty="0">
                <a:solidFill>
                  <a:prstClr val="black"/>
                </a:solidFill>
                <a:latin typeface="Consolas"/>
              </a:rPr>
              <a:t>)</a:t>
            </a:r>
          </a:p>
          <a:p>
            <a:pPr marL="0" indent="0">
              <a:buNone/>
            </a:pPr>
            <a:r>
              <a:rPr lang="en-US" sz="2000" dirty="0" smtClean="0">
                <a:solidFill>
                  <a:prstClr val="black"/>
                </a:solidFill>
                <a:latin typeface="Consolas"/>
              </a:rPr>
              <a:t>{</a:t>
            </a:r>
            <a:endParaRPr lang="en-US" sz="2000" dirty="0">
              <a:solidFill>
                <a:prstClr val="black"/>
              </a:solidFill>
              <a:latin typeface="Consolas"/>
            </a:endParaRPr>
          </a:p>
          <a:p>
            <a:pPr marL="0" indent="0">
              <a:buNone/>
            </a:pPr>
            <a:r>
              <a:rPr lang="en-US" sz="2000" dirty="0" smtClean="0">
                <a:solidFill>
                  <a:srgbClr val="2B91AF"/>
                </a:solidFill>
                <a:latin typeface="Consolas"/>
              </a:rPr>
              <a:t>	</a:t>
            </a:r>
            <a:r>
              <a:rPr lang="en-US" sz="2000" dirty="0" err="1" smtClean="0">
                <a:solidFill>
                  <a:srgbClr val="2B91AF"/>
                </a:solidFill>
                <a:latin typeface="Consolas"/>
              </a:rPr>
              <a:t>MessageBox</a:t>
            </a:r>
            <a:r>
              <a:rPr lang="en-US" sz="2000" dirty="0" err="1" smtClean="0">
                <a:solidFill>
                  <a:prstClr val="black"/>
                </a:solidFill>
                <a:latin typeface="Consolas"/>
              </a:rPr>
              <a:t>.Show</a:t>
            </a:r>
            <a:r>
              <a:rPr lang="en-US" sz="2000" dirty="0">
                <a:solidFill>
                  <a:prstClr val="black"/>
                </a:solidFill>
                <a:latin typeface="Consolas"/>
              </a:rPr>
              <a:t>(</a:t>
            </a:r>
            <a:r>
              <a:rPr lang="en-US" sz="2000" dirty="0">
                <a:solidFill>
                  <a:srgbClr val="A31515"/>
                </a:solidFill>
                <a:latin typeface="Consolas"/>
              </a:rPr>
              <a:t>"Hello World</a:t>
            </a:r>
            <a:r>
              <a:rPr lang="en-US" sz="2000" dirty="0" smtClean="0">
                <a:solidFill>
                  <a:srgbClr val="A31515"/>
                </a:solidFill>
                <a:latin typeface="Consolas"/>
              </a:rPr>
              <a:t>"</a:t>
            </a:r>
            <a:r>
              <a:rPr lang="en-US" sz="2000" dirty="0" smtClean="0">
                <a:solidFill>
                  <a:prstClr val="black"/>
                </a:solidFill>
                <a:latin typeface="Consolas"/>
              </a:rPr>
              <a:t>);  </a:t>
            </a:r>
          </a:p>
          <a:p>
            <a:pPr marL="0" indent="0">
              <a:buNone/>
            </a:pPr>
            <a:r>
              <a:rPr lang="en-US" sz="2000" dirty="0" smtClean="0">
                <a:solidFill>
                  <a:prstClr val="black"/>
                </a:solidFill>
                <a:latin typeface="Consolas"/>
              </a:rPr>
              <a:t>}</a:t>
            </a:r>
            <a:endParaRPr lang="en-US" sz="2000" dirty="0">
              <a:solidFill>
                <a:prstClr val="black"/>
              </a:solidFill>
              <a:latin typeface="Consolas"/>
            </a:endParaRPr>
          </a:p>
          <a:p>
            <a:pPr marL="0" indent="0">
              <a:buNone/>
            </a:pPr>
            <a:r>
              <a:rPr lang="en-US" sz="2000" dirty="0" smtClean="0">
                <a:solidFill>
                  <a:prstClr val="black"/>
                </a:solidFill>
                <a:latin typeface="Consolas"/>
              </a:rPr>
              <a:t>	</a:t>
            </a:r>
            <a:endParaRPr lang="en-US" sz="2000" dirty="0">
              <a:solidFill>
                <a:prstClr val="black"/>
              </a:solidFill>
              <a:latin typeface="Consolas"/>
            </a:endParaRPr>
          </a:p>
          <a:p>
            <a:pPr marL="0" indent="0">
              <a:buNone/>
            </a:pPr>
            <a:endParaRPr lang="en-US" sz="2000" dirty="0">
              <a:solidFill>
                <a:prstClr val="black"/>
              </a:solidFill>
              <a:latin typeface="Consolas"/>
            </a:endParaRPr>
          </a:p>
        </p:txBody>
      </p:sp>
    </p:spTree>
    <p:extLst>
      <p:ext uri="{BB962C8B-B14F-4D97-AF65-F5344CB8AC3E}">
        <p14:creationId xmlns="" xmlns:p14="http://schemas.microsoft.com/office/powerpoint/2010/main" val="2391021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Tree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524000" y="1381079"/>
            <a:ext cx="6019800" cy="49021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Silverlight?</a:t>
            </a:r>
            <a:endParaRPr lang="en-US" dirty="0"/>
          </a:p>
        </p:txBody>
      </p:sp>
      <p:sp>
        <p:nvSpPr>
          <p:cNvPr id="3" name="Content Placeholder 2"/>
          <p:cNvSpPr>
            <a:spLocks noGrp="1"/>
          </p:cNvSpPr>
          <p:nvPr>
            <p:ph idx="1"/>
          </p:nvPr>
        </p:nvSpPr>
        <p:spPr/>
        <p:txBody>
          <a:bodyPr/>
          <a:lstStyle/>
          <a:p>
            <a:r>
              <a:rPr lang="en-US" dirty="0" smtClean="0"/>
              <a:t>Microsoft web-based platform for building and running RIAs based on .NET Framework</a:t>
            </a:r>
          </a:p>
          <a:p>
            <a:r>
              <a:rPr lang="en-US" dirty="0" smtClean="0"/>
              <a:t>RIA?!?</a:t>
            </a:r>
          </a:p>
          <a:p>
            <a:pPr lvl="1"/>
            <a:r>
              <a:rPr lang="en-US" dirty="0" smtClean="0"/>
              <a:t>Rich Internet Applications (Adobe)</a:t>
            </a:r>
          </a:p>
          <a:p>
            <a:pPr lvl="1"/>
            <a:r>
              <a:rPr lang="en-US" dirty="0" smtClean="0"/>
              <a:t>Rich Interactive Applications (Microsoft)</a:t>
            </a:r>
          </a:p>
          <a:p>
            <a:r>
              <a:rPr lang="en-US" dirty="0" smtClean="0"/>
              <a:t>Cross platform – Windows, Mac, Linux (Moonlight)</a:t>
            </a:r>
          </a:p>
          <a:p>
            <a:r>
              <a:rPr lang="en-US" dirty="0" smtClean="0"/>
              <a:t>Cross browser – Internet Explorer, Firefox, Chrome, Safari, Opera, etc…</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 xmlns:p14="http://schemas.microsoft.com/office/powerpoint/2010/main" val="1403024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Tree</a:t>
            </a:r>
            <a:endParaRPr lang="en-US" dirty="0"/>
          </a:p>
        </p:txBody>
      </p:sp>
      <p:sp>
        <p:nvSpPr>
          <p:cNvPr id="3" name="Content Placeholder 2"/>
          <p:cNvSpPr>
            <a:spLocks noGrp="1"/>
          </p:cNvSpPr>
          <p:nvPr>
            <p:ph idx="1"/>
          </p:nvPr>
        </p:nvSpPr>
        <p:spPr/>
        <p:txBody>
          <a:bodyPr/>
          <a:lstStyle/>
          <a:p>
            <a:r>
              <a:rPr lang="en-US" dirty="0" smtClean="0"/>
              <a:t>Contains all visual elements</a:t>
            </a:r>
          </a:p>
          <a:p>
            <a:r>
              <a:rPr lang="en-US" dirty="0" smtClean="0"/>
              <a:t>Defines the elements hierarchy</a:t>
            </a:r>
          </a:p>
          <a:p>
            <a:r>
              <a:rPr lang="en-US" dirty="0" smtClean="0"/>
              <a:t>Major part of the rendering mechanism</a:t>
            </a:r>
          </a:p>
          <a:p>
            <a:r>
              <a:rPr lang="en-US" dirty="0" err="1" smtClean="0"/>
              <a:t>RoutedEvents</a:t>
            </a:r>
            <a:r>
              <a:rPr lang="en-US" dirty="0" smtClean="0"/>
              <a:t> use the Visual Tree</a:t>
            </a:r>
          </a:p>
          <a:p>
            <a:r>
              <a:rPr lang="en-US" dirty="0" err="1" smtClean="0"/>
              <a:t>VisualTreeHelper</a:t>
            </a:r>
            <a:r>
              <a:rPr lang="en-US" dirty="0" smtClean="0"/>
              <a:t> – helper methods to traverse the Visual Tree</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738187" y="1590675"/>
            <a:ext cx="7667625" cy="46577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Classes</a:t>
            </a:r>
            <a:endParaRPr lang="en-US" dirty="0"/>
          </a:p>
        </p:txBody>
      </p:sp>
      <p:sp>
        <p:nvSpPr>
          <p:cNvPr id="3" name="Content Placeholder 2"/>
          <p:cNvSpPr>
            <a:spLocks noGrp="1"/>
          </p:cNvSpPr>
          <p:nvPr>
            <p:ph idx="1"/>
          </p:nvPr>
        </p:nvSpPr>
        <p:spPr/>
        <p:txBody>
          <a:bodyPr/>
          <a:lstStyle/>
          <a:p>
            <a:r>
              <a:rPr lang="en-US" dirty="0" err="1" smtClean="0"/>
              <a:t>DependecyObject</a:t>
            </a:r>
            <a:endParaRPr lang="en-US" dirty="0" smtClean="0"/>
          </a:p>
          <a:p>
            <a:pPr lvl="1"/>
            <a:r>
              <a:rPr lang="en-US" dirty="0" smtClean="0"/>
              <a:t>Dependency properties (</a:t>
            </a:r>
            <a:r>
              <a:rPr lang="en-US" dirty="0" err="1" smtClean="0"/>
              <a:t>SetValue</a:t>
            </a:r>
            <a:r>
              <a:rPr lang="en-US" dirty="0" smtClean="0"/>
              <a:t>, </a:t>
            </a:r>
            <a:r>
              <a:rPr lang="en-US" dirty="0" err="1" smtClean="0"/>
              <a:t>GetValue</a:t>
            </a:r>
            <a:r>
              <a:rPr lang="en-US" dirty="0" smtClean="0"/>
              <a:t>, etc.)</a:t>
            </a:r>
          </a:p>
          <a:p>
            <a:pPr lvl="1"/>
            <a:r>
              <a:rPr lang="en-US" dirty="0" smtClean="0"/>
              <a:t>Synchronization (Dispatcher)</a:t>
            </a:r>
          </a:p>
          <a:p>
            <a:r>
              <a:rPr lang="en-US" dirty="0" err="1" smtClean="0"/>
              <a:t>UIElement</a:t>
            </a:r>
            <a:r>
              <a:rPr lang="en-US" dirty="0" smtClean="0"/>
              <a:t> – </a:t>
            </a:r>
            <a:r>
              <a:rPr lang="az-Cyrl-AZ" dirty="0" smtClean="0"/>
              <a:t>визуален елемент</a:t>
            </a:r>
          </a:p>
          <a:p>
            <a:pPr lvl="1"/>
            <a:r>
              <a:rPr lang="en-US" dirty="0" smtClean="0"/>
              <a:t>Rendering (</a:t>
            </a:r>
            <a:r>
              <a:rPr lang="en-US" dirty="0" err="1" smtClean="0"/>
              <a:t>RenderTransform</a:t>
            </a:r>
            <a:r>
              <a:rPr lang="en-US" dirty="0" smtClean="0"/>
              <a:t>, Effect, …)</a:t>
            </a:r>
          </a:p>
          <a:p>
            <a:pPr lvl="1"/>
            <a:r>
              <a:rPr lang="en-US" dirty="0" smtClean="0"/>
              <a:t>Layout (Measure,…)</a:t>
            </a:r>
          </a:p>
          <a:p>
            <a:pPr lvl="1"/>
            <a:r>
              <a:rPr lang="en-US" dirty="0" smtClean="0"/>
              <a:t>Routed events (</a:t>
            </a:r>
            <a:r>
              <a:rPr lang="en-US" dirty="0" err="1" smtClean="0"/>
              <a:t>AddHandler</a:t>
            </a:r>
            <a:r>
              <a:rPr lang="en-US" dirty="0" smtClean="0"/>
              <a:t>, </a:t>
            </a:r>
            <a:r>
              <a:rPr lang="en-US" dirty="0" err="1" smtClean="0"/>
              <a:t>RemoveHandler</a:t>
            </a:r>
            <a:r>
              <a:rPr lang="en-US" dirty="0" smtClean="0"/>
              <a:t>)</a:t>
            </a:r>
          </a:p>
          <a:p>
            <a:pPr lvl="1"/>
            <a:r>
              <a:rPr lang="en-US" dirty="0" smtClean="0"/>
              <a:t>User interaction (</a:t>
            </a:r>
            <a:r>
              <a:rPr lang="en-US" dirty="0" err="1" smtClean="0"/>
              <a:t>MouseEnter</a:t>
            </a:r>
            <a:r>
              <a:rPr lang="en-US" dirty="0" smtClean="0"/>
              <a:t>, </a:t>
            </a:r>
            <a:r>
              <a:rPr lang="en-US" dirty="0" err="1" smtClean="0"/>
              <a:t>MouseLeave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Classes</a:t>
            </a:r>
            <a:endParaRPr lang="en-US" dirty="0"/>
          </a:p>
        </p:txBody>
      </p:sp>
      <p:sp>
        <p:nvSpPr>
          <p:cNvPr id="3" name="Content Placeholder 2"/>
          <p:cNvSpPr>
            <a:spLocks noGrp="1"/>
          </p:cNvSpPr>
          <p:nvPr>
            <p:ph idx="1"/>
          </p:nvPr>
        </p:nvSpPr>
        <p:spPr/>
        <p:txBody>
          <a:bodyPr/>
          <a:lstStyle/>
          <a:p>
            <a:r>
              <a:rPr lang="en-US" dirty="0" err="1" smtClean="0"/>
              <a:t>FrameworkElement</a:t>
            </a:r>
            <a:endParaRPr lang="en-US" dirty="0" smtClean="0"/>
          </a:p>
          <a:p>
            <a:pPr lvl="1"/>
            <a:r>
              <a:rPr lang="en-US" dirty="0" smtClean="0"/>
              <a:t>Custom layout (</a:t>
            </a:r>
            <a:r>
              <a:rPr lang="en-US" dirty="0" err="1" smtClean="0"/>
              <a:t>MeasureOverride</a:t>
            </a:r>
            <a:r>
              <a:rPr lang="en-US" dirty="0" smtClean="0"/>
              <a:t>, </a:t>
            </a:r>
            <a:r>
              <a:rPr lang="en-US" dirty="0" err="1" smtClean="0"/>
              <a:t>ArrangeOverride</a:t>
            </a:r>
            <a:r>
              <a:rPr lang="en-US" dirty="0" smtClean="0"/>
              <a:t>, Width, Height, etc.)</a:t>
            </a:r>
          </a:p>
          <a:p>
            <a:pPr lvl="1"/>
            <a:r>
              <a:rPr lang="en-US" dirty="0" smtClean="0"/>
              <a:t>Lifetime events (Loaded, Unloaded, etc.)</a:t>
            </a:r>
          </a:p>
          <a:p>
            <a:pPr lvl="1"/>
            <a:r>
              <a:rPr lang="en-US" dirty="0" smtClean="0"/>
              <a:t>Bindings (</a:t>
            </a:r>
            <a:r>
              <a:rPr lang="en-US" dirty="0" err="1" smtClean="0"/>
              <a:t>SetBinding</a:t>
            </a:r>
            <a:r>
              <a:rPr lang="en-US" dirty="0" smtClean="0"/>
              <a:t>, </a:t>
            </a:r>
            <a:r>
              <a:rPr lang="en-US" dirty="0" err="1" smtClean="0"/>
              <a:t>DataContext</a:t>
            </a:r>
            <a:r>
              <a:rPr lang="en-US" dirty="0" smtClean="0"/>
              <a:t>, etc.)</a:t>
            </a:r>
          </a:p>
          <a:p>
            <a:r>
              <a:rPr lang="en-US" dirty="0" smtClean="0"/>
              <a:t>Panel</a:t>
            </a:r>
          </a:p>
          <a:p>
            <a:pPr lvl="1"/>
            <a:r>
              <a:rPr lang="en-US" dirty="0" smtClean="0"/>
              <a:t>Children</a:t>
            </a:r>
          </a:p>
          <a:p>
            <a:pPr lvl="1"/>
            <a:r>
              <a:rPr lang="en-US" dirty="0" smtClean="0"/>
              <a:t>Background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Classes</a:t>
            </a:r>
            <a:endParaRPr lang="en-US" dirty="0"/>
          </a:p>
        </p:txBody>
      </p:sp>
      <p:sp>
        <p:nvSpPr>
          <p:cNvPr id="3" name="Content Placeholder 2"/>
          <p:cNvSpPr>
            <a:spLocks noGrp="1"/>
          </p:cNvSpPr>
          <p:nvPr>
            <p:ph idx="1"/>
          </p:nvPr>
        </p:nvSpPr>
        <p:spPr/>
        <p:txBody>
          <a:bodyPr/>
          <a:lstStyle/>
          <a:p>
            <a:r>
              <a:rPr lang="en-US" dirty="0" smtClean="0"/>
              <a:t>Control</a:t>
            </a:r>
          </a:p>
          <a:p>
            <a:pPr lvl="1"/>
            <a:r>
              <a:rPr lang="en-US" dirty="0" smtClean="0"/>
              <a:t>Appearance (Background, </a:t>
            </a:r>
            <a:r>
              <a:rPr lang="en-US" dirty="0" err="1" smtClean="0"/>
              <a:t>BorderBrush</a:t>
            </a:r>
            <a:r>
              <a:rPr lang="en-US" dirty="0" smtClean="0"/>
              <a:t>, etc.)</a:t>
            </a:r>
          </a:p>
          <a:p>
            <a:pPr lvl="1"/>
            <a:r>
              <a:rPr lang="en-US" dirty="0" smtClean="0"/>
              <a:t>Focus management (Focus, </a:t>
            </a:r>
            <a:r>
              <a:rPr lang="en-US" dirty="0" err="1" smtClean="0"/>
              <a:t>IsTabStop</a:t>
            </a:r>
            <a:r>
              <a:rPr lang="en-US" dirty="0" smtClean="0"/>
              <a:t>, etc.)</a:t>
            </a:r>
          </a:p>
          <a:p>
            <a:pPr lvl="1"/>
            <a:r>
              <a:rPr lang="en-US" dirty="0" smtClean="0"/>
              <a:t>Control templates &amp; default Style key</a:t>
            </a:r>
          </a:p>
          <a:p>
            <a:r>
              <a:rPr lang="en-US" dirty="0" err="1" smtClean="0"/>
              <a:t>ContentControl</a:t>
            </a:r>
            <a:endParaRPr lang="en-US" dirty="0" smtClean="0"/>
          </a:p>
          <a:p>
            <a:pPr lvl="1"/>
            <a:r>
              <a:rPr lang="en-US" dirty="0" smtClean="0"/>
              <a:t>Content support (Content, </a:t>
            </a:r>
            <a:r>
              <a:rPr lang="en-US" dirty="0" err="1" smtClean="0"/>
              <a:t>ContentTemplate</a:t>
            </a:r>
            <a:r>
              <a:rPr lang="en-US" dirty="0" smtClean="0"/>
              <a:t>, etc.)</a:t>
            </a:r>
          </a:p>
          <a:p>
            <a:r>
              <a:rPr lang="en-US" dirty="0" err="1" smtClean="0"/>
              <a:t>ItemsControl</a:t>
            </a:r>
            <a:endParaRPr lang="en-US" dirty="0" smtClean="0"/>
          </a:p>
          <a:p>
            <a:pPr lvl="1"/>
            <a:r>
              <a:rPr lang="en-US" dirty="0" smtClean="0"/>
              <a:t>Items support (Items, </a:t>
            </a:r>
            <a:r>
              <a:rPr lang="en-US" dirty="0" err="1" smtClean="0"/>
              <a:t>ItemsSource</a:t>
            </a:r>
            <a:r>
              <a:rPr lang="en-US" dirty="0" smtClean="0"/>
              <a:t>, etc.)</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smtClean="0"/>
              <a:t>Panels</a:t>
            </a:r>
          </a:p>
          <a:p>
            <a:pPr lvl="1"/>
            <a:r>
              <a:rPr lang="en-US" dirty="0" smtClean="0"/>
              <a:t>Visual elements</a:t>
            </a:r>
          </a:p>
          <a:p>
            <a:pPr lvl="1"/>
            <a:r>
              <a:rPr lang="en-US" dirty="0" smtClean="0"/>
              <a:t>0, 1 or more children</a:t>
            </a:r>
          </a:p>
          <a:p>
            <a:pPr lvl="1"/>
            <a:r>
              <a:rPr lang="en-US" dirty="0" smtClean="0"/>
              <a:t>Layout logic (how to position the children)</a:t>
            </a:r>
          </a:p>
          <a:p>
            <a:pPr lvl="1"/>
            <a:r>
              <a:rPr lang="en-US" dirty="0" smtClean="0"/>
              <a:t>Branches in the Visual Tree</a:t>
            </a:r>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a:t>
            </a:r>
            <a:endParaRPr lang="en-US" dirty="0"/>
          </a:p>
        </p:txBody>
      </p:sp>
      <p:sp>
        <p:nvSpPr>
          <p:cNvPr id="3" name="Content Placeholder 2"/>
          <p:cNvSpPr>
            <a:spLocks noGrp="1"/>
          </p:cNvSpPr>
          <p:nvPr>
            <p:ph idx="1"/>
          </p:nvPr>
        </p:nvSpPr>
        <p:spPr/>
        <p:txBody>
          <a:bodyPr/>
          <a:lstStyle/>
          <a:p>
            <a:r>
              <a:rPr lang="en-US" dirty="0" smtClean="0"/>
              <a:t>Simple panel with absolute coordinates and sizes</a:t>
            </a:r>
          </a:p>
          <a:p>
            <a:r>
              <a:rPr lang="en-US" dirty="0" smtClean="0"/>
              <a:t>Attached Properties</a:t>
            </a:r>
          </a:p>
          <a:p>
            <a:pPr lvl="1"/>
            <a:r>
              <a:rPr lang="en-US" dirty="0" err="1" smtClean="0"/>
              <a:t>Canvas.Left</a:t>
            </a:r>
            <a:endParaRPr lang="en-US" dirty="0" smtClean="0"/>
          </a:p>
          <a:p>
            <a:pPr lvl="1"/>
            <a:r>
              <a:rPr lang="en-US" dirty="0" err="1" smtClean="0"/>
              <a:t>Canvas.Top</a:t>
            </a:r>
            <a:endParaRPr lang="en-US" dirty="0" smtClean="0"/>
          </a:p>
          <a:p>
            <a:pPr lvl="1"/>
            <a:r>
              <a:rPr lang="en-US" dirty="0" err="1" smtClean="0"/>
              <a:t>Canvas.ZIndex</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sp>
        <p:nvSpPr>
          <p:cNvPr id="3" name="Content Placeholder 2"/>
          <p:cNvSpPr>
            <a:spLocks noGrp="1"/>
          </p:cNvSpPr>
          <p:nvPr>
            <p:ph idx="1"/>
          </p:nvPr>
        </p:nvSpPr>
        <p:spPr/>
        <p:txBody>
          <a:bodyPr/>
          <a:lstStyle/>
          <a:p>
            <a:r>
              <a:rPr lang="en-US" dirty="0" smtClean="0"/>
              <a:t>Simple logic – stacking</a:t>
            </a:r>
          </a:p>
          <a:p>
            <a:r>
              <a:rPr lang="en-US" dirty="0" smtClean="0"/>
              <a:t>No attached properties</a:t>
            </a:r>
          </a:p>
          <a:p>
            <a:r>
              <a:rPr lang="en-US" dirty="0" smtClean="0"/>
              <a:t>Only configuration – Orientation:</a:t>
            </a:r>
          </a:p>
          <a:p>
            <a:pPr lvl="1"/>
            <a:r>
              <a:rPr lang="en-US" dirty="0" smtClean="0"/>
              <a:t>Horizontal</a:t>
            </a:r>
          </a:p>
          <a:p>
            <a:pPr lvl="1"/>
            <a:r>
              <a:rPr lang="en-US" dirty="0" smtClean="0"/>
              <a:t>Vertical</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sp>
        <p:nvSpPr>
          <p:cNvPr id="3" name="Content Placeholder 2"/>
          <p:cNvSpPr>
            <a:spLocks noGrp="1"/>
          </p:cNvSpPr>
          <p:nvPr>
            <p:ph idx="1"/>
          </p:nvPr>
        </p:nvSpPr>
        <p:spPr/>
        <p:txBody>
          <a:bodyPr/>
          <a:lstStyle/>
          <a:p>
            <a:r>
              <a:rPr lang="en-US" dirty="0" smtClean="0"/>
              <a:t>Very powerful panel</a:t>
            </a:r>
          </a:p>
          <a:p>
            <a:r>
              <a:rPr lang="en-US" dirty="0" smtClean="0"/>
              <a:t>Similar to a table</a:t>
            </a:r>
          </a:p>
          <a:p>
            <a:r>
              <a:rPr lang="en-US" dirty="0" smtClean="0"/>
              <a:t>Definitions</a:t>
            </a:r>
          </a:p>
          <a:p>
            <a:pPr lvl="1"/>
            <a:r>
              <a:rPr lang="en-US" dirty="0" err="1" smtClean="0"/>
              <a:t>RowDefinitions</a:t>
            </a:r>
            <a:endParaRPr lang="en-US" dirty="0" smtClean="0"/>
          </a:p>
          <a:p>
            <a:pPr lvl="1"/>
            <a:r>
              <a:rPr lang="en-US" dirty="0" err="1" smtClean="0"/>
              <a:t>ColumnDefinitions</a:t>
            </a:r>
            <a:endParaRPr lang="en-US" dirty="0" smtClean="0"/>
          </a:p>
          <a:p>
            <a:r>
              <a:rPr lang="en-US" dirty="0" err="1" smtClean="0"/>
              <a:t>GridLenght</a:t>
            </a:r>
            <a:r>
              <a:rPr lang="en-US" dirty="0" smtClean="0"/>
              <a:t> – star (*), absolute, auto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8001000" cy="2286000"/>
          </a:xfrm>
        </p:spPr>
        <p:txBody>
          <a:bodyPr/>
          <a:lstStyle/>
          <a:p>
            <a:r>
              <a:rPr lang="en-US" dirty="0" smtClean="0"/>
              <a:t>Demo: Calculator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 xmlns:p14="http://schemas.microsoft.com/office/powerpoint/2010/main" val="495122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Silverlight?</a:t>
            </a:r>
          </a:p>
        </p:txBody>
      </p:sp>
      <p:sp>
        <p:nvSpPr>
          <p:cNvPr id="3" name="Content Placeholder 2"/>
          <p:cNvSpPr>
            <a:spLocks noGrp="1"/>
          </p:cNvSpPr>
          <p:nvPr>
            <p:ph idx="1"/>
          </p:nvPr>
        </p:nvSpPr>
        <p:spPr/>
        <p:txBody>
          <a:bodyPr/>
          <a:lstStyle/>
          <a:p>
            <a:r>
              <a:rPr lang="en-US" dirty="0"/>
              <a:t>Similar to Flash/Flex</a:t>
            </a:r>
            <a:endParaRPr lang="en-US" dirty="0" smtClean="0"/>
          </a:p>
          <a:p>
            <a:r>
              <a:rPr lang="en-US" dirty="0" smtClean="0"/>
              <a:t>Supports video and audio playback and streaming</a:t>
            </a:r>
          </a:p>
          <a:p>
            <a:r>
              <a:rPr lang="en-US" dirty="0" smtClean="0"/>
              <a:t>Designed for .NET</a:t>
            </a:r>
          </a:p>
          <a:p>
            <a:pPr lvl="1"/>
            <a:r>
              <a:rPr lang="en-US" dirty="0" smtClean="0"/>
              <a:t>Managed code using any .NET language – CLR, VB.NET, </a:t>
            </a:r>
            <a:r>
              <a:rPr lang="en-US" dirty="0" err="1" smtClean="0"/>
              <a:t>IronPython</a:t>
            </a:r>
            <a:r>
              <a:rPr lang="en-US" dirty="0" smtClean="0"/>
              <a:t>, </a:t>
            </a:r>
            <a:r>
              <a:rPr lang="en-US" dirty="0" err="1" smtClean="0"/>
              <a:t>IronRuby</a:t>
            </a:r>
            <a:endParaRPr lang="en-US" dirty="0" smtClean="0"/>
          </a:p>
          <a:p>
            <a:pPr lvl="1"/>
            <a:r>
              <a:rPr lang="en-US" dirty="0" smtClean="0"/>
              <a:t>Easy integration with other .NET technologies – ASP.NET, LINQ, etc.</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 xmlns:p14="http://schemas.microsoft.com/office/powerpoint/2010/main" val="770977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Layout System</a:t>
            </a:r>
            <a:endParaRPr lang="en-US" dirty="0"/>
          </a:p>
        </p:txBody>
      </p:sp>
      <p:sp>
        <p:nvSpPr>
          <p:cNvPr id="3" name="Content Placeholder 2"/>
          <p:cNvSpPr>
            <a:spLocks noGrp="1"/>
          </p:cNvSpPr>
          <p:nvPr>
            <p:ph idx="1"/>
          </p:nvPr>
        </p:nvSpPr>
        <p:spPr/>
        <p:txBody>
          <a:bodyPr/>
          <a:lstStyle/>
          <a:p>
            <a:r>
              <a:rPr lang="en-US" dirty="0" smtClean="0"/>
              <a:t>It takes care to position the </a:t>
            </a:r>
            <a:r>
              <a:rPr lang="en-US" dirty="0" err="1" smtClean="0"/>
              <a:t>VisualTree</a:t>
            </a:r>
            <a:r>
              <a:rPr lang="en-US" dirty="0" smtClean="0"/>
              <a:t> elements on the screen</a:t>
            </a:r>
          </a:p>
          <a:p>
            <a:r>
              <a:rPr lang="en-US" dirty="0" smtClean="0"/>
              <a:t>Measure – desired size is determined</a:t>
            </a:r>
          </a:p>
          <a:p>
            <a:r>
              <a:rPr lang="en-US" dirty="0" smtClean="0"/>
              <a:t>Arrange – element size and position are finalized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a:t>
            </a:r>
            <a:endParaRPr lang="en-US" dirty="0"/>
          </a:p>
        </p:txBody>
      </p:sp>
      <p:sp>
        <p:nvSpPr>
          <p:cNvPr id="3" name="Content Placeholder 2"/>
          <p:cNvSpPr>
            <a:spLocks noGrp="1"/>
          </p:cNvSpPr>
          <p:nvPr>
            <p:ph idx="1"/>
          </p:nvPr>
        </p:nvSpPr>
        <p:spPr/>
        <p:txBody>
          <a:bodyPr/>
          <a:lstStyle/>
          <a:p>
            <a:r>
              <a:rPr lang="en-US" sz="3400" dirty="0" smtClean="0"/>
              <a:t>Width, Height</a:t>
            </a:r>
          </a:p>
          <a:p>
            <a:r>
              <a:rPr lang="en-US" sz="3400" dirty="0" err="1" smtClean="0"/>
              <a:t>MinWidth</a:t>
            </a:r>
            <a:r>
              <a:rPr lang="en-US" sz="3400" dirty="0" smtClean="0"/>
              <a:t>, </a:t>
            </a:r>
            <a:r>
              <a:rPr lang="en-US" sz="3400" dirty="0" err="1" smtClean="0"/>
              <a:t>MinHeight</a:t>
            </a:r>
            <a:endParaRPr lang="en-US" sz="3400" dirty="0" smtClean="0"/>
          </a:p>
          <a:p>
            <a:r>
              <a:rPr lang="en-US" sz="3400" dirty="0" err="1" smtClean="0"/>
              <a:t>MaxWidth</a:t>
            </a:r>
            <a:r>
              <a:rPr lang="en-US" sz="3400" dirty="0" smtClean="0"/>
              <a:t>, </a:t>
            </a:r>
            <a:r>
              <a:rPr lang="en-US" sz="3400" dirty="0" err="1" smtClean="0"/>
              <a:t>MaxHeight</a:t>
            </a:r>
            <a:endParaRPr lang="en-US" sz="3400" dirty="0" smtClean="0"/>
          </a:p>
          <a:p>
            <a:r>
              <a:rPr lang="en-US" sz="3400" dirty="0" smtClean="0"/>
              <a:t>Margin</a:t>
            </a:r>
          </a:p>
          <a:p>
            <a:r>
              <a:rPr lang="en-US" sz="3400" dirty="0" smtClean="0"/>
              <a:t>Padding</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 </a:t>
            </a:r>
            <a:r>
              <a:rPr lang="en-US" dirty="0" err="1" smtClean="0"/>
              <a:t>vs</a:t>
            </a:r>
            <a:r>
              <a:rPr lang="en-US" dirty="0" smtClean="0"/>
              <a:t> Padding</a:t>
            </a:r>
            <a:endParaRPr lang="en-US" dirty="0"/>
          </a:p>
        </p:txBody>
      </p:sp>
      <p:sp>
        <p:nvSpPr>
          <p:cNvPr id="3" name="Content Placeholder 2"/>
          <p:cNvSpPr>
            <a:spLocks noGrp="1"/>
          </p:cNvSpPr>
          <p:nvPr>
            <p:ph idx="1"/>
          </p:nvPr>
        </p:nvSpPr>
        <p:spPr/>
        <p:txBody>
          <a:bodyPr/>
          <a:lstStyle/>
          <a:p>
            <a:endParaRPr lang="en-US"/>
          </a:p>
        </p:txBody>
      </p:sp>
      <p:sp>
        <p:nvSpPr>
          <p:cNvPr id="5" name="Rectangle 4"/>
          <p:cNvSpPr/>
          <p:nvPr/>
        </p:nvSpPr>
        <p:spPr>
          <a:xfrm>
            <a:off x="1219200" y="1295400"/>
            <a:ext cx="7010400" cy="4800600"/>
          </a:xfrm>
          <a:prstGeom prst="rect">
            <a:avLst/>
          </a:prstGeom>
          <a:solidFill>
            <a:schemeClr val="accent1">
              <a:alpha val="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1981200"/>
            <a:ext cx="5867400" cy="3657600"/>
          </a:xfrm>
          <a:prstGeom prst="rect">
            <a:avLst/>
          </a:prstGeom>
          <a:solidFill>
            <a:schemeClr val="accent1">
              <a:alpha val="51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9200" y="1295400"/>
            <a:ext cx="2362200" cy="584775"/>
          </a:xfrm>
          <a:prstGeom prst="rect">
            <a:avLst/>
          </a:prstGeom>
          <a:noFill/>
        </p:spPr>
        <p:txBody>
          <a:bodyPr wrap="square" rtlCol="0">
            <a:spAutoFit/>
          </a:bodyPr>
          <a:lstStyle/>
          <a:p>
            <a:r>
              <a:rPr lang="en-US" sz="3200" dirty="0" smtClean="0">
                <a:solidFill>
                  <a:srgbClr val="FF0000"/>
                </a:solidFill>
              </a:rPr>
              <a:t>Layout slot</a:t>
            </a:r>
            <a:endParaRPr lang="en-US" sz="3200" dirty="0">
              <a:solidFill>
                <a:srgbClr val="FF0000"/>
              </a:solidFill>
            </a:endParaRPr>
          </a:p>
        </p:txBody>
      </p:sp>
      <p:cxnSp>
        <p:nvCxnSpPr>
          <p:cNvPr id="9" name="Straight Arrow Connector 8"/>
          <p:cNvCxnSpPr/>
          <p:nvPr/>
        </p:nvCxnSpPr>
        <p:spPr>
          <a:xfrm>
            <a:off x="1219200" y="3657600"/>
            <a:ext cx="685800" cy="1588"/>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600" y="2362200"/>
            <a:ext cx="4648200" cy="2667000"/>
          </a:xfrm>
          <a:prstGeom prst="rect">
            <a:avLst/>
          </a:prstGeom>
          <a:solidFill>
            <a:schemeClr val="accent2">
              <a:lumMod val="40000"/>
              <a:lumOff val="60000"/>
              <a:alpha val="51000"/>
            </a:schemeClr>
          </a:solid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5054025"/>
            <a:ext cx="2667000" cy="584775"/>
          </a:xfrm>
          <a:prstGeom prst="rect">
            <a:avLst/>
          </a:prstGeom>
          <a:noFill/>
        </p:spPr>
        <p:txBody>
          <a:bodyPr wrap="square" rtlCol="0">
            <a:spAutoFit/>
          </a:bodyPr>
          <a:lstStyle/>
          <a:p>
            <a:r>
              <a:rPr lang="en-US" sz="3200" dirty="0" smtClean="0"/>
              <a:t>Element area</a:t>
            </a:r>
            <a:endParaRPr lang="en-US" sz="3200" dirty="0"/>
          </a:p>
        </p:txBody>
      </p:sp>
      <p:cxnSp>
        <p:nvCxnSpPr>
          <p:cNvPr id="12" name="Straight Arrow Connector 11"/>
          <p:cNvCxnSpPr>
            <a:endCxn id="7" idx="3"/>
          </p:cNvCxnSpPr>
          <p:nvPr/>
        </p:nvCxnSpPr>
        <p:spPr>
          <a:xfrm>
            <a:off x="7162800" y="3810000"/>
            <a:ext cx="609600" cy="1588"/>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191000" y="5867400"/>
            <a:ext cx="457200" cy="1588"/>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 y="6172200"/>
            <a:ext cx="1676400" cy="584775"/>
          </a:xfrm>
          <a:prstGeom prst="rect">
            <a:avLst/>
          </a:prstGeom>
          <a:noFill/>
        </p:spPr>
        <p:txBody>
          <a:bodyPr wrap="square" rtlCol="0">
            <a:spAutoFit/>
          </a:bodyPr>
          <a:lstStyle/>
          <a:p>
            <a:r>
              <a:rPr lang="en-US" sz="3200" dirty="0" smtClean="0"/>
              <a:t>Margin</a:t>
            </a:r>
            <a:endParaRPr lang="en-US" sz="3200" dirty="0"/>
          </a:p>
        </p:txBody>
      </p:sp>
      <p:cxnSp>
        <p:nvCxnSpPr>
          <p:cNvPr id="15" name="Straight Connector 14"/>
          <p:cNvCxnSpPr>
            <a:stCxn id="14" idx="0"/>
          </p:cNvCxnSpPr>
          <p:nvPr/>
        </p:nvCxnSpPr>
        <p:spPr>
          <a:xfrm rot="5400000" flipH="1" flipV="1">
            <a:off x="38100" y="4610100"/>
            <a:ext cx="251460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0"/>
          </p:cNvCxnSpPr>
          <p:nvPr/>
        </p:nvCxnSpPr>
        <p:spPr>
          <a:xfrm rot="5400000" flipH="1" flipV="1">
            <a:off x="2552700" y="4305300"/>
            <a:ext cx="30480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10" idx="0"/>
          </p:cNvCxnSpPr>
          <p:nvPr/>
        </p:nvCxnSpPr>
        <p:spPr>
          <a:xfrm rot="16200000" flipH="1">
            <a:off x="4648200" y="2171700"/>
            <a:ext cx="381000" cy="1588"/>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67600" y="1371600"/>
            <a:ext cx="1676400" cy="584775"/>
          </a:xfrm>
          <a:prstGeom prst="rect">
            <a:avLst/>
          </a:prstGeom>
          <a:noFill/>
        </p:spPr>
        <p:txBody>
          <a:bodyPr wrap="square" rtlCol="0">
            <a:spAutoFit/>
          </a:bodyPr>
          <a:lstStyle/>
          <a:p>
            <a:r>
              <a:rPr lang="en-US" sz="3200" dirty="0" smtClean="0"/>
              <a:t>Padding</a:t>
            </a:r>
            <a:endParaRPr lang="en-US" sz="3200" dirty="0"/>
          </a:p>
        </p:txBody>
      </p:sp>
      <p:cxnSp>
        <p:nvCxnSpPr>
          <p:cNvPr id="19" name="Straight Connector 18"/>
          <p:cNvCxnSpPr>
            <a:endCxn id="18" idx="2"/>
          </p:cNvCxnSpPr>
          <p:nvPr/>
        </p:nvCxnSpPr>
        <p:spPr>
          <a:xfrm flipV="1">
            <a:off x="4800600" y="1956375"/>
            <a:ext cx="3505200" cy="2534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8" idx="2"/>
          </p:cNvCxnSpPr>
          <p:nvPr/>
        </p:nvCxnSpPr>
        <p:spPr>
          <a:xfrm rot="5400000" flipH="1" flipV="1">
            <a:off x="6959889" y="2464089"/>
            <a:ext cx="1853625" cy="8381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0" y="3377625"/>
            <a:ext cx="3886200" cy="584775"/>
          </a:xfrm>
          <a:prstGeom prst="rect">
            <a:avLst/>
          </a:prstGeom>
          <a:noFill/>
        </p:spPr>
        <p:txBody>
          <a:bodyPr wrap="square" rtlCol="0">
            <a:spAutoFit/>
          </a:bodyPr>
          <a:lstStyle/>
          <a:p>
            <a:r>
              <a:rPr lang="en-US" sz="3200" dirty="0" smtClean="0"/>
              <a:t>Element content area</a:t>
            </a:r>
            <a:endParaRPr lang="en-US" sz="3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lstStyle/>
          <a:p>
            <a:r>
              <a:rPr lang="en-US" dirty="0" err="1" smtClean="0"/>
              <a:t>VerticalAlignment</a:t>
            </a:r>
            <a:r>
              <a:rPr lang="bg-BG" dirty="0" smtClean="0"/>
              <a:t> – </a:t>
            </a:r>
            <a:r>
              <a:rPr lang="en-US" dirty="0" smtClean="0"/>
              <a:t>Top, Center, Bottom, Stretch</a:t>
            </a:r>
          </a:p>
          <a:p>
            <a:r>
              <a:rPr lang="en-US" dirty="0" err="1" smtClean="0"/>
              <a:t>HorizontalAlignment</a:t>
            </a:r>
            <a:r>
              <a:rPr lang="en-US" dirty="0" smtClean="0"/>
              <a:t> – Left, Center, Right, Stretch</a:t>
            </a:r>
          </a:p>
          <a:p>
            <a:r>
              <a:rPr lang="en-US" dirty="0" smtClean="0"/>
              <a:t>Content</a:t>
            </a:r>
          </a:p>
          <a:p>
            <a:pPr lvl="1"/>
            <a:r>
              <a:rPr lang="en-US" dirty="0" err="1" smtClean="0"/>
              <a:t>VerticalContentAlignment</a:t>
            </a:r>
            <a:endParaRPr lang="en-US" dirty="0" smtClean="0"/>
          </a:p>
          <a:p>
            <a:pPr lvl="1"/>
            <a:r>
              <a:rPr lang="en-US" dirty="0" err="1" smtClean="0"/>
              <a:t>HorizontalContentAlignment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8001000" cy="2286000"/>
          </a:xfrm>
        </p:spPr>
        <p:txBody>
          <a:bodyPr/>
          <a:lstStyle/>
          <a:p>
            <a:r>
              <a:rPr lang="en-US" dirty="0" smtClean="0"/>
              <a:t>Demo: Sizing and </a:t>
            </a:r>
            <a:r>
              <a:rPr lang="en-US" dirty="0" err="1" smtClean="0"/>
              <a:t>Allignments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 xmlns:p14="http://schemas.microsoft.com/office/powerpoint/2010/main" val="495122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228600"/>
            <a:ext cx="6477000" cy="914400"/>
          </a:xfrm>
        </p:spPr>
        <p:txBody>
          <a:bodyPr/>
          <a:lstStyle/>
          <a:p>
            <a:r>
              <a:rPr lang="en-US" dirty="0" smtClean="0"/>
              <a:t>Silverlight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Graphics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4600" y="1227512"/>
            <a:ext cx="3962400" cy="50970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lstStyle/>
          <a:p>
            <a:r>
              <a:rPr lang="en-US" dirty="0" smtClean="0"/>
              <a:t>1.0 (2007) - First version. </a:t>
            </a:r>
          </a:p>
          <a:p>
            <a:pPr lvl="1"/>
            <a:r>
              <a:rPr lang="en-US" dirty="0" smtClean="0"/>
              <a:t>No managed code, uses JavaScript for manipulating GUI elements</a:t>
            </a:r>
          </a:p>
          <a:p>
            <a:r>
              <a:rPr lang="en-US" dirty="0" smtClean="0"/>
              <a:t>2.0 (2008)</a:t>
            </a:r>
          </a:p>
          <a:p>
            <a:pPr lvl="1"/>
            <a:r>
              <a:rPr lang="en-US" dirty="0"/>
              <a:t>Supports managed code. </a:t>
            </a:r>
            <a:r>
              <a:rPr lang="en-US" dirty="0" smtClean="0"/>
              <a:t>Based on .NET 3.5</a:t>
            </a:r>
          </a:p>
          <a:p>
            <a:pPr lvl="1"/>
            <a:r>
              <a:rPr lang="en-US" dirty="0"/>
              <a:t>Rich base class library </a:t>
            </a:r>
            <a:r>
              <a:rPr lang="en-US" dirty="0" smtClean="0"/>
              <a:t>- subset </a:t>
            </a:r>
            <a:r>
              <a:rPr lang="en-US" dirty="0"/>
              <a:t>of the full .NET </a:t>
            </a:r>
            <a:r>
              <a:rPr lang="en-US" dirty="0" smtClean="0"/>
              <a:t>Framework</a:t>
            </a:r>
          </a:p>
          <a:p>
            <a:pPr lvl="1"/>
            <a:r>
              <a:rPr lang="en-US" dirty="0" smtClean="0"/>
              <a:t>Deep Zoom</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 xmlns:p14="http://schemas.microsoft.com/office/powerpoint/2010/main" val="45850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lstStyle/>
          <a:p>
            <a:r>
              <a:rPr lang="en-US" dirty="0"/>
              <a:t>3.0 (2009)</a:t>
            </a:r>
          </a:p>
          <a:p>
            <a:pPr lvl="1"/>
            <a:r>
              <a:rPr lang="en-US" dirty="0"/>
              <a:t>Out-of-browser </a:t>
            </a:r>
            <a:r>
              <a:rPr lang="en-US" dirty="0" smtClean="0"/>
              <a:t>functionality</a:t>
            </a:r>
          </a:p>
          <a:p>
            <a:pPr lvl="1"/>
            <a:r>
              <a:rPr lang="en-US" dirty="0" smtClean="0"/>
              <a:t>Hardware acceleration for video and bitmaps</a:t>
            </a:r>
          </a:p>
          <a:p>
            <a:r>
              <a:rPr lang="en-US" dirty="0" smtClean="0"/>
              <a:t>4.0 (2010)</a:t>
            </a:r>
          </a:p>
          <a:p>
            <a:pPr lvl="1"/>
            <a:r>
              <a:rPr lang="en-US" dirty="0" smtClean="0"/>
              <a:t>Printing</a:t>
            </a:r>
          </a:p>
          <a:p>
            <a:pPr lvl="1"/>
            <a:r>
              <a:rPr lang="en-US" dirty="0" smtClean="0"/>
              <a:t>Webcam, Microphone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 xmlns:p14="http://schemas.microsoft.com/office/powerpoint/2010/main" val="36334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5" name="Content Placeholder 4" descr="SilverLight Architecture"/>
          <p:cNvPicPr>
            <a:picLocks noGrp="1" noChangeAspect="1" noChangeArrowheads="1"/>
          </p:cNvPicPr>
          <p:nvPr>
            <p:ph idx="1"/>
          </p:nvPr>
        </p:nvPicPr>
        <p:blipFill>
          <a:blip r:embed="rId3" cstate="print"/>
          <a:srcRect/>
          <a:stretch>
            <a:fillRect/>
          </a:stretch>
        </p:blipFill>
        <p:spPr bwMode="auto">
          <a:xfrm>
            <a:off x="1981200" y="990600"/>
            <a:ext cx="4876800" cy="5628830"/>
          </a:xfrm>
          <a:prstGeom prst="rect">
            <a:avLst/>
          </a:prstGeom>
          <a:noFill/>
        </p:spPr>
      </p:pic>
    </p:spTree>
    <p:extLst>
      <p:ext uri="{BB962C8B-B14F-4D97-AF65-F5344CB8AC3E}">
        <p14:creationId xmlns="" xmlns:p14="http://schemas.microsoft.com/office/powerpoint/2010/main" val="233960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Lightweight browser plugin (3.0 is 3.7MB)</a:t>
            </a:r>
          </a:p>
          <a:p>
            <a:r>
              <a:rPr lang="en-US" dirty="0" smtClean="0"/>
              <a:t>Subset of .NET Framework – only components that are needed in a client application</a:t>
            </a:r>
          </a:p>
          <a:p>
            <a:r>
              <a:rPr lang="en-US" dirty="0" smtClean="0"/>
              <a:t>Execution Engine</a:t>
            </a:r>
          </a:p>
          <a:p>
            <a:pPr lvl="1"/>
            <a:r>
              <a:rPr lang="en-US" dirty="0" smtClean="0"/>
              <a:t>Based on CLR – executes the managed code</a:t>
            </a:r>
          </a:p>
          <a:p>
            <a:pPr lvl="1"/>
            <a:r>
              <a:rPr lang="en-US" dirty="0" smtClean="0"/>
              <a:t>Security, Memory Management, </a:t>
            </a:r>
          </a:p>
          <a:p>
            <a:pPr lvl="1"/>
            <a:r>
              <a:rPr lang="en-US" dirty="0" smtClean="0"/>
              <a:t>Loads in the Silverlight plugin</a:t>
            </a:r>
          </a:p>
          <a:p>
            <a:pPr lvl="1"/>
            <a:r>
              <a:rPr lang="en-US" dirty="0" smtClean="0"/>
              <a:t>Very small size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 xmlns:p14="http://schemas.microsoft.com/office/powerpoint/2010/main" val="131291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and WPF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5" name="Content Placeholder 4" descr="wpf.sl.png"/>
          <p:cNvPicPr>
            <a:picLocks noGrp="1"/>
          </p:cNvPicPr>
          <p:nvPr>
            <p:ph idx="1"/>
          </p:nvPr>
        </p:nvPicPr>
        <p:blipFill>
          <a:blip r:embed="rId2" cstate="print"/>
          <a:stretch>
            <a:fillRect/>
          </a:stretch>
        </p:blipFill>
        <p:spPr bwMode="auto">
          <a:xfrm>
            <a:off x="2614809" y="990600"/>
            <a:ext cx="3862191" cy="5638800"/>
          </a:xfrm>
          <a:prstGeom prst="rect">
            <a:avLst/>
          </a:prstGeom>
          <a:noFill/>
          <a:ln w="28575" cap="rnd">
            <a:noFill/>
            <a:round/>
            <a:headEnd/>
            <a:tailEnd/>
          </a:ln>
          <a:effectLst/>
        </p:spPr>
      </p:pic>
    </p:spTree>
    <p:extLst>
      <p:ext uri="{BB962C8B-B14F-4D97-AF65-F5344CB8AC3E}">
        <p14:creationId xmlns="" xmlns:p14="http://schemas.microsoft.com/office/powerpoint/2010/main" val="2812274167"/>
      </p:ext>
    </p:extLst>
  </p:cSld>
  <p:clrMapOvr>
    <a:masterClrMapping/>
  </p:clrMapOvr>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2074</TotalTime>
  <Words>970</Words>
  <Application>Microsoft Office PowerPoint</Application>
  <PresentationFormat>On-screen Show (4:3)</PresentationFormat>
  <Paragraphs>262</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Telerik Master Template</vt:lpstr>
      <vt:lpstr>Silverlight</vt:lpstr>
      <vt:lpstr>What is Silverlight?</vt:lpstr>
      <vt:lpstr>What is Silverlight?</vt:lpstr>
      <vt:lpstr>Vector Graphics</vt:lpstr>
      <vt:lpstr>Versions</vt:lpstr>
      <vt:lpstr>Versions</vt:lpstr>
      <vt:lpstr>Architecture</vt:lpstr>
      <vt:lpstr>Architecture</vt:lpstr>
      <vt:lpstr>Silverlight and WPF</vt:lpstr>
      <vt:lpstr>Development Tools</vt:lpstr>
      <vt:lpstr>XAML</vt:lpstr>
      <vt:lpstr>Demo: XAML Basics</vt:lpstr>
      <vt:lpstr>CLR Objects</vt:lpstr>
      <vt:lpstr>CLR Attributes</vt:lpstr>
      <vt:lpstr>Type Converters</vt:lpstr>
      <vt:lpstr>Type Converters</vt:lpstr>
      <vt:lpstr>Markup Extensions</vt:lpstr>
      <vt:lpstr>Events and XAML Code-Behind</vt:lpstr>
      <vt:lpstr>Visual Tree</vt:lpstr>
      <vt:lpstr>Visual Tree</vt:lpstr>
      <vt:lpstr>Base Classes</vt:lpstr>
      <vt:lpstr>Base Classes</vt:lpstr>
      <vt:lpstr>Base Classes</vt:lpstr>
      <vt:lpstr>Base Classes</vt:lpstr>
      <vt:lpstr>Layout</vt:lpstr>
      <vt:lpstr>Canvas</vt:lpstr>
      <vt:lpstr>StackPanel</vt:lpstr>
      <vt:lpstr>Grid</vt:lpstr>
      <vt:lpstr>Demo: Calculator</vt:lpstr>
      <vt:lpstr>Silverlight Layout System</vt:lpstr>
      <vt:lpstr>Sizing</vt:lpstr>
      <vt:lpstr>Margin vs Padding</vt:lpstr>
      <vt:lpstr>Alignment</vt:lpstr>
      <vt:lpstr>Demo: Sizing and Allignments</vt:lpstr>
      <vt:lpstr>Silverlight</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Silverlight</dc:title>
  <dc:creator>Svetlin Nakov</dc:creator>
  <cp:lastModifiedBy>Ivaylo</cp:lastModifiedBy>
  <cp:revision>286</cp:revision>
  <dcterms:created xsi:type="dcterms:W3CDTF">2007-12-08T16:03:35Z</dcterms:created>
  <dcterms:modified xsi:type="dcterms:W3CDTF">2010-06-28T12:39:48Z</dcterms:modified>
</cp:coreProperties>
</file>