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320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75" r:id="rId13"/>
    <p:sldId id="335" r:id="rId14"/>
    <p:sldId id="336" r:id="rId15"/>
    <p:sldId id="337" r:id="rId16"/>
    <p:sldId id="358" r:id="rId17"/>
    <p:sldId id="359" r:id="rId18"/>
    <p:sldId id="360" r:id="rId19"/>
    <p:sldId id="338" r:id="rId20"/>
    <p:sldId id="339" r:id="rId21"/>
    <p:sldId id="341" r:id="rId22"/>
    <p:sldId id="340" r:id="rId23"/>
    <p:sldId id="342" r:id="rId24"/>
    <p:sldId id="343" r:id="rId25"/>
    <p:sldId id="344" r:id="rId26"/>
    <p:sldId id="345" r:id="rId27"/>
    <p:sldId id="346" r:id="rId28"/>
    <p:sldId id="348" r:id="rId29"/>
    <p:sldId id="350" r:id="rId30"/>
    <p:sldId id="361" r:id="rId31"/>
    <p:sldId id="363" r:id="rId32"/>
    <p:sldId id="364" r:id="rId33"/>
    <p:sldId id="365" r:id="rId34"/>
    <p:sldId id="366" r:id="rId35"/>
    <p:sldId id="367" r:id="rId36"/>
    <p:sldId id="369" r:id="rId37"/>
    <p:sldId id="362" r:id="rId38"/>
    <p:sldId id="368" r:id="rId39"/>
    <p:sldId id="351" r:id="rId40"/>
    <p:sldId id="352" r:id="rId41"/>
    <p:sldId id="376" r:id="rId42"/>
    <p:sldId id="353" r:id="rId43"/>
    <p:sldId id="354" r:id="rId44"/>
    <p:sldId id="370" r:id="rId45"/>
    <p:sldId id="371" r:id="rId46"/>
    <p:sldId id="372" r:id="rId47"/>
    <p:sldId id="373" r:id="rId48"/>
    <p:sldId id="374" r:id="rId49"/>
    <p:sldId id="355" r:id="rId50"/>
    <p:sldId id="377" r:id="rId51"/>
    <p:sldId id="356" r:id="rId52"/>
    <p:sldId id="378" r:id="rId53"/>
    <p:sldId id="325" r:id="rId54"/>
    <p:sldId id="357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E8FFC8" mc:Ignorable=""/>
    <a:srgbClr xmlns:mc="http://schemas.openxmlformats.org/markup-compatibility/2006" xmlns:a14="http://schemas.microsoft.com/office/drawing/2010/main" val="FAF7C8" mc:Ignorable=""/>
    <a:srgbClr xmlns:mc="http://schemas.openxmlformats.org/markup-compatibility/2006" xmlns:a14="http://schemas.microsoft.com/office/drawing/2010/main" val="FAF8C8" mc:Ignorable=""/>
    <a:srgbClr xmlns:mc="http://schemas.openxmlformats.org/markup-compatibility/2006" xmlns:a14="http://schemas.microsoft.com/office/drawing/2010/main" val="F5FFC2" mc:Ignorable=""/>
    <a:srgbClr xmlns:mc="http://schemas.openxmlformats.org/markup-compatibility/2006" xmlns:a14="http://schemas.microsoft.com/office/drawing/2010/main" val="EBFFD2" mc:Ignorable=""/>
    <a:srgbClr xmlns:mc="http://schemas.openxmlformats.org/markup-compatibility/2006" xmlns:a14="http://schemas.microsoft.com/office/drawing/2010/main" val="EBFFDC" mc:Ignorable=""/>
    <a:srgbClr xmlns:mc="http://schemas.openxmlformats.org/markup-compatibility/2006" xmlns:a14="http://schemas.microsoft.com/office/drawing/2010/main" val="FAF8BE" mc:Ignorable=""/>
    <a:srgbClr xmlns:mc="http://schemas.openxmlformats.org/markup-compatibility/2006" xmlns:a14="http://schemas.microsoft.com/office/drawing/2010/main" val="FAF8D2" mc:Ignorable=""/>
    <a:srgbClr xmlns:mc="http://schemas.openxmlformats.org/markup-compatibility/2006" xmlns:a14="http://schemas.microsoft.com/office/drawing/2010/main" val="8CF4F2" mc:Ignorable=""/>
    <a:srgbClr xmlns:mc="http://schemas.openxmlformats.org/markup-compatibility/2006" xmlns:a14="http://schemas.microsoft.com/office/drawing/2010/main" val="A4F6F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72659" autoAdjust="0"/>
  </p:normalViewPr>
  <p:slideViewPr>
    <p:cSldViewPr>
      <p:cViewPr>
        <p:scale>
          <a:sx n="59" d="100"/>
          <a:sy n="59" d="100"/>
        </p:scale>
        <p:origin x="-146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77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B7C92-3B33-4294-A98B-90DCA8EC9573}" type="slidenum">
              <a:rPr lang="en-US"/>
              <a:pPr/>
              <a:t>29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http://www.c-sharpcorner.com/Code/2003/June/DataGridHyperLinkColumn.asp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bg-BG" b="1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C0C0C0" mc:Ignorable="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&lt;asp:DataGrid id="DataGrid1" AutoGenerateColumns="False" runat="server"&gt;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&lt;Columns&gt;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&lt;asp:TemplateColumn HeaderText="Link"&gt;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&lt;ItemTemplate&gt;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&lt;asp:HyperLink Runat =server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NavigateUrl ='&lt;%#GetURL(DataBinder.Eval(Container.DataItem, "Link"))%&gt;' 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&lt;%#DataBinder.Eval(Container.DataItem, "Link")%&gt;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&lt;/asp:HyperLink&gt;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&lt;/ItemTemplate&gt;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	&lt;/asp:TemplateColumn&gt;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&lt;/asp:DataGrid&gt;</a:t>
            </a:r>
            <a:r>
              <a:rPr lang="en-US" noProof="1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9B818-6AB5-4408-936F-55271DEC6C5A}" type="slidenum">
              <a:rPr lang="en-US"/>
              <a:pPr/>
              <a:t>33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изброяване на всеки ред от базата. Елементите на всеки ред се отделят със запетая. Всеки ред от базата от данни е на нов ред (</a:t>
            </a:r>
            <a:r>
              <a:rPr lang="en-US" noProof="1"/>
              <a:t>&lt;br /&gt;</a:t>
            </a:r>
            <a:r>
              <a:rPr lang="en-US"/>
              <a:t>).</a:t>
            </a:r>
            <a:endParaRPr 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4B48D-F333-4442-A286-5AA5B3B74BC9}" type="slidenum">
              <a:rPr lang="en-US"/>
              <a:pPr/>
              <a:t>34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списък и хипервръзки.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46766-DC38-4249-9619-B727DA96EC32}" type="slidenum">
              <a:rPr lang="en-US"/>
              <a:pPr/>
              <a:t>35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картинки. </a:t>
            </a:r>
          </a:p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CB635-1D13-4E6B-8148-BBF0279DBB3D}" type="slidenum">
              <a:rPr lang="en-US"/>
              <a:pPr/>
              <a:t>44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BA7CF-9CE1-4D79-B0CF-0F0E16451E07}" type="slidenum">
              <a:rPr lang="en-US"/>
              <a:pPr/>
              <a:t>45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0D902-68DD-4E8C-B74A-AC808002DC4F}" type="slidenum">
              <a:rPr lang="en-US"/>
              <a:pPr/>
              <a:t>46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1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2008 National Academy for Software Development - http://academy.devbg.org. All rights reserved. Unauthorized copying or re-distribution is strictly prohibited.*</a:t>
            </a:r>
            <a:endParaRPr lang="en-US" sz="110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E9541-53E0-4AB1-872B-459D20A01C7E}" type="slidenum">
              <a:rPr lang="en-US"/>
              <a:pPr/>
              <a:t>47</a:t>
            </a:fld>
            <a:r>
              <a:rPr lang="en-US"/>
              <a:t>##</a:t>
            </a:r>
            <a:endParaRPr lang="en-US" sz="110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xmlns:mc="http://schemas.openxmlformats.org/markup-compatibility/2006" xmlns:a14="http://schemas.microsoft.com/office/drawing/2010/main" val="D4FF5B" mc:Ignorable="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xmlns:mc="http://schemas.openxmlformats.org/markup-compatibility/2006" xmlns:a14="http://schemas.microsoft.com/office/drawing/2010/main" val="FAF8C8" mc:Ignorable="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xmlns:mc="http://schemas.openxmlformats.org/markup-compatibility/2006" xmlns:a14="http://schemas.microsoft.com/office/drawing/2010/main" val="DEFF9B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xmlns:mc="http://schemas.openxmlformats.org/markup-compatibility/2006" xmlns:a14="http://schemas.microsoft.com/office/drawing/2010/main" val="0EFE58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xmlns:mc="http://schemas.openxmlformats.org/markup-compatibility/2006" xmlns:a14="http://schemas.microsoft.com/office/drawing/2010/main" val="EBFFD2" mc:Ignorable="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rgbClr xmlns:mc="http://schemas.openxmlformats.org/markup-compatibility/2006" xmlns:a14="http://schemas.microsoft.com/office/drawing/2010/main" val="F5FFC2" mc:Ignorable="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xmlns:mc="http://schemas.openxmlformats.org/markup-compatibility/2006" xmlns:a14="http://schemas.microsoft.com/office/drawing/2010/main" val="E8FF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F8BD52" mc:Ignorable="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46A6BD" mc:Ignorable="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noProof="1" smtClean="0"/>
              <a:t>Data Binding, Data Sources, GridView, FormView, DetailsView, DataList, Repeater, ListView, Pager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smtClean="0"/>
              <a:t>Ventsislav Popov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1798890" cy="677108"/>
          </a:xfrm>
        </p:spPr>
        <p:txBody>
          <a:bodyPr/>
          <a:lstStyle/>
          <a:p>
            <a:r>
              <a:rPr lang="en-US" sz="2000" dirty="0" smtClean="0"/>
              <a:t>Crossroad Ltd.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286000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www.crossroad.bg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as a list of RadioButton controls</a:t>
            </a:r>
          </a:p>
          <a:p>
            <a:pPr lvl="1"/>
            <a:r>
              <a:rPr lang="en-US" noProof="1"/>
              <a:t>RepeatColumns – the number of columns displayed</a:t>
            </a:r>
          </a:p>
          <a:p>
            <a:pPr lvl="1"/>
            <a:r>
              <a:rPr lang="en-US" noProof="1"/>
              <a:t>RepeatDirection</a:t>
            </a:r>
          </a:p>
          <a:p>
            <a:pPr lvl="2"/>
            <a:r>
              <a:rPr lang="en-US" noProof="1"/>
              <a:t>Vertical, Horizontal</a:t>
            </a:r>
          </a:p>
          <a:p>
            <a:pPr lvl="1"/>
            <a:r>
              <a:rPr lang="en-US" noProof="1"/>
              <a:t>RepeatLayout</a:t>
            </a:r>
          </a:p>
          <a:p>
            <a:pPr lvl="2"/>
            <a:r>
              <a:rPr lang="en-US" noProof="1"/>
              <a:t>Table, Flow</a:t>
            </a:r>
          </a:p>
          <a:p>
            <a:pPr lvl="1"/>
            <a:r>
              <a:rPr lang="en-US" noProof="1"/>
              <a:t>Use the Items property to access its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DropDownList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</a:rPr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DropDownList </a:t>
            </a:r>
            <a:endParaRPr lang="en-US" noProof="1"/>
          </a:p>
          <a:p>
            <a:pPr lvl="1"/>
            <a:r>
              <a:rPr lang="en-US" dirty="0" smtClean="0"/>
              <a:t>Single-selection </a:t>
            </a:r>
            <a:r>
              <a:rPr lang="en-US" dirty="0"/>
              <a:t>drop-down list box. </a:t>
            </a:r>
            <a:endParaRPr lang="en-US" dirty="0" smtClean="0"/>
          </a:p>
          <a:p>
            <a:pPr lvl="1"/>
            <a:r>
              <a:rPr lang="en-US" dirty="0" smtClean="0"/>
              <a:t>Shows </a:t>
            </a:r>
            <a:r>
              <a:rPr lang="en-US" dirty="0"/>
              <a:t>only the selected item in a box </a:t>
            </a:r>
            <a:endParaRPr lang="en-US" noProof="1"/>
          </a:p>
          <a:p>
            <a:r>
              <a:rPr lang="en-US" noProof="1" smtClean="0"/>
              <a:t>ListBox</a:t>
            </a:r>
            <a:endParaRPr lang="en-US" noProof="1"/>
          </a:p>
          <a:p>
            <a:pPr lvl="1"/>
            <a:r>
              <a:rPr lang="en-US" dirty="0" smtClean="0"/>
              <a:t>Allows </a:t>
            </a:r>
            <a:r>
              <a:rPr lang="en-US" dirty="0"/>
              <a:t>single or multiple item selection</a:t>
            </a:r>
            <a:endParaRPr lang="en-US" noProof="1" smtClean="0"/>
          </a:p>
          <a:p>
            <a:pPr lvl="1"/>
            <a:r>
              <a:rPr lang="en-US" noProof="1" smtClean="0"/>
              <a:t>Rows </a:t>
            </a:r>
            <a:r>
              <a:rPr lang="en-US" noProof="1"/>
              <a:t>– the number of rows displayed in the ListBox control</a:t>
            </a:r>
          </a:p>
          <a:p>
            <a:pPr lvl="1"/>
            <a:r>
              <a:rPr lang="en-US" noProof="1"/>
              <a:t>SelectionMode</a:t>
            </a:r>
          </a:p>
          <a:p>
            <a:pPr lvl="2"/>
            <a:r>
              <a:rPr lang="en-US" noProof="1"/>
              <a:t>Single,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2924175"/>
            <a:ext cx="7056438" cy="6365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List-bound </a:t>
            </a:r>
            <a:r>
              <a:rPr lang="en-US" dirty="0">
                <a:solidFill>
                  <a:schemeClr val="tx1"/>
                </a:solidFill>
              </a:rPr>
              <a:t>Controls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1042988" y="3789363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264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</a:t>
            </a:r>
            <a:r>
              <a:rPr lang="en-US" noProof="1" smtClean="0"/>
              <a:t>ombine </a:t>
            </a:r>
            <a:r>
              <a:rPr lang="en-US" noProof="1"/>
              <a:t>other ASP.NET Web controls into a single layout. </a:t>
            </a:r>
            <a:endParaRPr lang="en-US" noProof="1" smtClean="0"/>
          </a:p>
          <a:p>
            <a:r>
              <a:rPr lang="en-US" noProof="1" smtClean="0"/>
              <a:t>Enable </a:t>
            </a:r>
            <a:r>
              <a:rPr lang="en-US" noProof="1"/>
              <a:t>you to customize the layout of the </a:t>
            </a:r>
            <a:r>
              <a:rPr lang="en-US" noProof="1" smtClean="0"/>
              <a:t>control </a:t>
            </a:r>
            <a:r>
              <a:rPr lang="en-US" noProof="1"/>
              <a:t>using </a:t>
            </a:r>
            <a:r>
              <a:rPr lang="en-US" noProof="1" smtClean="0"/>
              <a:t>templates</a:t>
            </a:r>
          </a:p>
          <a:p>
            <a:r>
              <a:rPr lang="en-US" noProof="1" smtClean="0"/>
              <a:t>Provide </a:t>
            </a:r>
            <a:r>
              <a:rPr lang="en-US" noProof="1"/>
              <a:t>a convenient model for handling and canceling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Types of 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GridView</a:t>
            </a:r>
          </a:p>
          <a:p>
            <a:pPr lvl="1"/>
            <a:r>
              <a:rPr lang="en-US" noProof="1"/>
              <a:t>D</a:t>
            </a:r>
            <a:r>
              <a:rPr lang="en-US" noProof="1" smtClean="0"/>
              <a:t>isplays </a:t>
            </a:r>
            <a:r>
              <a:rPr lang="en-US" noProof="1"/>
              <a:t>data as a table and provides the capability to sort columns</a:t>
            </a:r>
          </a:p>
          <a:p>
            <a:r>
              <a:rPr lang="en-US" noProof="1" smtClean="0"/>
              <a:t>DetailsView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a single record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used in master-detail </a:t>
            </a:r>
            <a:r>
              <a:rPr lang="en-US" dirty="0" smtClean="0"/>
              <a:t>scenarios</a:t>
            </a:r>
          </a:p>
          <a:p>
            <a:pPr lvl="1"/>
            <a:r>
              <a:rPr lang="en-US" noProof="1" smtClean="0"/>
              <a:t>Does not support templates</a:t>
            </a:r>
            <a:endParaRPr lang="en-US" noProof="1"/>
          </a:p>
          <a:p>
            <a:r>
              <a:rPr lang="en-US" noProof="1"/>
              <a:t>FormView </a:t>
            </a:r>
            <a:endParaRPr lang="en-US" noProof="1" smtClean="0"/>
          </a:p>
          <a:p>
            <a:pPr lvl="1"/>
            <a:r>
              <a:rPr lang="en-US" noProof="1" smtClean="0"/>
              <a:t>Similar to DetailsView, but supports templates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Types of Complex Data-bound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Repeater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enders </a:t>
            </a:r>
            <a:r>
              <a:rPr lang="en-US" dirty="0"/>
              <a:t>a read-only list from a set of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You create </a:t>
            </a:r>
            <a:r>
              <a:rPr lang="en-US" dirty="0"/>
              <a:t>the layout </a:t>
            </a:r>
            <a:r>
              <a:rPr lang="en-US" dirty="0" smtClean="0"/>
              <a:t> using templates</a:t>
            </a:r>
            <a:endParaRPr lang="en-US" noProof="1" smtClean="0"/>
          </a:p>
          <a:p>
            <a:r>
              <a:rPr lang="en-US" noProof="1" smtClean="0"/>
              <a:t>DataList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data as </a:t>
            </a:r>
            <a:r>
              <a:rPr lang="en-US" dirty="0" smtClean="0"/>
              <a:t>table</a:t>
            </a:r>
          </a:p>
          <a:p>
            <a:pPr lvl="1"/>
            <a:r>
              <a:rPr lang="en-US" noProof="1" smtClean="0"/>
              <a:t>Data modification should be explicitly defined</a:t>
            </a:r>
          </a:p>
          <a:p>
            <a:r>
              <a:rPr lang="en-US" noProof="1" smtClean="0"/>
              <a:t>ListView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noProof="1"/>
              <a:t>DataList </a:t>
            </a:r>
            <a:r>
              <a:rPr lang="en-US" dirty="0" smtClean="0"/>
              <a:t>and </a:t>
            </a:r>
            <a:r>
              <a:rPr lang="en-US" noProof="1" smtClean="0"/>
              <a:t>Repeater, but </a:t>
            </a:r>
            <a:r>
              <a:rPr lang="en-US" dirty="0"/>
              <a:t>implicitly supports edit, insert, and </a:t>
            </a:r>
            <a:r>
              <a:rPr lang="en-US" dirty="0" smtClean="0"/>
              <a:t>delete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in the form of a table</a:t>
            </a:r>
          </a:p>
          <a:p>
            <a:r>
              <a:rPr lang="en-US" noProof="1"/>
              <a:t>Consists of columns, header and footer</a:t>
            </a:r>
          </a:p>
          <a:p>
            <a:r>
              <a:rPr lang="en-US" noProof="1"/>
              <a:t>Columns can be auto generated according to the data source or set explicitly</a:t>
            </a:r>
          </a:p>
          <a:p>
            <a:r>
              <a:rPr lang="en-US" noProof="1"/>
              <a:t>Supports paging, sorting, selecting, editing and deleting</a:t>
            </a:r>
          </a:p>
          <a:p>
            <a:r>
              <a:rPr lang="en-US" noProof="1"/>
              <a:t>Easy to change the appearance and to personalize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5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GridView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/>
          <a:lstStyle/>
          <a:p>
            <a:r>
              <a:rPr lang="en-US" noProof="1"/>
              <a:t>Set AutoGenerateColumns to false to customize the columns in the </a:t>
            </a:r>
            <a:r>
              <a:rPr lang="en-US" noProof="1" smtClean="0"/>
              <a:t>GridView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6511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9600" y="2438400"/>
            <a:ext cx="2133600" cy="4572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Name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819400" y="2438400"/>
            <a:ext cx="5556250" cy="4572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Description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609600" y="29718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BoundField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2819400" y="29718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text column – data comes from the data source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609600" y="34290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ButtonField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2819400" y="34290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buttons (Button, ImageButton </a:t>
            </a:r>
            <a:r>
              <a:rPr lang="bg-BG" sz="1600" b="1" noProof="1">
                <a:cs typeface="Arial" charset="0"/>
              </a:rPr>
              <a:t>или</a:t>
            </a:r>
            <a:r>
              <a:rPr lang="en-US" sz="1600" b="1" noProof="1">
                <a:cs typeface="Arial" charset="0"/>
              </a:rPr>
              <a:t> Link)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609600" y="38862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CheckBoxField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2819400" y="38862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CheckBox for boolean data</a:t>
            </a: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609600" y="48006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HyperLinkField</a:t>
            </a: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2819400" y="48006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links in it</a:t>
            </a: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609600" y="57150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TemplateField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2819400" y="5715000"/>
            <a:ext cx="555625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based on an HTML Template 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609600" y="43434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CommandField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2819400" y="43434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for the commands (edit,delete …)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09600" y="5257800"/>
            <a:ext cx="213360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>
              <a:defRPr/>
            </a:pPr>
            <a:r>
              <a:rPr lang="en-US" sz="1600" b="1">
                <a:cs typeface="Arial" charset="0"/>
              </a:rPr>
              <a:t>ImageField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2819400" y="5257800"/>
            <a:ext cx="5556250" cy="3810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85341" tIns="85341" rIns="85341" bIns="85341" anchor="ctr"/>
          <a:lstStyle/>
          <a:p>
            <a:pPr defTabSz="854075"/>
            <a:r>
              <a:rPr lang="en-US" sz="1600" b="1" noProof="1">
                <a:cs typeface="Arial" charset="0"/>
              </a:rPr>
              <a:t>Renders a column with an image. The URL is in the data source</a:t>
            </a:r>
          </a:p>
        </p:txBody>
      </p:sp>
    </p:spTree>
    <p:extLst>
      <p:ext uri="{BB962C8B-B14F-4D97-AF65-F5344CB8AC3E}">
        <p14:creationId xmlns:p14="http://schemas.microsoft.com/office/powerpoint/2010/main" val="73554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528888"/>
            <a:ext cx="66960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Binding And Customizing GridView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042988" y="4030663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2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Data-binding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ASP.NET </a:t>
            </a:r>
            <a:r>
              <a:rPr lang="en-US" dirty="0"/>
              <a:t>offers declarative syntax for data-binding</a:t>
            </a:r>
            <a:endParaRPr lang="bg-BG" dirty="0"/>
          </a:p>
          <a:p>
            <a:pPr lvl="1"/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expression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 %&gt;</a:t>
            </a:r>
          </a:p>
          <a:p>
            <a:r>
              <a:rPr lang="en-US" dirty="0"/>
              <a:t>Evaluated when the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/>
              <a:t>item(record</a:t>
            </a:r>
            <a:r>
              <a:rPr lang="en-US" dirty="0"/>
              <a:t>, row) in the data source</a:t>
            </a:r>
          </a:p>
          <a:p>
            <a:r>
              <a:rPr lang="en-US" dirty="0"/>
              <a:t>The </a:t>
            </a:r>
            <a:r>
              <a:rPr lang="en-US" noProof="1">
                <a:latin typeface="Courier New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binding mechanism</a:t>
            </a:r>
          </a:p>
          <a:p>
            <a:r>
              <a:rPr lang="en-US" dirty="0" smtClean="0"/>
              <a:t>Overview of  Data-bound Web Server Controls</a:t>
            </a:r>
          </a:p>
          <a:p>
            <a:r>
              <a:rPr lang="en-US" dirty="0" smtClean="0"/>
              <a:t>Using Templates in Data-bound Controls</a:t>
            </a:r>
          </a:p>
          <a:p>
            <a:r>
              <a:rPr lang="en-US" dirty="0" smtClean="0"/>
              <a:t>Data </a:t>
            </a:r>
            <a:r>
              <a:rPr lang="en-US" dirty="0"/>
              <a:t>Source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Data-binding </a:t>
            </a:r>
            <a:r>
              <a:rPr lang="en-US" dirty="0" smtClean="0">
                <a:latin typeface="Courier New" pitchFamily="49" charset="0"/>
              </a:rPr>
              <a:t>Syntax-Example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Customer: &lt;%# custID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a collection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Orders: &lt;asp:ListBox id="ListCountries"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datasource='&lt;%# myArray %&gt;' runat="server"&gt;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an expression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Contact: &lt;%# ( customer.FirstName + " " + customer.LastName )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 to the output of a method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Balance: &lt;%# GetBalance(custID) %&gt;</a:t>
            </a:r>
          </a:p>
        </p:txBody>
      </p:sp>
    </p:spTree>
    <p:extLst>
      <p:ext uri="{BB962C8B-B14F-4D97-AF65-F5344CB8AC3E}">
        <p14:creationId xmlns:p14="http://schemas.microsoft.com/office/powerpoint/2010/main" val="222672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</a:t>
            </a:r>
            <a:r>
              <a:rPr lang="bg-BG" dirty="0">
                <a:latin typeface="Courier New" pitchFamily="49" charset="0"/>
              </a:rPr>
              <a:t>(…)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>
                <a:latin typeface="Courier New" pitchFamily="49" charset="0"/>
              </a:rPr>
              <a:t>DataBind</a:t>
            </a:r>
            <a:r>
              <a:rPr lang="bg-BG" sz="3000" dirty="0">
                <a:latin typeface="Courier New" pitchFamily="49" charset="0"/>
              </a:rPr>
              <a:t>(…)</a:t>
            </a:r>
            <a:r>
              <a:rPr lang="bg-BG" sz="3000" b="0" dirty="0"/>
              <a:t> </a:t>
            </a:r>
            <a:r>
              <a:rPr lang="en-US" sz="3000" dirty="0"/>
              <a:t>is a method that</a:t>
            </a:r>
            <a:r>
              <a:rPr lang="bg-BG" sz="3000" dirty="0"/>
              <a:t> </a:t>
            </a:r>
            <a:r>
              <a:rPr lang="en-US" sz="3000" noProof="1">
                <a:latin typeface="Courier New" pitchFamily="49" charset="0"/>
              </a:rPr>
              <a:t>Page</a:t>
            </a:r>
            <a:r>
              <a:rPr lang="bg-BG" sz="3000" dirty="0"/>
              <a:t> </a:t>
            </a:r>
            <a:r>
              <a:rPr lang="en-US" sz="3000" dirty="0"/>
              <a:t>and all server controls have</a:t>
            </a:r>
            <a:endParaRPr lang="bg-BG" sz="3000" dirty="0"/>
          </a:p>
          <a:p>
            <a:r>
              <a:rPr lang="en-US" sz="3000" noProof="1">
                <a:latin typeface="Courier New" pitchFamily="49" charset="0"/>
              </a:rPr>
              <a:t>DataBind</a:t>
            </a:r>
            <a:r>
              <a:rPr lang="bg-BG" sz="3000" dirty="0">
                <a:latin typeface="Courier New" pitchFamily="49" charset="0"/>
              </a:rPr>
              <a:t>(…)</a:t>
            </a:r>
            <a:r>
              <a:rPr lang="bg-BG" sz="3000" dirty="0"/>
              <a:t> </a:t>
            </a:r>
            <a:r>
              <a:rPr lang="en-US" sz="3000" dirty="0"/>
              <a:t>is called in a cascading order for all controls</a:t>
            </a:r>
            <a:r>
              <a:rPr lang="bg-BG" sz="3000" dirty="0"/>
              <a:t> </a:t>
            </a:r>
            <a:r>
              <a:rPr lang="en-US" sz="3000" dirty="0"/>
              <a:t>in the parent control</a:t>
            </a:r>
            <a:endParaRPr lang="bg-BG" sz="3000" dirty="0"/>
          </a:p>
          <a:p>
            <a:pPr lvl="1"/>
            <a:r>
              <a:rPr lang="en-US" sz="2800" dirty="0"/>
              <a:t>Starts the evaluation of all the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&lt;%#...%&gt;</a:t>
            </a:r>
            <a:r>
              <a:rPr lang="bg-BG" sz="2800" dirty="0"/>
              <a:t> </a:t>
            </a:r>
            <a:r>
              <a:rPr lang="en-US" sz="2800" dirty="0"/>
              <a:t>expressions</a:t>
            </a:r>
            <a:endParaRPr lang="bg-BG" sz="2800" dirty="0"/>
          </a:p>
          <a:p>
            <a:pPr lvl="1"/>
            <a:r>
              <a:rPr lang="en-US" sz="2800" dirty="0"/>
              <a:t>Frequently</a:t>
            </a:r>
            <a:r>
              <a:rPr lang="bg-BG" sz="2800" dirty="0"/>
              <a:t> </a:t>
            </a:r>
            <a:r>
              <a:rPr lang="en-US" sz="2800" noProof="1">
                <a:latin typeface="Courier New" pitchFamily="49" charset="0"/>
              </a:rPr>
              <a:t>DataBind</a:t>
            </a:r>
            <a:r>
              <a:rPr lang="bg-BG" sz="2800" dirty="0">
                <a:latin typeface="Courier New" pitchFamily="49" charset="0"/>
              </a:rPr>
              <a:t>(…)</a:t>
            </a:r>
            <a:r>
              <a:rPr lang="bg-BG" sz="2800" dirty="0"/>
              <a:t> </a:t>
            </a:r>
            <a:r>
              <a:rPr lang="en-US" sz="2800" dirty="0"/>
              <a:t>is called in the</a:t>
            </a:r>
            <a:r>
              <a:rPr lang="bg-BG" sz="2800" dirty="0"/>
              <a:t> </a:t>
            </a:r>
            <a:r>
              <a:rPr lang="en-US" sz="2800" noProof="1">
                <a:latin typeface="Courier New" pitchFamily="49" charset="0"/>
              </a:rPr>
              <a:t>Page</a:t>
            </a:r>
            <a:r>
              <a:rPr lang="en-US" sz="2800" dirty="0">
                <a:latin typeface="Courier New" pitchFamily="49" charset="0"/>
              </a:rPr>
              <a:t>_</a:t>
            </a:r>
            <a:r>
              <a:rPr lang="en-US" sz="2800" noProof="1">
                <a:latin typeface="Courier New" pitchFamily="49" charset="0"/>
              </a:rPr>
              <a:t>Load</a:t>
            </a:r>
            <a:r>
              <a:rPr lang="bg-BG" sz="2800" dirty="0"/>
              <a:t> </a:t>
            </a:r>
            <a:r>
              <a:rPr lang="en-US" sz="2800" dirty="0"/>
              <a:t>or </a:t>
            </a:r>
            <a:r>
              <a:rPr lang="en-US" sz="2800" noProof="1">
                <a:latin typeface="Courier New" pitchFamily="49" charset="0"/>
              </a:rPr>
              <a:t>Page_Prerender</a:t>
            </a:r>
            <a:r>
              <a:rPr lang="en-US" sz="2800" dirty="0"/>
              <a:t> event</a:t>
            </a:r>
            <a:endParaRPr lang="en-US" dirty="0"/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bg-BG" dirty="0"/>
              <a:t> </a:t>
            </a:r>
            <a:r>
              <a:rPr lang="en-US" noProof="1">
                <a:latin typeface="Courier New" pitchFamily="49" charset="0"/>
              </a:rPr>
              <a:t>DataBind</a:t>
            </a:r>
            <a:r>
              <a:rPr lang="bg-BG" dirty="0">
                <a:latin typeface="Courier New" pitchFamily="49" charset="0"/>
              </a:rPr>
              <a:t>(…)</a:t>
            </a:r>
            <a:r>
              <a:rPr lang="en-US" dirty="0"/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/>
              <a:t>similar to</a:t>
            </a:r>
            <a:r>
              <a:rPr lang="bg-BG" dirty="0"/>
              <a:t> </a:t>
            </a:r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&lt;%Response.Write…%&gt;</a:t>
            </a:r>
            <a:r>
              <a:rPr lang="bg-BG" dirty="0"/>
              <a:t> </a:t>
            </a:r>
            <a:r>
              <a:rPr lang="en-US" dirty="0"/>
              <a:t>its behavior is different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Response.Write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(…)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en-US" dirty="0"/>
              <a:t>is evaluated (calculated) when the page is compiled</a:t>
            </a:r>
          </a:p>
          <a:p>
            <a:r>
              <a:rPr lang="en-US" dirty="0"/>
              <a:t>The </a:t>
            </a:r>
            <a:r>
              <a:rPr lang="bg-BG" dirty="0"/>
              <a:t>ASP.NET </a:t>
            </a:r>
            <a:r>
              <a:rPr lang="en-US" dirty="0"/>
              <a:t>syntax is 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DataBind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(…)</a:t>
            </a:r>
            <a:r>
              <a:rPr lang="en-US" dirty="0"/>
              <a:t>method is called</a:t>
            </a:r>
          </a:p>
          <a:p>
            <a:pPr lvl="1"/>
            <a:r>
              <a:rPr lang="en-US" dirty="0"/>
              <a:t>If the method is never called the expression</a:t>
            </a:r>
            <a:r>
              <a:rPr lang="bg-BG" dirty="0"/>
              <a:t>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&lt;%#... %&gt;</a:t>
            </a:r>
            <a:r>
              <a:rPr lang="en-US" dirty="0"/>
              <a:t> is not displayed</a:t>
            </a:r>
            <a:endParaRPr lang="bg-BG" dirty="0"/>
          </a:p>
          <a:p>
            <a:endParaRPr lang="en-US" dirty="0"/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FormView</a:t>
            </a:r>
            <a:r>
              <a:rPr lang="en-US" dirty="0"/>
              <a:t>  offer  rich customization capabilities by utilizing templates</a:t>
            </a:r>
          </a:p>
          <a:p>
            <a:pPr lvl="1"/>
            <a:r>
              <a:rPr lang="en-US" dirty="0"/>
              <a:t>Provide a way to display data</a:t>
            </a:r>
          </a:p>
          <a:p>
            <a:pPr lvl="1"/>
            <a:r>
              <a:rPr lang="en-US" dirty="0"/>
              <a:t>Provide a way to format the appearance of data</a:t>
            </a:r>
          </a:p>
          <a:p>
            <a:pPr lvl="1"/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DataRowView</a:t>
            </a:r>
            <a:r>
              <a:rPr lang="en-US" dirty="0"/>
              <a:t> element is accessible through the </a:t>
            </a:r>
            <a:r>
              <a:rPr lang="bg-BG" dirty="0"/>
              <a:t> </a:t>
            </a:r>
            <a:r>
              <a:rPr lang="en-US" dirty="0">
                <a:latin typeface="Courier New" pitchFamily="49" charset="0"/>
              </a:rPr>
              <a:t>Container.DataItem </a:t>
            </a:r>
            <a:r>
              <a:rPr lang="en-US" dirty="0"/>
              <a:t>property</a:t>
            </a:r>
          </a:p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xmlns:mc="http://schemas.openxmlformats.org/markup-compatibility/2006" xmlns:a14="http://schemas.microsoft.com/office/drawing/2010/main" val="EBFFD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buFont typeface="Wingdings 2" pitchFamily="18" charset="2"/>
              <a:buChar char=""/>
              <a:defRPr sz="2800" b="1" kern="1200">
                <a:solidFill>
                  <a:srgbClr xmlns:mc="http://schemas.openxmlformats.org/markup-compatibility/2006" xmlns:a14="http://schemas.microsoft.com/office/drawing/2010/main" val="F5FFC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</a:pPr>
            <a:r>
              <a:rPr lang="en-US" noProof="1" smtClean="0"/>
              <a:t>HeaderTemplate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ItemTemplate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AlternatingItemTemplate</a:t>
            </a:r>
          </a:p>
          <a:p>
            <a:pPr>
              <a:spcBef>
                <a:spcPct val="60000"/>
              </a:spcBef>
            </a:pPr>
            <a:r>
              <a:rPr lang="en-US" noProof="1" smtClean="0"/>
              <a:t>FooterTemplate</a:t>
            </a:r>
          </a:p>
          <a:p>
            <a:pPr>
              <a:spcBef>
                <a:spcPct val="60000"/>
              </a:spcBef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12875"/>
            <a:ext cx="2800350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33800" y="1628775"/>
            <a:ext cx="2278063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200401" y="2362200"/>
            <a:ext cx="2826702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257005" y="2971800"/>
            <a:ext cx="754857" cy="31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657600" y="4111625"/>
            <a:ext cx="23695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xmlns:mc="http://schemas.openxmlformats.org/markup-compatibility/2006" xmlns:a14="http://schemas.microsoft.com/office/drawing/2010/main" val="FFFFFF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43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Current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xmlns:mc="http://schemas.openxmlformats.org/markup-compatibility/2006" xmlns:a14="http://schemas.microsoft.com/office/drawing/2010/main" val="EBFFD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buFont typeface="Wingdings 2" pitchFamily="18" charset="2"/>
              <a:buChar char=""/>
              <a:defRPr sz="2800" b="1" kern="1200">
                <a:solidFill>
                  <a:srgbClr xmlns:mc="http://schemas.openxmlformats.org/markup-compatibility/2006" xmlns:a14="http://schemas.microsoft.com/office/drawing/2010/main" val="F5FFC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offers two methods to get each separate item from a collection (</a:t>
            </a:r>
            <a:r>
              <a:rPr lang="en-US" dirty="0">
                <a:latin typeface="Courier New" pitchFamily="49" charset="0"/>
              </a:rPr>
              <a:t>DataTable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Array</a:t>
            </a:r>
            <a:r>
              <a:rPr lang="en-US" dirty="0"/>
              <a:t>…) to which a control is bound:</a:t>
            </a:r>
          </a:p>
          <a:p>
            <a:r>
              <a:rPr lang="en-US" dirty="0">
                <a:latin typeface="Courier New" pitchFamily="49" charset="0"/>
              </a:rPr>
              <a:t>Container.DataItem</a:t>
            </a:r>
            <a:r>
              <a:rPr lang="en-US" dirty="0"/>
              <a:t> – the standard way</a:t>
            </a:r>
          </a:p>
          <a:p>
            <a:r>
              <a:rPr lang="en-US" dirty="0">
                <a:latin typeface="Courier New" pitchFamily="49" charset="0"/>
              </a:rPr>
              <a:t>DataBinder.Eval</a:t>
            </a:r>
            <a:r>
              <a:rPr lang="en-US" dirty="0"/>
              <a:t> – a static method using reflection</a:t>
            </a:r>
          </a:p>
          <a:p>
            <a:pPr lvl="1"/>
            <a:r>
              <a:rPr lang="en-US" dirty="0"/>
              <a:t>Slower than </a:t>
            </a:r>
            <a:r>
              <a:rPr lang="en-US" dirty="0">
                <a:latin typeface="Courier New" pitchFamily="49" charset="0"/>
              </a:rPr>
              <a:t>Container.DataItem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Container.DataItem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00675"/>
          </a:xfrm>
        </p:spPr>
        <p:txBody>
          <a:bodyPr/>
          <a:lstStyle/>
          <a:p>
            <a:r>
              <a:rPr lang="en-US" dirty="0"/>
              <a:t>Access to the currently binding item</a:t>
            </a:r>
          </a:p>
          <a:p>
            <a:r>
              <a:rPr lang="en-US" dirty="0"/>
              <a:t>It must be explicitly cast to the type of the item</a:t>
            </a:r>
          </a:p>
          <a:p>
            <a:pPr lvl="1"/>
            <a:r>
              <a:rPr lang="en-US" dirty="0"/>
              <a:t>Otherwise it is an </a:t>
            </a:r>
            <a:r>
              <a:rPr lang="en-US" dirty="0">
                <a:latin typeface="Courier New" pitchFamily="49" charset="0"/>
              </a:rPr>
              <a:t>object</a:t>
            </a:r>
          </a:p>
          <a:p>
            <a:r>
              <a:rPr lang="en-US" dirty="0"/>
              <a:t>The current item is of type:</a:t>
            </a:r>
          </a:p>
          <a:p>
            <a:pPr lvl="1"/>
            <a:r>
              <a:rPr lang="en-US" noProof="1">
                <a:latin typeface="Courier New" pitchFamily="49" charset="0"/>
              </a:rPr>
              <a:t>DataRowView</a:t>
            </a:r>
            <a:r>
              <a:rPr lang="en-US" dirty="0"/>
              <a:t> if the </a:t>
            </a:r>
            <a:r>
              <a:rPr lang="en-US" noProof="1"/>
              <a:t>datasource</a:t>
            </a:r>
            <a:r>
              <a:rPr lang="en-US" dirty="0"/>
              <a:t> is a </a:t>
            </a:r>
            <a:r>
              <a:rPr lang="en-US" noProof="1">
                <a:latin typeface="Courier New" pitchFamily="49" charset="0"/>
              </a:rPr>
              <a:t>DataTable</a:t>
            </a:r>
          </a:p>
          <a:p>
            <a:pPr lvl="1"/>
            <a:r>
              <a:rPr lang="en-US" dirty="0"/>
              <a:t>An instance of a type if the control is bound to a collection of the given type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17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 pitchFamily="49" charset="0"/>
              </a:rPr>
              <a:t>DataBinder</a:t>
            </a:r>
            <a:r>
              <a:rPr lang="en-US" sz="3600" dirty="0"/>
              <a:t> and </a:t>
            </a:r>
            <a:r>
              <a:rPr lang="en-US" sz="3600" dirty="0">
                <a:latin typeface="Courier New" pitchFamily="49" charset="0"/>
              </a:rPr>
              <a:t>DataBinder.Eval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DataBinder</a:t>
            </a:r>
            <a:r>
              <a:rPr lang="en-US" dirty="0"/>
              <a:t> is a class aimed at the Rapid Application Developers (RAD)</a:t>
            </a:r>
          </a:p>
          <a:p>
            <a:pPr>
              <a:spcBef>
                <a:spcPct val="50000"/>
              </a:spcBef>
            </a:pPr>
            <a:r>
              <a:rPr lang="en-US" dirty="0"/>
              <a:t>Provides means to easily access the current </a:t>
            </a:r>
            <a:r>
              <a:rPr lang="en-US" dirty="0">
                <a:latin typeface="Courier New" pitchFamily="49" charset="0"/>
              </a:rPr>
              <a:t>DataItem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DataBinder.Eval</a:t>
            </a:r>
            <a:r>
              <a:rPr lang="en-US" dirty="0"/>
              <a:t> - </a:t>
            </a:r>
            <a:r>
              <a:rPr lang="bg-BG" dirty="0"/>
              <a:t>evaluates late-bound data-binding expressions </a:t>
            </a:r>
            <a:endParaRPr lang="en-US" dirty="0"/>
          </a:p>
          <a:p>
            <a:pPr lvl="1">
              <a:spcBef>
                <a:spcPct val="50000"/>
              </a:spcBef>
            </a:pPr>
            <a:r>
              <a:rPr lang="en-US" dirty="0"/>
              <a:t>O</a:t>
            </a:r>
            <a:r>
              <a:rPr lang="bg-BG" dirty="0"/>
              <a:t>ptionally formats the result as a string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5562600"/>
            <a:ext cx="8458200" cy="844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DataBinder.Eval ( object container, string expression, string format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DataBinder.Eval - Parameters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Container</a:t>
            </a:r>
            <a:r>
              <a:rPr lang="en-US" sz="3000" dirty="0"/>
              <a:t> - t</a:t>
            </a:r>
            <a:r>
              <a:rPr lang="bg-BG" sz="3000" dirty="0"/>
              <a:t>he object reference against which the expression is evaluated</a:t>
            </a:r>
            <a:endParaRPr lang="en-US" sz="3000" dirty="0"/>
          </a:p>
          <a:p>
            <a:pPr lvl="1"/>
            <a:r>
              <a:rPr lang="en-US" sz="2800" dirty="0"/>
              <a:t>Usually Container.DataItem</a:t>
            </a:r>
          </a:p>
          <a:p>
            <a:r>
              <a:rPr lang="en-US" sz="3000" dirty="0">
                <a:latin typeface="Courier New" pitchFamily="49" charset="0"/>
              </a:rPr>
              <a:t>Expression</a:t>
            </a:r>
            <a:r>
              <a:rPr lang="en-US" sz="3000" dirty="0"/>
              <a:t> – the path to a public property of the </a:t>
            </a:r>
            <a:r>
              <a:rPr lang="en-US" sz="3000" dirty="0">
                <a:latin typeface="Courier New" pitchFamily="49" charset="0"/>
              </a:rPr>
              <a:t>Container</a:t>
            </a:r>
            <a:r>
              <a:rPr lang="en-US" sz="3000" dirty="0"/>
              <a:t> </a:t>
            </a:r>
          </a:p>
          <a:p>
            <a:r>
              <a:rPr lang="en-US" sz="3000" dirty="0">
                <a:latin typeface="Courier New" pitchFamily="49" charset="0"/>
              </a:rPr>
              <a:t>Format</a:t>
            </a:r>
            <a:r>
              <a:rPr lang="en-US" sz="3000" dirty="0"/>
              <a:t> (optional) – a formatting string to apply</a:t>
            </a:r>
          </a:p>
          <a:p>
            <a:r>
              <a:rPr lang="en-US" sz="3000" dirty="0"/>
              <a:t>You can also use  </a:t>
            </a:r>
            <a:r>
              <a:rPr lang="bg-BG" sz="3000" dirty="0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Eval(string expression, string format ) </a:t>
            </a:r>
            <a:endParaRPr lang="en-US" sz="3000" dirty="0">
              <a:solidFill>
                <a:schemeClr val="hlink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/>
                </a:outerShdw>
              </a:effectLst>
              <a:latin typeface="Courier New" pitchFamily="49" charset="0"/>
            </a:endParaRPr>
          </a:p>
          <a:p>
            <a:pPr lvl="1"/>
            <a:r>
              <a:rPr kumimoji="0" lang="en-US" sz="2800" dirty="0"/>
              <a:t>It assumes </a:t>
            </a:r>
            <a:r>
              <a:rPr lang="en-US" sz="2800" dirty="0">
                <a:latin typeface="Courier New" pitchFamily="49" charset="0"/>
              </a:rPr>
              <a:t>Container.DataItem</a:t>
            </a:r>
            <a:r>
              <a:rPr lang="en-US" sz="2800" dirty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 pitchFamily="49" charset="0"/>
              </a:rPr>
              <a:t>DataBinder.Eval </a:t>
            </a:r>
            <a:r>
              <a:rPr lang="en-US" sz="3600" dirty="0" err="1"/>
              <a:t>vs</a:t>
            </a:r>
            <a:r>
              <a:rPr lang="en-US" sz="3600" dirty="0">
                <a:latin typeface="Courier New" pitchFamily="49" charset="0"/>
              </a:rPr>
              <a:t> Container.DataItem</a:t>
            </a:r>
            <a:endParaRPr lang="en-US" sz="3600" noProof="1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171689"/>
            <a:ext cx="8762999" cy="4691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String.Format("{0:c}", 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 Container.DataItem)["IntegerValue"])%&gt;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DataBinder.Eval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 "IntegerValue", "{0:c}") %&gt;  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endParaRPr lang="en-US" sz="2400" b="1" noProof="1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("IntegerValue", "{0:c}") %&gt;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dirty="0"/>
              <a:t>process of filling data into a control from a data source</a:t>
            </a:r>
          </a:p>
          <a:p>
            <a:pPr lvl="1"/>
            <a:r>
              <a:rPr lang="en-US" dirty="0"/>
              <a:t>Controls which support data binding have</a:t>
            </a:r>
          </a:p>
          <a:p>
            <a:pPr lvl="2"/>
            <a:r>
              <a:rPr lang="en-US" dirty="0"/>
              <a:t>A property DataSource</a:t>
            </a:r>
          </a:p>
          <a:p>
            <a:pPr lvl="2"/>
            <a:r>
              <a:rPr lang="en-US" dirty="0"/>
              <a:t>A method DataBind()</a:t>
            </a:r>
          </a:p>
          <a:p>
            <a:r>
              <a:rPr lang="en-US" dirty="0"/>
              <a:t>To bind a control we have to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the property DataSource 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/>
              <a:t>the method DataBind</a:t>
            </a:r>
            <a:r>
              <a:rPr lang="en-US" dirty="0" smtClean="0"/>
              <a:t>()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9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FormView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Template version of DetailsView</a:t>
            </a:r>
          </a:p>
          <a:p>
            <a:pPr lvl="1"/>
            <a:r>
              <a:rPr lang="en-US" sz="2600" dirty="0"/>
              <a:t>Doesn’t use predefined view</a:t>
            </a:r>
          </a:p>
          <a:p>
            <a:pPr lvl="2"/>
            <a:r>
              <a:rPr lang="en-US" sz="2400" dirty="0"/>
              <a:t>Requires the developer to define the view by using templates</a:t>
            </a:r>
          </a:p>
          <a:p>
            <a:pPr lvl="1"/>
            <a:r>
              <a:rPr lang="en-US" sz="2600" dirty="0"/>
              <a:t>Doesn’t have commands</a:t>
            </a:r>
          </a:p>
          <a:p>
            <a:pPr lvl="2"/>
            <a:r>
              <a:rPr lang="en-US" sz="2400" dirty="0"/>
              <a:t>It has mode</a:t>
            </a:r>
          </a:p>
          <a:p>
            <a:pPr lvl="1"/>
            <a:r>
              <a:rPr lang="en-US" sz="2600" dirty="0"/>
              <a:t>You can use many controls for the templates - DropDownList, Calendar , etc.</a:t>
            </a:r>
          </a:p>
          <a:p>
            <a:r>
              <a:rPr lang="en-US" sz="2800" dirty="0" smtClean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2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FormView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are responsible to define all the templates</a:t>
            </a:r>
          </a:p>
          <a:p>
            <a:pPr lvl="1"/>
            <a:r>
              <a:rPr lang="en-US" sz="2600" dirty="0"/>
              <a:t>ItemTemplate, EditItemTemplate, InsertItemTemplate</a:t>
            </a:r>
          </a:p>
          <a:p>
            <a:r>
              <a:rPr lang="en-US" sz="2800" dirty="0"/>
              <a:t>Use the Eval() method to accomplish a read-only binding</a:t>
            </a:r>
          </a:p>
          <a:p>
            <a:r>
              <a:rPr lang="en-US" sz="2800" dirty="0"/>
              <a:t>Use the Bind() method for a real 2-way binding</a:t>
            </a:r>
            <a:r>
              <a:rPr lang="en-US" sz="2800" dirty="0" smtClean="0"/>
              <a:t> </a:t>
            </a:r>
            <a:endParaRPr lang="bg-BG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Repeater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GridView doesn’t give full control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Uses HTML tables (&lt;table&gt;)</a:t>
            </a:r>
          </a:p>
          <a:p>
            <a:r>
              <a:rPr lang="en-US" sz="2800" dirty="0">
                <a:latin typeface="Courier New" pitchFamily="49" charset="0"/>
              </a:rPr>
              <a:t>The Repeater control is the most flexible one </a:t>
            </a:r>
          </a:p>
          <a:p>
            <a:r>
              <a:rPr lang="en-US" sz="2800" dirty="0">
                <a:latin typeface="Courier New" pitchFamily="49" charset="0"/>
              </a:rPr>
              <a:t>You write the HTML visualization code yourself</a:t>
            </a:r>
          </a:p>
          <a:p>
            <a:r>
              <a:rPr lang="en-US" sz="2800" dirty="0">
                <a:latin typeface="Courier New" pitchFamily="49" charset="0"/>
              </a:rPr>
              <a:t>Useful when you want to implement a non standard visualization of read-only data 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The output code is easy to read</a:t>
            </a:r>
            <a:endParaRPr lang="bg-BG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</a:t>
            </a:r>
            <a:endParaRPr lang="bg-BG" sz="1800"/>
          </a:p>
        </p:txBody>
      </p:sp>
      <p:pic>
        <p:nvPicPr>
          <p:cNvPr id="616452" name="Picture 4" descr="repeat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56" y="3962400"/>
            <a:ext cx="64912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id="myRepeaterPlain"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"Id")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"Name")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"URL") %&gt;,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DataBinder.Eval(Container.DataItem, "Image")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</a:t>
            </a:r>
            <a:r>
              <a:rPr lang="en-US" sz="2200" b="1" noProof="1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 (2)</a:t>
            </a:r>
            <a:r>
              <a:rPr lang="bg-BG"/>
              <a:t> </a:t>
            </a:r>
            <a:endParaRPr lang="bg-BG" sz="1800"/>
          </a:p>
        </p:txBody>
      </p:sp>
      <p:pic>
        <p:nvPicPr>
          <p:cNvPr id="618500" name="Picture 4" descr="repea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53000"/>
            <a:ext cx="4591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914400"/>
            <a:ext cx="8686800" cy="584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id="myRepeaterUL"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href="&lt;%#DataBinder.Eval(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Container.DataItem,"URL")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Container.DataItem, "Name")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33181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Repeater</a:t>
            </a:r>
            <a:r>
              <a:rPr lang="en-US"/>
              <a:t> – Example (3)</a:t>
            </a:r>
            <a:endParaRPr lang="bg-BG" sz="1800"/>
          </a:p>
        </p:txBody>
      </p:sp>
      <p:pic>
        <p:nvPicPr>
          <p:cNvPr id="620548" name="Picture 4" descr="repeat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82357"/>
            <a:ext cx="4098925" cy="27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id="myRepeaterImage"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href="&lt;%# DataBinder.Eval(Container.DataItem,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"URL")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&lt;img src="&lt;%#DataBinder.Eval(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Container.DataItem, "Image") %&gt;"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border="0"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alt="&lt;%#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Container.DataItem, "Name") %&gt;"/&gt;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21981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600325"/>
            <a:ext cx="66960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Repeater And Templates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1042988" y="4102100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9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/>
              <a:t>DataPager</a:t>
            </a:r>
            <a:endParaRPr lang="bg-BG" sz="3600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DataPager is that it gives you a single, consistent way to use paging with a variety of controls</a:t>
            </a:r>
          </a:p>
          <a:p>
            <a:r>
              <a:rPr lang="en-US" sz="2800" dirty="0"/>
              <a:t>The ListView is the only control that supports the DataPager</a:t>
            </a:r>
          </a:p>
          <a:p>
            <a:r>
              <a:rPr lang="en-US" sz="2800" dirty="0"/>
              <a:t>Pager Fields</a:t>
            </a:r>
          </a:p>
          <a:p>
            <a:pPr lvl="1"/>
            <a:r>
              <a:rPr lang="en-US" sz="2600" dirty="0"/>
              <a:t>NextPreviousPagerField</a:t>
            </a:r>
          </a:p>
          <a:p>
            <a:pPr lvl="1"/>
            <a:r>
              <a:rPr lang="en-US" sz="2600" dirty="0"/>
              <a:t>NumericPagerField</a:t>
            </a:r>
          </a:p>
          <a:p>
            <a:pPr lvl="1"/>
            <a:r>
              <a:rPr lang="en-US" sz="2600" dirty="0" smtClean="0"/>
              <a:t>TemplatePagerField </a:t>
            </a:r>
            <a:endParaRPr lang="bg-BG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997200"/>
            <a:ext cx="6696075" cy="636588"/>
          </a:xfrm>
        </p:spPr>
        <p:txBody>
          <a:bodyPr/>
          <a:lstStyle/>
          <a:p>
            <a:r>
              <a:rPr lang="en-US" noProof="1"/>
              <a:t>DataPager</a:t>
            </a:r>
            <a:endParaRPr lang="bg-BG" dirty="0"/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1042988" y="3789363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524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Source Controls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There are special controls that take care of data binding details – Data Source Controls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SqlDataSource, ObjectDataSource, XmlDataSource, etc…</a:t>
            </a:r>
          </a:p>
          <a:p>
            <a:r>
              <a:rPr lang="en-US" sz="3000" dirty="0">
                <a:latin typeface="Courier New" pitchFamily="49" charset="0"/>
              </a:rPr>
              <a:t>They are an abstraction over the data source</a:t>
            </a:r>
          </a:p>
          <a:p>
            <a:r>
              <a:rPr lang="en-US" sz="3000" dirty="0">
                <a:latin typeface="Courier New" pitchFamily="49" charset="0"/>
              </a:rPr>
              <a:t>DataBound controls are associated to a Data Source Control through the property DataSourceID</a:t>
            </a:r>
          </a:p>
        </p:txBody>
      </p:sp>
    </p:spTree>
    <p:extLst>
      <p:ext uri="{BB962C8B-B14F-4D97-AF65-F5344CB8AC3E}">
        <p14:creationId xmlns:p14="http://schemas.microsoft.com/office/powerpoint/2010/main" val="8528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Data is Binding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static:</a:t>
            </a:r>
          </a:p>
          <a:p>
            <a:pPr lvl="1"/>
            <a:r>
              <a:rPr lang="en-US" dirty="0"/>
              <a:t>Binding can be done when the control is created</a:t>
            </a:r>
          </a:p>
          <a:p>
            <a:r>
              <a:rPr lang="en-US" dirty="0"/>
              <a:t>Data is obtained dynamically</a:t>
            </a:r>
          </a:p>
          <a:p>
            <a:pPr lvl="1"/>
            <a:r>
              <a:rPr lang="en-US" dirty="0"/>
              <a:t>In Page_Load() or Page_PreRender()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an event </a:t>
            </a: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ourier New" pitchFamily="49" charset="0"/>
              </a:rPr>
              <a:t>SqlDataSource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</a:rPr>
              <a:t>Provides connection to a database (MS SQL, Oracle etc.)</a:t>
            </a:r>
          </a:p>
          <a:p>
            <a:r>
              <a:rPr lang="en-US" sz="3000" dirty="0">
                <a:latin typeface="Courier New" pitchFamily="49" charset="0"/>
              </a:rPr>
              <a:t>Data is manipulated by using commands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Select, Update, Insert and Delete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Commands can be either SQL queries or the name of a stored procedure</a:t>
            </a:r>
          </a:p>
          <a:p>
            <a:r>
              <a:rPr lang="en-US" sz="3000" dirty="0">
                <a:latin typeface="Courier New" pitchFamily="49" charset="0"/>
              </a:rPr>
              <a:t>Uses </a:t>
            </a:r>
            <a:r>
              <a:rPr lang="en-US" sz="3000" dirty="0" err="1">
                <a:latin typeface="Courier New" pitchFamily="49" charset="0"/>
              </a:rPr>
              <a:t>DataSet</a:t>
            </a:r>
            <a:r>
              <a:rPr lang="en-US" sz="3000" dirty="0">
                <a:latin typeface="Courier New" pitchFamily="49" charset="0"/>
              </a:rPr>
              <a:t> by default</a:t>
            </a:r>
          </a:p>
          <a:p>
            <a:pPr lvl="1"/>
            <a:r>
              <a:rPr lang="en-US" sz="2800" dirty="0">
                <a:latin typeface="Courier New" pitchFamily="49" charset="0"/>
              </a:rPr>
              <a:t>The property </a:t>
            </a:r>
            <a:r>
              <a:rPr lang="en-US" sz="2800" dirty="0" err="1">
                <a:latin typeface="Courier New" pitchFamily="49" charset="0"/>
              </a:rPr>
              <a:t>DataSourceMode</a:t>
            </a:r>
            <a:r>
              <a:rPr lang="en-US" sz="2800" dirty="0">
                <a:latin typeface="Courier New" pitchFamily="49" charset="0"/>
              </a:rPr>
              <a:t> sets whether to use </a:t>
            </a:r>
            <a:r>
              <a:rPr lang="en-US" sz="2800" dirty="0" err="1">
                <a:latin typeface="Courier New" pitchFamily="49" charset="0"/>
              </a:rPr>
              <a:t>DataSet</a:t>
            </a:r>
            <a:r>
              <a:rPr lang="en-US" sz="2800" dirty="0">
                <a:latin typeface="Courier New" pitchFamily="49" charset="0"/>
              </a:rPr>
              <a:t> or </a:t>
            </a:r>
            <a:r>
              <a:rPr lang="en-US" sz="2800" dirty="0" err="1">
                <a:latin typeface="Courier New" pitchFamily="49" charset="0"/>
              </a:rPr>
              <a:t>DataReader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997200"/>
            <a:ext cx="6696075" cy="6365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SqlDataSource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1042988" y="38623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562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>
                <a:latin typeface="Courier New" pitchFamily="49" charset="0"/>
              </a:rPr>
              <a:t>LinqDataSource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The LinqDataSource is designed to bind against a LINQ enabled data model</a:t>
            </a:r>
          </a:p>
          <a:p>
            <a:r>
              <a:rPr lang="en-US" sz="2800" dirty="0" smtClean="0">
                <a:latin typeface="Courier New" pitchFamily="49" charset="0"/>
              </a:rPr>
              <a:t>Ways </a:t>
            </a:r>
            <a:r>
              <a:rPr lang="en-US" sz="2800" dirty="0">
                <a:latin typeface="Courier New" pitchFamily="49" charset="0"/>
              </a:rPr>
              <a:t>to connect a data control to a wide variety of data sources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Database data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Data-source classes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And in-memory collections</a:t>
            </a:r>
          </a:p>
          <a:p>
            <a:r>
              <a:rPr lang="en-US" sz="2800" dirty="0">
                <a:latin typeface="Courier New" pitchFamily="49" charset="0"/>
              </a:rPr>
              <a:t>You can connect </a:t>
            </a:r>
            <a:r>
              <a:rPr lang="en-US" sz="2800" dirty="0" smtClean="0">
                <a:latin typeface="Courier New" pitchFamily="49" charset="0"/>
              </a:rPr>
              <a:t>to </a:t>
            </a:r>
            <a:r>
              <a:rPr lang="en-US" sz="2800" dirty="0">
                <a:latin typeface="Courier New" pitchFamily="49" charset="0"/>
              </a:rPr>
              <a:t>any kind of data collection that is </a:t>
            </a:r>
            <a:r>
              <a:rPr lang="en-US" sz="2800" dirty="0" smtClean="0">
                <a:latin typeface="Courier New" pitchFamily="49" charset="0"/>
              </a:rPr>
              <a:t>public</a:t>
            </a: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urier New" pitchFamily="49" charset="0"/>
              </a:rPr>
              <a:t>LinqDataSource</a:t>
            </a:r>
            <a:r>
              <a:rPr lang="en-US" sz="3600" dirty="0" smtClean="0">
                <a:latin typeface="Courier New" pitchFamily="49" charset="0"/>
              </a:rPr>
              <a:t> - Benefits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It leverages the flexibility that LINQ based ORMs provide</a:t>
            </a:r>
          </a:p>
          <a:p>
            <a:r>
              <a:rPr lang="en-US" sz="2800" dirty="0">
                <a:latin typeface="Courier New" pitchFamily="49" charset="0"/>
              </a:rPr>
              <a:t>The LinqDataSource control automatically create the commands for interacting with the data</a:t>
            </a:r>
          </a:p>
        </p:txBody>
      </p:sp>
    </p:spTree>
    <p:extLst>
      <p:ext uri="{BB962C8B-B14F-4D97-AF65-F5344CB8AC3E}">
        <p14:creationId xmlns:p14="http://schemas.microsoft.com/office/powerpoint/2010/main" val="1007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 sz="3600">
                <a:latin typeface="Courier New" pitchFamily="49" charset="0"/>
              </a:rPr>
              <a:t>LinqDataSource</a:t>
            </a:r>
            <a:r>
              <a:rPr lang="en-US" sz="3600">
                <a:latin typeface="Courier New" pitchFamily="49" charset="0"/>
              </a:rPr>
              <a:t> </a:t>
            </a:r>
            <a:r>
              <a:rPr lang="en-US" sz="3600"/>
              <a:t>- Example</a:t>
            </a:r>
            <a:endParaRPr lang="bg-BG" sz="3600"/>
          </a:p>
        </p:txBody>
      </p:sp>
      <p:pic>
        <p:nvPicPr>
          <p:cNvPr id="641028" name="Picture 4" descr="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24000"/>
            <a:ext cx="4033837" cy="2635250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859055"/>
            <a:ext cx="7920038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&lt;asp:GridView ID="GridViewProducts" 	runat="server"&gt;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&lt;/asp:GridView&gt;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b="1" noProof="1" smtClean="0">
              <a:solidFill>
                <a:srgbClr xmlns:mc="http://schemas.openxmlformats.org/markup-compatibility/2006" xmlns:a14="http://schemas.microsoft.com/office/drawing/2010/main" val="8CF4F2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Define our Data Model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Creating </a:t>
            </a:r>
            <a:r>
              <a:rPr lang="en-US" sz="2800" dirty="0">
                <a:latin typeface="Courier New" pitchFamily="49" charset="0"/>
              </a:rPr>
              <a:t>a basic product listing</a:t>
            </a:r>
          </a:p>
        </p:txBody>
      </p:sp>
    </p:spTree>
    <p:extLst>
      <p:ext uri="{BB962C8B-B14F-4D97-AF65-F5344CB8AC3E}">
        <p14:creationId xmlns:p14="http://schemas.microsoft.com/office/powerpoint/2010/main" val="41163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(2)</a:t>
            </a:r>
            <a:endParaRPr lang="bg-BG"/>
          </a:p>
        </p:txBody>
      </p:sp>
      <p:pic>
        <p:nvPicPr>
          <p:cNvPr id="643078" name="Picture 6" descr="b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4695825" cy="1495425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3079" name="Picture 7" descr="dialog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3673475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Bind the GridView to our data model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Select </a:t>
            </a:r>
            <a:r>
              <a:rPr lang="en-US" sz="2800" dirty="0">
                <a:latin typeface="Courier New" pitchFamily="49" charset="0"/>
              </a:rPr>
              <a:t>the new "LINQ" option in the dialog box</a:t>
            </a:r>
          </a:p>
        </p:txBody>
      </p:sp>
    </p:spTree>
    <p:extLst>
      <p:ext uri="{BB962C8B-B14F-4D97-AF65-F5344CB8AC3E}">
        <p14:creationId xmlns:p14="http://schemas.microsoft.com/office/powerpoint/2010/main" val="25918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(3)</a:t>
            </a:r>
            <a:endParaRPr lang="bg-BG"/>
          </a:p>
        </p:txBody>
      </p:sp>
      <p:pic>
        <p:nvPicPr>
          <p:cNvPr id="645126" name="Picture 6" descr="dataCont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3743325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5127" name="Picture 7" descr="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57563"/>
            <a:ext cx="3311525" cy="2544762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Designer will then display the available LINQ to SQL DataContext classes</a:t>
            </a:r>
          </a:p>
          <a:p>
            <a:r>
              <a:rPr lang="en-US" sz="2800" dirty="0">
                <a:latin typeface="Courier New" pitchFamily="49" charset="0"/>
              </a:rPr>
              <a:t>Choose the table and click finish</a:t>
            </a:r>
          </a:p>
        </p:txBody>
      </p:sp>
    </p:spTree>
    <p:extLst>
      <p:ext uri="{BB962C8B-B14F-4D97-AF65-F5344CB8AC3E}">
        <p14:creationId xmlns:p14="http://schemas.microsoft.com/office/powerpoint/2010/main" val="3197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71438"/>
            <a:ext cx="6480175" cy="909637"/>
          </a:xfrm>
          <a:prstGeom prst="rect">
            <a:avLst/>
          </a:prstGeom>
        </p:spPr>
        <p:txBody>
          <a:bodyPr/>
          <a:lstStyle/>
          <a:p>
            <a:r>
              <a:rPr lang="bg-BG">
                <a:latin typeface="Courier New" pitchFamily="49" charset="0"/>
              </a:rPr>
              <a:t>LinqDataSource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– Example (4)</a:t>
            </a:r>
            <a:endParaRPr lang="bg-BG"/>
          </a:p>
        </p:txBody>
      </p:sp>
      <p:pic>
        <p:nvPicPr>
          <p:cNvPr id="647174" name="Picture 6" descr="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53425" cy="1882775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47175" name="Picture 7" descr="result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868863"/>
            <a:ext cx="8321675" cy="1649412"/>
          </a:xfrm>
          <a:prstGeom prst="rect">
            <a:avLst/>
          </a:prstGeom>
          <a:noFill/>
          <a:ln w="635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638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F8BD52" mc:Ignorable="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46A6BD" mc:Ignorable="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urier New" pitchFamily="49" charset="0"/>
              </a:rPr>
              <a:t>The result ( in VS) 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>
              <a:latin typeface="Courier New" pitchFamily="49" charset="0"/>
            </a:endParaRPr>
          </a:p>
          <a:p>
            <a:endParaRPr lang="en-US" sz="28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</a:rPr>
              <a:t>The </a:t>
            </a:r>
            <a:r>
              <a:rPr lang="en-US" sz="2800" dirty="0">
                <a:latin typeface="Courier New" pitchFamily="49" charset="0"/>
              </a:rPr>
              <a:t>result in browser</a:t>
            </a:r>
          </a:p>
        </p:txBody>
      </p:sp>
    </p:spTree>
    <p:extLst>
      <p:ext uri="{BB962C8B-B14F-4D97-AF65-F5344CB8AC3E}">
        <p14:creationId xmlns:p14="http://schemas.microsoft.com/office/powerpoint/2010/main" val="33050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997200"/>
            <a:ext cx="6696075" cy="63658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Using </a:t>
            </a:r>
            <a:r>
              <a:rPr lang="bg-BG">
                <a:latin typeface="Courier New" pitchFamily="49" charset="0"/>
              </a:rPr>
              <a:t>LinqDataSource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1042988" y="3862388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78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ourier New" pitchFamily="49" charset="0"/>
              </a:rPr>
              <a:t>ObjectDataSource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Enables data-binding of a control to an object instead of directly to a database</a:t>
            </a:r>
          </a:p>
          <a:p>
            <a:r>
              <a:rPr lang="en-US" sz="2800" dirty="0">
                <a:latin typeface="Courier New" pitchFamily="49" charset="0"/>
              </a:rPr>
              <a:t>Needs a middle-tier business object</a:t>
            </a:r>
          </a:p>
          <a:p>
            <a:r>
              <a:rPr lang="en-US" sz="2800" dirty="0">
                <a:latin typeface="Courier New" pitchFamily="49" charset="0"/>
              </a:rPr>
              <a:t>Data manipulation is based on methods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TypeName – name of the business object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Select, Update, Insert and Delete</a:t>
            </a:r>
          </a:p>
          <a:p>
            <a:pPr lvl="1"/>
            <a:r>
              <a:rPr lang="en-US" sz="2600" dirty="0">
                <a:latin typeface="Courier New" pitchFamily="49" charset="0"/>
              </a:rPr>
              <a:t>DataObjectTypeName – a class passed as a parameter in Update, Insert, Delete</a:t>
            </a:r>
          </a:p>
        </p:txBody>
      </p:sp>
    </p:spTree>
    <p:extLst>
      <p:ext uri="{BB962C8B-B14F-4D97-AF65-F5344CB8AC3E}">
        <p14:creationId xmlns:p14="http://schemas.microsoft.com/office/powerpoint/2010/main" val="42769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Data Binding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deriving from IEnumerable (IEnumerable&lt;T&gt; derives from IEnumerable)</a:t>
            </a:r>
          </a:p>
          <a:p>
            <a:pPr lvl="1"/>
            <a:r>
              <a:rPr lang="en-US" dirty="0"/>
              <a:t>Arrays, e.g. Town[]</a:t>
            </a:r>
          </a:p>
          <a:p>
            <a:pPr lvl="1"/>
            <a:r>
              <a:rPr lang="en-US" dirty="0"/>
              <a:t>Lists, e.g. List&lt;Town&gt;</a:t>
            </a:r>
          </a:p>
          <a:p>
            <a:pPr lvl="1"/>
            <a:r>
              <a:rPr lang="en-US" dirty="0" smtClean="0"/>
              <a:t>Custom classes</a:t>
            </a:r>
            <a:endParaRPr lang="en-US" dirty="0"/>
          </a:p>
          <a:p>
            <a:r>
              <a:rPr lang="en-US" dirty="0" smtClean="0"/>
              <a:t>Data Sources Controls</a:t>
            </a:r>
            <a:endParaRPr lang="en-US" dirty="0"/>
          </a:p>
          <a:p>
            <a:r>
              <a:rPr lang="en-US" dirty="0"/>
              <a:t>The DataTable and DataSet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924175"/>
            <a:ext cx="6696075" cy="6365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ObjectDataSource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1042988" y="3789363"/>
            <a:ext cx="70564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FFFFFF" mc:Ignorable=""/>
                  </a:outerShdw>
                </a:effectLst>
              </a:rPr>
              <a:t>Live Demo</a:t>
            </a:r>
            <a:endParaRPr lang="bg-BG" sz="280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FFFFFF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9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Other Data </a:t>
            </a:r>
            <a:r>
              <a:rPr lang="en-US" sz="3600" dirty="0" smtClean="0">
                <a:solidFill>
                  <a:schemeClr val="tx1"/>
                </a:solidFill>
              </a:rPr>
              <a:t>Sources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XmlDataSource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Establishes a connection to an Xml source of data (files, documents)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DataFile, TranformFile, XPath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SiteMapDataSource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Access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ourier New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Derives from SqlDataSource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DataFile</a:t>
            </a:r>
          </a:p>
        </p:txBody>
      </p:sp>
    </p:spTree>
    <p:extLst>
      <p:ext uri="{BB962C8B-B14F-4D97-AF65-F5344CB8AC3E}">
        <p14:creationId xmlns:p14="http://schemas.microsoft.com/office/powerpoint/2010/main" val="15549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Higlights</a:t>
            </a:r>
            <a:endParaRPr lang="bg-BG" sz="3600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</a:t>
            </a:r>
            <a:r>
              <a:rPr lang="en-US" smtClean="0"/>
              <a:t>Part II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8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i="1" dirty="0" smtClean="0">
                <a:latin typeface="Courier New" pitchFamily="49" charset="0"/>
              </a:rPr>
              <a:t>“</a:t>
            </a:r>
            <a:r>
              <a:rPr lang="en-US" sz="2000" i="1" dirty="0">
                <a:latin typeface="Courier New" pitchFamily="49" charset="0"/>
              </a:rPr>
              <a:t>ASP.NET Data-Binding” </a:t>
            </a:r>
            <a:r>
              <a:rPr lang="en-US" sz="2000" i="1" dirty="0" smtClean="0">
                <a:latin typeface="Courier New" pitchFamily="49" charset="0"/>
              </a:rPr>
              <a:t>(presentation)</a:t>
            </a:r>
            <a:r>
              <a:rPr lang="en-US" sz="2000" dirty="0" smtClean="0">
                <a:latin typeface="Courier New" pitchFamily="49" charset="0"/>
              </a:rPr>
              <a:t> – </a:t>
            </a:r>
            <a:r>
              <a:rPr lang="en-US" sz="2000" dirty="0" err="1">
                <a:latin typeface="Courier New" pitchFamily="49" charset="0"/>
              </a:rPr>
              <a:t>Iliyan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Murdanliev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>
              <a:latin typeface="Courier New" pitchFamily="49" charset="0"/>
            </a:endParaRPr>
          </a:p>
          <a:p>
            <a:endParaRPr lang="bg-BG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List-bound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that can be bound to a data source</a:t>
            </a:r>
          </a:p>
          <a:p>
            <a:r>
              <a:rPr lang="en-US" dirty="0"/>
              <a:t>Abstract class ListControl is base class for all list controls</a:t>
            </a:r>
          </a:p>
          <a:p>
            <a:pPr lvl="1"/>
            <a:r>
              <a:rPr lang="en-US" dirty="0"/>
              <a:t>BulletedList</a:t>
            </a:r>
          </a:p>
          <a:p>
            <a:pPr lvl="1"/>
            <a:r>
              <a:rPr lang="en-US" dirty="0"/>
              <a:t>CheckBoxList</a:t>
            </a:r>
          </a:p>
          <a:p>
            <a:pPr lvl="1"/>
            <a:r>
              <a:rPr lang="en-US" dirty="0"/>
              <a:t>RadioButtonList</a:t>
            </a:r>
          </a:p>
          <a:p>
            <a:pPr lvl="1"/>
            <a:r>
              <a:rPr lang="en-US" dirty="0"/>
              <a:t>DropDownList</a:t>
            </a:r>
          </a:p>
          <a:p>
            <a:pPr lvl="1"/>
            <a:r>
              <a:rPr lang="en-US" dirty="0" smtClean="0"/>
              <a:t>ListBox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List-bound Controls – Common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Connect </a:t>
            </a:r>
            <a:r>
              <a:rPr lang="en-US" noProof="1"/>
              <a:t>to a data </a:t>
            </a:r>
            <a:r>
              <a:rPr lang="en-US" noProof="1" smtClean="0"/>
              <a:t>source using </a:t>
            </a:r>
            <a:r>
              <a:rPr lang="en-US" noProof="1"/>
              <a:t>the properties: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DataSource</a:t>
            </a:r>
            <a:r>
              <a:rPr lang="en-US" noProof="1"/>
              <a:t> – sets the data source</a:t>
            </a:r>
            <a:endParaRPr lang="en-US" dirty="0"/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DataMember</a:t>
            </a:r>
            <a:r>
              <a:rPr lang="en-US" noProof="1">
                <a:latin typeface="Courier New" pitchFamily="49" charset="0"/>
              </a:rPr>
              <a:t> </a:t>
            </a:r>
            <a:r>
              <a:rPr lang="en-US" noProof="1"/>
              <a:t>– optionally indicates the object inside the data source (e.g. table in a DataSet)</a:t>
            </a:r>
            <a:endParaRPr lang="en-US" noProof="1">
              <a:latin typeface="Courier New" pitchFamily="49" charset="0"/>
            </a:endParaRPr>
          </a:p>
          <a:p>
            <a:r>
              <a:rPr lang="en-US" dirty="0" smtClean="0"/>
              <a:t>When displaying values, the following are used: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DataTextField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sets the column (property)</a:t>
            </a:r>
            <a:r>
              <a:rPr lang="bg-BG" dirty="0"/>
              <a:t> </a:t>
            </a:r>
            <a:r>
              <a:rPr lang="en-US" dirty="0"/>
              <a:t>which will be displayed</a:t>
            </a:r>
          </a:p>
          <a:p>
            <a:pPr lvl="1"/>
            <a:r>
              <a:rPr lang="en-US" noProof="1">
                <a:solidFill>
                  <a:schemeClr val="hlink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Courier New" pitchFamily="49" charset="0"/>
              </a:rPr>
              <a:t>DataValueField</a:t>
            </a:r>
            <a:r>
              <a:rPr lang="bg-BG" dirty="0">
                <a:latin typeface="Courier New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sets the column that will provide the value for the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5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BulletedList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in the form of a list</a:t>
            </a:r>
          </a:p>
          <a:p>
            <a:pPr lvl="1"/>
            <a:r>
              <a:rPr lang="en-US" noProof="1"/>
              <a:t>Ordered or unordered</a:t>
            </a:r>
          </a:p>
          <a:p>
            <a:pPr lvl="2"/>
            <a:r>
              <a:rPr lang="en-US" noProof="1"/>
              <a:t>BulletStyle – Circle, Disk, LowerRoman…</a:t>
            </a:r>
          </a:p>
          <a:p>
            <a:pPr lvl="2"/>
            <a:r>
              <a:rPr lang="en-US" noProof="1"/>
              <a:t>BulletImageUrl</a:t>
            </a:r>
          </a:p>
          <a:p>
            <a:pPr lvl="1"/>
            <a:r>
              <a:rPr lang="en-US" noProof="1"/>
              <a:t>DisplayMode</a:t>
            </a:r>
          </a:p>
          <a:p>
            <a:pPr lvl="2"/>
            <a:r>
              <a:rPr lang="en-US" noProof="1"/>
              <a:t>Text, HyperLink, LinkButton</a:t>
            </a:r>
          </a:p>
          <a:p>
            <a:pPr lvl="1"/>
            <a:r>
              <a:rPr lang="en-US" noProof="1" smtClean="0"/>
              <a:t>FirstBulletNumber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CheckBoxList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Displays data as a list of check boxes</a:t>
            </a:r>
          </a:p>
          <a:p>
            <a:pPr lvl="1"/>
            <a:r>
              <a:rPr lang="en-US" noProof="1"/>
              <a:t>RepeatColumns – the number of columns displayed</a:t>
            </a:r>
          </a:p>
          <a:p>
            <a:pPr lvl="1"/>
            <a:r>
              <a:rPr lang="en-US" noProof="1"/>
              <a:t>RepeatDirection</a:t>
            </a:r>
          </a:p>
          <a:p>
            <a:pPr lvl="2"/>
            <a:r>
              <a:rPr lang="en-US" noProof="1"/>
              <a:t>Vertical, Horizontal</a:t>
            </a:r>
          </a:p>
          <a:p>
            <a:pPr lvl="1"/>
            <a:r>
              <a:rPr lang="en-US" noProof="1"/>
              <a:t>RepeatLayout</a:t>
            </a:r>
          </a:p>
          <a:p>
            <a:pPr lvl="2"/>
            <a:r>
              <a:rPr lang="en-US" noProof="1"/>
              <a:t>Table,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xmlns:mc="http://schemas.openxmlformats.org/markup-compatibility/2006" xmlns:a14="http://schemas.microsoft.com/office/drawing/2010/main" val="CCFF66" mc:Ignorable=""/>
      </a:lt1>
      <a:dk2>
        <a:srgbClr xmlns:mc="http://schemas.openxmlformats.org/markup-compatibility/2006" xmlns:a14="http://schemas.microsoft.com/office/drawing/2010/main" val="30356E" mc:Ignorable=""/>
      </a:dk2>
      <a:lt2>
        <a:srgbClr xmlns:mc="http://schemas.openxmlformats.org/markup-compatibility/2006" xmlns:a14="http://schemas.microsoft.com/office/drawing/2010/main" val="CCFF33" mc:Ignorable=""/>
      </a:lt2>
      <a:accent1>
        <a:srgbClr xmlns:mc="http://schemas.openxmlformats.org/markup-compatibility/2006" xmlns:a14="http://schemas.microsoft.com/office/drawing/2010/main" val="CC4757" mc:Ignorable=""/>
      </a:accent1>
      <a:accent2>
        <a:srgbClr xmlns:mc="http://schemas.openxmlformats.org/markup-compatibility/2006" xmlns:a14="http://schemas.microsoft.com/office/drawing/2010/main" val="FF6F61" mc:Ignorable=""/>
      </a:accent2>
      <a:accent3>
        <a:srgbClr xmlns:mc="http://schemas.openxmlformats.org/markup-compatibility/2006" xmlns:a14="http://schemas.microsoft.com/office/drawing/2010/main" val="FF953E" mc:Ignorable=""/>
      </a:accent3>
      <a:accent4>
        <a:srgbClr xmlns:mc="http://schemas.openxmlformats.org/markup-compatibility/2006" xmlns:a14="http://schemas.microsoft.com/office/drawing/2010/main" val="F8BD52" mc:Ignorable=""/>
      </a:accent4>
      <a:accent5>
        <a:srgbClr xmlns:mc="http://schemas.openxmlformats.org/markup-compatibility/2006" xmlns:a14="http://schemas.microsoft.com/office/drawing/2010/main" val="46A6BD" mc:Ignorable=""/>
      </a:accent5>
      <a:accent6>
        <a:srgbClr xmlns:mc="http://schemas.openxmlformats.org/markup-compatibility/2006" xmlns:a14="http://schemas.microsoft.com/office/drawing/2010/main" val="5488BC" mc:Ignorable=""/>
      </a:accent6>
      <a:hlink>
        <a:srgbClr xmlns:mc="http://schemas.openxmlformats.org/markup-compatibility/2006" xmlns:a14="http://schemas.microsoft.com/office/drawing/2010/main" val="76B200" mc:Ignorable=""/>
      </a:hlink>
      <a:folHlink>
        <a:srgbClr xmlns:mc="http://schemas.openxmlformats.org/markup-compatibility/2006" xmlns:a14="http://schemas.microsoft.com/office/drawing/2010/main" val="FFCF3E" mc:Ignorable="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1193</TotalTime>
  <Words>2487</Words>
  <Application>Microsoft Office PowerPoint</Application>
  <PresentationFormat>On-screen Show (4:3)</PresentationFormat>
  <Paragraphs>442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Master Template</vt:lpstr>
      <vt:lpstr>ASP.NET – Part II</vt:lpstr>
      <vt:lpstr>Table of Contents</vt:lpstr>
      <vt:lpstr>What is Data Binding</vt:lpstr>
      <vt:lpstr>When Data is Binding Done</vt:lpstr>
      <vt:lpstr>What Does Data Binding Need?</vt:lpstr>
      <vt:lpstr>List-bound Controls</vt:lpstr>
      <vt:lpstr>List-bound Controls – Common Properties</vt:lpstr>
      <vt:lpstr>BulletedList</vt:lpstr>
      <vt:lpstr>CheckBoxList</vt:lpstr>
      <vt:lpstr>RadioButtonList</vt:lpstr>
      <vt:lpstr>DropDownList &amp; ListBox</vt:lpstr>
      <vt:lpstr>List-bound Controls</vt:lpstr>
      <vt:lpstr>Complex Data-bound Controls</vt:lpstr>
      <vt:lpstr>Types of Complex Data-bound Controls</vt:lpstr>
      <vt:lpstr>Types of Complex Data-bound Controls</vt:lpstr>
      <vt:lpstr>GridView</vt:lpstr>
      <vt:lpstr>GridView Columns</vt:lpstr>
      <vt:lpstr>Binding And Customizing GridView</vt:lpstr>
      <vt:lpstr>Data-binding Syntax</vt:lpstr>
      <vt:lpstr>Data-binding Syntax-Example</vt:lpstr>
      <vt:lpstr>The DataBind(…)Method</vt:lpstr>
      <vt:lpstr>How DataBind(…)Works</vt:lpstr>
      <vt:lpstr>Templates</vt:lpstr>
      <vt:lpstr>Templates - Example</vt:lpstr>
      <vt:lpstr>Getting The Current Item</vt:lpstr>
      <vt:lpstr>Container.DataItem</vt:lpstr>
      <vt:lpstr>DataBinder and DataBinder.Eval</vt:lpstr>
      <vt:lpstr>DataBinder.Eval - Parameters</vt:lpstr>
      <vt:lpstr>DataBinder.Eval vs Container.DataItem</vt:lpstr>
      <vt:lpstr>FormView</vt:lpstr>
      <vt:lpstr>FormView</vt:lpstr>
      <vt:lpstr>Repeater</vt:lpstr>
      <vt:lpstr>Repeater – Example</vt:lpstr>
      <vt:lpstr>Repeater – Example (2) </vt:lpstr>
      <vt:lpstr>Repeater – Example (3)</vt:lpstr>
      <vt:lpstr>Using Repeater And Templates</vt:lpstr>
      <vt:lpstr>DataPager</vt:lpstr>
      <vt:lpstr>DataPager</vt:lpstr>
      <vt:lpstr>Data Source Controls</vt:lpstr>
      <vt:lpstr>SqlDataSource</vt:lpstr>
      <vt:lpstr>Using SqlDataSource</vt:lpstr>
      <vt:lpstr>LinqDataSource</vt:lpstr>
      <vt:lpstr>LinqDataSource - Benefits</vt:lpstr>
      <vt:lpstr>LinqDataSource - Example</vt:lpstr>
      <vt:lpstr>LinqDataSource – Example (2)</vt:lpstr>
      <vt:lpstr>LinqDataSource – Example (3)</vt:lpstr>
      <vt:lpstr>LinqDataSource – Example (4)</vt:lpstr>
      <vt:lpstr>Using LinqDataSource</vt:lpstr>
      <vt:lpstr>ObjectDataSource</vt:lpstr>
      <vt:lpstr>Using ObjectDataSource</vt:lpstr>
      <vt:lpstr>Other Data Sources</vt:lpstr>
      <vt:lpstr>Higlights</vt:lpstr>
      <vt:lpstr>ASP.NET – Part II</vt:lpstr>
      <vt:lpstr>References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II</dc:title>
  <dc:creator>Svetlin Nakov</dc:creator>
  <cp:lastModifiedBy>Ventsy Popov (Crossroad)</cp:lastModifiedBy>
  <cp:revision>427</cp:revision>
  <dcterms:created xsi:type="dcterms:W3CDTF">2007-12-08T16:03:35Z</dcterms:created>
  <dcterms:modified xsi:type="dcterms:W3CDTF">2010-04-17T12:36:47Z</dcterms:modified>
</cp:coreProperties>
</file>