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9"/>
  </p:notesMasterIdLst>
  <p:handoutMasterIdLst>
    <p:handoutMasterId r:id="rId110"/>
  </p:handoutMasterIdLst>
  <p:sldIdLst>
    <p:sldId id="320" r:id="rId2"/>
    <p:sldId id="321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7" r:id="rId20"/>
    <p:sldId id="343" r:id="rId21"/>
    <p:sldId id="344" r:id="rId22"/>
    <p:sldId id="345" r:id="rId23"/>
    <p:sldId id="346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4" r:id="rId80"/>
    <p:sldId id="413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9" r:id="rId93"/>
    <p:sldId id="426" r:id="rId94"/>
    <p:sldId id="427" r:id="rId95"/>
    <p:sldId id="428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  <p:sldId id="437" r:id="rId104"/>
    <p:sldId id="438" r:id="rId105"/>
    <p:sldId id="439" r:id="rId106"/>
    <p:sldId id="440" r:id="rId107"/>
    <p:sldId id="325" r:id="rId10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F2"/>
    <a:srgbClr val="E8FFC8"/>
    <a:srgbClr val="FAF7C8"/>
    <a:srgbClr val="FAF8C8"/>
    <a:srgbClr val="F5FFC2"/>
    <a:srgbClr val="EBFFD2"/>
    <a:srgbClr val="EBFFDC"/>
    <a:srgbClr val="FAF8BE"/>
    <a:srgbClr val="FAF8D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75" d="100"/>
          <a:sy n="75" d="100"/>
        </p:scale>
        <p:origin x="-123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2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10/6/2010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70C41-6F84-45AF-A780-BAEC8DB0118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70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81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7be72e7b-6ce7-4daf-8e4f-07d332d733a2/uploadedartwork/650X650/8bb09960-cd1e-43ef-b39b-2a89e55c524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aspnetcourse.telerik.com/" TargetMode="External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rds.yahoo.com/_ylt=A0WTefRyhQpLuIIBOByjzbkF/SIG=12dkvotsv/EXP=1259067122/**http:/www2.hemsida.net/tripletmom/backgrounds/objec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hyperlink" Target="http://rds.yahoo.com/_ylt=A0WTb_k5eQpLX0oAzU.jzbkF/SIG=12b656ear/EXP=1259063993/**http:/www.radicalvalley.com/Images/PICS/data-entry.jp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rds.yahoo.com/_ylt=A0WTb_mAeQpLX0oARYOjzbkF/SIG=125k3okcb/EXP=1259064064/**http:/www.kanati.com.ph/images/data_encoding.jp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rds.yahoo.com/_ylt=A0WTefSdjQpLOx8Ami6jzbkF/SIG=134tf16kk/EXP=1259069213/**http:/www.informatik.uni-leipzig.de/bsv/Hlawit/Glyphs/glyphs/glyphs2-000005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40880"/>
            <a:ext cx="8077200" cy="569120"/>
          </a:xfrm>
        </p:spPr>
        <p:txBody>
          <a:bodyPr/>
          <a:lstStyle/>
          <a:p>
            <a:r>
              <a:rPr lang="en-US" dirty="0" smtClean="0"/>
              <a:t>Data Types, Operators, Expressions, Statements, Console I/O, Loops, Arrays,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7" name="Picture 6" descr="Genesis">
            <a:hlinkClick r:id="rId3" tooltip="Genesis | Edward Kinnally "/>
          </p:cNvPr>
          <p:cNvPicPr>
            <a:picLocks noChangeAspect="1" noChangeArrowheads="1"/>
          </p:cNvPicPr>
          <p:nvPr/>
        </p:nvPicPr>
        <p:blipFill>
          <a:blip r:embed="rId4" cstate="screen">
            <a:lum bright="10000"/>
          </a:blip>
          <a:srcRect/>
          <a:stretch>
            <a:fillRect/>
          </a:stretch>
        </p:blipFill>
        <p:spPr bwMode="auto">
          <a:xfrm rot="5400000">
            <a:off x="5998555" y="3678845"/>
            <a:ext cx="1718889" cy="3505201"/>
          </a:xfrm>
          <a:prstGeom prst="roundRect">
            <a:avLst>
              <a:gd name="adj" fmla="val 9914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Comparing floating-point numbers can not be done directly 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 = 1.0f;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b = 0.33f;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sum = 1.33f;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equal = (a+b == sum); // False!!!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 sum={1}  equal={2}",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a+b, sum,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35052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19600"/>
            <a:ext cx="8496300" cy="20891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Method’s behavior depends on its parameters</a:t>
            </a:r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sz="2800" dirty="0"/>
              <a:t>arrays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double[]</a:t>
            </a:r>
            <a:r>
              <a:rPr lang="en-US" sz="2800" dirty="0"/>
              <a:t>, etc.)</a:t>
            </a:r>
            <a:endParaRPr lang="bg-BG" sz="2800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844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Console.WriteLine("Positive");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Console.WriteLine("Negative");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Console.WriteLine("Zero");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524000"/>
          </a:xfrm>
          <a:prstGeom prst="roundRect">
            <a:avLst>
              <a:gd name="adj" fmla="val 9686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Methods can have as many parameters as needed: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The following </a:t>
            </a:r>
            <a:r>
              <a:rPr lang="en-US" dirty="0"/>
              <a:t>syntax is </a:t>
            </a:r>
            <a:r>
              <a:rPr lang="en-US" dirty="0" smtClean="0"/>
              <a:t>not valid</a:t>
            </a:r>
            <a:r>
              <a:rPr lang="en-US" dirty="0"/>
              <a:t>:</a:t>
            </a: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438400"/>
            <a:ext cx="7847012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float number2)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611188" y="5812145"/>
            <a:ext cx="7847012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number2)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Methods</a:t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To call a method 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</a:t>
            </a:r>
            <a:r>
              <a:rPr lang="en-US" dirty="0"/>
              <a:t>method’s 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14800"/>
            <a:ext cx="7561263" cy="2222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PrintSign(-5);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PrintMax(100, 200);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733800"/>
            <a:ext cx="2381250" cy="1657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Returning </a:t>
            </a:r>
            <a:r>
              <a:rPr lang="en-US" sz="3800" dirty="0" smtClean="0"/>
              <a:t>Values From </a:t>
            </a:r>
            <a:r>
              <a:rPr lang="en-US" sz="3800" dirty="0"/>
              <a:t>Methods</a:t>
            </a:r>
            <a:endParaRPr lang="bg-BG" sz="38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method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/>
              <a:t> a value to its caller</a:t>
            </a:r>
          </a:p>
          <a:p>
            <a:r>
              <a:rPr lang="en-US" dirty="0"/>
              <a:t>Returned value:</a:t>
            </a:r>
          </a:p>
          <a:p>
            <a:pPr lvl="1"/>
            <a:r>
              <a:rPr lang="en-US" dirty="0"/>
              <a:t>Can be assigned to a variable:</a:t>
            </a:r>
          </a:p>
          <a:p>
            <a:pPr lvl="1"/>
            <a:endParaRPr lang="en-US" dirty="0"/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Can be used in </a:t>
            </a:r>
            <a:r>
              <a:rPr lang="en-US" dirty="0" smtClean="0"/>
              <a:t>expressions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passed to another method: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042988" y="2971800"/>
            <a:ext cx="69850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Console.ReadLine() returns a string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1042988" y="4507468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042988" y="5845175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152400"/>
            <a:ext cx="5029200" cy="914400"/>
          </a:xfrm>
        </p:spPr>
        <p:txBody>
          <a:bodyPr/>
          <a:lstStyle/>
          <a:p>
            <a:r>
              <a:rPr lang="en-US" dirty="0" smtClean="0"/>
              <a:t>Defining Methods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/>
              <a:t>Instead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, specify the type of data </a:t>
            </a:r>
            <a:r>
              <a:rPr lang="en-US" sz="3000" dirty="0" smtClean="0"/>
              <a:t>to </a:t>
            </a:r>
            <a:r>
              <a:rPr lang="en-US" sz="3000" dirty="0"/>
              <a:t>return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sz="3000" dirty="0" smtClean="0"/>
              <a:t>Methods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/>
              <a:t>array, etc.)</a:t>
            </a:r>
          </a:p>
          <a:p>
            <a:pPr>
              <a:lnSpc>
                <a:spcPts val="36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 methods do not return anything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The combination of method's name, parameters and return value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signature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result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755650" y="1876961"/>
            <a:ext cx="76327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Multiply(int firstNum, int secondNum)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/>
            <a:r>
              <a:rPr lang="en-US" dirty="0" smtClean="0"/>
              <a:t>Immediately terminates </a:t>
            </a:r>
            <a:r>
              <a:rPr lang="en-US" dirty="0"/>
              <a:t>method’s execution</a:t>
            </a:r>
          </a:p>
          <a:p>
            <a:pPr lvl="1"/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r>
              <a:rPr lang="en-US" dirty="0"/>
              <a:t>To terminate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method, </a:t>
            </a:r>
            <a:r>
              <a:rPr lang="en-US" dirty="0" smtClean="0"/>
              <a:t>use just: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Return can be used several </a:t>
            </a:r>
            <a:r>
              <a:rPr lang="en-US" dirty="0"/>
              <a:t>times in a method </a:t>
            </a:r>
            <a:r>
              <a:rPr lang="en-US" dirty="0" smtClean="0"/>
              <a:t>body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9530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dirty="0"/>
              <a:t>Temperature Conversion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/>
              <a:t>Convert temperature from Fahrenheit to Celsius:</a:t>
            </a:r>
            <a:endParaRPr lang="bg-BG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693737" y="2347913"/>
            <a:ext cx="7764463" cy="4075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celsius;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Fahrenheit: 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t = Double.Parse(Console.ReadLine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FahrenheitToCelsius(t);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Celsius: {0}", t);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  <p:pic>
        <p:nvPicPr>
          <p:cNvPr id="6" name="Picture 2" descr="http://www.ntnu.no/gemini/2007-05/bilder/kn_termometer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 rot="21306392">
            <a:off x="6912497" y="3413346"/>
            <a:ext cx="1738956" cy="2689586"/>
          </a:xfrm>
          <a:prstGeom prst="rect">
            <a:avLst/>
          </a:prstGeom>
          <a:noFill/>
          <a:scene3d>
            <a:camera prst="perspectiveContrastingRightFacing" fov="6900000">
              <a:rot lat="2400000" lon="1727264" rev="600000"/>
            </a:camera>
            <a:lightRig rig="threePt" dir="t"/>
          </a:scene3d>
          <a:sp3d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pic>
        <p:nvPicPr>
          <p:cNvPr id="3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30589">
            <a:off x="6119411" y="4214412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222492" y="5099291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2833057" y="4093826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337189" y="956190"/>
            <a:ext cx="1673990" cy="1673990"/>
          </a:xfrm>
          <a:prstGeom prst="rect">
            <a:avLst/>
          </a:prstGeom>
          <a:noFill/>
        </p:spPr>
      </p:pic>
      <p:pic>
        <p:nvPicPr>
          <p:cNvPr id="11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7428246">
            <a:off x="6727672" y="1393673"/>
            <a:ext cx="1749405" cy="1749405"/>
          </a:xfrm>
          <a:prstGeom prst="rect">
            <a:avLst/>
          </a:prstGeom>
          <a:noFill/>
        </p:spPr>
      </p:pic>
      <p:pic>
        <p:nvPicPr>
          <p:cNvPr id="12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18303"/>
            <a:ext cx="881452" cy="8814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5"/>
              </a:rPr>
              <a:t>http://aspnetcourse.telerik.com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Boolean Data Type</a:t>
            </a:r>
            <a:endParaRPr lang="bg-BG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Boolean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two possible values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useful in logical expressions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91200" y="3873228"/>
            <a:ext cx="2847975" cy="26055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Mastermind by Harri_1970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" y="4572000"/>
            <a:ext cx="4203203" cy="1905000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Boolean Values – Example</a:t>
            </a:r>
            <a:endParaRPr lang="bg-BG" sz="360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Here we can see how boolean variables take 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676942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Tumbling Dice by r o s e n d a h l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21336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Character Data Type</a:t>
            </a:r>
            <a:endParaRPr lang="bg-BG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symbolic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Gives each symbol a corresponding integer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dirty="0"/>
              <a:t> default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Takes 16 bits of memory (from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5257800" y="5235944"/>
            <a:ext cx="3429000" cy="1204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Characters </a:t>
            </a:r>
            <a:r>
              <a:rPr lang="en-US" smtClean="0"/>
              <a:t>and </a:t>
            </a:r>
            <a:r>
              <a:rPr lang="en-US" dirty="0"/>
              <a:t>Codes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example below shows that every </a:t>
            </a:r>
            <a:r>
              <a:rPr lang="en-US" dirty="0"/>
              <a:t>symbol has an </a:t>
            </a:r>
            <a:r>
              <a:rPr lang="en-US" dirty="0" smtClean="0"/>
              <a:t>its unique </a:t>
            </a:r>
            <a:r>
              <a:rPr lang="en-US" dirty="0"/>
              <a:t>code: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55650" y="2420404"/>
            <a:ext cx="76327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String Data Type</a:t>
            </a:r>
            <a:endParaRPr lang="bg-BG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String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a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default value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Strings are enclosed in quotes: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concatenated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5650" y="4724400"/>
            <a:ext cx="7489825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"Microsoft .NET Framework";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27088" y="2330000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{0}!", firstName);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lastName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fullName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Type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object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“parent” of all other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take any types of values according to the needs</a:t>
            </a:r>
            <a:endParaRPr lang="bg-BG" dirty="0"/>
          </a:p>
        </p:txBody>
      </p:sp>
      <p:pic>
        <p:nvPicPr>
          <p:cNvPr id="460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4572000"/>
            <a:ext cx="238125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48000" y="4152900"/>
            <a:ext cx="1994404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</a:t>
            </a:r>
            <a:r>
              <a:rPr lang="en-US" dirty="0"/>
              <a:t>of an object variable taking different types of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612775" y="2253800"/>
            <a:ext cx="792003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dataContainer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"Five";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 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86000" y="5181600"/>
            <a:ext cx="39719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6925" y="2438400"/>
            <a:ext cx="7432676" cy="1016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Variables and Identifiers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0000" contrast="20000"/>
          </a:blip>
          <a:srcRect/>
          <a:stretch>
            <a:fillRect/>
          </a:stretch>
        </p:blipFill>
        <p:spPr bwMode="auto">
          <a:xfrm>
            <a:off x="3048000" y="3454400"/>
            <a:ext cx="3352800" cy="23067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Data Types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Expressions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Console I/O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Conditional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Loops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Methods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5334" y="1219200"/>
            <a:ext cx="3495266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</a:t>
            </a:r>
            <a:endParaRPr lang="bg-BG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Specify its type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Specify its name (called identifier)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May give it an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539750" y="4648200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539750" y="5851368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height = 200;</a:t>
            </a:r>
          </a:p>
        </p:txBody>
      </p:sp>
      <p:pic>
        <p:nvPicPr>
          <p:cNvPr id="6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43226" y="1099279"/>
            <a:ext cx="2143574" cy="1491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</a:t>
            </a:r>
            <a:endParaRPr lang="bg-BG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/>
              <a:t>Letters (Unicode) </a:t>
            </a:r>
          </a:p>
          <a:p>
            <a:pPr lvl="1"/>
            <a:r>
              <a:rPr lang="en-US" dirty="0"/>
              <a:t>Digits [0-9]</a:t>
            </a:r>
          </a:p>
          <a:p>
            <a:pPr lvl="1"/>
            <a:r>
              <a:rPr lang="en-US" dirty="0"/>
              <a:t>Underscore "_"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Can begin only with a letter or an underscore</a:t>
            </a:r>
          </a:p>
          <a:p>
            <a:pPr lvl="1"/>
            <a:r>
              <a:rPr lang="en-US" dirty="0"/>
              <a:t>Cannot be a C# keyword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34000" y="1676400"/>
            <a:ext cx="3276600" cy="2398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(2)</a:t>
            </a:r>
            <a:endParaRPr lang="bg-BG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recommended to use only Latin letters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neither too long nor too short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 C# 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</a:t>
            </a:r>
            <a:r>
              <a:rPr lang="en-US" dirty="0"/>
              <a:t>letters (case sensitivity)</a:t>
            </a:r>
            <a:endParaRPr lang="bg-BG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1562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75269"/>
            <a:ext cx="7775575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new;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676400"/>
            <a:ext cx="7775575" cy="3296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_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identifiers begins with _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"Hello";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more appropriate: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greeting = "Hello";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numberOfClients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numberOfPrivateClientOfTheFirm = 100;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30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Literals</a:t>
            </a:r>
            <a:endParaRPr lang="bg-BG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screen">
            <a:lum contrast="30000"/>
          </a:blip>
          <a:srcRect/>
          <a:stretch>
            <a:fillRect/>
          </a:stretch>
        </p:blipFill>
        <p:spPr bwMode="auto">
          <a:xfrm>
            <a:off x="2105025" y="3048000"/>
            <a:ext cx="4752975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Examples of integer literals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prefixes </a:t>
            </a:r>
            <a:r>
              <a:rPr lang="en-US" dirty="0"/>
              <a:t>mean a hexadecimal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697871"/>
            <a:ext cx="2590800" cy="1746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View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2552700" y="3467100"/>
            <a:ext cx="1219200" cy="46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 – Example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373688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Note: the letter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 is easily confused with the digit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’ so it’s better to use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’!!!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749300" y="1066800"/>
            <a:ext cx="7632700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 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the same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numberInHex = -0x10;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numberInDec = -16;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234u is of type uint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unsignedInt = 234u;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234L is of type long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longInt = 234L;</a:t>
            </a:r>
          </a:p>
        </p:txBody>
      </p:sp>
      <p:pic>
        <p:nvPicPr>
          <p:cNvPr id="5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85965" y="1277470"/>
            <a:ext cx="1020470" cy="3751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Literals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real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consist of digits, a sign and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May be in exponential formatting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interpretation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Literals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incorrect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 literal: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 correct way to assign floating-point value (using also the exponential format):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8663" y="1752600"/>
            <a:ext cx="76311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because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12.5 is double by default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12.5;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28663" y="4267200"/>
            <a:ext cx="763111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the correct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assigning the value: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12.5f;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the same value in exponential format: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realNumber = 1.25e+1f;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Literals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two single quotes surrounding the value: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value may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Symbol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code of the symbol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 </a:t>
            </a:r>
            <a:r>
              <a:rPr lang="en-US" dirty="0"/>
              <a:t>sequence</a:t>
            </a:r>
          </a:p>
        </p:txBody>
      </p:sp>
      <p:pic>
        <p:nvPicPr>
          <p:cNvPr id="204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92659" y="3848405"/>
            <a:ext cx="3394141" cy="2552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311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Primitive Data Types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7073900" y="304801"/>
            <a:ext cx="1727200" cy="1295400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1" descr="C:\Temp\digits-smal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752600" y="3480436"/>
            <a:ext cx="5486400" cy="2691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953000" y="304800"/>
            <a:ext cx="1739900" cy="1304925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Tumbling Dice by r o s e n d a h l.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048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Sequences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Means of presenting a symbol that is usually interpreted otherwise (like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Means of presenting system symbols (like the new line symbol)</a:t>
            </a:r>
          </a:p>
          <a:p>
            <a:pPr>
              <a:lnSpc>
                <a:spcPct val="85000"/>
              </a:lnSpc>
            </a:pPr>
            <a:r>
              <a:rPr lang="en-US" dirty="0"/>
              <a:t>Common </a:t>
            </a: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8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for single quote</a:t>
            </a:r>
          </a:p>
          <a:p>
            <a:pPr lvl="1">
              <a:lnSpc>
                <a:spcPct val="8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for double quote</a:t>
            </a:r>
          </a:p>
          <a:p>
            <a:pPr lvl="1">
              <a:lnSpc>
                <a:spcPct val="8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backslash</a:t>
            </a:r>
          </a:p>
          <a:p>
            <a:pPr lvl="1">
              <a:lnSpc>
                <a:spcPct val="8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line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817755" y="4495800"/>
            <a:ext cx="286904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Character Literals –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Examples of different character literals: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539750" y="1905000"/>
            <a:ext cx="8135938" cy="27392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 // An ordinary symbol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'\u0061'; // Unicode symbol code in 				      // a hexadecimal format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'\''; // Assigning the single quote symbol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'\\'; // Assigning the backslash symbol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"a"; // Incorrect: use single quotes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Symbols by fantasyghostpsn."/>
          <p:cNvPicPr>
            <a:picLocks noChangeAspect="1" noChangeArrowheads="1"/>
          </p:cNvPicPr>
          <p:nvPr/>
        </p:nvPicPr>
        <p:blipFill>
          <a:blip r:embed="rId2" cstate="screen">
            <a:lum contrast="-20000"/>
          </a:blip>
          <a:srcRect/>
          <a:stretch>
            <a:fillRect/>
          </a:stretch>
        </p:blipFill>
        <p:spPr bwMode="auto">
          <a:xfrm rot="16200000">
            <a:off x="3847971" y="2832142"/>
            <a:ext cx="1406868" cy="5832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553200" cy="5638800"/>
          </a:xfrm>
        </p:spPr>
        <p:txBody>
          <a:bodyPr/>
          <a:lstStyle/>
          <a:p>
            <a:r>
              <a:rPr lang="en-US" dirty="0"/>
              <a:t>String literals:</a:t>
            </a:r>
          </a:p>
          <a:p>
            <a:pPr lvl="1"/>
            <a:r>
              <a:rPr lang="en-US" dirty="0"/>
              <a:t>Are used for values of the string type</a:t>
            </a:r>
          </a:p>
          <a:p>
            <a:pPr lvl="1"/>
            <a:r>
              <a:rPr lang="en-US" dirty="0"/>
              <a:t>Consist of two double quotes surrounding the value: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lvl="1"/>
            <a:r>
              <a:rPr lang="en-US" dirty="0"/>
              <a:t>May have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@</a:t>
            </a:r>
            <a:r>
              <a:rPr lang="en-US" dirty="0"/>
              <a:t> prefix which </a:t>
            </a:r>
            <a:r>
              <a:rPr lang="en-US" dirty="0" smtClean="0"/>
              <a:t>ignores the </a:t>
            </a:r>
            <a:r>
              <a:rPr lang="en-US" dirty="0"/>
              <a:t>used </a:t>
            </a:r>
            <a:r>
              <a:rPr lang="en-US" dirty="0" smtClean="0"/>
              <a:t>escaping </a:t>
            </a:r>
            <a:r>
              <a:rPr lang="en-US" dirty="0"/>
              <a:t>sequences</a:t>
            </a:r>
          </a:p>
          <a:p>
            <a:r>
              <a:rPr lang="en-US" dirty="0"/>
              <a:t>The value is a sequence of character literals</a:t>
            </a:r>
          </a:p>
        </p:txBody>
      </p:sp>
      <p:pic>
        <p:nvPicPr>
          <p:cNvPr id="4" name="Picture 3" descr="http://guindo.pntic.mec.es/~jmag0042/alphabetu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94370" y="1066800"/>
            <a:ext cx="186863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 – Example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 of quoted strings (the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prefix):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quoted strings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 smtClean="0"/>
              <a:t> is used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612775" y="2033587"/>
            <a:ext cx="792003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string literal using escape sequences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quotation = "\"Hello, Jude\", he said.";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path = "C:\\WINNT\\Darts\\Darts.exe";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an example of the usage of @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quotation = @"""Hello, Jimmy!"", she answered.";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@"C:\WINNT\Darts\Darts.exe";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768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267200"/>
            <a:ext cx="2438400" cy="2212283"/>
          </a:xfrm>
          <a:prstGeom prst="rect">
            <a:avLst/>
          </a:prstGeom>
          <a:noFill/>
        </p:spPr>
      </p:pic>
      <p:pic>
        <p:nvPicPr>
          <p:cNvPr id="4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10400" y="457200"/>
            <a:ext cx="1610182" cy="2152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11" descr="C:\Trash\arithmetic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62000" y="4381500"/>
            <a:ext cx="3962400" cy="1866900"/>
          </a:xfrm>
          <a:prstGeom prst="roundRect">
            <a:avLst>
              <a:gd name="adj" fmla="val 13819"/>
            </a:avLst>
          </a:prstGeom>
          <a:ln>
            <a:noFill/>
          </a:ln>
          <a:effectLst/>
        </p:spPr>
      </p:pic>
      <p:pic>
        <p:nvPicPr>
          <p:cNvPr id="6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20818549">
            <a:off x="1117058" y="837127"/>
            <a:ext cx="3542070" cy="152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87375" y="1210056"/>
          <a:ext cx="7947025" cy="5114544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87375" y="1066800"/>
          <a:ext cx="7947025" cy="3532632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are the same as in math </a:t>
            </a:r>
          </a:p>
          <a:p>
            <a:pPr>
              <a:lnSpc>
                <a:spcPts val="4000"/>
              </a:lnSpc>
            </a:pPr>
            <a:r>
              <a:rPr lang="en-US" dirty="0"/>
              <a:t>Division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integers returns integer (without rounding)</a:t>
            </a:r>
          </a:p>
          <a:p>
            <a:pPr>
              <a:lnSpc>
                <a:spcPts val="4000"/>
              </a:lnSpc>
            </a:pPr>
            <a:r>
              <a:rPr lang="en-US" dirty="0"/>
              <a:t>Remainder operator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pic>
        <p:nvPicPr>
          <p:cNvPr id="4" name="Picture 1" descr="C:\Trash\math+operator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43600" y="5291112"/>
            <a:ext cx="2779464" cy="1215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Arithmetic Operators – Example</a:t>
            </a:r>
            <a:endParaRPr lang="bg-BG" sz="360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squarePerimeter/4.0;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squareSide*squareSide;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2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// 2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Integer types are: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/>
              <a:t> (-128 to 127): signed 8-bit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 </a:t>
            </a:r>
            <a:r>
              <a:rPr lang="en-US" dirty="0"/>
              <a:t>(0 to 255): unsigned 8-bit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/>
              <a:t> (-32,768 to 32,767): signed 16-bit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/>
              <a:t> (0 to 65,535): unsigned </a:t>
            </a:r>
            <a:r>
              <a:rPr lang="en-US" dirty="0" smtClean="0"/>
              <a:t>16-bit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(-2,147,483,648 to 2,147,483,647): signed 32-bit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 (0 to 4,294,967,295): unsigned 32-bit</a:t>
            </a:r>
            <a:endParaRPr lang="en-US" dirty="0"/>
          </a:p>
        </p:txBody>
      </p:sp>
      <p:pic>
        <p:nvPicPr>
          <p:cNvPr id="4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1D1210"/>
              </a:clrFrom>
              <a:clrTo>
                <a:srgbClr val="1D121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228" y="1195424"/>
            <a:ext cx="2209572" cy="1471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000"/>
              </a:lnSpc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lnSpc>
                <a:spcPts val="4000"/>
              </a:lnSpc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lnSpc>
                <a:spcPts val="4000"/>
              </a:lnSpc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/>
        </p:nvGraphicFramePr>
        <p:xfrm>
          <a:off x="533400" y="46482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3" y="1923395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  <p:pic>
        <p:nvPicPr>
          <p:cNvPr id="5" name="Picture 1" descr="C:\Trash\ches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455172">
            <a:off x="6495849" y="1566546"/>
            <a:ext cx="1961490" cy="2451863"/>
          </a:xfrm>
          <a:prstGeom prst="roundRect">
            <a:avLst>
              <a:gd name="adj" fmla="val 9145"/>
            </a:avLst>
          </a:prstGeom>
          <a:ln>
            <a:solidFill>
              <a:srgbClr val="8CF4F2">
                <a:alpha val="50000"/>
              </a:srgbClr>
            </a:solidFill>
          </a:ln>
          <a:effectLst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7423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//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//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//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//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//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//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a&lt;&lt;1 ); //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a&gt;&gt;1 ); // 00000001</a:t>
            </a:r>
          </a:p>
        </p:txBody>
      </p:sp>
      <p:pic>
        <p:nvPicPr>
          <p:cNvPr id="5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25691">
            <a:off x="6532065" y="3100881"/>
            <a:ext cx="2126665" cy="1573483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</p:txBody>
      </p:sp>
      <p:pic>
        <p:nvPicPr>
          <p:cNvPr id="6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360233">
            <a:off x="6219519" y="3503980"/>
            <a:ext cx="2328509" cy="182730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5" name="Picture 2" descr="http://icfindy.com/images/puzzl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57018">
            <a:off x="5827537" y="3573787"/>
            <a:ext cx="2778143" cy="1655120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5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244940">
            <a:off x="6246268" y="3470417"/>
            <a:ext cx="2362200" cy="155892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/>
              <a:t>Parentheses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52600"/>
            <a:ext cx="7478711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some other operators: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905001"/>
            <a:ext cx="7848600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 (2)</a:t>
            </a:r>
            <a:endParaRPr lang="bg-BG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integer types: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(-9,223,372,036,854,775,808 to 9,223,372,036,854,775,807): signed 64-bit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(0 to 18,446,744,073,709,551,615): unsigned 64-bit</a:t>
            </a:r>
            <a:endParaRPr lang="bg-BG" dirty="0"/>
          </a:p>
        </p:txBody>
      </p:sp>
      <p:pic>
        <p:nvPicPr>
          <p:cNvPr id="71682" name="Picture 2" descr="Binary Design by LPF Systems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4038600"/>
            <a:ext cx="297180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038600"/>
            <a:ext cx="3181350" cy="2435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</a:t>
            </a:r>
            <a:r>
              <a:rPr lang="en-US" dirty="0"/>
              <a:t>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571875"/>
            <a:ext cx="4419600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27088" y="3441095"/>
            <a:ext cx="7489825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191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/>
              <a:t>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179925"/>
            <a:ext cx="8382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/ Reading Strings and Numbers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14250">
            <a:off x="1138614" y="1021305"/>
            <a:ext cx="7667625" cy="2363497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Provides methods for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/>
              <a:t>Input</a:t>
            </a:r>
          </a:p>
          <a:p>
            <a:pPr marL="869950" lvl="1" indent="-412750">
              <a:lnSpc>
                <a:spcPts val="35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</a:p>
          <a:p>
            <a:pPr marL="869950" lvl="1" indent="-412750">
              <a:lnSpc>
                <a:spcPts val="35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>
              <a:lnSpc>
                <a:spcPts val="3500"/>
              </a:lnSpc>
            </a:pPr>
            <a:r>
              <a:rPr lang="en-US" dirty="0"/>
              <a:t>Output</a:t>
            </a:r>
          </a:p>
          <a:p>
            <a:pPr marL="869950" lvl="1" indent="-412750">
              <a:lnSpc>
                <a:spcPts val="35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869950" lvl="1" indent="-412750">
              <a:lnSpc>
                <a:spcPts val="35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995613"/>
            <a:ext cx="8496300" cy="1009650"/>
          </a:xfrm>
        </p:spPr>
        <p:txBody>
          <a:bodyPr/>
          <a:lstStyle/>
          <a:p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808163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1196975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4159984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95947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3040063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879937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1196975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4191000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was born in {1}.", name, year);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9436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496888" y="1219200"/>
            <a:ext cx="813593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line.");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r>
              <a:rPr lang="en-US" dirty="0"/>
              <a:t>We can read: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Numeral types (after conversion)</a:t>
            </a:r>
          </a:p>
          <a:p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7526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 dirty="0"/>
              <a:t>Gets a line of characters</a:t>
            </a:r>
          </a:p>
          <a:p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5941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Integer Types </a:t>
            </a:r>
            <a:r>
              <a:rPr lang="en-US" sz="3600" dirty="0"/>
              <a:t>– Example</a:t>
            </a:r>
            <a:endParaRPr lang="bg-BG" sz="36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Measuring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Depending </a:t>
            </a:r>
            <a:r>
              <a:rPr lang="en-US" dirty="0"/>
              <a:t>on the unit of measure we may use different data types: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539750" y="3033405"/>
            <a:ext cx="8064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centuries = 20;    // Usually a small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years = 2000;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days = 730480;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 hours = 17531520; // May be a very big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is {1} years, or {2} days, or {3} hours.", centuries, years, days, hours);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3733800"/>
          </a:xfrm>
        </p:spPr>
        <p:txBody>
          <a:bodyPr/>
          <a:lstStyle/>
          <a:p>
            <a:pPr marL="273050" indent="-273050"/>
            <a:r>
              <a:rPr lang="en-US" sz="2800" dirty="0"/>
              <a:t>Numeral types can not be read directly from the console</a:t>
            </a:r>
          </a:p>
          <a:p>
            <a:pPr marL="273050" indent="-273050"/>
            <a:r>
              <a:rPr lang="en-US" sz="2800" dirty="0"/>
              <a:t>To read a numeral type do following:</a:t>
            </a:r>
          </a:p>
          <a:p>
            <a:pPr marL="804863" lvl="1" indent="-352425"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/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parses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011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3222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Numeral types have a method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sz="3000" dirty="0"/>
              <a:t> for extracting the numeral value from a string</a:t>
            </a:r>
          </a:p>
          <a:p>
            <a:pPr lvl="1">
              <a:lnSpc>
                <a:spcPct val="9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90000"/>
              </a:lnSpc>
            </a:pPr>
            <a:r>
              <a:rPr lang="en-US" sz="2800" noProof="1">
                <a:sym typeface="Wingdings" pitchFamily="2" charset="2"/>
              </a:rPr>
              <a:t>Causes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in case of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error</a:t>
            </a:r>
            <a:endParaRPr lang="en-US" sz="2700" noProof="1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3" y="44196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nsolas" pitchFamily="49" charset="0"/>
              </a:rPr>
              <a:t>Conditional Statements</a:t>
            </a:r>
            <a:endParaRPr lang="en-US" dirty="0">
              <a:latin typeface="+mn-lt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smtClean="0"/>
              <a:t>Implementing </a:t>
            </a:r>
            <a:r>
              <a:rPr lang="en-US" dirty="0" smtClean="0"/>
              <a:t>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The most simple conditional statement</a:t>
            </a:r>
          </a:p>
          <a:p>
            <a:pPr>
              <a:spcBef>
                <a:spcPts val="900"/>
              </a:spcBef>
            </a:pPr>
            <a:r>
              <a:rPr lang="en-US" dirty="0"/>
              <a:t>Enables you to test for a condition</a:t>
            </a:r>
          </a:p>
          <a:p>
            <a:pPr>
              <a:spcBef>
                <a:spcPts val="900"/>
              </a:spcBef>
            </a:pPr>
            <a:r>
              <a:rPr lang="en-US" dirty="0"/>
              <a:t>Branch to different parts of the code depending on the result</a:t>
            </a:r>
          </a:p>
          <a:p>
            <a:pPr>
              <a:spcBef>
                <a:spcPts val="900"/>
              </a:spcBef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525963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19200"/>
            <a:ext cx="8077200" cy="50763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2900" dirty="0"/>
              <a:t>More complex and useful conditional statement</a:t>
            </a:r>
          </a:p>
          <a:p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401834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4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ts val="3400"/>
              </a:lnSpc>
              <a:spcBef>
                <a:spcPts val="300"/>
              </a:spcBef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716996"/>
            <a:ext cx="7561263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Floating-point types are: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): 32-bits, precision of 7 digits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): 64-bits, precision of 15-16 digits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floating-point types: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type</a:t>
            </a:r>
          </a:p>
        </p:txBody>
      </p:sp>
      <p:pic>
        <p:nvPicPr>
          <p:cNvPr id="4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05600" y="4800600"/>
            <a:ext cx="2000250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20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4280" y="2286000"/>
            <a:ext cx="70067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Statements Multiple Times</a:t>
            </a:r>
          </a:p>
        </p:txBody>
      </p:sp>
      <p:pic>
        <p:nvPicPr>
          <p:cNvPr id="5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3999" y="3200400"/>
            <a:ext cx="5943602" cy="3048000"/>
          </a:xfrm>
          <a:prstGeom prst="roundRect">
            <a:avLst>
              <a:gd name="adj" fmla="val 937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simplest and most frequently used loop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88000"/>
              </a:lnSpc>
              <a:spcBef>
                <a:spcPts val="1650"/>
              </a:spcBef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88000"/>
              </a:lnSpc>
              <a:spcBef>
                <a:spcPts val="1650"/>
              </a:spcBef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222952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ect">
            <a:avLst/>
          </a:prstGeom>
          <a:noFill/>
        </p:spPr>
      </p:pic>
      <p:pic>
        <p:nvPicPr>
          <p:cNvPr id="5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24400" y="4876800"/>
            <a:ext cx="3757845" cy="14478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5807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ts val="34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ts val="34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ts val="3400"/>
              </a:lnSpc>
              <a:spcBef>
                <a:spcPts val="42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Initialization statement</a:t>
            </a:r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Update statement</a:t>
            </a:r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03538"/>
            <a:ext cx="7489825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19953" y="4419442"/>
            <a:ext cx="2843047" cy="2133758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460837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3733800"/>
            <a:ext cx="2007268" cy="1676400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For-Each </a:t>
            </a: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ts val="34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ts val="34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ts val="3400"/>
              </a:lnSpc>
              <a:spcBef>
                <a:spcPts val="42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03538"/>
            <a:ext cx="7489825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60438"/>
            <a:ext cx="8496300" cy="639762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new string[] { 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770438"/>
            <a:ext cx="8496300" cy="18589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/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30821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Fixed-Point Types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is a special fixed-point real number type: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): 128-bits, precision of 28-29 digits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for financial calculations with low loss of precision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round-off errors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type is: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981200"/>
            <a:ext cx="8353425" cy="43774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489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6839">
            <a:off x="5154699" y="629614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array is a sequence of elements</a:t>
            </a:r>
          </a:p>
          <a:p>
            <a:pPr lvl="1"/>
            <a:r>
              <a:rPr lang="en-US" dirty="0"/>
              <a:t>All elements are of the same type</a:t>
            </a:r>
          </a:p>
          <a:p>
            <a:pPr lvl="1"/>
            <a:r>
              <a:rPr lang="en-US" dirty="0"/>
              <a:t>The order of the elements is fixed</a:t>
            </a:r>
          </a:p>
          <a:p>
            <a:pPr lvl="1"/>
            <a:r>
              <a:rPr lang="en-US" dirty="0"/>
              <a:t>Has fixed size (</a:t>
            </a:r>
            <a:r>
              <a:rPr lang="en-US" noProof="1">
                <a:latin typeface="Courier New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400000">
            <a:off x="6548121" y="12903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Declaration defines the type of the elements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6781800" y="40386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657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9530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/>
            <a:r>
              <a:rPr lang="en-US" dirty="0"/>
              <a:t>Specify array length</a:t>
            </a:r>
          </a:p>
          <a:p>
            <a:r>
              <a:rPr lang="en-US" dirty="0"/>
              <a:t>Example creating (allocating) array of </a:t>
            </a:r>
            <a:r>
              <a:rPr lang="en-US" dirty="0" smtClean="0"/>
              <a:t>5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755650" y="3683913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676844" y="50482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73570" y="55895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400300" y="52736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059160" y="44958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/>
        </p:nvGraphicFramePr>
        <p:xfrm>
          <a:off x="3000375" y="50307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00800" y="4648200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Creating and initializing can be done together: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4480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893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6734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956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/>
        </p:nvGraphicFramePr>
        <p:xfrm>
          <a:off x="3962400" y="34305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38400"/>
            <a:ext cx="7478712" cy="3729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24600" y="2228850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/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/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796463"/>
            <a:ext cx="7704137" cy="4604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r>
              <a:rPr lang="en-US" dirty="0"/>
              <a:t>Used when no indexing is needed</a:t>
            </a:r>
          </a:p>
          <a:p>
            <a:pPr lvl="1"/>
            <a:r>
              <a:rPr lang="en-US" dirty="0"/>
              <a:t>All elements are accessed one by one</a:t>
            </a:r>
          </a:p>
          <a:p>
            <a:pPr lvl="1"/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Precision – Example</a:t>
            </a:r>
            <a:endParaRPr lang="bg-BG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See below the </a:t>
            </a:r>
            <a:r>
              <a:rPr lang="en-US" dirty="0"/>
              <a:t>difference in precision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NOTE: The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 in the first statement!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 numbers are by default interpreted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explicitly</a:t>
            </a:r>
            <a:r>
              <a:rPr lang="en-US" dirty="0"/>
              <a:t> convert them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11188" y="2133600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3.141592653589793238f;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57400" y="3581400"/>
            <a:ext cx="3629025" cy="7620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143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Multidimensional Arrays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/>
            <a:r>
              <a:rPr lang="en-US" dirty="0"/>
              <a:t>The most important multidimensional arrays are the 2-dimensional</a:t>
            </a:r>
          </a:p>
          <a:p>
            <a:pPr lvl="2"/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Declaring and Creating Multidimensional Arrays</a:t>
            </a:r>
            <a:endParaRPr lang="bg-BG" sz="360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sz="3000" dirty="0"/>
          </a:p>
          <a:p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7526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0292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Creating and Initializing </a:t>
            </a:r>
            <a:r>
              <a:rPr lang="en-US" sz="3600" dirty="0"/>
              <a:t>Multidimensional </a:t>
            </a:r>
            <a:r>
              <a:rPr lang="en-US" sz="3600" dirty="0" smtClean="0"/>
              <a:t>Arrays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ts val="3600"/>
              </a:lnSpc>
            </a:pPr>
            <a:endParaRPr lang="en-US" dirty="0"/>
          </a:p>
          <a:p>
            <a:pPr lvl="1">
              <a:lnSpc>
                <a:spcPts val="3600"/>
              </a:lnSpc>
            </a:pPr>
            <a:endParaRPr lang="en-US" dirty="0"/>
          </a:p>
          <a:p>
            <a:pPr lvl="1">
              <a:lnSpc>
                <a:spcPts val="3600"/>
              </a:lnSpc>
            </a:pPr>
            <a:endParaRPr lang="en-US" dirty="0" smtClean="0"/>
          </a:p>
          <a:p>
            <a:pPr lvl="1">
              <a:lnSpc>
                <a:spcPts val="3600"/>
              </a:lnSpc>
              <a:spcBef>
                <a:spcPts val="18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329696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Matrix – Example</a:t>
            </a:r>
            <a:endParaRPr lang="bg-BG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Reading a matrix from the console</a:t>
            </a:r>
            <a:endParaRPr lang="bg-BG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08012" y="1905000"/>
            <a:ext cx="7926388" cy="43839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cols = int.Parse(Console.ReadLine());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cols];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col&lt;cols;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row, col);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matrix[row, col] =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int.Parse(Console.ReadLine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/>
              <a:t>Printing a matrix on the console:</a:t>
            </a:r>
            <a:endParaRPr lang="bg-BG" sz="300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col++)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col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lang="en-US" dirty="0" smtClean="0"/>
              <a:t>Declaring and Using Methods</a:t>
            </a:r>
            <a:endParaRPr lang="en-US" dirty="0"/>
          </a:p>
        </p:txBody>
      </p:sp>
      <p:pic>
        <p:nvPicPr>
          <p:cNvPr id="7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1339289" y="3352800"/>
            <a:ext cx="6521526" cy="2763294"/>
          </a:xfrm>
          <a:prstGeom prst="roundRect">
            <a:avLst>
              <a:gd name="adj" fmla="val 1208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/>
              <a:t> 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take parameters and return a value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/>
              <a:t>Methods allow programmers to construct large programs from simple pieces</a:t>
            </a:r>
          </a:p>
          <a:p>
            <a:pPr>
              <a:lnSpc>
                <a:spcPts val="4000"/>
              </a:lnSpc>
            </a:pPr>
            <a:r>
              <a:rPr lang="en-US" dirty="0"/>
              <a:t>Methods are 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procedures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subroutines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152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685800" y="1066800"/>
            <a:ext cx="7772400" cy="4242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MethodExample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PrintLogo()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("Telerik Corp.");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...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smtClean="0"/>
              <a:t>Creating Methods</a:t>
            </a:r>
            <a:endParaRPr lang="en-US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5486400"/>
            <a:ext cx="8424863" cy="11112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are always declared inside a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</a:p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also a method like all others</a:t>
            </a:r>
            <a:endParaRPr lang="en-US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images.paraorkut.com/img/pics/images/c/construction_workers-13156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952500"/>
            <a:ext cx="1790700" cy="1790700"/>
          </a:xfrm>
          <a:prstGeom prst="roundRect">
            <a:avLst>
              <a:gd name="adj" fmla="val 7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call a method, simply </a:t>
            </a:r>
            <a:r>
              <a:rPr lang="en-US" dirty="0" smtClean="0"/>
              <a:t>use: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method’s 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 </a:t>
            </a:r>
            <a:r>
              <a:rPr lang="en-US" dirty="0"/>
              <a:t>(don’t forget them!)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will execute the code in the method’s </a:t>
            </a:r>
            <a:r>
              <a:rPr lang="en-US" dirty="0" smtClean="0"/>
              <a:t>body and will result in printing the following: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966</TotalTime>
  <Words>5721</Words>
  <Application>Microsoft Office PowerPoint</Application>
  <PresentationFormat>On-screen Show (4:3)</PresentationFormat>
  <Paragraphs>1247</Paragraphs>
  <Slides>107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Telerik Master Template</vt:lpstr>
      <vt:lpstr>C# Language Overview (Part I)</vt:lpstr>
      <vt:lpstr>Table of Contents</vt:lpstr>
      <vt:lpstr>Primitive Data Types</vt:lpstr>
      <vt:lpstr>Integer Types</vt:lpstr>
      <vt:lpstr>Integer Types (2)</vt:lpstr>
      <vt:lpstr>Integer Types – Example</vt:lpstr>
      <vt:lpstr>Floating-Point Types</vt:lpstr>
      <vt:lpstr>Fixed-Point Types</vt:lpstr>
      <vt:lpstr>PI Precision – Example</vt:lpstr>
      <vt:lpstr>Abnormalities in the Floating-Point Calculations</vt:lpstr>
      <vt:lpstr>The Boolean Data Type</vt:lpstr>
      <vt:lpstr>Boolean Values – Example</vt:lpstr>
      <vt:lpstr>The Character Data Type</vt:lpstr>
      <vt:lpstr>Characters and Codes</vt:lpstr>
      <vt:lpstr>The String Data Type</vt:lpstr>
      <vt:lpstr>Saying Hello – Example</vt:lpstr>
      <vt:lpstr>The Object Type</vt:lpstr>
      <vt:lpstr>Using Objects</vt:lpstr>
      <vt:lpstr>Variables and Identifiers</vt:lpstr>
      <vt:lpstr>Declaring Variables</vt:lpstr>
      <vt:lpstr>Identifiers</vt:lpstr>
      <vt:lpstr>Identifiers (2)</vt:lpstr>
      <vt:lpstr>Identifiers – Examples</vt:lpstr>
      <vt:lpstr>Literals</vt:lpstr>
      <vt:lpstr>Integer Literals</vt:lpstr>
      <vt:lpstr>Integer Literals – Example</vt:lpstr>
      <vt:lpstr>Real Literals</vt:lpstr>
      <vt:lpstr>Real Literals – Example</vt:lpstr>
      <vt:lpstr>Character Literals</vt:lpstr>
      <vt:lpstr>Escaping Sequences</vt:lpstr>
      <vt:lpstr>Character Literals – Example</vt:lpstr>
      <vt:lpstr>String Literals</vt:lpstr>
      <vt:lpstr>String Literals – Example</vt:lpstr>
      <vt:lpstr>Operators in C#</vt:lpstr>
      <vt:lpstr>Categories of Operators in C#</vt:lpstr>
      <vt:lpstr>Operators Precedence</vt:lpstr>
      <vt:lpstr>Operators Precedence (2)</vt:lpstr>
      <vt:lpstr>Arithmetic Operators</vt:lpstr>
      <vt:lpstr>Arithmetic Operators – Example</vt:lpstr>
      <vt:lpstr>Logical Operators</vt:lpstr>
      <vt:lpstr>Logical Operators – Example</vt:lpstr>
      <vt:lpstr>Bitwise Operators</vt:lpstr>
      <vt:lpstr>Bitwise Operators (2)</vt:lpstr>
      <vt:lpstr>Comparison Operators</vt:lpstr>
      <vt:lpstr>Assignment Operators</vt:lpstr>
      <vt:lpstr>Other Operators</vt:lpstr>
      <vt:lpstr>Other Operators (2)</vt:lpstr>
      <vt:lpstr>Other Operators (3)</vt:lpstr>
      <vt:lpstr>Other Operators – Example</vt:lpstr>
      <vt:lpstr>Type Conversions</vt:lpstr>
      <vt:lpstr>Expressions</vt:lpstr>
      <vt:lpstr>Expressions</vt:lpstr>
      <vt:lpstr>Using to the Console</vt:lpstr>
      <vt:lpstr>The Console Class</vt:lpstr>
      <vt:lpstr>Console.Write(…)</vt:lpstr>
      <vt:lpstr>Console.WriteLine(…)</vt:lpstr>
      <vt:lpstr>Printing to the Console – Example</vt:lpstr>
      <vt:lpstr>Reading from the Console</vt:lpstr>
      <vt:lpstr>Console.ReadLine()</vt:lpstr>
      <vt:lpstr>Reading Numeral Types</vt:lpstr>
      <vt:lpstr>Converting Strings to Numbers</vt:lpstr>
      <vt:lpstr>Conditional Statements</vt:lpstr>
      <vt:lpstr>The if Statement</vt:lpstr>
      <vt:lpstr>The if Statement – Example</vt:lpstr>
      <vt:lpstr>The if-else Statement</vt:lpstr>
      <vt:lpstr>if-else Statement – Example</vt:lpstr>
      <vt:lpstr>Nested if Statements</vt:lpstr>
      <vt:lpstr>Nested if Statements – Example</vt:lpstr>
      <vt:lpstr>The switch-case Statement</vt:lpstr>
      <vt:lpstr>Loops</vt:lpstr>
      <vt:lpstr>How To Use While Loop?</vt:lpstr>
      <vt:lpstr>While Loop – Example</vt:lpstr>
      <vt:lpstr>Using Do-While Loop</vt:lpstr>
      <vt:lpstr>Factorial – Example</vt:lpstr>
      <vt:lpstr>For Loops</vt:lpstr>
      <vt:lpstr>N^M – Example</vt:lpstr>
      <vt:lpstr>For-Each Loops</vt:lpstr>
      <vt:lpstr>foreach Loop – Example</vt:lpstr>
      <vt:lpstr>Nested Loops</vt:lpstr>
      <vt:lpstr>Nested Loops – Examples</vt:lpstr>
      <vt:lpstr>Arrays</vt:lpstr>
      <vt:lpstr>What are Arrays?</vt:lpstr>
      <vt:lpstr>Declaring Arrays</vt:lpstr>
      <vt:lpstr>Creating Arrays</vt:lpstr>
      <vt:lpstr>Creating and Initializing Arrays</vt:lpstr>
      <vt:lpstr>Creating Array – Example</vt:lpstr>
      <vt:lpstr>How to Access Array Element?</vt:lpstr>
      <vt:lpstr>Reversing an Array – Example</vt:lpstr>
      <vt:lpstr>Processing Arrays: foreach</vt:lpstr>
      <vt:lpstr>Processing Arrays Using foreach – Example</vt:lpstr>
      <vt:lpstr>Multidimensional Arrays</vt:lpstr>
      <vt:lpstr>Declaring and Creating Multidimensional Arrays</vt:lpstr>
      <vt:lpstr>Creating and Initializing Multidimensional Arrays</vt:lpstr>
      <vt:lpstr>Reading Matrix – Example</vt:lpstr>
      <vt:lpstr>Printing Matrix – Example</vt:lpstr>
      <vt:lpstr>Methods</vt:lpstr>
      <vt:lpstr>What is a Method?</vt:lpstr>
      <vt:lpstr>Declaring and Creating Methods</vt:lpstr>
      <vt:lpstr>Calling Methods</vt:lpstr>
      <vt:lpstr>Defining and Using  Method Parameters</vt:lpstr>
      <vt:lpstr>Defining and Using  Method Parameters (2)</vt:lpstr>
      <vt:lpstr>Calling Methods with Parameters</vt:lpstr>
      <vt:lpstr>Returning Values From Methods</vt:lpstr>
      <vt:lpstr>Defining Methods That Return a Value</vt:lpstr>
      <vt:lpstr>The return Statement</vt:lpstr>
      <vt:lpstr>Temperature Conversion – Example</vt:lpstr>
      <vt:lpstr>C# Language Overview (Part I)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Language Overview (Part I)</dc:title>
  <dc:creator>Svetlin Nakov</dc:creator>
  <cp:lastModifiedBy>dminkov</cp:lastModifiedBy>
  <cp:revision>280</cp:revision>
  <dcterms:created xsi:type="dcterms:W3CDTF">2007-12-08T16:03:35Z</dcterms:created>
  <dcterms:modified xsi:type="dcterms:W3CDTF">2010-10-06T08:33:02Z</dcterms:modified>
</cp:coreProperties>
</file>