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66" r:id="rId2"/>
    <p:sldMasterId id="2147483698" r:id="rId3"/>
  </p:sldMasterIdLst>
  <p:notesMasterIdLst>
    <p:notesMasterId r:id="rId49"/>
  </p:notesMasterIdLst>
  <p:handoutMasterIdLst>
    <p:handoutMasterId r:id="rId50"/>
  </p:handoutMasterIdLst>
  <p:sldIdLst>
    <p:sldId id="259" r:id="rId4"/>
    <p:sldId id="300" r:id="rId5"/>
    <p:sldId id="414" r:id="rId6"/>
    <p:sldId id="346" r:id="rId7"/>
    <p:sldId id="351" r:id="rId8"/>
    <p:sldId id="352" r:id="rId9"/>
    <p:sldId id="353" r:id="rId10"/>
    <p:sldId id="354" r:id="rId11"/>
    <p:sldId id="355" r:id="rId12"/>
    <p:sldId id="390" r:id="rId13"/>
    <p:sldId id="357" r:id="rId14"/>
    <p:sldId id="418" r:id="rId15"/>
    <p:sldId id="362" r:id="rId16"/>
    <p:sldId id="377" r:id="rId17"/>
    <p:sldId id="392" r:id="rId18"/>
    <p:sldId id="379" r:id="rId19"/>
    <p:sldId id="380" r:id="rId20"/>
    <p:sldId id="381" r:id="rId21"/>
    <p:sldId id="382" r:id="rId22"/>
    <p:sldId id="383" r:id="rId23"/>
    <p:sldId id="393" r:id="rId24"/>
    <p:sldId id="403" r:id="rId25"/>
    <p:sldId id="386" r:id="rId26"/>
    <p:sldId id="398" r:id="rId27"/>
    <p:sldId id="399" r:id="rId28"/>
    <p:sldId id="401" r:id="rId29"/>
    <p:sldId id="400" r:id="rId30"/>
    <p:sldId id="394" r:id="rId31"/>
    <p:sldId id="396" r:id="rId32"/>
    <p:sldId id="402" r:id="rId33"/>
    <p:sldId id="387" r:id="rId34"/>
    <p:sldId id="397" r:id="rId35"/>
    <p:sldId id="388" r:id="rId36"/>
    <p:sldId id="405" r:id="rId37"/>
    <p:sldId id="404" r:id="rId38"/>
    <p:sldId id="406" r:id="rId39"/>
    <p:sldId id="407" r:id="rId40"/>
    <p:sldId id="411" r:id="rId41"/>
    <p:sldId id="408" r:id="rId42"/>
    <p:sldId id="412" r:id="rId43"/>
    <p:sldId id="409" r:id="rId44"/>
    <p:sldId id="415" r:id="rId45"/>
    <p:sldId id="416" r:id="rId46"/>
    <p:sldId id="395" r:id="rId47"/>
    <p:sldId id="417" r:id="rId48"/>
  </p:sldIdLst>
  <p:sldSz cx="9144000" cy="6858000" type="screen4x3"/>
  <p:notesSz cx="7099300" cy="10234613"/>
  <p:custDataLst>
    <p:tags r:id="rId5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8CF4F2"/>
    <a:srgbClr val="003366"/>
    <a:srgbClr val="008080"/>
    <a:srgbClr val="333399"/>
    <a:srgbClr val="666699"/>
    <a:srgbClr val="6600FF"/>
    <a:srgbClr val="4D4D4D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0" autoAdjust="0"/>
    <p:restoredTop sz="95317" autoAdjust="0"/>
  </p:normalViewPr>
  <p:slideViewPr>
    <p:cSldViewPr>
      <p:cViewPr>
        <p:scale>
          <a:sx n="75" d="100"/>
          <a:sy n="75" d="100"/>
        </p:scale>
        <p:origin x="-11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9AF7B13A-08E7-42F5-897B-EF850FB46F71}" type="datetime1">
              <a:rPr lang="en-US"/>
              <a:pPr/>
              <a:t>10/12/2010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bg-BG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</a:defRPr>
            </a:lvl1pPr>
          </a:lstStyle>
          <a:p>
            <a:fld id="{FA491453-48BB-4E19-A046-BA0679F6ED6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046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*</a:t>
            </a:r>
            <a:endParaRPr lang="en-US" sz="13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07C29AE6-455B-4A24-87A3-4E60319EDD58}" type="datetime1">
              <a:rPr lang="en-US"/>
              <a:pPr/>
              <a:t>10/12/2010</a:t>
            </a:fld>
            <a:r>
              <a:rPr lang="en-US" dirty="0"/>
              <a:t>07/16/96</a:t>
            </a:r>
            <a:endParaRPr lang="en-US" sz="1300" dirty="0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(c) 2008 National Academy for Software Development - http://academy.devbg.org. All rights reserved. Unauthorized copying or re-distribution is strictly prohibited.(c) 2005 National Academy for Software Development - http://academy.devbg.org. All rights reserved. Unauthorized copying or re-distribution is strictly prohibited.*</a:t>
            </a:r>
            <a:endParaRPr lang="en-US" sz="13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</a:defRPr>
            </a:lvl1pPr>
          </a:lstStyle>
          <a:p>
            <a:fld id="{D66D4351-3AE0-4EF0-8892-A3D631255806}" type="slidenum">
              <a:rPr lang="en-US"/>
              <a:pPr/>
              <a:t>‹#›</a:t>
            </a:fld>
            <a:r>
              <a:rPr lang="en-US" dirty="0"/>
              <a:t>##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567041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10/12/2010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10/12/2010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HTML </a:t>
            </a:r>
            <a:r>
              <a:rPr lang="bg-BG" sz="800" smtClean="0"/>
              <a:t>и уеб сървър контролите предлагат лесен начин за преизползване на функционалност</a:t>
            </a:r>
            <a:r>
              <a:rPr lang="en-US" sz="800" dirty="0" smtClean="0"/>
              <a:t>. </a:t>
            </a:r>
            <a:r>
              <a:rPr lang="bg-BG" sz="800" smtClean="0"/>
              <a:t>Добавя се един таг към страницата и </a:t>
            </a:r>
            <a:r>
              <a:rPr lang="en-US" sz="800" dirty="0" smtClean="0"/>
              <a:t>UI </a:t>
            </a:r>
            <a:r>
              <a:rPr lang="bg-BG" sz="800" smtClean="0"/>
              <a:t>компонент се създава</a:t>
            </a:r>
            <a:r>
              <a:rPr lang="en-US" sz="800" dirty="0" smtClean="0"/>
              <a:t>. </a:t>
            </a:r>
            <a:r>
              <a:rPr lang="bg-BG" sz="800" smtClean="0"/>
              <a:t>Точно това може да се направи с потребителски дефинираните контроли.</a:t>
            </a:r>
          </a:p>
          <a:p>
            <a:pPr>
              <a:lnSpc>
                <a:spcPct val="80000"/>
              </a:lnSpc>
            </a:pPr>
            <a:endParaRPr lang="bg-BG" sz="800" smtClean="0"/>
          </a:p>
          <a:p>
            <a:pPr>
              <a:lnSpc>
                <a:spcPct val="80000"/>
              </a:lnSpc>
            </a:pPr>
            <a:r>
              <a:rPr lang="bg-BG" sz="800" b="1" smtClean="0"/>
              <a:t>Потребителски контроли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Потребителски дефинирана контрола е </a:t>
            </a:r>
            <a:r>
              <a:rPr lang="en-US" sz="800" dirty="0" smtClean="0"/>
              <a:t>ASP.NET </a:t>
            </a:r>
            <a:r>
              <a:rPr lang="bg-BG" sz="800" smtClean="0"/>
              <a:t>форма, която може да се вгради в друга </a:t>
            </a:r>
            <a:r>
              <a:rPr lang="en-US" sz="800" dirty="0" smtClean="0"/>
              <a:t>ASP.NET </a:t>
            </a:r>
            <a:r>
              <a:rPr lang="bg-BG" sz="800" smtClean="0"/>
              <a:t>уеб форма 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 контроли са сървърни компоненти, които предлагат потребителски интерфейс (</a:t>
            </a:r>
            <a:r>
              <a:rPr lang="en-US" sz="800" dirty="0" smtClean="0"/>
              <a:t>UI</a:t>
            </a:r>
            <a:r>
              <a:rPr lang="bg-BG" sz="800" smtClean="0"/>
              <a:t>) и функционалност към него</a:t>
            </a:r>
            <a:r>
              <a:rPr lang="en-US" sz="800" dirty="0" smtClean="0"/>
              <a:t>. </a:t>
            </a:r>
            <a:r>
              <a:rPr lang="bg-BG" sz="800" smtClean="0"/>
              <a:t>Потребителските контроли могат да се споделят между страниците на едно и също приложение. Има начини да се споделят и между различни приложения.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u="sng" smtClean="0"/>
              <a:t>Не могат да бъдат гледани директно от браузър</a:t>
            </a:r>
            <a:r>
              <a:rPr lang="en-US" sz="800" b="1" u="sng" dirty="0" smtClean="0"/>
              <a:t> </a:t>
            </a:r>
            <a:r>
              <a:rPr lang="bg-BG" sz="800" b="1" u="sng" smtClean="0"/>
              <a:t>(Не могат да бъдат изпълнявани директно)</a:t>
            </a:r>
            <a:endParaRPr lang="en-US" sz="800" b="1" u="sng" dirty="0" smtClean="0"/>
          </a:p>
          <a:p>
            <a:pPr>
              <a:lnSpc>
                <a:spcPct val="80000"/>
              </a:lnSpc>
            </a:pPr>
            <a:r>
              <a:rPr lang="bg-BG" sz="800" smtClean="0"/>
              <a:t>За разлика от уеб формите потребителските контроли не могат да се извикват самостоятелно. Те трябва да бъдат включени в уеб форма, за да работят. </a:t>
            </a:r>
            <a:r>
              <a:rPr lang="en-US" sz="800" dirty="0" smtClean="0"/>
              <a:t>Microsoft .NET Framework </a:t>
            </a:r>
            <a:r>
              <a:rPr lang="bg-BG" sz="800" smtClean="0"/>
              <a:t>не позволява файлове с разширение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smtClean="0"/>
              <a:t>(потребителски дефинирани контроли) да се извикват от потребители</a:t>
            </a:r>
            <a:r>
              <a:rPr lang="en-US" sz="800" dirty="0" smtClean="0"/>
              <a:t>. </a:t>
            </a:r>
            <a:r>
              <a:rPr lang="bg-BG" sz="800" smtClean="0"/>
              <a:t>Това е предпазна мярка, която защитава от директно извикване на потребителски дефинирани контроли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800" b="1" dirty="0" smtClean="0"/>
              <a:t>Съставни части на потребителски дефинирана контрола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 дефинираните контроли се състоят от </a:t>
            </a:r>
            <a:r>
              <a:rPr lang="en-US" sz="800" dirty="0" smtClean="0"/>
              <a:t>HTML </a:t>
            </a:r>
            <a:r>
              <a:rPr lang="bg-BG" sz="800" dirty="0" smtClean="0"/>
              <a:t>и код. Тъй като те се използват в уеб форми, не съдържат </a:t>
            </a:r>
            <a:r>
              <a:rPr lang="en-US" sz="800" dirty="0" smtClean="0"/>
              <a:t>&lt;HEAD&gt;, &lt;BODY&gt;</a:t>
            </a:r>
            <a:r>
              <a:rPr lang="bg-BG" sz="800" dirty="0" smtClean="0"/>
              <a:t> и </a:t>
            </a:r>
            <a:r>
              <a:rPr lang="en-US" sz="800" dirty="0" smtClean="0"/>
              <a:t>&lt;FORM&gt; HTML </a:t>
            </a:r>
            <a:r>
              <a:rPr lang="bg-BG" sz="800" dirty="0" smtClean="0"/>
              <a:t>тагове</a:t>
            </a:r>
            <a:r>
              <a:rPr lang="en-US" sz="800" dirty="0" smtClean="0"/>
              <a:t>.</a:t>
            </a:r>
            <a:r>
              <a:rPr lang="bg-BG" sz="800" dirty="0" smtClean="0"/>
              <a:t> Тези тагове се съдържат в уеб формата, която използва потребителски дефинираната контрола.</a:t>
            </a: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Когато такава контрола се добави в уеб форма, тя участва в жизнения цикъл на уеб формата</a:t>
            </a:r>
            <a:r>
              <a:rPr lang="en-US" sz="800" dirty="0" smtClean="0"/>
              <a:t>. </a:t>
            </a:r>
            <a:r>
              <a:rPr lang="bg-BG" sz="800" dirty="0" smtClean="0"/>
              <a:t>Заради това че потребителски дефинираната контрола всъщност е </a:t>
            </a:r>
            <a:r>
              <a:rPr lang="en-US" sz="800" dirty="0" smtClean="0"/>
              <a:t>ASP.NET </a:t>
            </a:r>
            <a:r>
              <a:rPr lang="bg-BG" sz="800" dirty="0" smtClean="0"/>
              <a:t>страница, тя има собствена логика. Например контролата може да се грижи за собствена </a:t>
            </a:r>
            <a:r>
              <a:rPr lang="en-US" sz="800" noProof="1" smtClean="0"/>
              <a:t>Page_Load(…) </a:t>
            </a:r>
            <a:r>
              <a:rPr lang="bg-BG" sz="800" dirty="0" smtClean="0"/>
              <a:t>процедура за събития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Не са </a:t>
            </a:r>
            <a:r>
              <a:rPr lang="en-US" sz="800" b="1" dirty="0" smtClean="0"/>
              <a:t>custom server controls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</a:t>
            </a:r>
            <a:r>
              <a:rPr lang="en-US" sz="800" dirty="0" smtClean="0"/>
              <a:t> (user controls)</a:t>
            </a:r>
            <a:r>
              <a:rPr lang="bg-BG" sz="800" dirty="0" smtClean="0"/>
              <a:t> са различни от нестандартните (потребителски дефинирани) сървърни контроли</a:t>
            </a:r>
            <a:r>
              <a:rPr lang="en-US" sz="800" dirty="0" smtClean="0"/>
              <a:t> (custom server controls).</a:t>
            </a:r>
            <a:r>
              <a:rPr lang="bg-BG" sz="800" dirty="0" smtClean="0"/>
              <a:t> На вторите ще се спрем по-нататък.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Асоциираните </a:t>
            </a:r>
            <a:r>
              <a:rPr lang="en-US" sz="800" b="1" dirty="0" smtClean="0"/>
              <a:t>code-behind </a:t>
            </a:r>
            <a:r>
              <a:rPr lang="bg-BG" sz="800" b="1" dirty="0" smtClean="0"/>
              <a:t>класове</a:t>
            </a:r>
            <a:endParaRPr lang="en-US" sz="800" b="1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Също както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имат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класове, така и потребителските контроли имат асоциирани </a:t>
            </a:r>
            <a:r>
              <a:rPr lang="en-US" sz="800" dirty="0" smtClean="0"/>
              <a:t>code-behind </a:t>
            </a:r>
            <a:r>
              <a:rPr lang="bg-BG" sz="800" dirty="0" smtClean="0"/>
              <a:t>класове</a:t>
            </a:r>
            <a:r>
              <a:rPr lang="en-US" sz="800" dirty="0" smtClean="0"/>
              <a:t>. </a:t>
            </a:r>
            <a:r>
              <a:rPr lang="bg-BG" sz="800" dirty="0" smtClean="0"/>
              <a:t>При </a:t>
            </a:r>
            <a:r>
              <a:rPr lang="bg-BG" sz="800" noProof="1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формите се използва директивата </a:t>
            </a:r>
            <a:r>
              <a:rPr lang="en-US" sz="800" dirty="0" smtClean="0"/>
              <a:t>@Page, </a:t>
            </a:r>
            <a:r>
              <a:rPr lang="bg-BG" sz="800" dirty="0" smtClean="0"/>
              <a:t>при потребителските контроли се използва директивата </a:t>
            </a:r>
            <a:r>
              <a:rPr lang="en-US" sz="800" dirty="0" smtClean="0"/>
              <a:t>@Control</a:t>
            </a:r>
            <a:r>
              <a:rPr lang="bg-BG" sz="800" dirty="0" smtClean="0"/>
              <a:t>.</a:t>
            </a:r>
            <a:endParaRPr lang="en-US" sz="800" dirty="0" smtClean="0"/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може да се използва само с потребителски контроли и може да се среща само веднъж за </a:t>
            </a:r>
            <a:r>
              <a:rPr lang="en-US" sz="800" dirty="0" smtClean="0"/>
              <a:t>.</a:t>
            </a:r>
            <a:r>
              <a:rPr lang="en-US" sz="800" noProof="1" smtClean="0"/>
              <a:t>ascx </a:t>
            </a:r>
            <a:r>
              <a:rPr lang="bg-BG" sz="800" dirty="0" smtClean="0"/>
              <a:t>файл.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Например </a:t>
            </a:r>
          </a:p>
          <a:p>
            <a:pPr>
              <a:lnSpc>
                <a:spcPct val="80000"/>
              </a:lnSpc>
            </a:pPr>
            <a:r>
              <a:rPr lang="en-US" sz="800" noProof="1" smtClean="0"/>
              <a:t>&lt;%@ Control Language="c#" Codebehind="WebUserControl1.ascx.cs" Inherits="test.WebUserControl1" %&gt;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Атрибути на директивата </a:t>
            </a:r>
            <a:r>
              <a:rPr lang="en-US" sz="800" b="1" dirty="0" smtClean="0"/>
              <a:t>@Control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Директивата </a:t>
            </a:r>
            <a:r>
              <a:rPr lang="en-US" sz="800" dirty="0" smtClean="0"/>
              <a:t>@Control </a:t>
            </a:r>
            <a:r>
              <a:rPr lang="bg-BG" sz="800" dirty="0" smtClean="0"/>
              <a:t>поддържа същите атрибути като </a:t>
            </a:r>
            <a:r>
              <a:rPr lang="en-US" sz="800" dirty="0" smtClean="0"/>
              <a:t>@Page</a:t>
            </a:r>
            <a:r>
              <a:rPr lang="bg-BG" sz="800" dirty="0" smtClean="0"/>
              <a:t> с изключение на атрибутите </a:t>
            </a:r>
            <a:r>
              <a:rPr lang="en-US" sz="800" noProof="1" smtClean="0"/>
              <a:t>AspCompat</a:t>
            </a:r>
            <a:r>
              <a:rPr lang="en-US" sz="800" dirty="0" smtClean="0"/>
              <a:t> </a:t>
            </a:r>
            <a:r>
              <a:rPr lang="bg-BG" sz="800" dirty="0" smtClean="0"/>
              <a:t>и </a:t>
            </a:r>
            <a:r>
              <a:rPr lang="en-US" sz="800" dirty="0" smtClean="0"/>
              <a:t>Trace. </a:t>
            </a:r>
            <a:r>
              <a:rPr lang="bg-BG" sz="800" dirty="0" smtClean="0"/>
              <a:t>Поради факта, че </a:t>
            </a:r>
            <a:r>
              <a:rPr lang="en-US" sz="800" dirty="0" smtClean="0"/>
              <a:t>@Control </a:t>
            </a:r>
            <a:r>
              <a:rPr lang="bg-BG" sz="800" dirty="0" smtClean="0"/>
              <a:t>не използва атрибута </a:t>
            </a:r>
            <a:r>
              <a:rPr lang="en-US" sz="800" dirty="0" smtClean="0"/>
              <a:t>Trace</a:t>
            </a:r>
            <a:r>
              <a:rPr lang="bg-BG" sz="800" dirty="0" smtClean="0"/>
              <a:t>, той трябва да се включи в</a:t>
            </a:r>
            <a:r>
              <a:rPr lang="en-US" sz="800" dirty="0" smtClean="0"/>
              <a:t> @Page</a:t>
            </a:r>
            <a:r>
              <a:rPr lang="bg-BG" sz="800" dirty="0" smtClean="0"/>
              <a:t>, за да може да се следи страницата (или потребителската контрола).</a:t>
            </a:r>
          </a:p>
          <a:p>
            <a:pPr>
              <a:lnSpc>
                <a:spcPct val="80000"/>
              </a:lnSpc>
            </a:pPr>
            <a:endParaRPr lang="bg-BG" sz="800" dirty="0" smtClean="0"/>
          </a:p>
          <a:p>
            <a:pPr>
              <a:lnSpc>
                <a:spcPct val="80000"/>
              </a:lnSpc>
            </a:pPr>
            <a:r>
              <a:rPr lang="bg-BG" sz="800" b="1" dirty="0" smtClean="0"/>
              <a:t>Потребителски срещу сървърни контроли</a:t>
            </a:r>
          </a:p>
          <a:p>
            <a:pPr>
              <a:lnSpc>
                <a:spcPct val="80000"/>
              </a:lnSpc>
            </a:pPr>
            <a:r>
              <a:rPr lang="bg-BG" sz="800" dirty="0" smtClean="0"/>
              <a:t>Потребителските контроли не са същите като уеб сървърните контроли. </a:t>
            </a:r>
            <a:r>
              <a:rPr lang="en-US" sz="800" dirty="0" smtClean="0"/>
              <a:t>Web server </a:t>
            </a:r>
            <a:r>
              <a:rPr lang="bg-BG" sz="800" dirty="0" smtClean="0"/>
              <a:t>контролите включват освен обикновени контроли като бутони и текстови кутии, така и специфични като контролата </a:t>
            </a:r>
            <a:r>
              <a:rPr lang="en-US" sz="800" dirty="0" smtClean="0"/>
              <a:t>calendar</a:t>
            </a:r>
            <a:r>
              <a:rPr lang="bg-BG" sz="800" dirty="0" smtClean="0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pPr>
              <a:lnSpc>
                <a:spcPct val="80000"/>
              </a:lnSpc>
            </a:pPr>
            <a:r>
              <a:rPr lang="bg-BG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Предимства при използването на потребителски контроли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Самостоятелни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са самостоятелни и предоставят отделни пространства от имена (namespaces) за променливите. Така не се получават колизии със съществуващи методи и свойства на страницата, която ползва потребителската контрола.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Преизползваеми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потребителските контроли могат да се </a:t>
            </a:r>
            <a:r>
              <a:rPr lang="bg-BG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използват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повече от веднъж на една страница, без да създават конфликти за свойства и методи.</a:t>
            </a:r>
          </a:p>
          <a:p>
            <a:pPr>
              <a:lnSpc>
                <a:spcPct val="80000"/>
              </a:lnSpc>
            </a:pPr>
            <a:r>
              <a:rPr lang="ru-RU" sz="10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Езиково неутрални</a:t>
            </a:r>
            <a:r>
              <a:rPr lang="ru-R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- могат да бъдат написани на различен програмен език от използвания в страницата, която ги ползва.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Споделяне на потребителски контроли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Потребителските контроли могат да се споделят между всички страници на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приложението. Не могат да се споделят между различни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(като изключим </a:t>
            </a:r>
            <a:r>
              <a:rPr lang="en-US" sz="10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copy&amp;paste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"технологията"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)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Друг подход е да се създаде 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custom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контрола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Създаването на такава е много по-трудоемко, защото за разлика от потребителските контроли всичко се пише на ръка.</a:t>
            </a:r>
          </a:p>
          <a:p>
            <a:endParaRPr lang="bg-BG" sz="10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Използване на потребителски контроли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Потребителската контрола може да се постави във всяка </a:t>
            </a:r>
            <a:r>
              <a:rPr lang="en-US" sz="800" dirty="0" smtClean="0"/>
              <a:t>ASP.NET </a:t>
            </a:r>
            <a:r>
              <a:rPr lang="bg-BG" sz="900" dirty="0" smtClean="0"/>
              <a:t>уеб</a:t>
            </a:r>
            <a:r>
              <a:rPr lang="en-US" sz="800" dirty="0" smtClean="0"/>
              <a:t> </a:t>
            </a:r>
            <a:r>
              <a:rPr lang="bg-BG" sz="800" dirty="0" smtClean="0"/>
              <a:t>форма</a:t>
            </a:r>
            <a:r>
              <a:rPr lang="en-US" sz="800" dirty="0" smtClean="0"/>
              <a:t>. </a:t>
            </a:r>
            <a:r>
              <a:rPr lang="bg-BG" sz="800" dirty="0" smtClean="0"/>
              <a:t>Формата, която добавя контролата, се нарича домакин 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host)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 Формата добавя контролата, като използва директивата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@Register</a:t>
            </a:r>
            <a:r>
              <a:rPr lang="bg-BG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800" dirty="0" smtClean="0"/>
              <a:t>Тагът се използва стандартно.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b="1" dirty="0" smtClean="0"/>
              <a:t>Синтаксис на </a:t>
            </a:r>
            <a:r>
              <a:rPr lang="en-US" sz="800" b="1" dirty="0" smtClean="0"/>
              <a:t>@Register</a:t>
            </a:r>
          </a:p>
          <a:p>
            <a:pPr>
              <a:lnSpc>
                <a:spcPct val="90000"/>
              </a:lnSpc>
            </a:pPr>
            <a:r>
              <a:rPr lang="bg-BG" sz="800" dirty="0" smtClean="0"/>
              <a:t>Примерно използване:</a:t>
            </a:r>
          </a:p>
          <a:p>
            <a:pPr>
              <a:lnSpc>
                <a:spcPct val="90000"/>
              </a:lnSpc>
            </a:pPr>
            <a:endParaRPr lang="bg-BG" sz="800" dirty="0" smtClean="0"/>
          </a:p>
          <a:p>
            <a:pPr>
              <a:lnSpc>
                <a:spcPct val="90000"/>
              </a:lnSpc>
            </a:pPr>
            <a:r>
              <a:rPr lang="en-US" sz="800" noProof="1" smtClean="0"/>
              <a:t>&lt;%@ Register TagPrefix="demo" TagName="validNum" Src="numberbox.ascx" %&gt;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bg-BG" sz="800" dirty="0" smtClean="0"/>
              <a:t>Атрибутът </a:t>
            </a:r>
            <a:r>
              <a:rPr lang="en-US" sz="800" noProof="1" smtClean="0"/>
              <a:t>TagPrefix</a:t>
            </a:r>
            <a:r>
              <a:rPr lang="en-US" sz="800" dirty="0" smtClean="0"/>
              <a:t> </a:t>
            </a:r>
            <a:r>
              <a:rPr lang="bg-BG" sz="800" dirty="0" smtClean="0"/>
              <a:t>указва уникално пространство от имена (</a:t>
            </a:r>
            <a:r>
              <a:rPr lang="en-US" sz="800" dirty="0" smtClean="0"/>
              <a:t>namespace</a:t>
            </a:r>
            <a:r>
              <a:rPr lang="bg-BG" sz="800" dirty="0" smtClean="0"/>
              <a:t>) за потребителската контрола, за да няма колизии, ако същата контрола се използва повторно</a:t>
            </a:r>
            <a:r>
              <a:rPr lang="en-US" sz="800" dirty="0" smtClean="0"/>
              <a:t>. </a:t>
            </a:r>
            <a:r>
              <a:rPr lang="bg-BG" sz="800" dirty="0" smtClean="0"/>
              <a:t>Атрибутът </a:t>
            </a:r>
            <a:r>
              <a:rPr lang="en-US" sz="800" noProof="1" smtClean="0"/>
              <a:t>TagName </a:t>
            </a:r>
            <a:r>
              <a:rPr lang="en-US" sz="800" dirty="0" smtClean="0"/>
              <a:t>e</a:t>
            </a:r>
            <a:r>
              <a:rPr lang="bg-BG" sz="800" dirty="0" smtClean="0"/>
              <a:t> име на инстанцията на контролата. Атрибутът </a:t>
            </a:r>
            <a:r>
              <a:rPr lang="en-US" sz="800" noProof="1" smtClean="0"/>
              <a:t>Src</a:t>
            </a:r>
            <a:r>
              <a:rPr lang="bg-BG" sz="800" dirty="0" smtClean="0"/>
              <a:t> е виртуален път до файла на контролата.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10/12/2010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10/12/2010</a:t>
            </a:fld>
            <a:r>
              <a:rPr lang="en-US" sz="1100" b="0" i="1" dirty="0">
                <a:solidFill>
                  <a:schemeClr val="tx1"/>
                </a:solidFill>
              </a:rPr>
              <a:t>07/16/96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1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100" b="0" i="1" dirty="0">
                <a:solidFill>
                  <a:schemeClr val="tx1"/>
                </a:solidFill>
              </a:rPr>
              <a:t>##</a:t>
            </a:r>
            <a:endParaRPr lang="en-US" sz="13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r>
              <a:rPr lang="bg-BG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r>
              <a:rPr lang="bg-BG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40371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7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03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171950" cy="2587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8438"/>
            <a:ext cx="4171950" cy="2589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2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61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144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90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4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25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185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92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9953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0540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71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84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03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31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64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19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95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267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8654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User Controls, Master Pages and Navigation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1520" y="3240880"/>
            <a:ext cx="8435280" cy="569120"/>
          </a:xfrm>
        </p:spPr>
        <p:txBody>
          <a:bodyPr/>
          <a:lstStyle/>
          <a:p>
            <a:r>
              <a:rPr lang="en-US" dirty="0" smtClean="0"/>
              <a:t>Master Pages, User Controls, Site Maps, Localization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458616" cy="509209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3585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68962" name="Picture 2" descr="http://t0.gstatic.com/images?q=tbn:xsUQaMiPZjN5EM:http://mechka.com/wp-content/uploads/2009/06/%D0%BC%D0%B5%D1%82%D0%B5%D0%BE%D1%80%D0%B8%D1%82-%D1%83%D0%B4%D1%80%D1%8F-%D0%B7%D0%B5%D0%BC%D1%8F%D1%82%D0%B0.jpg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581128"/>
            <a:ext cx="3293343" cy="1738883"/>
          </a:xfrm>
          <a:prstGeom prst="roundRect">
            <a:avLst>
              <a:gd name="adj" fmla="val 523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1683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71511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31466">
            <a:off x="5844160" y="3261000"/>
            <a:ext cx="2570806" cy="257080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719628" y="3175287"/>
            <a:ext cx="2738487" cy="26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138336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5168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4295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87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30" y="3790781"/>
            <a:ext cx="849694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@Master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Language="C#" %&gt;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583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@Master 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40768"/>
            <a:ext cx="7924800" cy="169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User Controls</a:t>
            </a:r>
            <a:endParaRPr lang="bg-BG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3412" y="3316198"/>
            <a:ext cx="3598788" cy="2705090"/>
          </a:xfrm>
          <a:prstGeom prst="roundRect">
            <a:avLst>
              <a:gd name="adj" fmla="val 6433"/>
            </a:avLst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bg-BG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 controls </a:t>
            </a:r>
            <a:r>
              <a:rPr lang="en-US" sz="3200" dirty="0" smtClean="0"/>
              <a:t>are reusable UI components used in ASP.NET Web Forms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 controls derive </a:t>
            </a:r>
            <a:r>
              <a:rPr lang="en-US" dirty="0" smtClean="0"/>
              <a:t>from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TemplateControl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 Web 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CodeBehind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developers to create their own controls with own UI and custom behavior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User Controls (2)</a:t>
            </a:r>
            <a:endParaRPr lang="bg-BG" sz="4000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 add a</a:t>
            </a:r>
            <a:r>
              <a:rPr lang="bg-BG" dirty="0" smtClean="0"/>
              <a:t> </a:t>
            </a:r>
            <a:r>
              <a:rPr lang="en-US" dirty="0" smtClean="0"/>
              <a:t>User Control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2" r="17345" b="42380"/>
          <a:stretch/>
        </p:blipFill>
        <p:spPr bwMode="auto">
          <a:xfrm>
            <a:off x="4716016" y="3789040"/>
            <a:ext cx="3680112" cy="2616659"/>
          </a:xfrm>
          <a:prstGeom prst="roundRect">
            <a:avLst>
              <a:gd name="adj" fmla="val 50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864530"/>
            <a:ext cx="4643437" cy="2547937"/>
          </a:xfrm>
          <a:prstGeom prst="roundRect">
            <a:avLst>
              <a:gd name="adj" fmla="val 271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283968" y="3356992"/>
            <a:ext cx="899021" cy="1740377"/>
          </a:xfrm>
          <a:prstGeom prst="straightConnector1">
            <a:avLst/>
          </a:prstGeom>
          <a:ln w="38100">
            <a:solidFill>
              <a:schemeClr val="bg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(3)</a:t>
            </a:r>
            <a:endParaRPr lang="bg-BG" sz="1800" dirty="0" smtClean="0">
              <a:effectLst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  <a:r>
              <a:rPr lang="en-US" dirty="0" smtClean="0"/>
              <a:t>: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ASP.NET page that can be nested in another</a:t>
            </a:r>
            <a:r>
              <a:rPr lang="bg-BG" dirty="0" smtClean="0"/>
              <a:t> </a:t>
            </a:r>
            <a:r>
              <a:rPr lang="en-US" dirty="0" smtClean="0"/>
              <a:t>ASP.NET page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 server component which offers a user interface and attached logics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 be shared by the pages of an application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Cannot be viewed directly in a browser</a:t>
            </a:r>
            <a:endParaRPr lang="ru-RU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Has a</a:t>
            </a:r>
            <a:r>
              <a:rPr lang="bg-BG" dirty="0" smtClean="0"/>
              <a:t> </a:t>
            </a:r>
            <a:r>
              <a:rPr lang="en-US" dirty="0" smtClean="0"/>
              <a:t>code-behind class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(4)</a:t>
            </a:r>
            <a:endParaRPr lang="bg-BG" sz="1800" dirty="0" smtClean="0">
              <a:effectLst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Differs from custom server </a:t>
            </a:r>
            <a:r>
              <a:rPr lang="en-US" dirty="0" smtClean="0"/>
              <a:t>controls</a:t>
            </a:r>
          </a:p>
          <a:p>
            <a:pPr marL="571500" lvl="1" indent="-228600">
              <a:lnSpc>
                <a:spcPct val="100000"/>
              </a:lnSpc>
              <a:tabLst>
                <a:tab pos="347663" algn="l"/>
              </a:tabLst>
            </a:pPr>
            <a:r>
              <a:rPr lang="en-US" dirty="0" smtClean="0"/>
              <a:t>Custom </a:t>
            </a:r>
            <a:r>
              <a:rPr lang="en-US" dirty="0"/>
              <a:t>controls are advanced and beyond </a:t>
            </a:r>
            <a:r>
              <a:rPr lang="en-US" dirty="0" smtClean="0"/>
              <a:t>the scope </a:t>
            </a:r>
            <a:r>
              <a:rPr lang="en-US" dirty="0"/>
              <a:t>of the course 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Consists of</a:t>
            </a:r>
            <a:r>
              <a:rPr lang="ru-RU" dirty="0"/>
              <a:t> HTML </a:t>
            </a:r>
            <a:r>
              <a:rPr lang="en-US" dirty="0"/>
              <a:t>and code</a:t>
            </a:r>
            <a:endParaRPr lang="ru-RU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Doesn’t contain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HTML tags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Uses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@Control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instead of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User Controls – Advantages</a:t>
            </a:r>
            <a:endParaRPr lang="bg-BG" dirty="0" smtClean="0">
              <a:effectLst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Independent</a:t>
            </a:r>
            <a:endParaRPr lang="ru-RU" dirty="0" smtClean="0"/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Use separate</a:t>
            </a:r>
            <a:r>
              <a:rPr lang="ru-RU" dirty="0"/>
              <a:t> namespaces </a:t>
            </a:r>
            <a:r>
              <a:rPr lang="en-US" dirty="0"/>
              <a:t>for the </a:t>
            </a:r>
            <a:r>
              <a:rPr lang="en-US" dirty="0" smtClean="0"/>
              <a:t>variables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Avoid </a:t>
            </a:r>
            <a:r>
              <a:rPr lang="en-US" dirty="0"/>
              <a:t>name collisions with the names of methods and properties of the </a:t>
            </a:r>
            <a:r>
              <a:rPr lang="en-US" dirty="0" smtClean="0"/>
              <a:t>page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Reusable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used more than once on a single page</a:t>
            </a:r>
            <a:r>
              <a:rPr lang="ru-RU" dirty="0"/>
              <a:t> </a:t>
            </a:r>
            <a:endParaRPr lang="en-US" dirty="0" smtClean="0"/>
          </a:p>
          <a:p>
            <a:pPr marL="1295400" lvl="2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No </a:t>
            </a:r>
            <a:r>
              <a:rPr lang="en-US" dirty="0"/>
              <a:t>conflicts with properties and </a:t>
            </a:r>
            <a:r>
              <a:rPr lang="en-US" dirty="0" smtClean="0"/>
              <a:t>methods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Language neutrality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written in a language different of the one used in the page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Sharing of User Controls</a:t>
            </a:r>
            <a:endParaRPr lang="bg-BG" dirty="0" smtClean="0">
              <a:effectLst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controls can be used throughout an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be shared between two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by the</a:t>
            </a:r>
            <a:r>
              <a:rPr lang="bg-BG" dirty="0" smtClean="0"/>
              <a:t> </a:t>
            </a:r>
            <a:r>
              <a:rPr lang="en-US" noProof="1" smtClean="0"/>
              <a:t>copy&amp;paste</a:t>
            </a:r>
            <a:r>
              <a:rPr lang="en-US" dirty="0" smtClean="0"/>
              <a:t> "approach</a:t>
            </a:r>
            <a:r>
              <a:rPr lang="bg-BG" dirty="0" smtClean="0"/>
              <a:t>" </a:t>
            </a:r>
            <a:r>
              <a:rPr lang="bg-BG" dirty="0" smtClean="0">
                <a:sym typeface="Wingdings" pitchFamily="2" charset="2"/>
              </a:rPr>
              <a:t>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approach is to create a</a:t>
            </a:r>
            <a:r>
              <a:rPr lang="bg-BG" dirty="0" smtClean="0"/>
              <a:t> </a:t>
            </a:r>
            <a:r>
              <a:rPr lang="en-US" dirty="0" smtClean="0"/>
              <a:t>Web custom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manually written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User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Navigation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Localization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2750332" cy="237591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168" y="1563915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Using User Controls</a:t>
            </a:r>
            <a:endParaRPr lang="bg-BG" dirty="0" smtClean="0">
              <a:effectLst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A </a:t>
            </a:r>
            <a:r>
              <a:rPr lang="en-US" dirty="0" smtClean="0"/>
              <a:t>user control </a:t>
            </a:r>
            <a:r>
              <a:rPr lang="en-US" dirty="0"/>
              <a:t>can be added to each</a:t>
            </a:r>
            <a:r>
              <a:rPr lang="bg-BG" dirty="0"/>
              <a:t> </a:t>
            </a:r>
            <a:r>
              <a:rPr lang="en-US" dirty="0" smtClean="0"/>
              <a:t>ASP.NET Web form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</a:t>
            </a:r>
            <a:r>
              <a:rPr lang="en-US" dirty="0" smtClean="0"/>
              <a:t>"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adds the control by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@Register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directive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endParaRPr lang="en-US" dirty="0" smtClean="0"/>
          </a:p>
          <a:p>
            <a:pPr marL="401637" indent="-285750">
              <a:lnSpc>
                <a:spcPct val="100000"/>
              </a:lnSpc>
              <a:tabLst>
                <a:tab pos="509588" algn="l"/>
              </a:tabLst>
            </a:pPr>
            <a:endParaRPr lang="bg-BG" sz="1600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defines the name used by tags </a:t>
            </a:r>
            <a:r>
              <a:rPr lang="en-US" dirty="0" smtClean="0"/>
              <a:t>that will </a:t>
            </a:r>
            <a:r>
              <a:rPr lang="en-US" dirty="0"/>
              <a:t>insert an instance of the control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path to the </a:t>
            </a:r>
            <a:r>
              <a:rPr lang="en-US" dirty="0" smtClean="0"/>
              <a:t>user </a:t>
            </a:r>
            <a:r>
              <a:rPr lang="en-US" dirty="0"/>
              <a:t>control</a:t>
            </a:r>
            <a:endParaRPr lang="bg-BG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4075202"/>
            <a:ext cx="748883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Register TagPrefix="demo" TagName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="SomeN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Src="NumberBox.ascx</a:t>
            </a:r>
            <a:r>
              <a:rPr lang="en-US" sz="2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8591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751633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51633">
            <a:off x="5446084" y="3671821"/>
            <a:ext cx="2883209" cy="1864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16138" y="2276872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Site Navigation</a:t>
            </a:r>
            <a:endParaRPr lang="bg-BG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31196">
            <a:off x="827584" y="3511747"/>
            <a:ext cx="2952328" cy="1877681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35439">
            <a:off x="4536453" y="4061011"/>
            <a:ext cx="4031140" cy="1104900"/>
          </a:xfrm>
          <a:prstGeom prst="roundRect">
            <a:avLst>
              <a:gd name="adj" fmla="val 715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 Navigation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Site maps and navigation controls provide an easy way to create navigation in ASP.NET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 Map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Describes the logical structure of a site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Built in support for XML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/>
              <a:t>Object model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Programming API for accessing the Site Map</a:t>
            </a:r>
          </a:p>
          <a:p>
            <a:pPr marL="625475" lvl="1" indent="-277813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</a:p>
          <a:p>
            <a:pPr marL="914400" lvl="2" indent="-288925">
              <a:lnSpc>
                <a:spcPct val="100000"/>
              </a:lnSpc>
            </a:pPr>
            <a:r>
              <a:rPr lang="en-US" dirty="0" smtClean="0"/>
              <a:t>Used for data binding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Site Map?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Site Map</a:t>
            </a:r>
            <a:r>
              <a:rPr lang="en-US" dirty="0" smtClean="0"/>
              <a:t> – a way to describe and store the logical structure of the site</a:t>
            </a:r>
          </a:p>
          <a:p>
            <a:pPr marL="695326" lvl="1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A tree-like data structure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Visual Studio supports Site Maps stored in XML files</a:t>
            </a:r>
          </a:p>
          <a:p>
            <a:pPr marL="347663" indent="-290513">
              <a:lnSpc>
                <a:spcPct val="110000"/>
              </a:lnSpc>
              <a:tabLst>
                <a:tab pos="404813" algn="l"/>
              </a:tabLst>
            </a:pPr>
            <a:r>
              <a:rPr lang="en-US" dirty="0" smtClean="0"/>
              <a:t>To use another storage mechanism you must use a custom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XML Site Map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 an XML file named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Web.sitemap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application root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Automatically detected by the default 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SiteMapProvider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en-US" dirty="0" smtClean="0"/>
              <a:t> element for each page in your Web site</a:t>
            </a:r>
          </a:p>
          <a:p>
            <a:pPr marL="561975" lvl="1" indent="-214313">
              <a:lnSpc>
                <a:spcPct val="100000"/>
              </a:lnSpc>
            </a:pPr>
            <a:r>
              <a:rPr lang="en-US" dirty="0" smtClean="0"/>
              <a:t>Nest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</a:t>
            </a:r>
            <a:r>
              <a:rPr lang="bg-BG" dirty="0" smtClean="0"/>
              <a:t> element</a:t>
            </a:r>
            <a:r>
              <a:rPr lang="en-US" dirty="0" smtClean="0"/>
              <a:t>s to create a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Should have only one root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siteMapNode </a:t>
            </a:r>
            <a:r>
              <a:rPr lang="bg-BG" dirty="0" smtClean="0"/>
              <a:t>element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9752" y="188640"/>
            <a:ext cx="6553200" cy="1054100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XMLS</a:t>
            </a:r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iteMap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Provider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– 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Example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7584" y="1866304"/>
            <a:ext cx="74459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&lt;siteMap&gt;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title="Home" description="Home"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url="~/Default.aspx"&gt;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title="Products"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"Our products" url="~/Products.aspx"&gt;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title="Hardware"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"Hardwarechoices" url="~/Hardware.aspx"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&lt;siteMapNode title="Software" description=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"Software choices" url="~/Software.aspx" /&gt;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&lt;/siteMapNode&gt;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&lt;/siteMap&gt;</a:t>
            </a:r>
            <a:endParaRPr lang="en-US" sz="22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>
                <a:cs typeface="Consolas" pitchFamily="49" charset="0"/>
              </a:rPr>
              <a:t>siteMapNode</a:t>
            </a:r>
            <a:r>
              <a:rPr lang="en-US" dirty="0"/>
              <a:t> Attributes</a:t>
            </a:r>
            <a:endParaRPr lang="bg-BG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a friendly name of the node (page)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used as a tool tip description in Site Map controls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page</a:t>
            </a:r>
          </a:p>
          <a:p>
            <a:pPr marL="682625" lvl="1" indent="-277813">
              <a:lnSpc>
                <a:spcPct val="110000"/>
              </a:lnSpc>
            </a:pPr>
            <a:r>
              <a:rPr lang="en-US" dirty="0" smtClean="0"/>
              <a:t>Usually starting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~/</a:t>
            </a:r>
            <a:r>
              <a:rPr lang="en-US" dirty="0" smtClean="0"/>
              <a:t>" meaning the application root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effectLst/>
              </a:rPr>
              <a:t>Site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Navigation</a:t>
            </a:r>
            <a:r>
              <a:rPr lang="en-US" dirty="0" smtClean="0"/>
              <a:t> (2)</a:t>
            </a:r>
            <a:endParaRPr lang="bg-BG" dirty="0" smtClean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Site Map Controls 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</a:p>
          <a:p>
            <a:pPr marL="1087437" lvl="1" indent="-45720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endParaRPr lang="en-US" noProof="1" smtClean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762" y="3610434"/>
            <a:ext cx="1919737" cy="2636549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2783858" cy="942566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04" y="1039668"/>
            <a:ext cx="3362325" cy="1800225"/>
          </a:xfrm>
          <a:prstGeom prst="roundRect">
            <a:avLst>
              <a:gd name="adj" fmla="val 6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339752" y="1916832"/>
            <a:ext cx="2088232" cy="14401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11660" y="4185084"/>
            <a:ext cx="936104" cy="1588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03848" y="2780928"/>
            <a:ext cx="1728192" cy="673906"/>
          </a:xfrm>
          <a:prstGeom prst="straightConnector1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bevel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116632"/>
            <a:ext cx="6553200" cy="9096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effectLst/>
              </a:rPr>
              <a:t>Site Navigation (3)</a:t>
            </a:r>
            <a:endParaRPr lang="bg-BG" sz="4000" dirty="0" smtClean="0">
              <a:effectLst/>
            </a:endParaRPr>
          </a:p>
        </p:txBody>
      </p:sp>
      <p:graphicFrame>
        <p:nvGraphicFramePr>
          <p:cNvPr id="112643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6082715"/>
              </p:ext>
            </p:extLst>
          </p:nvPr>
        </p:nvGraphicFramePr>
        <p:xfrm>
          <a:off x="673100" y="1924050"/>
          <a:ext cx="77724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8" name="Visio" r:id="rId4" imgW="7819200" imgH="3590098" progId="Visio.Drawing.11">
                  <p:embed/>
                </p:oleObj>
              </mc:Choice>
              <mc:Fallback>
                <p:oleObj name="Visio" r:id="rId4" imgW="7819200" imgH="3590098" progId="Visio.Drawing.11">
                  <p:embed/>
                  <p:pic>
                    <p:nvPicPr>
                      <p:cNvPr id="0" name="Picture 8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924050"/>
                        <a:ext cx="7772400" cy="3568700"/>
                      </a:xfrm>
                      <a:prstGeom prst="rect">
                        <a:avLst/>
                      </a:prstGeom>
                      <a:solidFill>
                        <a:srgbClr val="0000FF">
                          <a:alpha val="4117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92624" y="2972213"/>
            <a:ext cx="4251376" cy="744819"/>
          </a:xfr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dirty="0" smtClean="0"/>
              <a:t>Master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24128" y="4437112"/>
            <a:ext cx="2717578" cy="1703938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1335" y1="11071" x2="31335" y2="11071"/>
                        <a14:foregroundMark x1="35422" y1="12857" x2="35967" y2="12500"/>
                        <a14:foregroundMark x1="11989" y1="10357" x2="93733" y2="11429"/>
                        <a14:foregroundMark x1="8992" y1="6786" x2="8992" y2="6786"/>
                        <a14:foregroundMark x1="14441" y1="49286" x2="14441" y2="49286"/>
                        <a14:foregroundMark x1="8174" y1="29286" x2="9537" y2="68571"/>
                        <a14:foregroundMark x1="35150" y1="38571" x2="89918" y2="66786"/>
                        <a14:foregroundMark x1="86921" y1="35000" x2="34877" y2="70000"/>
                        <a14:foregroundMark x1="41689" y1="50000" x2="77929" y2="50714"/>
                        <a14:foregroundMark x1="92371" y1="92143" x2="13351" y2="92857"/>
                        <a14:backgroundMark x1="545" y1="20000" x2="545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0"/>
          <a:stretch/>
        </p:blipFill>
        <p:spPr bwMode="auto">
          <a:xfrm>
            <a:off x="5427229" y="508805"/>
            <a:ext cx="3042070" cy="23441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7108"/>
            <a:ext cx="4680520" cy="324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9027">
            <a:off x="670725" y="5217025"/>
            <a:ext cx="4574491" cy="68438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&lt;asp:Menu&gt;</a:t>
            </a:r>
            <a:r>
              <a:rPr lang="en-US" dirty="0" smtClean="0"/>
              <a:t> is a fully functional menu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We can change every visual aspect of the control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Images</a:t>
            </a:r>
            <a:r>
              <a:rPr lang="bg-BG" dirty="0" smtClean="0"/>
              <a:t>, </a:t>
            </a:r>
            <a:r>
              <a:rPr lang="en-US" dirty="0" smtClean="0"/>
              <a:t>effects</a:t>
            </a:r>
            <a:r>
              <a:rPr lang="bg-BG" dirty="0" smtClean="0"/>
              <a:t>, </a:t>
            </a:r>
            <a:r>
              <a:rPr lang="en-US" dirty="0" smtClean="0"/>
              <a:t>direction…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Two modes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/>
              <a:t> – all of the menu is visible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– visible only when the mouse pointer is over some of the </a:t>
            </a:r>
            <a:r>
              <a:rPr lang="bg-BG" dirty="0" smtClean="0"/>
              <a:t>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MenuItem</a:t>
            </a:r>
            <a:r>
              <a:rPr kumimoji="0" lang="en-US" dirty="0" smtClean="0"/>
              <a:t>-s</a:t>
            </a:r>
            <a:r>
              <a:rPr lang="en-US" dirty="0" smtClean="0"/>
              <a:t> </a:t>
            </a:r>
            <a:endParaRPr kumimoji="0"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Menu Control (2)</a:t>
            </a:r>
            <a:endParaRPr lang="bg-BG" dirty="0" smtClean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StaticDisplayLevels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statically displayed levels starting from the root</a:t>
            </a:r>
          </a:p>
          <a:p>
            <a:pPr>
              <a:lnSpc>
                <a:spcPct val="110000"/>
              </a:lnSpc>
            </a:pPr>
            <a:r>
              <a:rPr kumimoji="0"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MaximumDynamicDisplay</a:t>
            </a:r>
          </a:p>
          <a:p>
            <a:pPr marL="457200" lvl="1" indent="-228600">
              <a:lnSpc>
                <a:spcPct val="110000"/>
              </a:lnSpc>
            </a:pPr>
            <a:r>
              <a:rPr kumimoji="0" lang="en-US" dirty="0" smtClean="0"/>
              <a:t>The number of dynamically displayed levels after the last of the static ones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onclick()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event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Navigation to another page</a:t>
            </a:r>
          </a:p>
          <a:p>
            <a:pPr marL="457200" lvl="1" indent="-228600">
              <a:lnSpc>
                <a:spcPct val="110000"/>
              </a:lnSpc>
            </a:pPr>
            <a:r>
              <a:rPr lang="en-US" dirty="0" smtClean="0"/>
              <a:t>Postback to the same page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TreeView control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control used to display data in a hierarchical 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settings for various images and visual adjustments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Supports navigation and</a:t>
            </a:r>
            <a:r>
              <a:rPr lang="bg-BG" dirty="0" smtClean="0"/>
              <a:t> </a:t>
            </a:r>
            <a:r>
              <a:rPr lang="en-US" dirty="0" smtClean="0"/>
              <a:t>postback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create nodes at design time or through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fill the nodes on demand</a:t>
            </a:r>
            <a:r>
              <a:rPr lang="bg-BG" dirty="0" smtClean="0"/>
              <a:t> </a:t>
            </a:r>
            <a:r>
              <a:rPr lang="en-US" dirty="0" smtClean="0"/>
              <a:t>(when there is lots of data)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together with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SiteMapPath Control</a:t>
            </a:r>
            <a:endParaRPr lang="bg-BG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the user to see where he is in the site hierarchy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Displayed in a straightforward fashion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can set</a:t>
            </a:r>
            <a:r>
              <a:rPr lang="bg-BG" dirty="0" smtClean="0"/>
              <a:t>:</a:t>
            </a:r>
            <a:endParaRPr lang="en-US" dirty="0" smtClean="0"/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PathDirection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RootToCurrent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CurrentToRoot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PathSeparator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 separator between the levels in the hierarchy</a:t>
            </a:r>
          </a:p>
          <a:p>
            <a:pPr marL="571500" lvl="1" indent="-228600"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ParentLevelsDisplayed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bg-BG" dirty="0" smtClean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how many parent elements to display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SiteMapDataSource</a:t>
            </a:r>
            <a:endParaRPr lang="bg-B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SiteMapPath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integrated support for Site Map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displaying Site Map information in any of them you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used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First drop one on the page</a:t>
            </a:r>
          </a:p>
          <a:p>
            <a:pPr marL="628650" lvl="1" indent="-457200">
              <a:lnSpc>
                <a:spcPct val="110000"/>
              </a:lnSpc>
            </a:pPr>
            <a:r>
              <a:rPr lang="en-US" dirty="0" smtClean="0"/>
              <a:t>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property of the bound control to point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SiteMapDataSource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6876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Navigation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13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2906311" y="2646417"/>
            <a:ext cx="325936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340768"/>
            <a:ext cx="49688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Localization</a:t>
            </a:r>
            <a:endParaRPr lang="bg-BG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54768">
            <a:off x="2777981" y="2568605"/>
            <a:ext cx="3467186" cy="34807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Localization?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Localization means to display </a:t>
            </a:r>
            <a:r>
              <a:rPr lang="en-US" dirty="0" smtClean="0"/>
              <a:t>the Web </a:t>
            </a:r>
            <a:r>
              <a:rPr lang="en-US" dirty="0"/>
              <a:t>site in a different way when a different culture is used</a:t>
            </a:r>
          </a:p>
          <a:p>
            <a:pPr>
              <a:lnSpc>
                <a:spcPct val="100000"/>
              </a:lnSpc>
            </a:pPr>
            <a:r>
              <a:rPr lang="en-US" dirty="0"/>
              <a:t>ASP.NET supports localization through resource files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They have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extension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Can be edited with 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Two ways of localization</a:t>
            </a:r>
          </a:p>
          <a:p>
            <a:pPr marL="342900" lvl="1" indent="292100">
              <a:lnSpc>
                <a:spcPct val="100000"/>
              </a:lnSpc>
            </a:pPr>
            <a:r>
              <a:rPr lang="en-US" dirty="0" smtClean="0"/>
              <a:t>Implicit</a:t>
            </a:r>
            <a:endParaRPr lang="en-US" dirty="0"/>
          </a:p>
          <a:p>
            <a:pPr marL="342900" lvl="1" indent="292100">
              <a:lnSpc>
                <a:spcPct val="100000"/>
              </a:lnSpc>
            </a:pPr>
            <a:r>
              <a:rPr lang="en-US" dirty="0"/>
              <a:t>Explicit 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Resource Files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 files </a:t>
            </a:r>
            <a:r>
              <a:rPr lang="en-US" dirty="0"/>
              <a:t>are a collection of name-value pairs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edit them through </a:t>
            </a:r>
            <a:r>
              <a:rPr lang="en-US" dirty="0" smtClean="0"/>
              <a:t>Visual Studio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Create a separate file for each culture you want supported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Each resource file should include the locale in its name before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.resx</a:t>
            </a:r>
          </a:p>
          <a:p>
            <a:pPr lvl="1" indent="-274638">
              <a:lnSpc>
                <a:spcPct val="100000"/>
              </a:lnSpc>
            </a:pPr>
            <a:r>
              <a:rPr lang="en-US" dirty="0"/>
              <a:t>ASP.NET automatically picks the resource file corresponding to the UI culture of the user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localization uses a set of resource files for each page</a:t>
            </a:r>
          </a:p>
          <a:p>
            <a:pPr>
              <a:lnSpc>
                <a:spcPct val="100000"/>
              </a:lnSpc>
            </a:pPr>
            <a:r>
              <a:rPr lang="en-US" dirty="0"/>
              <a:t>Each file name should be: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The name of the page 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.localecode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resx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Default.aspx.bg-bg.resx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names in the resource file correspond to </a:t>
            </a:r>
            <a:r>
              <a:rPr lang="en-US" dirty="0" smtClean="0"/>
              <a:t>the properties </a:t>
            </a:r>
            <a:r>
              <a:rPr lang="en-US" dirty="0"/>
              <a:t>of controls on the page</a:t>
            </a:r>
          </a:p>
          <a:p>
            <a:pPr marL="571500" lvl="1" indent="-279400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LabelPrice.Text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82" name="Picture 26" descr="devb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8606" y="1052513"/>
            <a:ext cx="5064344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127250" y="1052513"/>
            <a:ext cx="6261100" cy="5426075"/>
            <a:chOff x="1113" y="709"/>
            <a:chExt cx="3944" cy="3418"/>
          </a:xfrm>
        </p:grpSpPr>
        <p:grpSp>
          <p:nvGrpSpPr>
            <p:cNvPr id="18456" name="Group 8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746" y="663"/>
              <a:chExt cx="3132" cy="3418"/>
            </a:xfrm>
          </p:grpSpPr>
          <p:pic>
            <p:nvPicPr>
              <p:cNvPr id="18458" name="Picture 4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3" name="Rectangle 7"/>
              <p:cNvSpPr>
                <a:spLocks noChangeArrowheads="1"/>
              </p:cNvSpPr>
              <p:nvPr/>
            </p:nvSpPr>
            <p:spPr bwMode="auto">
              <a:xfrm>
                <a:off x="793" y="1752"/>
                <a:ext cx="3040" cy="2177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57" name="AutoShape 27"/>
            <p:cNvSpPr>
              <a:spLocks noChangeArrowheads="1"/>
            </p:cNvSpPr>
            <p:nvPr/>
          </p:nvSpPr>
          <p:spPr bwMode="auto">
            <a:xfrm>
              <a:off x="4289" y="1207"/>
              <a:ext cx="768" cy="624"/>
            </a:xfrm>
            <a:prstGeom prst="leftArrow">
              <a:avLst>
                <a:gd name="adj1" fmla="val 50000"/>
                <a:gd name="adj2" fmla="val 30769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Header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11560" y="1052513"/>
            <a:ext cx="6409382" cy="5427662"/>
            <a:chOff x="226" y="709"/>
            <a:chExt cx="4021" cy="3418"/>
          </a:xfrm>
        </p:grpSpPr>
        <p:grpSp>
          <p:nvGrpSpPr>
            <p:cNvPr id="18450" name="Group 14"/>
            <p:cNvGrpSpPr>
              <a:grpSpLocks/>
            </p:cNvGrpSpPr>
            <p:nvPr/>
          </p:nvGrpSpPr>
          <p:grpSpPr bwMode="auto">
            <a:xfrm>
              <a:off x="1115" y="709"/>
              <a:ext cx="3132" cy="3418"/>
              <a:chOff x="2018" y="663"/>
              <a:chExt cx="3132" cy="3418"/>
            </a:xfrm>
          </p:grpSpPr>
          <p:pic>
            <p:nvPicPr>
              <p:cNvPr id="18452" name="Picture 10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67" name="Rectangle 11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313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8" name="Rectangle 12"/>
              <p:cNvSpPr>
                <a:spLocks noChangeArrowheads="1"/>
              </p:cNvSpPr>
              <p:nvPr/>
            </p:nvSpPr>
            <p:spPr bwMode="auto">
              <a:xfrm>
                <a:off x="201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69" name="Rectangle 13"/>
              <p:cNvSpPr>
                <a:spLocks noChangeArrowheads="1"/>
              </p:cNvSpPr>
              <p:nvPr/>
            </p:nvSpPr>
            <p:spPr bwMode="auto">
              <a:xfrm>
                <a:off x="206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1490" name="AutoShape 34"/>
            <p:cNvSpPr>
              <a:spLocks noChangeArrowheads="1"/>
            </p:cNvSpPr>
            <p:nvPr/>
          </p:nvSpPr>
          <p:spPr bwMode="auto">
            <a:xfrm rot="-2149806">
              <a:off x="226" y="2250"/>
              <a:ext cx="930" cy="681"/>
            </a:xfrm>
            <a:prstGeom prst="rightArrow">
              <a:avLst>
                <a:gd name="adj1" fmla="val 61833"/>
                <a:gd name="adj2" fmla="val 44788"/>
              </a:avLst>
            </a:prstGeom>
            <a:solidFill>
              <a:srgbClr val="C0C0C0"/>
            </a:soli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0" lang="en-US" sz="1800" b="0" dirty="0">
                  <a:solidFill>
                    <a:schemeClr val="bg2"/>
                  </a:solidFill>
                </a:rPr>
                <a:t>Navigation</a:t>
              </a:r>
              <a:endParaRPr lang="bg-BG" sz="18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028606" y="1052513"/>
            <a:ext cx="6275607" cy="5426075"/>
            <a:chOff x="1113" y="709"/>
            <a:chExt cx="3893" cy="3418"/>
          </a:xfrm>
        </p:grpSpPr>
        <p:grpSp>
          <p:nvGrpSpPr>
            <p:cNvPr id="18444" name="Group 20"/>
            <p:cNvGrpSpPr>
              <a:grpSpLocks/>
            </p:cNvGrpSpPr>
            <p:nvPr/>
          </p:nvGrpSpPr>
          <p:grpSpPr bwMode="auto">
            <a:xfrm>
              <a:off x="1113" y="709"/>
              <a:ext cx="3132" cy="3418"/>
              <a:chOff x="1428" y="663"/>
              <a:chExt cx="3132" cy="3418"/>
            </a:xfrm>
          </p:grpSpPr>
          <p:pic>
            <p:nvPicPr>
              <p:cNvPr id="18446" name="Picture 16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" y="663"/>
                <a:ext cx="3132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473" name="Rectangle 17"/>
              <p:cNvSpPr>
                <a:spLocks noChangeArrowheads="1"/>
              </p:cNvSpPr>
              <p:nvPr/>
            </p:nvSpPr>
            <p:spPr bwMode="auto">
              <a:xfrm>
                <a:off x="1474" y="1752"/>
                <a:ext cx="771" cy="1996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4" name="Rectangle 18"/>
              <p:cNvSpPr>
                <a:spLocks noChangeArrowheads="1"/>
              </p:cNvSpPr>
              <p:nvPr/>
            </p:nvSpPr>
            <p:spPr bwMode="auto">
              <a:xfrm>
                <a:off x="1428" y="3748"/>
                <a:ext cx="3130" cy="181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475" name="Rectangle 19"/>
              <p:cNvSpPr>
                <a:spLocks noChangeArrowheads="1"/>
              </p:cNvSpPr>
              <p:nvPr/>
            </p:nvSpPr>
            <p:spPr bwMode="auto">
              <a:xfrm>
                <a:off x="1474" y="1207"/>
                <a:ext cx="3085" cy="545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445" name="AutoShape 29"/>
            <p:cNvSpPr>
              <a:spLocks noChangeArrowheads="1"/>
            </p:cNvSpPr>
            <p:nvPr/>
          </p:nvSpPr>
          <p:spPr bwMode="auto">
            <a:xfrm>
              <a:off x="4286" y="2347"/>
              <a:ext cx="720" cy="720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Content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028455" y="1054100"/>
            <a:ext cx="6225628" cy="5543550"/>
            <a:chOff x="724" y="562"/>
            <a:chExt cx="3970" cy="3492"/>
          </a:xfrm>
        </p:grpSpPr>
        <p:grpSp>
          <p:nvGrpSpPr>
            <p:cNvPr id="18440" name="Group 25"/>
            <p:cNvGrpSpPr>
              <a:grpSpLocks/>
            </p:cNvGrpSpPr>
            <p:nvPr/>
          </p:nvGrpSpPr>
          <p:grpSpPr bwMode="auto">
            <a:xfrm>
              <a:off x="724" y="562"/>
              <a:ext cx="3250" cy="3418"/>
              <a:chOff x="1366" y="754"/>
              <a:chExt cx="3250" cy="3418"/>
            </a:xfrm>
          </p:grpSpPr>
          <p:sp>
            <p:nvSpPr>
              <p:cNvPr id="531479" name="Rectangle 23"/>
              <p:cNvSpPr>
                <a:spLocks noChangeArrowheads="1"/>
              </p:cNvSpPr>
              <p:nvPr/>
            </p:nvSpPr>
            <p:spPr bwMode="auto">
              <a:xfrm>
                <a:off x="1366" y="1298"/>
                <a:ext cx="3230" cy="2540"/>
              </a:xfrm>
              <a:prstGeom prst="rect">
                <a:avLst/>
              </a:prstGeom>
              <a:solidFill>
                <a:srgbClr val="C0C0C0">
                  <a:alpha val="60001"/>
                </a:srgbClr>
              </a:soli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8442" name="Picture 22" descr="devb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6" y="754"/>
                <a:ext cx="3250" cy="3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41" name="AutoShape 30"/>
            <p:cNvSpPr>
              <a:spLocks noChangeArrowheads="1"/>
            </p:cNvSpPr>
            <p:nvPr/>
          </p:nvSpPr>
          <p:spPr bwMode="auto">
            <a:xfrm>
              <a:off x="3974" y="3430"/>
              <a:ext cx="720" cy="624"/>
            </a:xfrm>
            <a:prstGeom prst="leftArrow">
              <a:avLst>
                <a:gd name="adj1" fmla="val 50000"/>
                <a:gd name="adj2" fmla="val 28846"/>
              </a:avLst>
            </a:prstGeom>
            <a:solidFill>
              <a:srgbClr val="C0C0C0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0" dirty="0">
                  <a:solidFill>
                    <a:schemeClr val="bg2"/>
                  </a:solidFill>
                </a:rPr>
                <a:t>Footer</a:t>
              </a:r>
            </a:p>
          </p:txBody>
        </p:sp>
      </p:grp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Implicit Localization (2)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Implicit </a:t>
            </a:r>
            <a:r>
              <a:rPr lang="en-US" dirty="0"/>
              <a:t>localization automatically sets the properties of controls on the page that are present in the resource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values are the settings for that property we want applied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We can create a resource file </a:t>
            </a:r>
            <a:r>
              <a:rPr lang="en-US" dirty="0" smtClean="0"/>
              <a:t>for ASP.NET page using [Tools]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[Generate </a:t>
            </a:r>
            <a:r>
              <a:rPr lang="en-US" dirty="0">
                <a:sym typeface="Wingdings" pitchFamily="2" charset="2"/>
              </a:rPr>
              <a:t>Local </a:t>
            </a:r>
            <a:r>
              <a:rPr lang="en-US" dirty="0" smtClean="0">
                <a:sym typeface="Wingdings" pitchFamily="2" charset="2"/>
              </a:rPr>
              <a:t>Resource]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After that we copy and rename the file for each culture and change its values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3717032"/>
            <a:ext cx="820891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Text="Hello" meta:resourcekey="lblHelloWorld" /&gt;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Explicit Localization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explicit localization we can use only a set of resource files for the whole application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We set bindings to names in the resource files manually</a:t>
            </a:r>
          </a:p>
          <a:p>
            <a:pPr marL="450850" lvl="1" indent="-222250">
              <a:lnSpc>
                <a:spcPct val="110000"/>
              </a:lnSpc>
            </a:pPr>
            <a:r>
              <a:rPr lang="en-US" dirty="0"/>
              <a:t>Use the expression property of controls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4437112"/>
            <a:ext cx="820891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 runat="server" ID="lblHelloWorld"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Text="&lt;%$ Resources:lblHelloWorld.Text %&gt;"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Font-Names="&lt;%$ Resources:lblHelloWorld.Font-Names %&gt;" 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oreColor="&lt;%$ Resources:lblHelloWorld.ForeColor %&gt;" /&gt;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285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Implicit Localization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931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374" r="533" b="8772"/>
          <a:stretch/>
        </p:blipFill>
        <p:spPr bwMode="auto">
          <a:xfrm rot="20557418">
            <a:off x="5231157" y="4038951"/>
            <a:ext cx="2519386" cy="1423687"/>
          </a:xfrm>
          <a:prstGeom prst="roundRect">
            <a:avLst>
              <a:gd name="adj" fmla="val 925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8020">
            <a:off x="683568" y="3523680"/>
            <a:ext cx="2540084" cy="20767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52400"/>
            <a:ext cx="7232104" cy="879084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Controls and 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2222" y="4224144"/>
            <a:ext cx="3336178" cy="21766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466866" y="4689009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1931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63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Implement a simple Web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. The application should be like a user profile – separate pages for Profile, Friends, Additional Info, etc. Add a site map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Web.sitemap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), site path and navigation menu in the master page.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effectLst/>
              </a:rPr>
              <a:t>Create a user control that visualizes a menu of links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The control should have a property to initialize the menu links (a list of items, each containing a title and URL)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800" dirty="0" smtClean="0">
                <a:effectLst/>
              </a:rPr>
              <a:t> and data binding to visualize the menu links. Implement a property to change the font and the font color</a:t>
            </a:r>
            <a:r>
              <a:rPr lang="bg-BG" sz="2800" dirty="0" smtClean="0">
                <a:effectLst/>
              </a:rPr>
              <a:t>. </a:t>
            </a:r>
            <a:r>
              <a:rPr lang="en-US" sz="2800" dirty="0" smtClean="0">
                <a:effectLst/>
              </a:rPr>
              <a:t>Don’t use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en-US" sz="2800" dirty="0" smtClean="0">
                <a:effectLst/>
              </a:rPr>
              <a:t> control!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Add to the previous application the possibility to view the Web application in Bulgarian and in English.</a:t>
            </a:r>
            <a:endParaRPr lang="en-US" sz="28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 (2)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>
                <a:effectLst/>
              </a:rPr>
              <a:t>Create a Web application with two-levels of site navigation.</a:t>
            </a:r>
          </a:p>
        </p:txBody>
      </p:sp>
    </p:spTree>
    <p:extLst>
      <p:ext uri="{BB962C8B-B14F-4D97-AF65-F5344CB8AC3E}">
        <p14:creationId xmlns:p14="http://schemas.microsoft.com/office/powerpoint/2010/main" val="5752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 smtClean="0"/>
              <a:t>Why Use Master and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1268760"/>
            <a:ext cx="8686800" cy="5292824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 over most of its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logics behind it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– Characteristics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Provide reusable user interface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Allow creating a consistent layout for the pages in your application </a:t>
            </a:r>
          </a:p>
          <a:p>
            <a:pPr marL="404813" indent="-404813">
              <a:lnSpc>
                <a:spcPct val="110000"/>
              </a:lnSpc>
              <a:tabLst>
                <a:tab pos="347663" algn="l"/>
              </a:tabLst>
            </a:pPr>
            <a:r>
              <a:rPr lang="en-US" dirty="0" smtClean="0"/>
              <a:t>Can be set either at the design or </a:t>
            </a:r>
            <a:r>
              <a:rPr lang="en-US" dirty="0" smtClean="0"/>
              <a:t>programmatically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</a:t>
            </a:r>
            <a:r>
              <a:rPr lang="en-US" dirty="0" smtClean="0"/>
              <a:t> </a:t>
            </a:r>
            <a:r>
              <a:rPr lang="en-US" dirty="0" smtClean="0"/>
              <a:t>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Almost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 </a:t>
            </a:r>
            <a:r>
              <a:rPr lang="en-US" dirty="0" smtClean="0"/>
              <a:t>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 smtClean="0"/>
              <a:t>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 smtClean="0"/>
              <a:t>which content we want to replace</a:t>
            </a: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44117" y="1855974"/>
            <a:ext cx="3623827" cy="4730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354298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340768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04853" y="1855974"/>
            <a:ext cx="4299595" cy="4730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495281" y="3645024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ContentPlaceHolderID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70225" y="3645024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64970" y="6021288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59632" y="263691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59632" y="306896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2_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17693</TotalTime>
  <Words>2631</Words>
  <Application>Microsoft Office PowerPoint</Application>
  <PresentationFormat>On-screen Show (4:3)</PresentationFormat>
  <Paragraphs>332</Paragraphs>
  <Slides>45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BASD</vt:lpstr>
      <vt:lpstr>2_BASD</vt:lpstr>
      <vt:lpstr>Telerik Theme</vt:lpstr>
      <vt:lpstr>Visio</vt:lpstr>
      <vt:lpstr>User Controls, Master Pages and Navigation</vt:lpstr>
      <vt:lpstr>Table of Contents </vt:lpstr>
      <vt:lpstr>Master Pages</vt:lpstr>
      <vt:lpstr>Master and Content Pages</vt:lpstr>
      <vt:lpstr>Why Use Master and  Content Pages?</vt:lpstr>
      <vt:lpstr>Master Pages – Characteristics</vt:lpstr>
      <vt:lpstr>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ASP.NET  User Controls</vt:lpstr>
      <vt:lpstr>User Controls</vt:lpstr>
      <vt:lpstr>User Controls (2)</vt:lpstr>
      <vt:lpstr>User Controls (3)</vt:lpstr>
      <vt:lpstr>User Controls (4)</vt:lpstr>
      <vt:lpstr>User Controls – Advantages</vt:lpstr>
      <vt:lpstr>Sharing of User Controls</vt:lpstr>
      <vt:lpstr>Using User Controls</vt:lpstr>
      <vt:lpstr>User Controls</vt:lpstr>
      <vt:lpstr>Site Navigation</vt:lpstr>
      <vt:lpstr>Site Navigation</vt:lpstr>
      <vt:lpstr>What is Site Map?</vt:lpstr>
      <vt:lpstr>XML Site Map</vt:lpstr>
      <vt:lpstr>XMLSiteMapProvider –  Example</vt:lpstr>
      <vt:lpstr>siteMapNode Attributes</vt:lpstr>
      <vt:lpstr>Site Navigation (2)</vt:lpstr>
      <vt:lpstr>Site Navigation (3)</vt:lpstr>
      <vt:lpstr>Menu Control</vt:lpstr>
      <vt:lpstr>Menu Control (2)</vt:lpstr>
      <vt:lpstr>TreeView control</vt:lpstr>
      <vt:lpstr>SiteMapPath Control</vt:lpstr>
      <vt:lpstr>SiteMapDataSource</vt:lpstr>
      <vt:lpstr>Navigation Controls</vt:lpstr>
      <vt:lpstr>Localization</vt:lpstr>
      <vt:lpstr>What is Localization?</vt:lpstr>
      <vt:lpstr>Resource Files</vt:lpstr>
      <vt:lpstr>Implicit Localization</vt:lpstr>
      <vt:lpstr>Implicit Localization (2)</vt:lpstr>
      <vt:lpstr>Explicit Localization</vt:lpstr>
      <vt:lpstr>Implicit Localization</vt:lpstr>
      <vt:lpstr>User Controls and Master Pages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dminkov</cp:lastModifiedBy>
  <cp:revision>440</cp:revision>
  <dcterms:created xsi:type="dcterms:W3CDTF">2003-11-24T23:05:59Z</dcterms:created>
  <dcterms:modified xsi:type="dcterms:W3CDTF">2010-10-12T08:04:08Z</dcterms:modified>
</cp:coreProperties>
</file>