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1"/>
  </p:notesMasterIdLst>
  <p:handoutMasterIdLst>
    <p:handoutMasterId r:id="rId102"/>
  </p:handoutMasterIdLst>
  <p:sldIdLst>
    <p:sldId id="320" r:id="rId2"/>
    <p:sldId id="327" r:id="rId3"/>
    <p:sldId id="326"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6" r:id="rId80"/>
    <p:sldId id="405" r:id="rId81"/>
    <p:sldId id="407" r:id="rId82"/>
    <p:sldId id="408" r:id="rId83"/>
    <p:sldId id="409" r:id="rId84"/>
    <p:sldId id="410" r:id="rId85"/>
    <p:sldId id="411" r:id="rId86"/>
    <p:sldId id="412" r:id="rId87"/>
    <p:sldId id="413" r:id="rId88"/>
    <p:sldId id="414" r:id="rId89"/>
    <p:sldId id="415" r:id="rId90"/>
    <p:sldId id="416" r:id="rId91"/>
    <p:sldId id="422" r:id="rId92"/>
    <p:sldId id="417" r:id="rId93"/>
    <p:sldId id="418" r:id="rId94"/>
    <p:sldId id="419" r:id="rId95"/>
    <p:sldId id="420" r:id="rId96"/>
    <p:sldId id="421" r:id="rId97"/>
    <p:sldId id="423" r:id="rId98"/>
    <p:sldId id="424" r:id="rId99"/>
    <p:sldId id="325" r:id="rId100"/>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FC8"/>
    <a:srgbClr val="FAF7C8"/>
    <a:srgbClr val="FAF8C8"/>
    <a:srgbClr val="F5FFC2"/>
    <a:srgbClr val="EBFFD2"/>
    <a:srgbClr val="EBFFDC"/>
    <a:srgbClr val="FAF8BE"/>
    <a:srgbClr val="FAF8D2"/>
    <a:srgbClr val="8CF4F2"/>
    <a:srgbClr val="A4F6F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3" autoAdjust="0"/>
    <p:restoredTop sz="94660" autoAdjust="0"/>
  </p:normalViewPr>
  <p:slideViewPr>
    <p:cSldViewPr>
      <p:cViewPr>
        <p:scale>
          <a:sx n="95" d="100"/>
          <a:sy n="95" d="100"/>
        </p:scale>
        <p:origin x="-27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2/23/2010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2/23/2010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4</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A4A69B2-E48D-40A4-A868-56192CA06198}" type="slidenum">
              <a:rPr lang="en-US"/>
              <a:pPr/>
              <a:t>43</a:t>
            </a:fld>
            <a:r>
              <a:rPr lang="en-US" dirty="0"/>
              <a:t>##</a:t>
            </a:r>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769F979-6036-4AC6-9658-94B8622CB9C6}" type="slidenum">
              <a:rPr lang="en-US"/>
              <a:pPr/>
              <a:t>44</a:t>
            </a:fld>
            <a:r>
              <a:rPr lang="en-US" dirty="0"/>
              <a:t>##</a:t>
            </a:r>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F5C244D-260F-4411-A724-694B843B705A}" type="slidenum">
              <a:rPr lang="en-US"/>
              <a:pPr/>
              <a:t>45</a:t>
            </a:fld>
            <a:r>
              <a:rPr lang="en-US" dirty="0"/>
              <a:t>##</a:t>
            </a:r>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DE8AFCF-28C4-49D0-B044-E430F0C2F2EB}" type="slidenum">
              <a:rPr lang="en-US"/>
              <a:pPr/>
              <a:t>46</a:t>
            </a:fld>
            <a:r>
              <a:rPr lang="en-US" dirty="0"/>
              <a:t>##</a:t>
            </a:r>
          </a:p>
        </p:txBody>
      </p:sp>
      <p:sp>
        <p:nvSpPr>
          <p:cNvPr id="563202" name="Rectangle 2"/>
          <p:cNvSpPr>
            <a:spLocks noGrp="1" noRot="1" noChangeAspect="1" noChangeArrowheads="1" noTextEdit="1"/>
          </p:cNvSpPr>
          <p:nvPr>
            <p:ph type="sldImg"/>
          </p:nvPr>
        </p:nvSpPr>
        <p:spPr>
          <a:ln/>
        </p:spPr>
      </p:sp>
      <p:sp>
        <p:nvSpPr>
          <p:cNvPr id="563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BA4314D-9142-443D-9050-C21ABEC42780}" type="slidenum">
              <a:rPr lang="en-US"/>
              <a:pPr/>
              <a:t>48</a:t>
            </a:fld>
            <a:r>
              <a:rPr lang="en-US" dirty="0"/>
              <a:t>##</a:t>
            </a:r>
          </a:p>
        </p:txBody>
      </p:sp>
      <p:sp>
        <p:nvSpPr>
          <p:cNvPr id="565250" name="Rectangle 2"/>
          <p:cNvSpPr>
            <a:spLocks noGrp="1" noRot="1" noChangeAspect="1" noChangeArrowheads="1" noTextEdit="1"/>
          </p:cNvSpPr>
          <p:nvPr>
            <p:ph type="sldImg"/>
          </p:nvPr>
        </p:nvSpPr>
        <p:spPr>
          <a:ln/>
        </p:spPr>
      </p:sp>
      <p:sp>
        <p:nvSpPr>
          <p:cNvPr id="565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149E57-0798-442F-9EDF-19F617E03DDC}" type="slidenum">
              <a:rPr lang="en-US"/>
              <a:pPr/>
              <a:t>49</a:t>
            </a:fld>
            <a:r>
              <a:rPr lang="en-US" dirty="0"/>
              <a:t>##</a:t>
            </a:r>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85A3E0C-18BB-4CFB-BC80-588D4BBA5B80}" type="slidenum">
              <a:rPr lang="en-US"/>
              <a:pPr/>
              <a:t>50</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DE23597-FBBC-42B6-95B8-38385222AA31}" type="slidenum">
              <a:rPr lang="en-US"/>
              <a:pPr/>
              <a:t>70</a:t>
            </a:fld>
            <a:r>
              <a:rPr lang="en-US" dirty="0"/>
              <a:t>##</a:t>
            </a:r>
          </a:p>
        </p:txBody>
      </p:sp>
      <p:sp>
        <p:nvSpPr>
          <p:cNvPr id="672770" name="Rectangle 2"/>
          <p:cNvSpPr>
            <a:spLocks noGrp="1" noRot="1" noChangeAspect="1" noChangeArrowheads="1" noTextEdit="1"/>
          </p:cNvSpPr>
          <p:nvPr>
            <p:ph type="sldImg"/>
          </p:nvPr>
        </p:nvSpPr>
        <p:spPr>
          <a:xfrm>
            <a:off x="420688" y="465138"/>
            <a:ext cx="6042025" cy="4530725"/>
          </a:xfrm>
          <a:ln/>
        </p:spPr>
      </p:sp>
      <p:sp>
        <p:nvSpPr>
          <p:cNvPr id="672771" name="Rectangle 3"/>
          <p:cNvSpPr>
            <a:spLocks noGrp="1" noChangeArrowheads="1"/>
          </p:cNvSpPr>
          <p:nvPr>
            <p:ph type="body" idx="1"/>
          </p:nvPr>
        </p:nvSpPr>
        <p:spPr>
          <a:xfrm>
            <a:off x="573998" y="5113236"/>
            <a:ext cx="5733818" cy="3472271"/>
          </a:xfrm>
        </p:spPr>
        <p:txBody>
          <a:bodyPr/>
          <a:lstStyle/>
          <a:p>
            <a:pPr>
              <a:lnSpc>
                <a:spcPct val="95000"/>
              </a:lnSpc>
              <a:spcBef>
                <a:spcPct val="5000"/>
              </a:spcBef>
            </a:pPr>
            <a:r>
              <a:rPr lang="en-US" dirty="0"/>
              <a:t>Introducing the </a:t>
            </a:r>
            <a:r>
              <a:rPr lang="en-US" dirty="0" err="1"/>
              <a:t>StringBuffer</a:t>
            </a:r>
            <a:r>
              <a:rPr lang="en-US" dirty="0"/>
              <a:t> Class</a:t>
            </a:r>
          </a:p>
          <a:p>
            <a:pPr lvl="1">
              <a:lnSpc>
                <a:spcPct val="95000"/>
              </a:lnSpc>
              <a:spcBef>
                <a:spcPct val="5000"/>
              </a:spcBef>
            </a:pPr>
            <a:r>
              <a:rPr lang="en-US" dirty="0" err="1">
                <a:latin typeface="Courier New" pitchFamily="49" charset="0"/>
              </a:rPr>
              <a:t>StringBuffer</a:t>
            </a:r>
            <a:r>
              <a:rPr lang="en-US" dirty="0"/>
              <a:t> represents strings that can be modified and extended at run time. The following example creates three new </a:t>
            </a:r>
            <a:r>
              <a:rPr lang="en-US" dirty="0">
                <a:latin typeface="Courier New" pitchFamily="49" charset="0"/>
              </a:rPr>
              <a:t>String</a:t>
            </a:r>
            <a:r>
              <a:rPr lang="en-US" dirty="0"/>
              <a:t> objects, and copies all the characters each time a new </a:t>
            </a:r>
            <a:r>
              <a:rPr lang="en-US" dirty="0">
                <a:latin typeface="Courier New" pitchFamily="49" charset="0"/>
              </a:rPr>
              <a:t>String</a:t>
            </a:r>
            <a:r>
              <a:rPr lang="en-US" dirty="0"/>
              <a:t> is created:</a:t>
            </a:r>
          </a:p>
          <a:p>
            <a:pPr lvl="4">
              <a:lnSpc>
                <a:spcPct val="95000"/>
              </a:lnSpc>
              <a:spcBef>
                <a:spcPct val="5000"/>
              </a:spcBef>
            </a:pPr>
            <a:r>
              <a:rPr lang="en-US" dirty="0"/>
              <a:t>String quote = "Fasten your seatbelts, ";</a:t>
            </a:r>
          </a:p>
          <a:p>
            <a:pPr lvl="4">
              <a:lnSpc>
                <a:spcPct val="95000"/>
              </a:lnSpc>
              <a:spcBef>
                <a:spcPct val="5000"/>
              </a:spcBef>
            </a:pPr>
            <a:r>
              <a:rPr lang="en-US" dirty="0"/>
              <a:t>quote = quote + "it’s going to be a bumpy night.";</a:t>
            </a:r>
          </a:p>
          <a:p>
            <a:pPr lvl="1">
              <a:lnSpc>
                <a:spcPct val="95000"/>
              </a:lnSpc>
              <a:spcBef>
                <a:spcPct val="5000"/>
              </a:spcBef>
            </a:pPr>
            <a:r>
              <a:rPr lang="en-US" dirty="0"/>
              <a:t>It is more efficient to </a:t>
            </a:r>
            <a:r>
              <a:rPr lang="en-US" dirty="0" err="1"/>
              <a:t>preallocate</a:t>
            </a:r>
            <a:r>
              <a:rPr lang="en-US" dirty="0"/>
              <a:t> the amount of space required using the </a:t>
            </a:r>
            <a:r>
              <a:rPr lang="en-US" dirty="0" err="1">
                <a:latin typeface="Courier New" pitchFamily="49" charset="0"/>
              </a:rPr>
              <a:t>StringBuffer</a:t>
            </a:r>
            <a:r>
              <a:rPr lang="en-US" dirty="0"/>
              <a:t> constructor, and its </a:t>
            </a:r>
            <a:r>
              <a:rPr lang="en-US" dirty="0">
                <a:latin typeface="Courier New" pitchFamily="49" charset="0"/>
              </a:rPr>
              <a:t>append()</a:t>
            </a:r>
            <a:r>
              <a:rPr lang="en-US" dirty="0"/>
              <a:t> method as follows:</a:t>
            </a:r>
          </a:p>
          <a:p>
            <a:pPr lvl="4">
              <a:lnSpc>
                <a:spcPct val="95000"/>
              </a:lnSpc>
              <a:spcBef>
                <a:spcPct val="5000"/>
              </a:spcBef>
            </a:pPr>
            <a:r>
              <a:rPr lang="en-US" dirty="0" err="1"/>
              <a:t>StringBuffer</a:t>
            </a:r>
            <a:r>
              <a:rPr lang="en-US" dirty="0"/>
              <a:t> quote = new </a:t>
            </a:r>
            <a:r>
              <a:rPr lang="en-US" dirty="0" err="1"/>
              <a:t>StringBuffer</a:t>
            </a:r>
            <a:r>
              <a:rPr lang="en-US" dirty="0"/>
              <a:t>(60); // </a:t>
            </a:r>
            <a:r>
              <a:rPr lang="en-US" dirty="0" err="1"/>
              <a:t>alloc</a:t>
            </a:r>
            <a:r>
              <a:rPr lang="en-US" dirty="0"/>
              <a:t> 60 chars</a:t>
            </a:r>
          </a:p>
          <a:p>
            <a:pPr lvl="4">
              <a:lnSpc>
                <a:spcPct val="95000"/>
              </a:lnSpc>
              <a:spcBef>
                <a:spcPct val="5000"/>
              </a:spcBef>
            </a:pPr>
            <a:r>
              <a:rPr lang="en-US" dirty="0" err="1"/>
              <a:t>quote.append</a:t>
            </a:r>
            <a:r>
              <a:rPr lang="en-US" dirty="0"/>
              <a:t>("Fasten your seatbelts, ");</a:t>
            </a:r>
            <a:br>
              <a:rPr lang="en-US" dirty="0"/>
            </a:br>
            <a:r>
              <a:rPr lang="en-US" dirty="0" err="1"/>
              <a:t>quote.append</a:t>
            </a:r>
            <a:r>
              <a:rPr lang="en-US" dirty="0"/>
              <a:t>(" it’s going to be a bumpy night. ");</a:t>
            </a:r>
          </a:p>
          <a:p>
            <a:pPr lvl="1">
              <a:lnSpc>
                <a:spcPct val="95000"/>
              </a:lnSpc>
              <a:spcBef>
                <a:spcPct val="5000"/>
              </a:spcBef>
            </a:pPr>
            <a:r>
              <a:rPr lang="en-US" dirty="0" err="1">
                <a:latin typeface="Courier New" pitchFamily="49" charset="0"/>
              </a:rPr>
              <a:t>StringBuffer</a:t>
            </a:r>
            <a:r>
              <a:rPr lang="en-US" dirty="0"/>
              <a:t> also provides a number of overloaded </a:t>
            </a:r>
            <a:r>
              <a:rPr lang="en-US" dirty="0">
                <a:latin typeface="Courier New" pitchFamily="49" charset="0"/>
              </a:rPr>
              <a:t>insert()</a:t>
            </a:r>
            <a:r>
              <a:rPr lang="en-US" dirty="0"/>
              <a:t> methods for inserting various types of data at a particular location in the string buffer.</a:t>
            </a:r>
          </a:p>
          <a:p>
            <a:pPr>
              <a:lnSpc>
                <a:spcPct val="95000"/>
              </a:lnSpc>
              <a:spcBef>
                <a:spcPct val="5000"/>
              </a:spcBef>
            </a:pPr>
            <a:r>
              <a:rPr lang="en-US" dirty="0">
                <a:solidFill>
                  <a:srgbClr val="0000FF"/>
                </a:solidFill>
              </a:rPr>
              <a:t>Instructor Note</a:t>
            </a:r>
          </a:p>
          <a:p>
            <a:pPr lvl="1">
              <a:lnSpc>
                <a:spcPct val="95000"/>
              </a:lnSpc>
              <a:spcBef>
                <a:spcPct val="0"/>
              </a:spcBef>
            </a:pPr>
            <a:r>
              <a:rPr lang="en-US" dirty="0">
                <a:solidFill>
                  <a:srgbClr val="0000FF"/>
                </a:solidFill>
              </a:rPr>
              <a:t>The example in the slide uses </a:t>
            </a:r>
            <a:r>
              <a:rPr lang="en-US" dirty="0" err="1">
                <a:solidFill>
                  <a:srgbClr val="0000FF"/>
                </a:solidFill>
                <a:latin typeface="Courier New" pitchFamily="49" charset="0"/>
              </a:rPr>
              <a:t>StringBuffer</a:t>
            </a:r>
            <a:r>
              <a:rPr lang="en-US" dirty="0">
                <a:solidFill>
                  <a:srgbClr val="0000FF"/>
                </a:solidFill>
              </a:rPr>
              <a:t> to reverse the characters in a string. A </a:t>
            </a:r>
            <a:r>
              <a:rPr lang="en-US" dirty="0" err="1">
                <a:solidFill>
                  <a:srgbClr val="0000FF"/>
                </a:solidFill>
                <a:latin typeface="Courier New" pitchFamily="49" charset="0"/>
              </a:rPr>
              <a:t>StringBuffer</a:t>
            </a:r>
            <a:r>
              <a:rPr lang="en-US" dirty="0">
                <a:solidFill>
                  <a:srgbClr val="0000FF"/>
                </a:solidFill>
              </a:rPr>
              <a:t> object is created, with the same length as the string. The loop traverses the </a:t>
            </a:r>
            <a:r>
              <a:rPr lang="en-US" dirty="0">
                <a:solidFill>
                  <a:srgbClr val="0000FF"/>
                </a:solidFill>
                <a:latin typeface="Courier New" pitchFamily="49" charset="0"/>
              </a:rPr>
              <a:t>String</a:t>
            </a:r>
            <a:r>
              <a:rPr lang="en-US" dirty="0">
                <a:solidFill>
                  <a:srgbClr val="0000FF"/>
                </a:solidFill>
              </a:rPr>
              <a:t> parameter in reverse order and appends each of its characters to the </a:t>
            </a:r>
            <a:r>
              <a:rPr lang="en-US" dirty="0" err="1">
                <a:solidFill>
                  <a:srgbClr val="0000FF"/>
                </a:solidFill>
                <a:latin typeface="Courier New" pitchFamily="49" charset="0"/>
              </a:rPr>
              <a:t>StringBuffer</a:t>
            </a:r>
            <a:r>
              <a:rPr lang="en-US" dirty="0">
                <a:solidFill>
                  <a:srgbClr val="0000FF"/>
                </a:solidFill>
              </a:rPr>
              <a:t> object by using </a:t>
            </a:r>
            <a:r>
              <a:rPr lang="en-US" dirty="0">
                <a:solidFill>
                  <a:srgbClr val="0000FF"/>
                </a:solidFill>
                <a:latin typeface="Courier New" pitchFamily="49" charset="0"/>
              </a:rPr>
              <a:t>append()</a:t>
            </a:r>
            <a:r>
              <a:rPr lang="en-US" dirty="0">
                <a:solidFill>
                  <a:srgbClr val="0000FF"/>
                </a:solidFill>
              </a:rPr>
              <a:t>. The </a:t>
            </a:r>
            <a:r>
              <a:rPr lang="en-US" dirty="0" err="1">
                <a:solidFill>
                  <a:srgbClr val="0000FF"/>
                </a:solidFill>
                <a:latin typeface="Courier New" pitchFamily="49" charset="0"/>
              </a:rPr>
              <a:t>StringBuffer</a:t>
            </a:r>
            <a:r>
              <a:rPr lang="en-US" dirty="0">
                <a:solidFill>
                  <a:srgbClr val="0000FF"/>
                </a:solidFill>
              </a:rPr>
              <a:t> therefore holds a reverse copy of the </a:t>
            </a:r>
            <a:r>
              <a:rPr lang="en-US" dirty="0">
                <a:solidFill>
                  <a:srgbClr val="0000FF"/>
                </a:solidFill>
                <a:latin typeface="Courier New" pitchFamily="49" charset="0"/>
              </a:rPr>
              <a:t>String</a:t>
            </a:r>
            <a:r>
              <a:rPr lang="en-US" dirty="0">
                <a:solidFill>
                  <a:srgbClr val="0000FF"/>
                </a:solidFill>
              </a:rPr>
              <a:t> parameter. At the end of the method, a new </a:t>
            </a:r>
            <a:r>
              <a:rPr lang="en-US" dirty="0">
                <a:solidFill>
                  <a:srgbClr val="0000FF"/>
                </a:solidFill>
                <a:latin typeface="Courier New" pitchFamily="49" charset="0"/>
              </a:rPr>
              <a:t>String </a:t>
            </a:r>
            <a:r>
              <a:rPr lang="en-US" dirty="0">
                <a:solidFill>
                  <a:srgbClr val="0000FF"/>
                </a:solidFill>
              </a:rPr>
              <a:t>object is created from the </a:t>
            </a:r>
            <a:r>
              <a:rPr lang="en-US" dirty="0" err="1">
                <a:solidFill>
                  <a:srgbClr val="0000FF"/>
                </a:solidFill>
                <a:latin typeface="Courier New" pitchFamily="49" charset="0"/>
              </a:rPr>
              <a:t>StringBuffer</a:t>
            </a:r>
            <a:r>
              <a:rPr lang="en-US" dirty="0">
                <a:solidFill>
                  <a:srgbClr val="0000FF"/>
                </a:solidFill>
              </a:rPr>
              <a:t> object, and this </a:t>
            </a:r>
            <a:r>
              <a:rPr lang="en-US" dirty="0">
                <a:solidFill>
                  <a:srgbClr val="0000FF"/>
                </a:solidFill>
                <a:latin typeface="Courier New" pitchFamily="49" charset="0"/>
              </a:rPr>
              <a:t>String</a:t>
            </a:r>
            <a:r>
              <a:rPr lang="en-US" dirty="0">
                <a:solidFill>
                  <a:srgbClr val="0000FF"/>
                </a:solidFill>
              </a:rPr>
              <a:t> is returned from the method</a:t>
            </a:r>
            <a:r>
              <a:rPr lang="en-US"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79</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9273CFF-D644-4D64-AFA0-DDA8F378A849}" type="slidenum">
              <a:rPr lang="en-US"/>
              <a:pPr/>
              <a:t>98</a:t>
            </a:fld>
            <a:r>
              <a:rPr lang="en-US" dirty="0"/>
              <a:t>##</a:t>
            </a:r>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5D44F07-0262-4FD2-BB67-FC43D881416F}" type="slidenum">
              <a:rPr lang="en-US"/>
              <a:pPr/>
              <a:t>24</a:t>
            </a:fld>
            <a:r>
              <a:rPr lang="en-US" dirty="0"/>
              <a:t>##</a:t>
            </a:r>
          </a:p>
        </p:txBody>
      </p:sp>
      <p:sp>
        <p:nvSpPr>
          <p:cNvPr id="618498" name="Rectangle 2"/>
          <p:cNvSpPr>
            <a:spLocks noGrp="1" noRot="1" noChangeAspect="1" noChangeArrowheads="1" noTextEdit="1"/>
          </p:cNvSpPr>
          <p:nvPr>
            <p:ph type="sldImg"/>
          </p:nvPr>
        </p:nvSpPr>
        <p:spPr>
          <a:ln/>
        </p:spPr>
      </p:sp>
      <p:sp>
        <p:nvSpPr>
          <p:cNvPr id="6184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E91C298-E252-4F7F-AC44-789B86BA0FDD}" type="slidenum">
              <a:rPr lang="en-US"/>
              <a:pPr/>
              <a:t>25</a:t>
            </a:fld>
            <a:r>
              <a:rPr lang="en-US" dirty="0"/>
              <a:t>##</a:t>
            </a:r>
          </a:p>
        </p:txBody>
      </p:sp>
      <p:sp>
        <p:nvSpPr>
          <p:cNvPr id="642050" name="Rectangle 2"/>
          <p:cNvSpPr>
            <a:spLocks noGrp="1" noRot="1" noChangeAspect="1" noChangeArrowheads="1" noTextEdit="1"/>
          </p:cNvSpPr>
          <p:nvPr>
            <p:ph type="sldImg"/>
          </p:nvPr>
        </p:nvSpPr>
        <p:spPr>
          <a:ln/>
        </p:spPr>
      </p:sp>
      <p:sp>
        <p:nvSpPr>
          <p:cNvPr id="6420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66E20DFF-BB92-4114-9F67-FA76F92D8BE7}" type="slidenum">
              <a:rPr lang="en-US"/>
              <a:pPr/>
              <a:t>34</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EE1E64-20FC-4D06-B2D9-D0477C9C9B6E}" type="slidenum">
              <a:rPr lang="en-US"/>
              <a:pPr/>
              <a:t>35</a:t>
            </a:fld>
            <a:r>
              <a:rPr lang="en-US" dirty="0"/>
              <a:t>##</a:t>
            </a:r>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E5882A2-37B3-4CA8-9793-FBC405D86674}" type="slidenum">
              <a:rPr lang="en-US"/>
              <a:pPr/>
              <a:t>36</a:t>
            </a:fld>
            <a:r>
              <a:rPr lang="en-US" dirty="0"/>
              <a:t>##</a:t>
            </a:r>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12229CA6-5BB0-4430-A3FD-9E6B29777C56}" type="slidenum">
              <a:rPr lang="en-US"/>
              <a:pPr/>
              <a:t>40</a:t>
            </a:fld>
            <a:r>
              <a:rPr lang="en-US" dirty="0"/>
              <a:t>##</a:t>
            </a:r>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2A5838B-DEB8-4267-8F41-57F86C547C9E}" type="slidenum">
              <a:rPr lang="en-US"/>
              <a:pPr/>
              <a:t>41</a:t>
            </a:fld>
            <a:r>
              <a:rPr lang="en-US" dirty="0"/>
              <a:t>##</a:t>
            </a:r>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2E1D4CE-86AF-45DA-8A9D-2B904CCC43F3}" type="slidenum">
              <a:rPr lang="en-US"/>
              <a:pPr/>
              <a:t>42</a:t>
            </a:fld>
            <a:r>
              <a:rPr lang="en-US" dirty="0"/>
              <a:t>##</a:t>
            </a:r>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C# Language Overview</a:t>
            </a:r>
            <a:br>
              <a:rPr lang="en-US" dirty="0" smtClean="0"/>
            </a:br>
            <a:r>
              <a:rPr lang="en-US" dirty="0" smtClean="0"/>
              <a:t>(Part II)</a:t>
            </a:r>
            <a:endParaRPr lang="en-US" dirty="0"/>
          </a:p>
        </p:txBody>
      </p:sp>
      <p:sp>
        <p:nvSpPr>
          <p:cNvPr id="3" name="Subtitle 2"/>
          <p:cNvSpPr>
            <a:spLocks noGrp="1"/>
          </p:cNvSpPr>
          <p:nvPr>
            <p:ph type="subTitle" idx="1"/>
          </p:nvPr>
        </p:nvSpPr>
        <p:spPr>
          <a:xfrm>
            <a:off x="1447800" y="3048000"/>
            <a:ext cx="7239000" cy="954880"/>
          </a:xfrm>
        </p:spPr>
        <p:txBody>
          <a:bodyPr/>
          <a:lstStyle/>
          <a:p>
            <a:r>
              <a:rPr lang="en-US" dirty="0" smtClean="0"/>
              <a:t>Creating and Using Objects, Exceptions, Strings, Generics, Collections, Attributes</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7" name="Picture 2" descr="http://newsimg.bbc.co.uk/media/images/39338000/jpg/_39338782_newplanets_203.jpg"/>
          <p:cNvPicPr>
            <a:picLocks noChangeAspect="1" noChangeArrowheads="1"/>
          </p:cNvPicPr>
          <p:nvPr/>
        </p:nvPicPr>
        <p:blipFill>
          <a:blip r:embed="rId3" cstate="print">
            <a:lum contrast="20000"/>
          </a:blip>
          <a:srcRect/>
          <a:stretch>
            <a:fillRect/>
          </a:stretch>
        </p:blipFill>
        <p:spPr bwMode="auto">
          <a:xfrm>
            <a:off x="4495801" y="4592096"/>
            <a:ext cx="4074608" cy="1752600"/>
          </a:xfrm>
          <a:prstGeom prst="roundRect">
            <a:avLst>
              <a:gd name="adj" fmla="val 9787"/>
            </a:avLst>
          </a:prstGeom>
          <a:noFill/>
          <a:effectLst>
            <a:softEdge rad="3175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t>Fields</a:t>
            </a:r>
          </a:p>
        </p:txBody>
      </p:sp>
      <p:sp>
        <p:nvSpPr>
          <p:cNvPr id="577539" name="Rectangle 3"/>
          <p:cNvSpPr>
            <a:spLocks noGrp="1" noChangeArrowheads="1"/>
          </p:cNvSpPr>
          <p:nvPr>
            <p:ph type="body" idx="1"/>
          </p:nvPr>
        </p:nvSpPr>
        <p:spPr/>
        <p:txBody>
          <a:bodyPr/>
          <a:lstStyle/>
          <a:p>
            <a:pPr>
              <a:lnSpc>
                <a:spcPts val="4000"/>
              </a:lnSpc>
            </a:pPr>
            <a:r>
              <a:rPr lang="en-US" dirty="0"/>
              <a:t>Fields are data members of a class</a:t>
            </a:r>
          </a:p>
          <a:p>
            <a:pPr>
              <a:lnSpc>
                <a:spcPts val="4000"/>
              </a:lnSpc>
            </a:pPr>
            <a:r>
              <a:rPr lang="en-US" dirty="0"/>
              <a:t>Can be variables and constants</a:t>
            </a:r>
          </a:p>
          <a:p>
            <a:pPr>
              <a:lnSpc>
                <a:spcPts val="4000"/>
              </a:lnSpc>
            </a:pPr>
            <a:r>
              <a:rPr lang="en-US" dirty="0"/>
              <a:t>Accessing a field doesn’t </a:t>
            </a:r>
            <a:r>
              <a:rPr lang="en-US" dirty="0" smtClean="0"/>
              <a:t>invoke any </a:t>
            </a:r>
            <a:r>
              <a:rPr lang="en-US" dirty="0"/>
              <a:t>actions of the object</a:t>
            </a:r>
          </a:p>
          <a:p>
            <a:pPr>
              <a:lnSpc>
                <a:spcPts val="4000"/>
              </a:lnSpc>
            </a:pPr>
            <a:r>
              <a:rPr lang="en-US" dirty="0"/>
              <a:t>Example:</a:t>
            </a:r>
          </a:p>
          <a:p>
            <a:pPr lvl="1">
              <a:lnSpc>
                <a:spcPts val="4000"/>
              </a:lnSpc>
            </a:pPr>
            <a:r>
              <a:rPr lang="en-US" noProof="1">
                <a:solidFill>
                  <a:schemeClr val="accent5">
                    <a:lumMod val="20000"/>
                    <a:lumOff val="80000"/>
                  </a:schemeClr>
                </a:solidFill>
                <a:latin typeface="Consolas" pitchFamily="49" charset="0"/>
                <a:cs typeface="Consolas" pitchFamily="49" charset="0"/>
              </a:rPr>
              <a:t>String.Empty</a:t>
            </a:r>
            <a:r>
              <a:rPr lang="en-US" dirty="0"/>
              <a:t> (the </a:t>
            </a:r>
            <a:r>
              <a:rPr lang="en-US" dirty="0">
                <a:solidFill>
                  <a:schemeClr val="accent5">
                    <a:lumMod val="20000"/>
                    <a:lumOff val="80000"/>
                  </a:schemeClr>
                </a:solidFill>
                <a:latin typeface="Consolas" pitchFamily="49" charset="0"/>
                <a:cs typeface="Consolas" pitchFamily="49" charset="0"/>
              </a:rPr>
              <a:t>""</a:t>
            </a:r>
            <a:r>
              <a:rPr lang="en-US" dirty="0"/>
              <a:t> string)</a:t>
            </a:r>
          </a:p>
        </p:txBody>
      </p:sp>
      <p:pic>
        <p:nvPicPr>
          <p:cNvPr id="60418" name="Picture 2" descr="http://www.astrobio.net/articles/images/starfield2.jpg"/>
          <p:cNvPicPr>
            <a:picLocks noChangeAspect="1" noChangeArrowheads="1"/>
          </p:cNvPicPr>
          <p:nvPr/>
        </p:nvPicPr>
        <p:blipFill>
          <a:blip r:embed="rId2" cstate="print">
            <a:lum bright="-10000" contrast="10000"/>
          </a:blip>
          <a:srcRect/>
          <a:stretch>
            <a:fillRect/>
          </a:stretch>
        </p:blipFill>
        <p:spPr bwMode="auto">
          <a:xfrm>
            <a:off x="6705600" y="4419600"/>
            <a:ext cx="2057400" cy="2057400"/>
          </a:xfrm>
          <a:prstGeom prst="roundRect">
            <a:avLst>
              <a:gd name="adj" fmla="val 39524"/>
            </a:avLst>
          </a:prstGeom>
          <a:noFill/>
          <a:effectLst>
            <a:softEdge rad="127000"/>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t>Accessing Fields</a:t>
            </a:r>
            <a:endParaRPr lang="bg-BG"/>
          </a:p>
        </p:txBody>
      </p:sp>
      <p:sp>
        <p:nvSpPr>
          <p:cNvPr id="685059" name="Rectangle 3"/>
          <p:cNvSpPr>
            <a:spLocks noGrp="1" noChangeArrowheads="1"/>
          </p:cNvSpPr>
          <p:nvPr>
            <p:ph type="body" idx="1"/>
          </p:nvPr>
        </p:nvSpPr>
        <p:spPr/>
        <p:txBody>
          <a:bodyPr/>
          <a:lstStyle/>
          <a:p>
            <a:r>
              <a:rPr lang="en-US" dirty="0"/>
              <a:t>Constant fields can be only read</a:t>
            </a:r>
          </a:p>
          <a:p>
            <a:r>
              <a:rPr lang="en-US" dirty="0"/>
              <a:t>Variable fields can be read and modified</a:t>
            </a:r>
          </a:p>
          <a:p>
            <a:r>
              <a:rPr lang="en-US" dirty="0"/>
              <a:t>Usually properties are used instead of </a:t>
            </a:r>
            <a:r>
              <a:rPr lang="en-US" dirty="0" smtClean="0"/>
              <a:t>directly accessing variable </a:t>
            </a:r>
            <a:r>
              <a:rPr lang="en-US" dirty="0"/>
              <a:t>fields</a:t>
            </a:r>
          </a:p>
          <a:p>
            <a:r>
              <a:rPr lang="en-US" dirty="0"/>
              <a:t>Examples:</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t>Properties</a:t>
            </a:r>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(have name and type), but they can contain code, executed when they are accessed </a:t>
            </a:r>
          </a:p>
          <a:p>
            <a:r>
              <a:rPr lang="en-US" dirty="0"/>
              <a:t>Usually used to control access to data </a:t>
            </a:r>
            <a:br>
              <a:rPr lang="en-US" dirty="0"/>
            </a:br>
            <a:r>
              <a:rPr lang="en-US" dirty="0"/>
              <a:t>fields (wrappers), but can </a:t>
            </a:r>
            <a:r>
              <a:rPr lang="en-US" dirty="0" smtClean="0"/>
              <a:t>contain more </a:t>
            </a:r>
            <a:r>
              <a:rPr lang="en-US" dirty="0"/>
              <a:t>complex logic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a:t>Properties (2)</a:t>
            </a:r>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7286625" y="4400550"/>
            <a:ext cx="1400175" cy="2000250"/>
          </a:xfrm>
          <a:prstGeom prst="roundRect">
            <a:avLst>
              <a:gd name="adj" fmla="val 10208"/>
            </a:avLst>
          </a:prstGeom>
          <a:noFill/>
          <a:effectLst>
            <a:softEdge rad="12700"/>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a:xfrm>
            <a:off x="3962400" y="152400"/>
            <a:ext cx="4953000" cy="914400"/>
          </a:xfrm>
        </p:spPr>
        <p:txBody>
          <a:bodyPr/>
          <a:lstStyle/>
          <a:p>
            <a:r>
              <a:rPr lang="en-US" sz="3600" dirty="0"/>
              <a:t>Accessing Properties and Fields </a:t>
            </a:r>
            <a:r>
              <a:rPr lang="en-US" sz="3600"/>
              <a:t>– </a:t>
            </a:r>
            <a:r>
              <a:rPr lang="en-US" sz="3600" smtClean="0"/>
              <a:t>Example</a:t>
            </a:r>
            <a:endParaRPr lang="bg-BG" sz="3600" dirty="0"/>
          </a:p>
        </p:txBody>
      </p:sp>
      <p:sp>
        <p:nvSpPr>
          <p:cNvPr id="656387" name="Rectangle 3"/>
          <p:cNvSpPr>
            <a:spLocks noGrp="1" noChangeArrowheads="1"/>
          </p:cNvSpPr>
          <p:nvPr>
            <p:ph type="body" idx="1"/>
          </p:nvPr>
        </p:nvSpPr>
        <p:spPr/>
        <p:txBody>
          <a:bodyPr/>
          <a:lstStyle/>
          <a:p>
            <a:pPr>
              <a:buFontTx/>
              <a:buNone/>
            </a:pPr>
            <a:endParaRPr lang="en-US"/>
          </a:p>
          <a:p>
            <a:endParaRPr lang="en-US"/>
          </a:p>
        </p:txBody>
      </p:sp>
      <p:sp>
        <p:nvSpPr>
          <p:cNvPr id="656388" name="Rectangle 4"/>
          <p:cNvSpPr>
            <a:spLocks noChangeArrowheads="1"/>
          </p:cNvSpPr>
          <p:nvPr/>
        </p:nvSpPr>
        <p:spPr bwMode="auto">
          <a:xfrm>
            <a:off x="684213" y="1423258"/>
            <a:ext cx="7777162"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1200"/>
              </a:spcBef>
              <a:spcAft>
                <a:spcPts val="1200"/>
              </a:spcAft>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 new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DateTime(2009,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12, 25);</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day = christmas.Day;</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month = christmas.Month;</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year = christmas.Year;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"Christmas day: {0}, month: {1}, year: {2}",</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month, 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"Day of year: {0}", christmas.DayOfYear);</a:t>
            </a:r>
          </a:p>
          <a:p>
            <a:pPr eaLnBrk="0" hangingPunct="0">
              <a:lnSpc>
                <a:spcPts val="27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{0} leap year: {1}",</a:t>
            </a:r>
          </a:p>
          <a:p>
            <a:pPr eaLnBrk="0" hangingPunct="0">
              <a:lnSpc>
                <a:spcPts val="27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year, DateTime.IsLeapYear(year));</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sp>
        <p:nvSpPr>
          <p:cNvPr id="3" name="Content Placeholder 2"/>
          <p:cNvSpPr>
            <a:spLocks noGrp="1"/>
          </p:cNvSpPr>
          <p:nvPr>
            <p:ph idx="1"/>
          </p:nvPr>
        </p:nvSpPr>
        <p:spPr/>
        <p:txBody>
          <a:bodyPr/>
          <a:lstStyle/>
          <a:p>
            <a:pPr marL="361950" indent="-361950">
              <a:buFont typeface="+mj-lt"/>
              <a:buAutoNum type="arabicPeriod"/>
              <a:tabLst/>
            </a:pPr>
            <a:r>
              <a:rPr lang="en-US" dirty="0" smtClean="0"/>
              <a:t>Creating and Using Objects</a:t>
            </a:r>
            <a:endParaRPr lang="en-US" sz="3000" dirty="0" smtClean="0"/>
          </a:p>
          <a:p>
            <a:pPr marL="361950" indent="-361950">
              <a:buFont typeface="+mj-lt"/>
              <a:buAutoNum type="arabicPeriod"/>
              <a:tabLst/>
            </a:pPr>
            <a:r>
              <a:rPr lang="en-US" dirty="0" smtClean="0"/>
              <a:t>Exceptions Handling</a:t>
            </a:r>
          </a:p>
          <a:p>
            <a:pPr marL="361950" indent="-361950">
              <a:buFont typeface="+mj-lt"/>
              <a:buAutoNum type="arabicPeriod"/>
              <a:tabLst/>
            </a:pPr>
            <a:r>
              <a:rPr lang="en-US" dirty="0" smtClean="0"/>
              <a:t>Strings and Text Processing</a:t>
            </a:r>
          </a:p>
          <a:p>
            <a:pPr marL="361950" indent="-361950">
              <a:buFont typeface="+mj-lt"/>
              <a:buAutoNum type="arabicPeriod"/>
              <a:tabLst/>
            </a:pPr>
            <a:r>
              <a:rPr lang="en-US" dirty="0" smtClean="0"/>
              <a:t>Generics</a:t>
            </a:r>
          </a:p>
          <a:p>
            <a:pPr marL="361950" indent="-361950">
              <a:buFont typeface="+mj-lt"/>
              <a:buAutoNum type="arabicPeriod"/>
              <a:tabLst/>
            </a:pPr>
            <a:r>
              <a:rPr lang="en-US" dirty="0" smtClean="0"/>
              <a:t>Collection Classes</a:t>
            </a:r>
          </a:p>
          <a:p>
            <a:pPr marL="361950" indent="-361950">
              <a:buFont typeface="+mj-lt"/>
              <a:buAutoNum type="arabicPeriod"/>
              <a:tabLst/>
            </a:pPr>
            <a:r>
              <a:rPr lang="en-US" dirty="0" smtClean="0"/>
              <a:t>Attributes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Constructors</a:t>
            </a:r>
          </a:p>
        </p:txBody>
      </p:sp>
      <p:sp>
        <p:nvSpPr>
          <p:cNvPr id="580611" name="Rectangle 3"/>
          <p:cNvSpPr>
            <a:spLocks noGrp="1" noChangeArrowheads="1"/>
          </p:cNvSpPr>
          <p:nvPr>
            <p:ph type="body" idx="1"/>
          </p:nvPr>
        </p:nvSpPr>
        <p:spPr/>
        <p:txBody>
          <a:bodyPr/>
          <a:lstStyle/>
          <a:p>
            <a:r>
              <a:rPr lang="en-US" dirty="0"/>
              <a:t>Constructors are </a:t>
            </a:r>
            <a:r>
              <a:rPr lang="en-US" dirty="0" smtClean="0"/>
              <a:t>special methods used </a:t>
            </a:r>
            <a:r>
              <a:rPr lang="en-US" dirty="0"/>
              <a:t>to </a:t>
            </a:r>
            <a:r>
              <a:rPr lang="en-US" dirty="0" smtClean="0"/>
              <a:t>assign </a:t>
            </a:r>
            <a:r>
              <a:rPr lang="en-US" dirty="0"/>
              <a:t>initial values of the fields </a:t>
            </a:r>
            <a:r>
              <a:rPr lang="en-US" dirty="0" smtClean="0"/>
              <a:t>in </a:t>
            </a:r>
            <a:r>
              <a:rPr lang="en-US" dirty="0"/>
              <a:t>an object</a:t>
            </a:r>
          </a:p>
          <a:p>
            <a:pPr lvl="1"/>
            <a:r>
              <a:rPr lang="en-US" dirty="0"/>
              <a:t>Executed </a:t>
            </a:r>
            <a:r>
              <a:rPr lang="en-US" dirty="0" smtClean="0"/>
              <a:t>when </a:t>
            </a:r>
            <a:r>
              <a:rPr lang="en-US" dirty="0"/>
              <a:t>an object of a given type is </a:t>
            </a:r>
            <a:r>
              <a:rPr lang="en-US" dirty="0" smtClean="0"/>
              <a:t>being created</a:t>
            </a:r>
            <a:endParaRPr lang="en-US" dirty="0"/>
          </a:p>
          <a:p>
            <a:pPr lvl="1"/>
            <a:r>
              <a:rPr lang="en-US" dirty="0"/>
              <a:t>Have the same name as the </a:t>
            </a:r>
            <a:r>
              <a:rPr lang="en-US" dirty="0" smtClean="0"/>
              <a:t>class that holds them</a:t>
            </a:r>
            <a:endParaRPr lang="en-US" dirty="0"/>
          </a:p>
          <a:p>
            <a:pPr lvl="1"/>
            <a:r>
              <a:rPr lang="en-US" dirty="0" smtClean="0"/>
              <a:t>Do not </a:t>
            </a:r>
            <a:r>
              <a:rPr lang="en-US" dirty="0"/>
              <a:t>return a value</a:t>
            </a:r>
          </a:p>
          <a:p>
            <a:r>
              <a:rPr lang="en-US" dirty="0"/>
              <a:t>A class may have several constructors with different </a:t>
            </a:r>
            <a:r>
              <a:rPr lang="en-US" dirty="0" smtClean="0"/>
              <a:t>set of parameters</a:t>
            </a:r>
            <a:endParaRPr 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Constructors (2)</a:t>
            </a:r>
          </a:p>
        </p:txBody>
      </p:sp>
      <p:sp>
        <p:nvSpPr>
          <p:cNvPr id="641027" name="Rectangle 3"/>
          <p:cNvSpPr>
            <a:spLocks noGrp="1" noChangeArrowheads="1"/>
          </p:cNvSpPr>
          <p:nvPr>
            <p:ph type="body" idx="1"/>
          </p:nvPr>
        </p:nvSpPr>
        <p:spPr/>
        <p:txBody>
          <a:bodyPr/>
          <a:lstStyle/>
          <a:p>
            <a:pPr>
              <a:lnSpc>
                <a:spcPct val="90000"/>
              </a:lnSpc>
            </a:pPr>
            <a:r>
              <a:rPr lang="en-US" dirty="0"/>
              <a:t>Constructor is invoked by the </a:t>
            </a:r>
            <a:r>
              <a:rPr lang="en-US" dirty="0">
                <a:solidFill>
                  <a:schemeClr val="accent5">
                    <a:lumMod val="20000"/>
                    <a:lumOff val="80000"/>
                  </a:schemeClr>
                </a:solidFill>
                <a:effectLst>
                  <a:outerShdw blurRad="38100" dist="38100" dir="2700000" algn="tl">
                    <a:srgbClr val="000000"/>
                  </a:outerShdw>
                </a:effectLst>
              </a:rPr>
              <a:t>new</a:t>
            </a:r>
            <a:r>
              <a:rPr lang="en-US" dirty="0"/>
              <a:t> operator</a:t>
            </a:r>
          </a:p>
          <a:p>
            <a:pPr>
              <a:lnSpc>
                <a:spcPct val="90000"/>
              </a:lnSpc>
            </a:pPr>
            <a:endParaRPr lang="en-US" dirty="0"/>
          </a:p>
          <a:p>
            <a:pPr>
              <a:lnSpc>
                <a:spcPct val="90000"/>
              </a:lnSpc>
              <a:spcBef>
                <a:spcPts val="1200"/>
              </a:spcBef>
            </a:pPr>
            <a:r>
              <a:rPr lang="en-US" dirty="0" smtClean="0"/>
              <a:t>Examples</a:t>
            </a:r>
            <a:r>
              <a:rPr lang="en-US" dirty="0"/>
              <a:t>:</a:t>
            </a:r>
          </a:p>
        </p:txBody>
      </p:sp>
      <p:sp>
        <p:nvSpPr>
          <p:cNvPr id="641028" name="Rectangle 4"/>
          <p:cNvSpPr>
            <a:spLocks noChangeArrowheads="1"/>
          </p:cNvSpPr>
          <p:nvPr/>
        </p:nvSpPr>
        <p:spPr bwMode="auto">
          <a:xfrm>
            <a:off x="685800" y="29718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new String("</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Hello</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 = "Hello!"</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41029" name="Rectangle 5"/>
          <p:cNvSpPr>
            <a:spLocks noChangeArrowheads="1"/>
          </p:cNvSpPr>
          <p:nvPr/>
        </p:nvSpPr>
        <p:spPr bwMode="auto">
          <a:xfrm>
            <a:off x="685800" y="17334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&lt;instance_name&gt; = new &lt;class_name&gt;(&lt;parameters&gt;)</a:t>
            </a:r>
          </a:p>
        </p:txBody>
      </p:sp>
      <p:sp>
        <p:nvSpPr>
          <p:cNvPr id="641030" name="Rectangle 6"/>
          <p:cNvSpPr>
            <a:spLocks noChangeArrowheads="1"/>
          </p:cNvSpPr>
          <p:nvPr/>
        </p:nvSpPr>
        <p:spPr bwMode="auto">
          <a:xfrm>
            <a:off x="685800" y="365760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new String('*', 5); // s =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7" name="Rectangle 6"/>
          <p:cNvSpPr>
            <a:spLocks noChangeArrowheads="1"/>
          </p:cNvSpPr>
          <p:nvPr/>
        </p:nvSpPr>
        <p:spPr bwMode="auto">
          <a:xfrm>
            <a:off x="685800" y="43242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Rectangle 7"/>
          <p:cNvSpPr>
            <a:spLocks noChangeArrowheads="1"/>
          </p:cNvSpPr>
          <p:nvPr/>
        </p:nvSpPr>
        <p:spPr bwMode="auto">
          <a:xfrm>
            <a:off x="685800" y="50100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dt = new DateTime(2009, 12, 30, 12, 33, 59);</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9" name="Rectangle 8"/>
          <p:cNvSpPr>
            <a:spLocks noChangeArrowheads="1"/>
          </p:cNvSpPr>
          <p:nvPr/>
        </p:nvSpPr>
        <p:spPr bwMode="auto">
          <a:xfrm>
            <a:off x="685800" y="5695890"/>
            <a:ext cx="76962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nn-NO"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Int32 value = new Int32(1024);</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dirty="0"/>
              <a:t>Structures</a:t>
            </a:r>
          </a:p>
        </p:txBody>
      </p:sp>
      <p:sp>
        <p:nvSpPr>
          <p:cNvPr id="672771" name="Rectangle 3"/>
          <p:cNvSpPr>
            <a:spLocks noGrp="1" noChangeArrowheads="1"/>
          </p:cNvSpPr>
          <p:nvPr>
            <p:ph type="body" idx="1"/>
          </p:nvPr>
        </p:nvSpPr>
        <p:spPr/>
        <p:txBody>
          <a:bodyPr/>
          <a:lstStyle/>
          <a:p>
            <a:r>
              <a:rPr lang="en-US" dirty="0"/>
              <a:t>Structures are similar to classes</a:t>
            </a:r>
          </a:p>
          <a:p>
            <a:r>
              <a:rPr lang="en-US" dirty="0" smtClean="0"/>
              <a:t>Structures </a:t>
            </a:r>
            <a:r>
              <a:rPr lang="en-US" dirty="0"/>
              <a:t>are usually used for storing data structures, without any other </a:t>
            </a:r>
            <a:r>
              <a:rPr lang="en-US" dirty="0" smtClean="0"/>
              <a:t>functionality</a:t>
            </a:r>
          </a:p>
          <a:p>
            <a:r>
              <a:rPr lang="en-US" dirty="0" smtClean="0"/>
              <a:t>Structures can have fields, properties, etc.</a:t>
            </a:r>
          </a:p>
          <a:p>
            <a:pPr lvl="1"/>
            <a:r>
              <a:rPr lang="en-US" dirty="0" smtClean="0"/>
              <a:t>Using methods is not recommended</a:t>
            </a:r>
          </a:p>
          <a:p>
            <a:r>
              <a:rPr lang="en-US" dirty="0" smtClean="0"/>
              <a:t>Structures are </a:t>
            </a:r>
            <a:r>
              <a:rPr lang="en-US" dirty="0" smtClean="0">
                <a:solidFill>
                  <a:schemeClr val="accent5">
                    <a:lumMod val="20000"/>
                    <a:lumOff val="80000"/>
                  </a:schemeClr>
                </a:solidFill>
              </a:rPr>
              <a:t>value types</a:t>
            </a:r>
            <a:r>
              <a:rPr lang="en-US" dirty="0" smtClean="0"/>
              <a:t>, and classes are </a:t>
            </a:r>
            <a:r>
              <a:rPr lang="en-US" dirty="0" smtClean="0">
                <a:solidFill>
                  <a:schemeClr val="accent5">
                    <a:lumMod val="20000"/>
                    <a:lumOff val="80000"/>
                  </a:schemeClr>
                </a:solidFill>
              </a:rPr>
              <a:t>reference types</a:t>
            </a:r>
            <a:r>
              <a:rPr lang="en-US" dirty="0" smtClean="0"/>
              <a:t> (this will be discussed later)</a:t>
            </a:r>
            <a:endParaRPr lang="en-US" dirty="0"/>
          </a:p>
          <a:p>
            <a:r>
              <a:rPr lang="en-US" dirty="0"/>
              <a:t>Example of structure</a:t>
            </a:r>
          </a:p>
          <a:p>
            <a:pPr lvl="1"/>
            <a:r>
              <a:rPr lang="en-US" noProof="1">
                <a:solidFill>
                  <a:schemeClr val="accent5">
                    <a:lumMod val="20000"/>
                    <a:lumOff val="80000"/>
                  </a:schemeClr>
                </a:solidFill>
                <a:latin typeface="Consolas" pitchFamily="49" charset="0"/>
                <a:cs typeface="Consolas" pitchFamily="49" charset="0"/>
              </a:rPr>
              <a:t>System.DateTime</a:t>
            </a:r>
            <a:r>
              <a:rPr lang="en-US" dirty="0"/>
              <a:t> </a:t>
            </a:r>
            <a:r>
              <a:rPr lang="en-US" dirty="0" smtClean="0"/>
              <a:t>– represents </a:t>
            </a:r>
            <a:r>
              <a:rPr lang="en-US" dirty="0"/>
              <a:t>a date and time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a:t>What is a Namespace?</a:t>
            </a:r>
          </a:p>
        </p:txBody>
      </p:sp>
      <p:sp>
        <p:nvSpPr>
          <p:cNvPr id="634883" name="Rectangle 3"/>
          <p:cNvSpPr>
            <a:spLocks noGrp="1" noChangeArrowheads="1"/>
          </p:cNvSpPr>
          <p:nvPr>
            <p:ph type="body" idx="1"/>
          </p:nvPr>
        </p:nvSpPr>
        <p:spPr>
          <a:xfrm>
            <a:off x="228600" y="990600"/>
            <a:ext cx="8686800" cy="5715000"/>
          </a:xfrm>
        </p:spPr>
        <p:txBody>
          <a:bodyPr/>
          <a:lstStyle/>
          <a:p>
            <a:pPr>
              <a:lnSpc>
                <a:spcPts val="3600"/>
              </a:lnSpc>
            </a:pPr>
            <a:r>
              <a:rPr lang="en-US" dirty="0"/>
              <a:t>Namespaces are used to organize the source </a:t>
            </a:r>
            <a:r>
              <a:rPr lang="en-US" dirty="0" smtClean="0"/>
              <a:t>code into more logical and manageable way</a:t>
            </a:r>
            <a:endParaRPr lang="en-US" dirty="0"/>
          </a:p>
          <a:p>
            <a:pPr>
              <a:lnSpc>
                <a:spcPts val="3600"/>
              </a:lnSpc>
            </a:pPr>
            <a:r>
              <a:rPr lang="en-US" dirty="0"/>
              <a:t>Namespaces </a:t>
            </a:r>
            <a:r>
              <a:rPr lang="en-US" dirty="0" smtClean="0"/>
              <a:t>can contain</a:t>
            </a:r>
            <a:endParaRPr lang="en-US" dirty="0"/>
          </a:p>
          <a:p>
            <a:pPr lvl="1">
              <a:lnSpc>
                <a:spcPts val="3600"/>
              </a:lnSpc>
            </a:pPr>
            <a:r>
              <a:rPr lang="en-US" dirty="0"/>
              <a:t>Definitions of classes, </a:t>
            </a:r>
            <a:r>
              <a:rPr lang="en-US" dirty="0" smtClean="0"/>
              <a:t>structures, interfaces </a:t>
            </a:r>
            <a:r>
              <a:rPr lang="en-US" dirty="0"/>
              <a:t>and other </a:t>
            </a:r>
            <a:r>
              <a:rPr lang="en-US" dirty="0" smtClean="0"/>
              <a:t>types and other namespaces</a:t>
            </a:r>
          </a:p>
          <a:p>
            <a:pPr>
              <a:lnSpc>
                <a:spcPts val="3600"/>
              </a:lnSpc>
            </a:pPr>
            <a:r>
              <a:rPr lang="en-US" dirty="0" smtClean="0"/>
              <a:t>Namespaces can contain other namespaces</a:t>
            </a:r>
          </a:p>
          <a:p>
            <a:pPr>
              <a:lnSpc>
                <a:spcPts val="3600"/>
              </a:lnSpc>
            </a:pPr>
            <a:r>
              <a:rPr lang="en-US" dirty="0" smtClean="0"/>
              <a:t>For example:</a:t>
            </a:r>
          </a:p>
          <a:p>
            <a:pPr lvl="1">
              <a:lnSpc>
                <a:spcPts val="3600"/>
              </a:lnSpc>
            </a:pPr>
            <a:r>
              <a:rPr lang="en-US" dirty="0" smtClean="0">
                <a:solidFill>
                  <a:schemeClr val="accent5">
                    <a:lumMod val="20000"/>
                    <a:lumOff val="80000"/>
                  </a:schemeClr>
                </a:solidFill>
                <a:latin typeface="Consolas" pitchFamily="49" charset="0"/>
                <a:cs typeface="Consolas" pitchFamily="49" charset="0"/>
              </a:rPr>
              <a:t>System</a:t>
            </a:r>
            <a:r>
              <a:rPr lang="en-US" dirty="0" smtClean="0"/>
              <a:t> namespace contains </a:t>
            </a:r>
            <a:r>
              <a:rPr lang="en-US" dirty="0" smtClean="0">
                <a:solidFill>
                  <a:schemeClr val="accent5">
                    <a:lumMod val="20000"/>
                    <a:lumOff val="80000"/>
                  </a:schemeClr>
                </a:solidFill>
                <a:latin typeface="Consolas" pitchFamily="49" charset="0"/>
                <a:cs typeface="Consolas" pitchFamily="49" charset="0"/>
              </a:rPr>
              <a:t>Data</a:t>
            </a:r>
            <a:r>
              <a:rPr lang="en-US" dirty="0" smtClean="0"/>
              <a:t> namespace</a:t>
            </a:r>
            <a:endParaRPr lang="en-US" dirty="0" smtClean="0">
              <a:latin typeface="Courier New" pitchFamily="49" charset="0"/>
            </a:endParaRPr>
          </a:p>
          <a:p>
            <a:pPr lvl="1">
              <a:lnSpc>
                <a:spcPts val="3600"/>
              </a:lnSpc>
            </a:pPr>
            <a:r>
              <a:rPr lang="en-US" dirty="0" smtClean="0"/>
              <a:t>The name of the nested namespace is </a:t>
            </a:r>
            <a:r>
              <a:rPr lang="en-US" noProof="1" smtClean="0">
                <a:solidFill>
                  <a:schemeClr val="accent5">
                    <a:lumMod val="20000"/>
                    <a:lumOff val="80000"/>
                  </a:schemeClr>
                </a:solidFill>
                <a:latin typeface="Consolas" pitchFamily="49" charset="0"/>
                <a:cs typeface="Consolas" pitchFamily="49" charset="0"/>
              </a:rPr>
              <a:t>System.Data</a:t>
            </a:r>
            <a:endParaRPr lang="en-US"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dirty="0"/>
              <a:t>Full </a:t>
            </a:r>
            <a:r>
              <a:rPr lang="en-US" dirty="0" smtClean="0"/>
              <a:t>Class Names</a:t>
            </a:r>
            <a:endParaRPr lang="en-US" dirty="0"/>
          </a:p>
        </p:txBody>
      </p:sp>
      <p:sp>
        <p:nvSpPr>
          <p:cNvPr id="636931" name="Rectangle 3"/>
          <p:cNvSpPr>
            <a:spLocks noGrp="1" noChangeArrowheads="1"/>
          </p:cNvSpPr>
          <p:nvPr>
            <p:ph type="body" idx="1"/>
          </p:nvPr>
        </p:nvSpPr>
        <p:spPr/>
        <p:txBody>
          <a:bodyPr/>
          <a:lstStyle/>
          <a:p>
            <a:r>
              <a:rPr lang="en-US" dirty="0"/>
              <a:t>A full name of a class is the name of the class preceded by the name of </a:t>
            </a:r>
            <a:r>
              <a:rPr lang="en-US" dirty="0" smtClean="0"/>
              <a:t>its namespace</a:t>
            </a:r>
            <a:endParaRPr lang="en-US" dirty="0"/>
          </a:p>
          <a:p>
            <a:pPr>
              <a:buFontTx/>
              <a:buNone/>
            </a:pPr>
            <a:endParaRPr lang="en-US" dirty="0"/>
          </a:p>
          <a:p>
            <a:pPr>
              <a:spcBef>
                <a:spcPts val="1200"/>
              </a:spcBef>
            </a:pPr>
            <a:r>
              <a:rPr lang="en-US" dirty="0" smtClean="0"/>
              <a:t>Example:</a:t>
            </a:r>
            <a:endParaRPr lang="en-US" dirty="0"/>
          </a:p>
          <a:p>
            <a:pPr lvl="1"/>
            <a:r>
              <a:rPr lang="en-US" dirty="0">
                <a:solidFill>
                  <a:schemeClr val="accent5">
                    <a:lumMod val="20000"/>
                    <a:lumOff val="80000"/>
                  </a:schemeClr>
                </a:solidFill>
                <a:latin typeface="Consolas" pitchFamily="49" charset="0"/>
                <a:cs typeface="Consolas" pitchFamily="49" charset="0"/>
              </a:rPr>
              <a:t>Array</a:t>
            </a:r>
            <a:r>
              <a:rPr lang="en-US" dirty="0"/>
              <a:t> class, defined in the </a:t>
            </a:r>
            <a:r>
              <a:rPr lang="en-US" dirty="0">
                <a:solidFill>
                  <a:schemeClr val="accent5">
                    <a:lumMod val="20000"/>
                    <a:lumOff val="80000"/>
                  </a:schemeClr>
                </a:solidFill>
                <a:latin typeface="Consolas" pitchFamily="49" charset="0"/>
                <a:cs typeface="Consolas" pitchFamily="49" charset="0"/>
              </a:rPr>
              <a:t>System</a:t>
            </a:r>
            <a:r>
              <a:rPr lang="en-US" dirty="0"/>
              <a:t> namespace</a:t>
            </a:r>
          </a:p>
          <a:p>
            <a:pPr lvl="1"/>
            <a:r>
              <a:rPr lang="en-US" dirty="0"/>
              <a:t>The full name of the class is </a:t>
            </a:r>
            <a:r>
              <a:rPr lang="en-US" noProof="1">
                <a:solidFill>
                  <a:schemeClr val="accent5">
                    <a:lumMod val="20000"/>
                    <a:lumOff val="80000"/>
                  </a:schemeClr>
                </a:solidFill>
                <a:latin typeface="Consolas" pitchFamily="49" charset="0"/>
                <a:cs typeface="Consolas" pitchFamily="49" charset="0"/>
              </a:rPr>
              <a:t>System.Array</a:t>
            </a:r>
          </a:p>
        </p:txBody>
      </p:sp>
      <p:sp>
        <p:nvSpPr>
          <p:cNvPr id="636932" name="Rectangle 4"/>
          <p:cNvSpPr>
            <a:spLocks noChangeArrowheads="1"/>
          </p:cNvSpPr>
          <p:nvPr/>
        </p:nvSpPr>
        <p:spPr bwMode="auto">
          <a:xfrm>
            <a:off x="609600" y="2312313"/>
            <a:ext cx="7848600"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&lt;namespace_name&gt;.&lt;class_name&gt;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smtClean="0"/>
              <a:t>Including Namespaces</a:t>
            </a:r>
            <a:endParaRPr lang="en-US" dirty="0"/>
          </a:p>
        </p:txBody>
      </p:sp>
      <p:sp>
        <p:nvSpPr>
          <p:cNvPr id="637955" name="Rectangle 3"/>
          <p:cNvSpPr>
            <a:spLocks noGrp="1" noChangeArrowheads="1"/>
          </p:cNvSpPr>
          <p:nvPr>
            <p:ph type="body" idx="1"/>
          </p:nvPr>
        </p:nvSpPr>
        <p:spPr>
          <a:xfrm>
            <a:off x="228600" y="1066800"/>
            <a:ext cx="8686800" cy="5562600"/>
          </a:xfrm>
        </p:spPr>
        <p:txBody>
          <a:bodyPr/>
          <a:lstStyle/>
          <a:p>
            <a:pPr>
              <a:tabLst>
                <a:tab pos="271463" algn="l"/>
              </a:tabLst>
            </a:pPr>
            <a:r>
              <a:rPr lang="en-US" dirty="0"/>
              <a:t>The </a:t>
            </a:r>
            <a:r>
              <a:rPr lang="en-US" dirty="0">
                <a:solidFill>
                  <a:schemeClr val="accent5">
                    <a:lumMod val="20000"/>
                    <a:lumOff val="80000"/>
                  </a:schemeClr>
                </a:solidFill>
                <a:effectLst>
                  <a:outerShdw blurRad="38100" dist="38100" dir="2700000" algn="tl">
                    <a:srgbClr val="000000"/>
                  </a:outerShdw>
                </a:effectLst>
              </a:rPr>
              <a:t>using</a:t>
            </a:r>
            <a:r>
              <a:rPr lang="en-US" dirty="0"/>
              <a:t> </a:t>
            </a:r>
            <a:r>
              <a:rPr lang="en-US" dirty="0" smtClean="0"/>
              <a:t>directive in C#:</a:t>
            </a:r>
            <a:endParaRPr lang="en-US" dirty="0"/>
          </a:p>
          <a:p>
            <a:pPr>
              <a:tabLst>
                <a:tab pos="271463" algn="l"/>
              </a:tabLst>
            </a:pPr>
            <a:endParaRPr lang="en-US" dirty="0"/>
          </a:p>
          <a:p>
            <a:pPr>
              <a:tabLst>
                <a:tab pos="271463" algn="l"/>
              </a:tabLst>
            </a:pPr>
            <a:r>
              <a:rPr lang="en-US" dirty="0" smtClean="0"/>
              <a:t>Allows using types </a:t>
            </a:r>
            <a:r>
              <a:rPr lang="en-US" dirty="0"/>
              <a:t>in a namespace, without specifying </a:t>
            </a:r>
            <a:r>
              <a:rPr lang="en-US" dirty="0" smtClean="0"/>
              <a:t>their </a:t>
            </a:r>
            <a:r>
              <a:rPr lang="en-US" dirty="0"/>
              <a:t>full name</a:t>
            </a:r>
          </a:p>
          <a:p>
            <a:pPr>
              <a:buFontTx/>
              <a:buNone/>
              <a:tabLst>
                <a:tab pos="271463" algn="l"/>
              </a:tabLst>
            </a:pPr>
            <a:r>
              <a:rPr lang="en-US" dirty="0"/>
              <a:t>	Example:</a:t>
            </a:r>
          </a:p>
          <a:p>
            <a:endParaRPr lang="en-US" dirty="0"/>
          </a:p>
          <a:p>
            <a:pPr>
              <a:spcBef>
                <a:spcPts val="3600"/>
              </a:spcBef>
              <a:buFontTx/>
              <a:buNone/>
            </a:pPr>
            <a:r>
              <a:rPr lang="en-US" dirty="0"/>
              <a:t>	instead of</a:t>
            </a:r>
          </a:p>
        </p:txBody>
      </p:sp>
      <p:sp>
        <p:nvSpPr>
          <p:cNvPr id="637956" name="Rectangle 4"/>
          <p:cNvSpPr>
            <a:spLocks noChangeArrowheads="1"/>
          </p:cNvSpPr>
          <p:nvPr/>
        </p:nvSpPr>
        <p:spPr bwMode="auto">
          <a:xfrm>
            <a:off x="609600" y="17526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&lt;namespace_name&gt;</a:t>
            </a:r>
          </a:p>
        </p:txBody>
      </p:sp>
      <p:sp>
        <p:nvSpPr>
          <p:cNvPr id="637957" name="Rectangle 5"/>
          <p:cNvSpPr>
            <a:spLocks noChangeArrowheads="1"/>
          </p:cNvSpPr>
          <p:nvPr/>
        </p:nvSpPr>
        <p:spPr bwMode="auto">
          <a:xfrm>
            <a:off x="609600" y="4191000"/>
            <a:ext cx="7848600" cy="769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date;</a:t>
            </a:r>
          </a:p>
        </p:txBody>
      </p:sp>
      <p:sp>
        <p:nvSpPr>
          <p:cNvPr id="637958" name="Rectangle 6"/>
          <p:cNvSpPr>
            <a:spLocks noChangeArrowheads="1"/>
          </p:cNvSpPr>
          <p:nvPr/>
        </p:nvSpPr>
        <p:spPr bwMode="auto">
          <a:xfrm>
            <a:off x="609600" y="5829300"/>
            <a:ext cx="7848600" cy="41395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System.DateTime date;</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Using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softEdge rad="3175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a:t>Common Type System (CTS)</a:t>
            </a:r>
            <a:endParaRPr lang="bg-BG" dirty="0"/>
          </a:p>
        </p:txBody>
      </p:sp>
      <p:sp>
        <p:nvSpPr>
          <p:cNvPr id="569347" name="Rectangle 3"/>
          <p:cNvSpPr>
            <a:spLocks noGrp="1" noChangeArrowheads="1"/>
          </p:cNvSpPr>
          <p:nvPr>
            <p:ph type="body" idx="1"/>
          </p:nvPr>
        </p:nvSpPr>
        <p:spPr>
          <a:xfrm>
            <a:off x="228600" y="1143000"/>
            <a:ext cx="8686800" cy="5562600"/>
          </a:xfrm>
        </p:spPr>
        <p:txBody>
          <a:bodyPr/>
          <a:lstStyle/>
          <a:p>
            <a:r>
              <a:rPr lang="en-US" dirty="0"/>
              <a:t>CTS defines </a:t>
            </a:r>
            <a:r>
              <a:rPr lang="en-US" dirty="0" smtClean="0"/>
              <a:t>all data </a:t>
            </a:r>
            <a:r>
              <a:rPr lang="en-US" dirty="0">
                <a:solidFill>
                  <a:schemeClr val="accent5">
                    <a:lumMod val="20000"/>
                    <a:lumOff val="80000"/>
                  </a:schemeClr>
                </a:solidFill>
              </a:rPr>
              <a:t>types</a:t>
            </a:r>
            <a:r>
              <a:rPr lang="en-US" dirty="0"/>
              <a:t> supported in .NET Framework</a:t>
            </a:r>
          </a:p>
          <a:p>
            <a:pPr lvl="1"/>
            <a:r>
              <a:rPr lang="en-US" dirty="0"/>
              <a:t>Primitive types (e.g. </a:t>
            </a:r>
            <a:r>
              <a:rPr lang="en-US" noProof="1" smtClean="0">
                <a:solidFill>
                  <a:schemeClr val="accent5">
                    <a:lumMod val="20000"/>
                    <a:lumOff val="80000"/>
                  </a:schemeClr>
                </a:solidFill>
                <a:latin typeface="Consolas" pitchFamily="49" charset="0"/>
                <a:cs typeface="Consolas" pitchFamily="49" charset="0"/>
              </a:rPr>
              <a:t>int</a:t>
            </a:r>
            <a:r>
              <a:rPr lang="en-US" dirty="0" smtClean="0"/>
              <a:t>, </a:t>
            </a:r>
            <a:r>
              <a:rPr lang="en-US" dirty="0">
                <a:solidFill>
                  <a:schemeClr val="accent5">
                    <a:lumMod val="20000"/>
                    <a:lumOff val="80000"/>
                  </a:schemeClr>
                </a:solidFill>
                <a:latin typeface="Consolas" pitchFamily="49" charset="0"/>
                <a:cs typeface="Consolas" pitchFamily="49" charset="0"/>
              </a:rPr>
              <a:t>float</a:t>
            </a:r>
            <a:r>
              <a:rPr lang="en-US" dirty="0"/>
              <a:t>, </a:t>
            </a:r>
            <a:r>
              <a:rPr lang="en-US" dirty="0">
                <a:solidFill>
                  <a:schemeClr val="accent5">
                    <a:lumMod val="20000"/>
                    <a:lumOff val="80000"/>
                  </a:schemeClr>
                </a:solidFill>
                <a:latin typeface="Consolas" pitchFamily="49" charset="0"/>
                <a:cs typeface="Consolas" pitchFamily="49" charset="0"/>
              </a:rPr>
              <a:t>object</a:t>
            </a:r>
            <a:r>
              <a:rPr lang="en-US" dirty="0"/>
              <a:t>)</a:t>
            </a:r>
          </a:p>
          <a:p>
            <a:pPr lvl="1"/>
            <a:r>
              <a:rPr lang="en-US" dirty="0"/>
              <a:t>Classes (e.g.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solidFill>
                  <a:schemeClr val="accent5">
                    <a:lumMod val="20000"/>
                    <a:lumOff val="80000"/>
                  </a:schemeClr>
                </a:solidFill>
                <a:latin typeface="Consolas" pitchFamily="49" charset="0"/>
                <a:cs typeface="Consolas" pitchFamily="49" charset="0"/>
              </a:rPr>
              <a:t>Console</a:t>
            </a:r>
            <a:r>
              <a:rPr lang="en-US" dirty="0" smtClean="0"/>
              <a:t>, </a:t>
            </a:r>
            <a:r>
              <a:rPr lang="en-US" dirty="0" smtClean="0">
                <a:solidFill>
                  <a:schemeClr val="accent5">
                    <a:lumMod val="20000"/>
                    <a:lumOff val="80000"/>
                  </a:schemeClr>
                </a:solidFill>
                <a:latin typeface="Consolas" pitchFamily="49" charset="0"/>
                <a:cs typeface="Consolas" pitchFamily="49" charset="0"/>
              </a:rPr>
              <a:t>Array</a:t>
            </a:r>
            <a:r>
              <a:rPr lang="en-US" dirty="0" smtClean="0"/>
              <a:t>)</a:t>
            </a:r>
            <a:endParaRPr lang="en-US" dirty="0"/>
          </a:p>
          <a:p>
            <a:pPr lvl="1"/>
            <a:r>
              <a:rPr lang="en-US" dirty="0"/>
              <a:t>Structures (e.g. </a:t>
            </a:r>
            <a:r>
              <a:rPr lang="en-US" noProof="1">
                <a:solidFill>
                  <a:schemeClr val="accent5">
                    <a:lumMod val="20000"/>
                    <a:lumOff val="80000"/>
                  </a:schemeClr>
                </a:solidFill>
                <a:latin typeface="Consolas" pitchFamily="49" charset="0"/>
                <a:cs typeface="Consolas" pitchFamily="49" charset="0"/>
              </a:rPr>
              <a:t>DateTime</a:t>
            </a:r>
            <a:r>
              <a:rPr lang="en-US" dirty="0"/>
              <a:t>)</a:t>
            </a:r>
          </a:p>
          <a:p>
            <a:pPr lvl="1"/>
            <a:r>
              <a:rPr lang="en-US" dirty="0"/>
              <a:t>Arrays (e.g. </a:t>
            </a:r>
            <a:r>
              <a:rPr lang="en-US" noProof="1" smtClean="0">
                <a:solidFill>
                  <a:schemeClr val="accent5">
                    <a:lumMod val="20000"/>
                    <a:lumOff val="80000"/>
                  </a:schemeClr>
                </a:solidFill>
                <a:latin typeface="Consolas" pitchFamily="49" charset="0"/>
                <a:cs typeface="Consolas" pitchFamily="49" charset="0"/>
              </a:rPr>
              <a:t>int</a:t>
            </a:r>
            <a:r>
              <a:rPr lang="en-US" dirty="0" smtClean="0">
                <a:solidFill>
                  <a:schemeClr val="accent5">
                    <a:lumMod val="20000"/>
                    <a:lumOff val="80000"/>
                  </a:schemeClr>
                </a:solidFill>
                <a:latin typeface="Consolas" pitchFamily="49" charset="0"/>
                <a:cs typeface="Consolas" pitchFamily="49" charset="0"/>
              </a:rPr>
              <a:t>[]</a:t>
            </a:r>
            <a:r>
              <a:rPr lang="en-US" dirty="0" smtClean="0"/>
              <a:t>, </a:t>
            </a:r>
            <a:r>
              <a:rPr lang="en-US" dirty="0">
                <a:solidFill>
                  <a:schemeClr val="accent5">
                    <a:lumMod val="20000"/>
                    <a:lumOff val="80000"/>
                  </a:schemeClr>
                </a:solidFill>
                <a:latin typeface="Consolas" pitchFamily="49" charset="0"/>
                <a:cs typeface="Consolas" pitchFamily="49" charset="0"/>
              </a:rPr>
              <a:t>string[,]</a:t>
            </a:r>
            <a:r>
              <a:rPr lang="en-US" dirty="0"/>
              <a:t>)</a:t>
            </a:r>
          </a:p>
          <a:p>
            <a:pPr lvl="1"/>
            <a:r>
              <a:rPr lang="en-US" dirty="0"/>
              <a:t>Etc</a:t>
            </a:r>
            <a:r>
              <a:rPr lang="en-US" dirty="0" smtClean="0"/>
              <a:t>.</a:t>
            </a:r>
            <a:endParaRPr lang="en-US" dirty="0"/>
          </a:p>
          <a:p>
            <a:r>
              <a:rPr lang="en-US" dirty="0" smtClean="0"/>
              <a:t>Object-oriented by design</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dirty="0"/>
              <a:t>CTS and Different </a:t>
            </a:r>
            <a:r>
              <a:rPr lang="en-US" dirty="0" smtClean="0"/>
              <a:t>Languages</a:t>
            </a:r>
            <a:endParaRPr lang="bg-BG" dirty="0"/>
          </a:p>
        </p:txBody>
      </p:sp>
      <p:sp>
        <p:nvSpPr>
          <p:cNvPr id="613379" name="Rectangle 3"/>
          <p:cNvSpPr>
            <a:spLocks noGrp="1" noChangeArrowheads="1"/>
          </p:cNvSpPr>
          <p:nvPr>
            <p:ph type="body" idx="1"/>
          </p:nvPr>
        </p:nvSpPr>
        <p:spPr/>
        <p:txBody>
          <a:bodyPr/>
          <a:lstStyle/>
          <a:p>
            <a:r>
              <a:rPr lang="en-US" dirty="0"/>
              <a:t>CTS is common for all .NET languages</a:t>
            </a:r>
          </a:p>
          <a:p>
            <a:pPr lvl="1"/>
            <a:r>
              <a:rPr lang="en-US" dirty="0"/>
              <a:t>C#, VB.NET, J#, </a:t>
            </a:r>
            <a:r>
              <a:rPr lang="en-US" noProof="1"/>
              <a:t>JScript.NET</a:t>
            </a:r>
            <a:r>
              <a:rPr lang="en-US" dirty="0"/>
              <a:t>, ...</a:t>
            </a:r>
          </a:p>
          <a:p>
            <a:r>
              <a:rPr lang="en-US" dirty="0"/>
              <a:t>CTS type mappings:</a:t>
            </a:r>
            <a:endParaRPr lang="bg-BG" dirty="0"/>
          </a:p>
        </p:txBody>
      </p:sp>
      <p:graphicFrame>
        <p:nvGraphicFramePr>
          <p:cNvPr id="613462" name="Group 86"/>
          <p:cNvGraphicFramePr>
            <a:graphicFrameLocks noGrp="1"/>
          </p:cNvGraphicFramePr>
          <p:nvPr/>
        </p:nvGraphicFramePr>
        <p:xfrm>
          <a:off x="757238" y="3144297"/>
          <a:ext cx="7548563" cy="3200399"/>
        </p:xfrm>
        <a:graphic>
          <a:graphicData uri="http://schemas.openxmlformats.org/drawingml/2006/table">
            <a:tbl>
              <a:tblPr/>
              <a:tblGrid>
                <a:gridCol w="2993044"/>
                <a:gridCol w="1838853"/>
                <a:gridCol w="2716666"/>
              </a:tblGrid>
              <a:tr h="58476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CTS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C#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VB.NET Type</a:t>
                      </a:r>
                      <a:endParaRPr kumimoji="1" lang="bg-BG" sz="2800" b="1" i="0" u="none" strike="noStrike" cap="none" normalizeH="0" baseline="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endParaRP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20000"/>
                        <a:lumOff val="80000"/>
                        <a:alpha val="20000"/>
                      </a:schemeClr>
                    </a:solid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System.Int32</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Integer</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System.Single</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float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Single</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System.Boolean</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Boolean</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System.String</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String</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12700"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r h="52312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System.Object</a:t>
                      </a:r>
                    </a:p>
                  </a:txBody>
                  <a:tcPr marL="144000" marR="144000" marT="72000" marB="72000"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Object</a:t>
                      </a:r>
                    </a:p>
                  </a:txBody>
                  <a:tcPr marL="144000" marR="144000" marT="72000" marB="72000"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1270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dirty="0"/>
              <a:t>Value and Reference Types</a:t>
            </a:r>
            <a:endParaRPr lang="bg-BG" dirty="0"/>
          </a:p>
        </p:txBody>
      </p:sp>
      <p:sp>
        <p:nvSpPr>
          <p:cNvPr id="570371" name="Rectangle 3"/>
          <p:cNvSpPr>
            <a:spLocks noGrp="1" noChangeArrowheads="1"/>
          </p:cNvSpPr>
          <p:nvPr>
            <p:ph type="body" idx="1"/>
          </p:nvPr>
        </p:nvSpPr>
        <p:spPr>
          <a:xfrm>
            <a:off x="323850" y="1066800"/>
            <a:ext cx="8496300" cy="5502275"/>
          </a:xfrm>
        </p:spPr>
        <p:txBody>
          <a:bodyPr/>
          <a:lstStyle/>
          <a:p>
            <a:r>
              <a:rPr lang="en-US" dirty="0"/>
              <a:t>In CTS there are two categories of types</a:t>
            </a:r>
          </a:p>
          <a:p>
            <a:pPr lvl="1"/>
            <a:r>
              <a:rPr lang="en-US" dirty="0">
                <a:solidFill>
                  <a:schemeClr val="accent5">
                    <a:lumMod val="20000"/>
                    <a:lumOff val="80000"/>
                  </a:schemeClr>
                </a:solidFill>
                <a:effectLst>
                  <a:outerShdw blurRad="38100" dist="38100" dir="2700000" algn="tl">
                    <a:srgbClr val="000000"/>
                  </a:outerShdw>
                </a:effectLst>
              </a:rPr>
              <a:t>Value</a:t>
            </a:r>
            <a:r>
              <a:rPr lang="en-US" i="1" dirty="0">
                <a:solidFill>
                  <a:schemeClr val="accent5">
                    <a:lumMod val="20000"/>
                    <a:lumOff val="80000"/>
                  </a:schemeClr>
                </a:solidFill>
                <a:effectLst>
                  <a:outerShdw blurRad="38100" dist="38100" dir="2700000" algn="tl">
                    <a:srgbClr val="000000"/>
                  </a:outerShdw>
                </a:effectLst>
              </a:rPr>
              <a:t> </a:t>
            </a:r>
            <a:r>
              <a:rPr lang="en-US" dirty="0">
                <a:solidFill>
                  <a:schemeClr val="accent5">
                    <a:lumMod val="20000"/>
                    <a:lumOff val="80000"/>
                  </a:schemeClr>
                </a:solidFill>
              </a:rPr>
              <a:t>types</a:t>
            </a:r>
          </a:p>
          <a:p>
            <a:pPr lvl="1"/>
            <a:r>
              <a:rPr lang="en-US" dirty="0">
                <a:solidFill>
                  <a:schemeClr val="accent5">
                    <a:lumMod val="20000"/>
                    <a:lumOff val="80000"/>
                  </a:schemeClr>
                </a:solidFill>
                <a:effectLst>
                  <a:outerShdw blurRad="38100" dist="38100" dir="2700000" algn="tl">
                    <a:srgbClr val="000000"/>
                  </a:outerShdw>
                </a:effectLst>
              </a:rPr>
              <a:t>Reference </a:t>
            </a:r>
            <a:r>
              <a:rPr lang="en-US" dirty="0">
                <a:solidFill>
                  <a:schemeClr val="accent5">
                    <a:lumMod val="20000"/>
                    <a:lumOff val="80000"/>
                  </a:schemeClr>
                </a:solidFill>
              </a:rPr>
              <a:t>types</a:t>
            </a:r>
          </a:p>
          <a:p>
            <a:r>
              <a:rPr lang="en-US" dirty="0"/>
              <a:t>Placed in different areas of memory</a:t>
            </a:r>
          </a:p>
          <a:p>
            <a:pPr lvl="1"/>
            <a:r>
              <a:rPr lang="en-US" dirty="0"/>
              <a:t>Value types live in the </a:t>
            </a:r>
            <a:r>
              <a:rPr lang="en-US" dirty="0">
                <a:solidFill>
                  <a:schemeClr val="accent5">
                    <a:lumMod val="20000"/>
                    <a:lumOff val="80000"/>
                  </a:schemeClr>
                </a:solidFill>
                <a:effectLst>
                  <a:outerShdw blurRad="38100" dist="38100" dir="2700000" algn="tl">
                    <a:srgbClr val="000000"/>
                  </a:outerShdw>
                </a:effectLst>
              </a:rPr>
              <a:t>execution stack</a:t>
            </a:r>
          </a:p>
          <a:p>
            <a:pPr lvl="2"/>
            <a:r>
              <a:rPr lang="en-US" dirty="0"/>
              <a:t>Freed when become out of scope</a:t>
            </a:r>
          </a:p>
          <a:p>
            <a:pPr lvl="1"/>
            <a:r>
              <a:rPr lang="en-US" dirty="0"/>
              <a:t>Reference types live in the </a:t>
            </a:r>
            <a:r>
              <a:rPr lang="en-US" dirty="0">
                <a:solidFill>
                  <a:schemeClr val="accent5">
                    <a:lumMod val="20000"/>
                    <a:lumOff val="80000"/>
                  </a:schemeClr>
                </a:solidFill>
                <a:effectLst>
                  <a:outerShdw blurRad="38100" dist="38100" dir="2700000" algn="tl">
                    <a:srgbClr val="000000"/>
                  </a:outerShdw>
                </a:effectLst>
              </a:rPr>
              <a:t>managed heap</a:t>
            </a:r>
            <a:r>
              <a:rPr lang="en-US" dirty="0">
                <a:solidFill>
                  <a:schemeClr val="accent5">
                    <a:lumMod val="20000"/>
                    <a:lumOff val="80000"/>
                  </a:schemeClr>
                </a:solidFill>
              </a:rPr>
              <a:t> </a:t>
            </a:r>
            <a:r>
              <a:rPr lang="en-US" dirty="0"/>
              <a:t>(dynamic memory)</a:t>
            </a:r>
          </a:p>
          <a:p>
            <a:pPr lvl="2"/>
            <a:r>
              <a:rPr lang="en-US" dirty="0"/>
              <a:t>Freed by the </a:t>
            </a:r>
            <a:r>
              <a:rPr lang="en-US" dirty="0">
                <a:solidFill>
                  <a:schemeClr val="accent5">
                    <a:lumMod val="20000"/>
                    <a:lumOff val="80000"/>
                  </a:schemeClr>
                </a:solidFill>
                <a:effectLst>
                  <a:outerShdw blurRad="38100" dist="38100" dir="2700000" algn="tl">
                    <a:srgbClr val="000000"/>
                  </a:outerShdw>
                </a:effectLst>
              </a:rPr>
              <a:t>garbage collector</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1828800" y="152400"/>
            <a:ext cx="7086600" cy="914400"/>
          </a:xfrm>
        </p:spPr>
        <p:txBody>
          <a:bodyPr/>
          <a:lstStyle/>
          <a:p>
            <a:r>
              <a:rPr lang="en-US" dirty="0"/>
              <a:t>Value and Reference Types – Examples</a:t>
            </a:r>
          </a:p>
        </p:txBody>
      </p:sp>
      <p:sp>
        <p:nvSpPr>
          <p:cNvPr id="593923" name="Rectangle 3"/>
          <p:cNvSpPr>
            <a:spLocks noGrp="1" noChangeArrowheads="1"/>
          </p:cNvSpPr>
          <p:nvPr>
            <p:ph type="body" idx="1"/>
          </p:nvPr>
        </p:nvSpPr>
        <p:spPr>
          <a:xfrm>
            <a:off x="228600" y="1143001"/>
            <a:ext cx="8686800" cy="5486400"/>
          </a:xfrm>
        </p:spPr>
        <p:txBody>
          <a:bodyPr/>
          <a:lstStyle/>
          <a:p>
            <a:pPr>
              <a:lnSpc>
                <a:spcPts val="3600"/>
              </a:lnSpc>
            </a:pPr>
            <a:r>
              <a:rPr lang="en-US" dirty="0"/>
              <a:t>Value types</a:t>
            </a:r>
          </a:p>
          <a:p>
            <a:pPr lvl="1">
              <a:lnSpc>
                <a:spcPts val="3600"/>
              </a:lnSpc>
            </a:pPr>
            <a:r>
              <a:rPr lang="en-US" dirty="0"/>
              <a:t>Most of the primitive types</a:t>
            </a:r>
          </a:p>
          <a:p>
            <a:pPr lvl="1">
              <a:lnSpc>
                <a:spcPts val="3600"/>
              </a:lnSpc>
            </a:pPr>
            <a:r>
              <a:rPr lang="en-US" dirty="0"/>
              <a:t>Structures</a:t>
            </a:r>
          </a:p>
          <a:p>
            <a:pPr lvl="1">
              <a:lnSpc>
                <a:spcPts val="3600"/>
              </a:lnSpc>
            </a:pPr>
            <a:r>
              <a:rPr lang="en-US" dirty="0"/>
              <a:t>Examples: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a:solidFill>
                  <a:schemeClr val="accent5">
                    <a:lumMod val="20000"/>
                    <a:lumOff val="80000"/>
                  </a:schemeClr>
                </a:solidFill>
                <a:latin typeface="Consolas" pitchFamily="49" charset="0"/>
                <a:cs typeface="Consolas" pitchFamily="49" charset="0"/>
              </a:rPr>
              <a:t>DateTime</a:t>
            </a:r>
          </a:p>
          <a:p>
            <a:pPr>
              <a:lnSpc>
                <a:spcPts val="3600"/>
              </a:lnSpc>
            </a:pPr>
            <a:r>
              <a:rPr lang="en-US" dirty="0"/>
              <a:t>Reference types</a:t>
            </a:r>
          </a:p>
          <a:p>
            <a:pPr lvl="1">
              <a:lnSpc>
                <a:spcPts val="3600"/>
              </a:lnSpc>
            </a:pPr>
            <a:r>
              <a:rPr lang="en-US" dirty="0"/>
              <a:t>Classes and </a:t>
            </a:r>
            <a:r>
              <a:rPr lang="en-US" dirty="0" smtClean="0"/>
              <a:t>interfaces</a:t>
            </a:r>
            <a:endParaRPr lang="en-US" dirty="0"/>
          </a:p>
          <a:p>
            <a:pPr lvl="1">
              <a:lnSpc>
                <a:spcPts val="3600"/>
              </a:lnSpc>
            </a:pPr>
            <a:r>
              <a:rPr lang="en-US" dirty="0"/>
              <a:t>Strings</a:t>
            </a:r>
          </a:p>
          <a:p>
            <a:pPr lvl="1">
              <a:lnSpc>
                <a:spcPts val="3600"/>
              </a:lnSpc>
            </a:pPr>
            <a:r>
              <a:rPr lang="en-US" dirty="0"/>
              <a:t>Arrays</a:t>
            </a:r>
          </a:p>
          <a:p>
            <a:pPr lvl="1">
              <a:lnSpc>
                <a:spcPts val="3600"/>
              </a:lnSpc>
            </a:pPr>
            <a:r>
              <a:rPr lang="en-US" dirty="0"/>
              <a:t>Examples: </a:t>
            </a:r>
            <a:r>
              <a:rPr lang="en-US" noProof="1" smtClean="0">
                <a:solidFill>
                  <a:schemeClr val="accent5">
                    <a:lumMod val="20000"/>
                    <a:lumOff val="80000"/>
                  </a:schemeClr>
                </a:solidFill>
                <a:latin typeface="Consolas" pitchFamily="49" charset="0"/>
                <a:cs typeface="Consolas" pitchFamily="49" charset="0"/>
              </a:rPr>
              <a:t>string</a:t>
            </a:r>
            <a:r>
              <a:rPr lang="en-US" dirty="0" smtClean="0"/>
              <a:t>, </a:t>
            </a:r>
            <a:r>
              <a:rPr lang="en-US" dirty="0" smtClean="0">
                <a:solidFill>
                  <a:schemeClr val="accent5">
                    <a:lumMod val="20000"/>
                    <a:lumOff val="80000"/>
                  </a:schemeClr>
                </a:solidFill>
                <a:latin typeface="Consolas" pitchFamily="49" charset="0"/>
                <a:cs typeface="Consolas" pitchFamily="49" charset="0"/>
              </a:rPr>
              <a:t>Random</a:t>
            </a:r>
            <a:r>
              <a:rPr lang="en-US" dirty="0" smtClean="0"/>
              <a:t>, </a:t>
            </a:r>
            <a:r>
              <a:rPr lang="en-US" noProof="1" smtClean="0">
                <a:solidFill>
                  <a:schemeClr val="accent5">
                    <a:lumMod val="20000"/>
                    <a:lumOff val="80000"/>
                  </a:schemeClr>
                </a:solidFill>
                <a:latin typeface="Consolas" pitchFamily="49" charset="0"/>
                <a:cs typeface="Consolas" pitchFamily="49" charset="0"/>
              </a:rPr>
              <a:t>object</a:t>
            </a:r>
            <a:r>
              <a:rPr lang="en-US" dirty="0" smtClean="0"/>
              <a:t>, </a:t>
            </a:r>
            <a:r>
              <a:rPr lang="en-US" noProof="1" smtClean="0">
                <a:solidFill>
                  <a:schemeClr val="accent5">
                    <a:lumMod val="20000"/>
                    <a:lumOff val="80000"/>
                  </a:schemeClr>
                </a:solidFill>
                <a:latin typeface="Consolas" pitchFamily="49" charset="0"/>
                <a:cs typeface="Consolas" pitchFamily="49" charset="0"/>
              </a:rPr>
              <a:t>int[]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25026" y="1447800"/>
            <a:ext cx="6689726" cy="920750"/>
          </a:xfrm>
        </p:spPr>
        <p:txBody>
          <a:bodyPr/>
          <a:lstStyle/>
          <a:p>
            <a:pPr>
              <a:lnSpc>
                <a:spcPct val="110000"/>
              </a:lnSpc>
            </a:pPr>
            <a:r>
              <a:rPr lang="en-US" smtClean="0"/>
              <a:t>Exceptions Handling</a:t>
            </a:r>
            <a:endParaRPr lang="bg-BG" dirty="0"/>
          </a:p>
        </p:txBody>
      </p:sp>
      <p:sp>
        <p:nvSpPr>
          <p:cNvPr id="3" name="Rectangle 3"/>
          <p:cNvSpPr>
            <a:spLocks noChangeArrowheads="1"/>
          </p:cNvSpPr>
          <p:nvPr/>
        </p:nvSpPr>
        <p:spPr bwMode="auto">
          <a:xfrm>
            <a:off x="1330811" y="2444750"/>
            <a:ext cx="6480175" cy="450251"/>
          </a:xfrm>
          <a:prstGeom prst="rect">
            <a:avLst/>
          </a:prstGeom>
          <a:noFill/>
          <a:ln w="9525">
            <a:noFill/>
            <a:miter lim="800000"/>
            <a:headEnd/>
            <a:tailEnd/>
          </a:ln>
          <a:effectLst/>
        </p:spPr>
        <p:txBody>
          <a:bodyPr lIns="0" tIns="0" rIns="0" bIns="0" anchor="b">
            <a:spAutoFit/>
          </a:bodyPr>
          <a:lstStyle/>
          <a:p>
            <a:pPr algn="ctr" eaLnBrk="0" hangingPunct="0">
              <a:lnSpc>
                <a:spcPct val="110000"/>
              </a:lnSpc>
              <a:spcBef>
                <a:spcPct val="20000"/>
              </a:spcBef>
              <a:buClr>
                <a:schemeClr val="accent5">
                  <a:lumMod val="40000"/>
                  <a:lumOff val="60000"/>
                </a:schemeClr>
              </a:buClr>
              <a:buSzPct val="70000"/>
            </a:pPr>
            <a:r>
              <a:rPr lang="en-US" sz="2800" b="1" dirty="0" smtClean="0">
                <a:solidFill>
                  <a:srgbClr val="FAF7C8"/>
                </a:solidFill>
                <a:effectLst>
                  <a:outerShdw blurRad="38100" dist="38100" dir="2700000" algn="tl">
                    <a:srgbClr val="000000">
                      <a:alpha val="43137"/>
                    </a:srgbClr>
                  </a:outerShdw>
                </a:effectLst>
                <a:latin typeface="+mn-lt"/>
              </a:rPr>
              <a:t>The </a:t>
            </a:r>
            <a:r>
              <a:rPr lang="en-US" sz="2800" b="1" dirty="0" smtClean="0">
                <a:solidFill>
                  <a:srgbClr val="FAF7C8"/>
                </a:solidFill>
                <a:effectLst>
                  <a:outerShdw blurRad="38100" dist="38100" dir="2700000" algn="tl">
                    <a:srgbClr val="000000">
                      <a:alpha val="43137"/>
                    </a:srgbClr>
                  </a:outerShdw>
                </a:effectLst>
              </a:rPr>
              <a:t>Paradigm</a:t>
            </a:r>
            <a:r>
              <a:rPr lang="en-US" sz="2800" b="1" dirty="0" smtClean="0">
                <a:solidFill>
                  <a:srgbClr val="FAF7C8"/>
                </a:solidFill>
                <a:effectLst>
                  <a:outerShdw blurRad="38100" dist="38100" dir="2700000" algn="tl">
                    <a:srgbClr val="000000">
                      <a:alpha val="43137"/>
                    </a:srgbClr>
                  </a:outerShdw>
                </a:effectLst>
                <a:latin typeface="+mn-lt"/>
              </a:rPr>
              <a:t> of Exceptions in OOP</a:t>
            </a:r>
            <a:endParaRPr lang="bg-BG" sz="2800" b="1" dirty="0" smtClean="0">
              <a:solidFill>
                <a:srgbClr val="FAF7C8"/>
              </a:solidFill>
              <a:effectLst>
                <a:outerShdw blurRad="38100" dist="38100" dir="2700000" algn="tl">
                  <a:srgbClr val="000000">
                    <a:alpha val="43137"/>
                  </a:srgbClr>
                </a:outerShdw>
              </a:effectLst>
              <a:latin typeface="+mn-lt"/>
            </a:endParaRPr>
          </a:p>
        </p:txBody>
      </p:sp>
      <p:pic>
        <p:nvPicPr>
          <p:cNvPr id="62466" name="Picture 2" descr="http://www.contentimages.de/content/GlobalPictureGallery/35/1895600935_1187195747078.jpg"/>
          <p:cNvPicPr>
            <a:picLocks noChangeAspect="1" noChangeArrowheads="1"/>
          </p:cNvPicPr>
          <p:nvPr/>
        </p:nvPicPr>
        <p:blipFill>
          <a:blip r:embed="rId3" cstate="print"/>
          <a:srcRect/>
          <a:stretch>
            <a:fillRect/>
          </a:stretch>
        </p:blipFill>
        <p:spPr bwMode="auto">
          <a:xfrm>
            <a:off x="2518784" y="3276600"/>
            <a:ext cx="4114800" cy="2895600"/>
          </a:xfrm>
          <a:prstGeom prst="roundRect">
            <a:avLst>
              <a:gd name="adj" fmla="val 5794"/>
            </a:avLst>
          </a:prstGeom>
          <a:noFill/>
          <a:ln>
            <a:solidFill>
              <a:schemeClr val="accent4">
                <a:lumMod val="50000"/>
                <a:alpha val="50000"/>
              </a:schemeClr>
            </a:solid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r>
              <a:rPr lang="en-US" dirty="0" smtClean="0"/>
              <a:t>What are Exceptions?</a:t>
            </a:r>
            <a:endParaRPr lang="bg-BG" dirty="0"/>
          </a:p>
        </p:txBody>
      </p:sp>
      <p:sp>
        <p:nvSpPr>
          <p:cNvPr id="465923" name="Rectangle 3"/>
          <p:cNvSpPr>
            <a:spLocks noGrp="1" noChangeArrowheads="1"/>
          </p:cNvSpPr>
          <p:nvPr>
            <p:ph type="body" idx="1"/>
          </p:nvPr>
        </p:nvSpPr>
        <p:spPr/>
        <p:txBody>
          <a:bodyPr/>
          <a:lstStyle/>
          <a:p>
            <a:pPr>
              <a:lnSpc>
                <a:spcPts val="4000"/>
              </a:lnSpc>
            </a:pPr>
            <a:r>
              <a:rPr lang="en-US" dirty="0"/>
              <a:t>The exceptions in .NET </a:t>
            </a:r>
            <a:r>
              <a:rPr lang="en-US" dirty="0" smtClean="0"/>
              <a:t>Framework are </a:t>
            </a:r>
            <a:r>
              <a:rPr lang="en-US" dirty="0"/>
              <a:t>classic implementation of the OOP exception model</a:t>
            </a:r>
          </a:p>
          <a:p>
            <a:pPr>
              <a:lnSpc>
                <a:spcPts val="4000"/>
              </a:lnSpc>
            </a:pPr>
            <a:r>
              <a:rPr lang="en-US" dirty="0"/>
              <a:t>Deliver powerful mechanism for centralized </a:t>
            </a:r>
            <a:r>
              <a:rPr lang="en-US" dirty="0" smtClean="0"/>
              <a:t>handling of errors </a:t>
            </a:r>
            <a:r>
              <a:rPr lang="en-US" dirty="0"/>
              <a:t>and unusual </a:t>
            </a:r>
            <a:r>
              <a:rPr lang="en-US" dirty="0" smtClean="0"/>
              <a:t>events</a:t>
            </a:r>
            <a:endParaRPr lang="bg-BG" dirty="0"/>
          </a:p>
          <a:p>
            <a:pPr>
              <a:lnSpc>
                <a:spcPts val="4000"/>
              </a:lnSpc>
            </a:pPr>
            <a:r>
              <a:rPr lang="en-US" dirty="0"/>
              <a:t>Substitute procedure-oriented approach, </a:t>
            </a:r>
            <a:br>
              <a:rPr lang="en-US" dirty="0"/>
            </a:br>
            <a:r>
              <a:rPr lang="en-US" dirty="0"/>
              <a:t>in which each function returns error </a:t>
            </a:r>
            <a:r>
              <a:rPr lang="en-US" dirty="0" smtClean="0"/>
              <a:t>code</a:t>
            </a:r>
          </a:p>
          <a:p>
            <a:pPr>
              <a:lnSpc>
                <a:spcPts val="4000"/>
              </a:lnSpc>
            </a:pPr>
            <a:r>
              <a:rPr lang="en-US" dirty="0" smtClean="0"/>
              <a:t>Simplify code construction and maintenance</a:t>
            </a:r>
            <a:endParaRPr lang="bg-BG" dirty="0" smtClean="0"/>
          </a:p>
          <a:p>
            <a:pPr>
              <a:lnSpc>
                <a:spcPts val="4000"/>
              </a:lnSpc>
            </a:pPr>
            <a:r>
              <a:rPr lang="en-US" dirty="0" smtClean="0"/>
              <a:t>Allow the problematic situations to be </a:t>
            </a:r>
            <a:br>
              <a:rPr lang="en-US" dirty="0" smtClean="0"/>
            </a:br>
            <a:r>
              <a:rPr lang="en-US" dirty="0" smtClean="0"/>
              <a:t>processed at multiple levels</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35</a:t>
            </a:fld>
            <a:endParaRPr lang="en-US"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dirty="0"/>
              <a:t>Handling Exceptions</a:t>
            </a:r>
            <a:endParaRPr lang="bg-BG" dirty="0"/>
          </a:p>
        </p:txBody>
      </p:sp>
      <p:sp>
        <p:nvSpPr>
          <p:cNvPr id="531459" name="Rectangle 3"/>
          <p:cNvSpPr>
            <a:spLocks noGrp="1" noChangeArrowheads="1"/>
          </p:cNvSpPr>
          <p:nvPr>
            <p:ph type="body" idx="1"/>
          </p:nvPr>
        </p:nvSpPr>
        <p:spPr/>
        <p:txBody>
          <a:bodyPr/>
          <a:lstStyle/>
          <a:p>
            <a:pPr>
              <a:spcBef>
                <a:spcPts val="1200"/>
              </a:spcBef>
            </a:pPr>
            <a:r>
              <a:rPr lang="en-US" dirty="0"/>
              <a:t>In C# the exceptions can be handled by the</a:t>
            </a:r>
            <a:r>
              <a:rPr lang="en-US" dirty="0">
                <a:solidFill>
                  <a:schemeClr val="tx2"/>
                </a:solidFill>
                <a:effectLst>
                  <a:outerShdw blurRad="38100" dist="38100" dir="2700000" algn="tl">
                    <a:srgbClr val="000000"/>
                  </a:outerShdw>
                </a:effectLst>
              </a:rPr>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try-catch-finally</a:t>
            </a:r>
            <a:r>
              <a:rPr lang="en-US" dirty="0"/>
              <a:t> </a:t>
            </a:r>
            <a:r>
              <a:rPr lang="en-US" dirty="0" smtClean="0"/>
              <a:t>construction</a:t>
            </a: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endParaRPr lang="ru-RU" dirty="0"/>
          </a:p>
          <a:p>
            <a:pPr>
              <a:spcBef>
                <a:spcPts val="1200"/>
              </a:spcBef>
            </a:pPr>
            <a:r>
              <a:rPr lang="ru-RU"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ru-RU" dirty="0" smtClean="0"/>
              <a:t> </a:t>
            </a:r>
            <a:r>
              <a:rPr lang="en-US" dirty="0" smtClean="0"/>
              <a:t>blocks </a:t>
            </a:r>
            <a:r>
              <a:rPr lang="en-US" dirty="0"/>
              <a:t>can be </a:t>
            </a:r>
            <a:r>
              <a:rPr lang="en-US" dirty="0" smtClean="0"/>
              <a:t>used multiple times to process different exception types</a:t>
            </a:r>
            <a:endParaRPr lang="ru-RU" dirty="0"/>
          </a:p>
        </p:txBody>
      </p:sp>
      <p:sp>
        <p:nvSpPr>
          <p:cNvPr id="531460" name="Rectangle 4"/>
          <p:cNvSpPr>
            <a:spLocks noChangeArrowheads="1"/>
          </p:cNvSpPr>
          <p:nvPr/>
        </p:nvSpPr>
        <p:spPr bwMode="auto">
          <a:xfrm>
            <a:off x="685800" y="2369165"/>
            <a:ext cx="7696200" cy="24314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 that can raise an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(SomeException)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56323" name="Picture 3" descr="http://ts3.mm.bing.net/images/thumbnail.aspx?q=1386114390746&amp;id=047150d196e33d2fd1c4ea310fb807be&amp;url=http%3a%2f%2fiphonefan.com%2fblog%2fwp-content%2fuploads%2f2009%2f08%2fbomb.png"/>
          <p:cNvPicPr>
            <a:picLocks noChangeAspect="1" noChangeArrowheads="1"/>
          </p:cNvPicPr>
          <p:nvPr/>
        </p:nvPicPr>
        <p:blipFill>
          <a:blip r:embed="rId3" cstate="print"/>
          <a:srcRect t="5000" b="5000"/>
          <a:stretch>
            <a:fillRect/>
          </a:stretch>
        </p:blipFill>
        <p:spPr bwMode="auto">
          <a:xfrm>
            <a:off x="7543800" y="2209800"/>
            <a:ext cx="1083733" cy="1219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sz="3900" dirty="0"/>
              <a:t>Handling Exceptions </a:t>
            </a:r>
            <a:r>
              <a:rPr lang="en-US" sz="3900" dirty="0" smtClean="0"/>
              <a:t>– Example</a:t>
            </a:r>
            <a:endParaRPr lang="bg-BG" sz="3900" dirty="0"/>
          </a:p>
        </p:txBody>
      </p:sp>
      <p:sp>
        <p:nvSpPr>
          <p:cNvPr id="533508" name="Rectangle 4"/>
          <p:cNvSpPr>
            <a:spLocks noChangeArrowheads="1"/>
          </p:cNvSpPr>
          <p:nvPr/>
        </p:nvSpPr>
        <p:spPr bwMode="auto">
          <a:xfrm>
            <a:off x="623888" y="1101725"/>
            <a:ext cx="7910512" cy="53699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Console.ReadLine();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"You entered valid Int32 number {0}.", s);</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(FormatException)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Console.WriteLine("Invalid integer number!");</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catch</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(OverflowException)</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"The number is too big to fit in Int32!");</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9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chor="ctr" anchorCtr="0">
            <a:noAutofit/>
          </a:bodyPr>
          <a:lstStyle/>
          <a:p>
            <a:r>
              <a:rPr lang="en-US" dirty="0"/>
              <a:t>The</a:t>
            </a:r>
            <a:r>
              <a:rPr lang="bg-BG" dirty="0"/>
              <a:t> </a:t>
            </a:r>
            <a:r>
              <a:rPr lang="en-US" noProof="1">
                <a:latin typeface="Consolas" pitchFamily="49" charset="0"/>
                <a:cs typeface="Consolas" pitchFamily="49" charset="0"/>
              </a:rPr>
              <a:t>System.Exception</a:t>
            </a:r>
            <a:r>
              <a:rPr lang="en-US" dirty="0"/>
              <a:t> Class</a:t>
            </a:r>
            <a:endParaRPr lang="bg-BG" dirty="0"/>
          </a:p>
        </p:txBody>
      </p:sp>
      <p:sp>
        <p:nvSpPr>
          <p:cNvPr id="542723" name="Rectangle 3"/>
          <p:cNvSpPr>
            <a:spLocks noGrp="1" noChangeArrowheads="1"/>
          </p:cNvSpPr>
          <p:nvPr>
            <p:ph type="body" idx="1"/>
          </p:nvPr>
        </p:nvSpPr>
        <p:spPr>
          <a:xfrm>
            <a:off x="228600" y="1143000"/>
            <a:ext cx="8686800" cy="5562600"/>
          </a:xfrm>
        </p:spPr>
        <p:txBody>
          <a:bodyPr/>
          <a:lstStyle/>
          <a:p>
            <a:pPr>
              <a:lnSpc>
                <a:spcPts val="3600"/>
              </a:lnSpc>
            </a:pPr>
            <a:r>
              <a:rPr lang="en-US" sz="3000" dirty="0" smtClean="0"/>
              <a:t>Exceptions </a:t>
            </a:r>
            <a:r>
              <a:rPr lang="en-US" sz="3000" dirty="0"/>
              <a:t>in</a:t>
            </a:r>
            <a:r>
              <a:rPr lang="ru-RU" sz="3000" dirty="0"/>
              <a:t> .NET </a:t>
            </a:r>
            <a:r>
              <a:rPr lang="en-US" sz="3000" dirty="0"/>
              <a:t>are objects</a:t>
            </a:r>
            <a:endParaRPr lang="ru-RU" sz="3000" dirty="0"/>
          </a:p>
          <a:p>
            <a:pPr>
              <a:lnSpc>
                <a:spcPts val="3600"/>
              </a:lnSpc>
            </a:pPr>
            <a:r>
              <a:rPr lang="en-US" sz="3000" dirty="0"/>
              <a:t>The</a:t>
            </a:r>
            <a:r>
              <a:rPr lang="ru-RU" sz="3000" dirty="0"/>
              <a:t> </a:t>
            </a:r>
            <a:r>
              <a:rPr lang="ru-RU" sz="3000" dirty="0">
                <a:solidFill>
                  <a:schemeClr val="accent5">
                    <a:lumMod val="20000"/>
                    <a:lumOff val="80000"/>
                  </a:schemeClr>
                </a:solidFill>
                <a:latin typeface="Consolas" pitchFamily="49" charset="0"/>
                <a:cs typeface="Consolas" pitchFamily="49" charset="0"/>
              </a:rPr>
              <a:t>System.Exception</a:t>
            </a:r>
            <a:r>
              <a:rPr lang="ru-RU" sz="3000" dirty="0"/>
              <a:t> </a:t>
            </a:r>
            <a:r>
              <a:rPr lang="en-US" sz="3000" dirty="0"/>
              <a:t>class is base for all exceptions in CLR</a:t>
            </a:r>
            <a:endParaRPr lang="ru-RU" sz="3000" dirty="0"/>
          </a:p>
          <a:p>
            <a:pPr lvl="1">
              <a:lnSpc>
                <a:spcPts val="3600"/>
              </a:lnSpc>
            </a:pPr>
            <a:r>
              <a:rPr lang="en-US" sz="2800" dirty="0"/>
              <a:t>Contains information for the cause of the error or </a:t>
            </a:r>
            <a:r>
              <a:rPr lang="en-US" sz="2800" dirty="0" smtClean="0"/>
              <a:t>the unusual </a:t>
            </a:r>
            <a:r>
              <a:rPr lang="en-US" sz="2800" dirty="0"/>
              <a:t>situation</a:t>
            </a:r>
            <a:endParaRPr lang="ru-RU" sz="2800" dirty="0"/>
          </a:p>
          <a:p>
            <a:pPr lvl="2">
              <a:lnSpc>
                <a:spcPts val="3600"/>
              </a:lnSpc>
            </a:pPr>
            <a:r>
              <a:rPr lang="ru-RU" sz="2600" dirty="0">
                <a:solidFill>
                  <a:schemeClr val="accent5">
                    <a:lumMod val="20000"/>
                    <a:lumOff val="80000"/>
                  </a:schemeClr>
                </a:solidFill>
                <a:latin typeface="Consolas" pitchFamily="49" charset="0"/>
                <a:cs typeface="Consolas" pitchFamily="49" charset="0"/>
              </a:rPr>
              <a:t>Message</a:t>
            </a:r>
            <a:r>
              <a:rPr lang="ru-RU" sz="2600" dirty="0"/>
              <a:t> – </a:t>
            </a:r>
            <a:r>
              <a:rPr lang="en-US" sz="2600" dirty="0"/>
              <a:t>text description of the exception</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StackTrace</a:t>
            </a:r>
            <a:r>
              <a:rPr lang="ru-RU" sz="2600" dirty="0"/>
              <a:t> </a:t>
            </a:r>
            <a:r>
              <a:rPr lang="ru-RU" sz="2600" dirty="0" smtClean="0"/>
              <a:t>–</a:t>
            </a:r>
            <a:r>
              <a:rPr lang="en-US" sz="2600" dirty="0" smtClean="0"/>
              <a:t> the snapshot of the stack at </a:t>
            </a:r>
            <a:r>
              <a:rPr lang="en-US" sz="2600" dirty="0"/>
              <a:t>the moment of exception throwing</a:t>
            </a:r>
            <a:endParaRPr lang="ru-RU" sz="2600" dirty="0"/>
          </a:p>
          <a:p>
            <a:pPr lvl="2">
              <a:lnSpc>
                <a:spcPts val="3600"/>
              </a:lnSpc>
            </a:pPr>
            <a:r>
              <a:rPr lang="ru-RU" sz="2600" dirty="0">
                <a:solidFill>
                  <a:schemeClr val="accent5">
                    <a:lumMod val="20000"/>
                    <a:lumOff val="80000"/>
                  </a:schemeClr>
                </a:solidFill>
                <a:latin typeface="Consolas" pitchFamily="49" charset="0"/>
                <a:cs typeface="Consolas" pitchFamily="49" charset="0"/>
              </a:rPr>
              <a:t>InnerException</a:t>
            </a:r>
            <a:r>
              <a:rPr lang="ru-RU" sz="2600" dirty="0"/>
              <a:t> – </a:t>
            </a:r>
            <a:r>
              <a:rPr lang="en-US" sz="2600" dirty="0"/>
              <a:t>exception </a:t>
            </a:r>
            <a:r>
              <a:rPr lang="en-US" sz="2600" dirty="0" smtClean="0"/>
              <a:t>caused the current</a:t>
            </a:r>
            <a:r>
              <a:rPr lang="en-US" sz="2600" dirty="0"/>
              <a:t/>
            </a:r>
            <a:br>
              <a:rPr lang="en-US" sz="2600" dirty="0"/>
            </a:br>
            <a:r>
              <a:rPr lang="en-US" sz="2600" dirty="0"/>
              <a:t>exception </a:t>
            </a:r>
            <a:r>
              <a:rPr lang="ru-RU" sz="2600" dirty="0"/>
              <a:t>(</a:t>
            </a:r>
            <a:r>
              <a:rPr lang="en-US" sz="2600" dirty="0"/>
              <a:t>if any</a:t>
            </a:r>
            <a:r>
              <a:rPr lang="ru-RU" sz="2600" dirty="0"/>
              <a: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sz="3800" dirty="0" smtClean="0"/>
              <a:t>Exception Properties – Example</a:t>
            </a:r>
            <a:endParaRPr lang="bg-BG" sz="3800" dirty="0"/>
          </a:p>
        </p:txBody>
      </p:sp>
      <p:sp>
        <p:nvSpPr>
          <p:cNvPr id="543748" name="Rectangle 4"/>
          <p:cNvSpPr>
            <a:spLocks noChangeArrowheads="1"/>
          </p:cNvSpPr>
          <p:nvPr/>
        </p:nvSpPr>
        <p:spPr bwMode="auto">
          <a:xfrm>
            <a:off x="539750" y="1044744"/>
            <a:ext cx="8064500" cy="543225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ExceptionsTest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void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"an invalid number";</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60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CauseFormatException();</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(FormatException fe)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Console.Error.WriteLine("Exception caught: {0}\n{1}",</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fe.Message, fe.StackTrace);</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95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gn="r">
              <a:lnSpc>
                <a:spcPts val="4400"/>
              </a:lnSpc>
              <a:buFontTx/>
              <a:buNone/>
            </a:pPr>
            <a:r>
              <a:rPr lang="en-US" sz="2800" dirty="0"/>
              <a:t>Definition by </a:t>
            </a:r>
            <a:r>
              <a:rPr lang="en-US" sz="2800" dirty="0" smtClean="0"/>
              <a:t>Google</a:t>
            </a:r>
            <a:endParaRPr lang="en-US" sz="3400" dirty="0"/>
          </a:p>
        </p:txBody>
      </p:sp>
      <p:sp>
        <p:nvSpPr>
          <p:cNvPr id="7" name="Text Placeholder 6"/>
          <p:cNvSpPr>
            <a:spLocks noGrp="1"/>
          </p:cNvSpPr>
          <p:nvPr/>
        </p:nvSpPr>
        <p:spPr>
          <a:xfrm>
            <a:off x="838200" y="1905000"/>
            <a:ext cx="7467600" cy="25288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nchor="ctr" anchorCtr="0">
            <a:noAutofit/>
          </a:bodyPr>
          <a:lstStyle/>
          <a:p>
            <a:r>
              <a:rPr lang="en-US" dirty="0"/>
              <a:t>Exception Properties</a:t>
            </a:r>
            <a:endParaRPr lang="bg-BG" dirty="0"/>
          </a:p>
        </p:txBody>
      </p:sp>
      <p:sp>
        <p:nvSpPr>
          <p:cNvPr id="545795" name="Rectangle 3"/>
          <p:cNvSpPr>
            <a:spLocks noGrp="1" noChangeArrowheads="1"/>
          </p:cNvSpPr>
          <p:nvPr>
            <p:ph type="body" idx="1"/>
          </p:nvPr>
        </p:nvSpPr>
        <p:spPr>
          <a:noFill/>
          <a:ln/>
          <a:effectLst>
            <a:outerShdw dist="17961" dir="2700000" algn="ctr" rotWithShape="0">
              <a:schemeClr val="bg2"/>
            </a:outerShdw>
          </a:effectLst>
        </p:spPr>
        <p:txBody>
          <a:bodyPr/>
          <a:lstStyle/>
          <a:p>
            <a:pPr>
              <a:spcBef>
                <a:spcPct val="25000"/>
              </a:spcBef>
            </a:pPr>
            <a:r>
              <a:rPr lang="en-US" sz="2800" dirty="0"/>
              <a:t>The</a:t>
            </a:r>
            <a:r>
              <a:rPr lang="bg-BG" sz="2800" dirty="0"/>
              <a:t> </a:t>
            </a:r>
            <a:r>
              <a:rPr lang="en-US" sz="2800" dirty="0">
                <a:solidFill>
                  <a:schemeClr val="accent5">
                    <a:lumMod val="20000"/>
                    <a:lumOff val="80000"/>
                  </a:schemeClr>
                </a:solidFill>
                <a:latin typeface="Consolas" pitchFamily="49" charset="0"/>
                <a:cs typeface="Consolas" pitchFamily="49" charset="0"/>
              </a:rPr>
              <a:t>Message</a:t>
            </a:r>
            <a:r>
              <a:rPr lang="en-US" sz="2800" dirty="0"/>
              <a:t> property gives brief description of the problem</a:t>
            </a:r>
            <a:endParaRPr lang="bg-BG" sz="2800" dirty="0"/>
          </a:p>
          <a:p>
            <a:pPr>
              <a:spcBef>
                <a:spcPct val="25000"/>
              </a:spcBef>
            </a:pPr>
            <a:r>
              <a:rPr lang="en-US" sz="2800" dirty="0"/>
              <a:t>The</a:t>
            </a:r>
            <a:r>
              <a:rPr lang="bg-BG" sz="2800" dirty="0"/>
              <a:t> </a:t>
            </a:r>
            <a:r>
              <a:rPr lang="en-US" sz="2800" noProof="1">
                <a:solidFill>
                  <a:schemeClr val="accent5">
                    <a:lumMod val="20000"/>
                    <a:lumOff val="80000"/>
                  </a:schemeClr>
                </a:solidFill>
                <a:latin typeface="Consolas" pitchFamily="49" charset="0"/>
                <a:cs typeface="Consolas" pitchFamily="49" charset="0"/>
              </a:rPr>
              <a:t>StackTrace</a:t>
            </a:r>
            <a:r>
              <a:rPr lang="en-US" sz="2800" dirty="0"/>
              <a:t> property is extremely useful when identifying the reason </a:t>
            </a:r>
            <a:r>
              <a:rPr lang="en-US" sz="2800" dirty="0" smtClean="0"/>
              <a:t>caused </a:t>
            </a:r>
            <a:r>
              <a:rPr lang="en-US" sz="2800" dirty="0"/>
              <a:t>the exception</a:t>
            </a:r>
            <a:endParaRPr lang="bg-BG" sz="2800" dirty="0"/>
          </a:p>
        </p:txBody>
      </p:sp>
      <p:sp>
        <p:nvSpPr>
          <p:cNvPr id="545796" name="Rectangle 4"/>
          <p:cNvSpPr>
            <a:spLocks noChangeArrowheads="1"/>
          </p:cNvSpPr>
          <p:nvPr/>
        </p:nvSpPr>
        <p:spPr bwMode="auto">
          <a:xfrm>
            <a:off x="609601" y="3430756"/>
            <a:ext cx="7924799" cy="29700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System.Int32.Parse(String s)</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ExceptionsTest.CauseFormatException() in c:\consoleapplication1\exceptionstest.cs:line 8</a:t>
            </a:r>
          </a:p>
          <a:p>
            <a:pPr eaLnBrk="0" hangingPunct="0">
              <a:lnSpc>
                <a:spcPct val="95000"/>
              </a:lnSpc>
              <a:spcBef>
                <a:spcPct val="200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 in c:\consoleapplication1\exceptionstest.cs:line 15</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nchor="ctr" anchorCtr="0">
            <a:noAutofit/>
          </a:bodyPr>
          <a:lstStyle/>
          <a:p>
            <a:r>
              <a:rPr lang="en-US" dirty="0"/>
              <a:t>Exception Properties (2)</a:t>
            </a:r>
            <a:endParaRPr lang="bg-BG" dirty="0"/>
          </a:p>
        </p:txBody>
      </p:sp>
      <p:sp>
        <p:nvSpPr>
          <p:cNvPr id="547843" name="Rectangle 3"/>
          <p:cNvSpPr>
            <a:spLocks noGrp="1" noChangeArrowheads="1"/>
          </p:cNvSpPr>
          <p:nvPr>
            <p:ph type="body" idx="1"/>
          </p:nvPr>
        </p:nvSpPr>
        <p:spPr>
          <a:noFill/>
          <a:ln/>
          <a:effectLst>
            <a:outerShdw dist="17961" dir="2700000" algn="ctr" rotWithShape="0">
              <a:schemeClr val="bg2"/>
            </a:outerShdw>
          </a:effectLst>
        </p:spPr>
        <p:txBody>
          <a:bodyPr/>
          <a:lstStyle/>
          <a:p>
            <a:r>
              <a:rPr lang="en-US" sz="2800" dirty="0"/>
              <a:t>File names and line numbers are accessible only if the compilation </a:t>
            </a:r>
            <a:r>
              <a:rPr lang="en-US" sz="2800" dirty="0" smtClean="0"/>
              <a:t>was in </a:t>
            </a:r>
            <a:r>
              <a:rPr lang="en-US" sz="2800" dirty="0" smtClean="0">
                <a:solidFill>
                  <a:schemeClr val="accent5">
                    <a:lumMod val="20000"/>
                    <a:lumOff val="80000"/>
                  </a:schemeClr>
                </a:solidFill>
              </a:rPr>
              <a:t>Debug</a:t>
            </a:r>
            <a:r>
              <a:rPr lang="en-US" sz="2800" dirty="0" smtClean="0"/>
              <a:t> </a:t>
            </a:r>
            <a:r>
              <a:rPr lang="en-US" sz="2800" dirty="0"/>
              <a:t>mode</a:t>
            </a:r>
          </a:p>
          <a:p>
            <a:r>
              <a:rPr lang="en-US" sz="2800" dirty="0" smtClean="0"/>
              <a:t>When compiled </a:t>
            </a:r>
            <a:r>
              <a:rPr lang="en-US" sz="2800" dirty="0"/>
              <a:t>in </a:t>
            </a:r>
            <a:r>
              <a:rPr lang="en-US" sz="2800" dirty="0">
                <a:solidFill>
                  <a:schemeClr val="accent5">
                    <a:lumMod val="20000"/>
                    <a:lumOff val="80000"/>
                  </a:schemeClr>
                </a:solidFill>
              </a:rPr>
              <a:t>Release</a:t>
            </a:r>
            <a:r>
              <a:rPr lang="en-US" sz="2800" dirty="0"/>
              <a:t> mode, the </a:t>
            </a:r>
            <a:r>
              <a:rPr lang="en-US" sz="2800" dirty="0" smtClean="0"/>
              <a:t>information in the </a:t>
            </a:r>
            <a:r>
              <a:rPr lang="en-US" sz="2800" dirty="0"/>
              <a:t>property </a:t>
            </a:r>
            <a:r>
              <a:rPr lang="en-US" sz="2800" noProof="1">
                <a:solidFill>
                  <a:schemeClr val="accent5">
                    <a:lumMod val="20000"/>
                    <a:lumOff val="80000"/>
                  </a:schemeClr>
                </a:solidFill>
                <a:latin typeface="Consolas" pitchFamily="49" charset="0"/>
                <a:cs typeface="Consolas" pitchFamily="49" charset="0"/>
              </a:rPr>
              <a:t>StackTrace</a:t>
            </a:r>
            <a:r>
              <a:rPr lang="en-US" sz="2800" dirty="0"/>
              <a:t> </a:t>
            </a:r>
            <a:r>
              <a:rPr lang="en-US" sz="2800" dirty="0" smtClean="0"/>
              <a:t>is quite </a:t>
            </a:r>
            <a:r>
              <a:rPr lang="en-US" sz="2800" dirty="0"/>
              <a:t>different:</a:t>
            </a:r>
            <a:endParaRPr lang="bg-BG" sz="2800" dirty="0"/>
          </a:p>
        </p:txBody>
      </p:sp>
      <p:sp>
        <p:nvSpPr>
          <p:cNvPr id="547844" name="Rectangle 4"/>
          <p:cNvSpPr>
            <a:spLocks noChangeArrowheads="1"/>
          </p:cNvSpPr>
          <p:nvPr/>
        </p:nvSpPr>
        <p:spPr bwMode="auto">
          <a:xfrm>
            <a:off x="627063" y="3429000"/>
            <a:ext cx="7907338" cy="155427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Exception caught: Input string was not in a correct format.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System.Number.ParseInt32(String s, NumberStyles style, NumberFormatInfo info)</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ExceptionsTest.Main(String[] args)</a:t>
            </a:r>
          </a:p>
        </p:txBody>
      </p:sp>
      <p:pic>
        <p:nvPicPr>
          <p:cNvPr id="1026" name="Picture 2"/>
          <p:cNvPicPr>
            <a:picLocks noChangeAspect="1" noChangeArrowheads="1"/>
          </p:cNvPicPr>
          <p:nvPr/>
        </p:nvPicPr>
        <p:blipFill>
          <a:blip r:embed="rId3" cstate="print"/>
          <a:srcRect/>
          <a:stretch>
            <a:fillRect/>
          </a:stretch>
        </p:blipFill>
        <p:spPr bwMode="auto">
          <a:xfrm>
            <a:off x="1981200" y="5295900"/>
            <a:ext cx="5238750" cy="1181100"/>
          </a:xfrm>
          <a:prstGeom prst="rect">
            <a:avLst/>
          </a:prstGeom>
          <a:noFill/>
          <a:ln w="9525">
            <a:noFill/>
            <a:miter lim="800000"/>
            <a:headEnd/>
            <a:tailEnd/>
          </a:ln>
        </p:spPr>
      </p:pic>
      <p:sp>
        <p:nvSpPr>
          <p:cNvPr id="7"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41</a:t>
            </a:fld>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a:xfrm>
            <a:off x="323850" y="1196975"/>
            <a:ext cx="8496300" cy="5329238"/>
          </a:xfrm>
        </p:spPr>
        <p:txBody>
          <a:bodyPr/>
          <a:lstStyle/>
          <a:p>
            <a:r>
              <a:rPr lang="en-US" dirty="0"/>
              <a:t>Exceptions </a:t>
            </a:r>
            <a:r>
              <a:rPr lang="en-US" dirty="0" smtClean="0"/>
              <a:t>in .NET Framework are organized </a:t>
            </a:r>
            <a:r>
              <a:rPr lang="en-US" smtClean="0"/>
              <a:t>in a </a:t>
            </a:r>
            <a:r>
              <a:rPr lang="en-US" dirty="0" smtClean="0"/>
              <a:t>hierarchy</a:t>
            </a:r>
            <a:endParaRPr lang="en-US" dirty="0"/>
          </a:p>
        </p:txBody>
      </p:sp>
      <p:sp>
        <p:nvSpPr>
          <p:cNvPr id="549891" name="Rectangle 3"/>
          <p:cNvSpPr>
            <a:spLocks noGrp="1" noChangeArrowheads="1"/>
          </p:cNvSpPr>
          <p:nvPr>
            <p:ph type="title"/>
          </p:nvPr>
        </p:nvSpPr>
        <p:spPr/>
        <p:txBody>
          <a:bodyPr anchor="ctr" anchorCtr="0">
            <a:noAutofit/>
          </a:bodyPr>
          <a:lstStyle/>
          <a:p>
            <a:r>
              <a:rPr lang="en-US" dirty="0"/>
              <a:t>Exception Hierarchy</a:t>
            </a:r>
            <a:endParaRPr lang="bg-BG" dirty="0"/>
          </a:p>
        </p:txBody>
      </p:sp>
      <p:pic>
        <p:nvPicPr>
          <p:cNvPr id="549892" name="Picture 4" descr="Exceptions-Hierarchy"/>
          <p:cNvPicPr>
            <a:picLocks noChangeAspect="1" noChangeArrowheads="1"/>
          </p:cNvPicPr>
          <p:nvPr/>
        </p:nvPicPr>
        <p:blipFill>
          <a:blip r:embed="rId3" cstate="print"/>
          <a:srcRect l="-2039" t="-4600" r="-1981" b="-4447"/>
          <a:stretch>
            <a:fillRect/>
          </a:stretch>
        </p:blipFill>
        <p:spPr bwMode="auto">
          <a:xfrm>
            <a:off x="452176" y="2421653"/>
            <a:ext cx="8259745" cy="4009292"/>
          </a:xfrm>
          <a:prstGeom prst="roundRect">
            <a:avLst>
              <a:gd name="adj" fmla="val 2737"/>
            </a:avLst>
          </a:prstGeom>
          <a:solidFill>
            <a:schemeClr val="accent5">
              <a:lumMod val="20000"/>
              <a:lumOff val="80000"/>
            </a:schemeClr>
          </a:solidFill>
          <a:ln w="3175" algn="ctr">
            <a:noFill/>
            <a:miter lim="800000"/>
            <a:headEnd/>
            <a:tailEnd/>
          </a:ln>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42</a:t>
            </a:fld>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a:t>Types of Exceptions</a:t>
            </a:r>
            <a:endParaRPr lang="bg-BG" dirty="0"/>
          </a:p>
        </p:txBody>
      </p:sp>
      <p:sp>
        <p:nvSpPr>
          <p:cNvPr id="551939" name="Rectangle 3"/>
          <p:cNvSpPr>
            <a:spLocks noGrp="1" noChangeArrowheads="1"/>
          </p:cNvSpPr>
          <p:nvPr>
            <p:ph type="body" idx="1"/>
          </p:nvPr>
        </p:nvSpPr>
        <p:spPr>
          <a:xfrm>
            <a:off x="228600" y="1066800"/>
            <a:ext cx="8686800" cy="5387975"/>
          </a:xfrm>
        </p:spPr>
        <p:txBody>
          <a:bodyPr/>
          <a:lstStyle/>
          <a:p>
            <a:r>
              <a:rPr lang="en-US" sz="2800" dirty="0"/>
              <a:t>All </a:t>
            </a:r>
            <a:r>
              <a:rPr lang="en-US" sz="2800" dirty="0" smtClean="0"/>
              <a:t>.NET exceptions inherit from </a:t>
            </a:r>
            <a:r>
              <a:rPr lang="en-US" sz="2800" noProof="1" smtClean="0">
                <a:solidFill>
                  <a:schemeClr val="accent5">
                    <a:lumMod val="20000"/>
                    <a:lumOff val="80000"/>
                  </a:schemeClr>
                </a:solidFill>
                <a:latin typeface="Consolas" pitchFamily="49" charset="0"/>
                <a:cs typeface="Consolas" pitchFamily="49" charset="0"/>
              </a:rPr>
              <a:t>System.Exception</a:t>
            </a:r>
          </a:p>
          <a:p>
            <a:r>
              <a:rPr lang="en-US" sz="2800" dirty="0" smtClean="0"/>
              <a:t>The </a:t>
            </a:r>
            <a:r>
              <a:rPr lang="en-US" sz="2800" dirty="0"/>
              <a:t>system exceptions </a:t>
            </a:r>
            <a:r>
              <a:rPr lang="en-US" sz="2800" dirty="0" smtClean="0"/>
              <a:t>inherit from </a:t>
            </a:r>
            <a:r>
              <a:rPr lang="en-US" sz="2800" noProof="1" smtClean="0">
                <a:solidFill>
                  <a:schemeClr val="accent5">
                    <a:lumMod val="20000"/>
                    <a:lumOff val="80000"/>
                  </a:schemeClr>
                </a:solidFill>
                <a:latin typeface="Consolas" pitchFamily="49" charset="0"/>
                <a:cs typeface="Consolas" pitchFamily="49" charset="0"/>
              </a:rPr>
              <a:t>System.SystemException</a:t>
            </a:r>
            <a:r>
              <a:rPr lang="en-US" sz="2800" dirty="0" smtClean="0"/>
              <a:t>, e.g.</a:t>
            </a:r>
            <a:endParaRPr lang="bg-BG" sz="2800" dirty="0"/>
          </a:p>
          <a:p>
            <a:pPr lvl="1"/>
            <a:r>
              <a:rPr lang="en-US" sz="2600" noProof="1" smtClean="0">
                <a:solidFill>
                  <a:schemeClr val="accent5">
                    <a:lumMod val="20000"/>
                    <a:lumOff val="80000"/>
                  </a:schemeClr>
                </a:solidFill>
                <a:latin typeface="Consolas" pitchFamily="49" charset="0"/>
                <a:cs typeface="Consolas" pitchFamily="49" charset="0"/>
              </a:rPr>
              <a:t>System.ArgumentException</a:t>
            </a:r>
          </a:p>
          <a:p>
            <a:pPr lvl="1"/>
            <a:r>
              <a:rPr lang="en-US" sz="2600" noProof="1" smtClean="0">
                <a:solidFill>
                  <a:schemeClr val="accent5">
                    <a:lumMod val="20000"/>
                    <a:lumOff val="80000"/>
                  </a:schemeClr>
                </a:solidFill>
                <a:latin typeface="Consolas" pitchFamily="49" charset="0"/>
                <a:cs typeface="Consolas" pitchFamily="49" charset="0"/>
              </a:rPr>
              <a:t>System.NullReferenceException</a:t>
            </a:r>
          </a:p>
          <a:p>
            <a:pPr lvl="1"/>
            <a:r>
              <a:rPr lang="en-US" sz="2600" noProof="1" smtClean="0">
                <a:solidFill>
                  <a:schemeClr val="accent5">
                    <a:lumMod val="20000"/>
                    <a:lumOff val="80000"/>
                  </a:schemeClr>
                </a:solidFill>
                <a:latin typeface="Consolas" pitchFamily="49" charset="0"/>
                <a:cs typeface="Consolas" pitchFamily="49" charset="0"/>
              </a:rPr>
              <a:t>System.OutOfMemoryException</a:t>
            </a:r>
          </a:p>
          <a:p>
            <a:pPr lvl="1"/>
            <a:r>
              <a:rPr lang="en-US" sz="2600" noProof="1" smtClean="0">
                <a:solidFill>
                  <a:schemeClr val="accent5">
                    <a:lumMod val="20000"/>
                    <a:lumOff val="80000"/>
                  </a:schemeClr>
                </a:solidFill>
                <a:latin typeface="Consolas" pitchFamily="49" charset="0"/>
                <a:cs typeface="Consolas" pitchFamily="49" charset="0"/>
              </a:rPr>
              <a:t>System.StackOverflowException</a:t>
            </a:r>
          </a:p>
          <a:p>
            <a:r>
              <a:rPr lang="en-US" sz="2800" dirty="0" smtClean="0"/>
              <a:t>User-defined exceptions should </a:t>
            </a:r>
            <a:r>
              <a:rPr lang="en-US" sz="2800" dirty="0"/>
              <a:t>inherit </a:t>
            </a:r>
            <a:r>
              <a:rPr lang="en-US" sz="2800" dirty="0" smtClean="0"/>
              <a:t>from </a:t>
            </a:r>
            <a:r>
              <a:rPr lang="en-US" sz="2800" noProof="1" smtClean="0">
                <a:solidFill>
                  <a:schemeClr val="accent5">
                    <a:lumMod val="20000"/>
                    <a:lumOff val="80000"/>
                  </a:schemeClr>
                </a:solidFill>
                <a:latin typeface="Consolas" pitchFamily="49" charset="0"/>
                <a:cs typeface="Consolas" pitchFamily="49" charset="0"/>
              </a:rPr>
              <a:t>System.ApplicationException</a:t>
            </a:r>
            <a:endParaRPr lang="bg-BG" sz="2800" dirty="0">
              <a:solidFill>
                <a:schemeClr val="accent5">
                  <a:lumMod val="20000"/>
                  <a:lumOff val="80000"/>
                </a:schemeClr>
              </a:solidFill>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43</a:t>
            </a:fld>
            <a:endParaRPr 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dirty="0"/>
              <a:t>Handling Exceptions</a:t>
            </a:r>
            <a:endParaRPr lang="bg-BG" dirty="0"/>
          </a:p>
        </p:txBody>
      </p:sp>
      <p:sp>
        <p:nvSpPr>
          <p:cNvPr id="553987" name="Rectangle 3"/>
          <p:cNvSpPr>
            <a:spLocks noGrp="1" noChangeArrowheads="1"/>
          </p:cNvSpPr>
          <p:nvPr>
            <p:ph type="body" idx="1"/>
          </p:nvPr>
        </p:nvSpPr>
        <p:spPr>
          <a:xfrm>
            <a:off x="323850" y="1123950"/>
            <a:ext cx="8496300" cy="5329238"/>
          </a:xfrm>
        </p:spPr>
        <p:txBody>
          <a:bodyPr/>
          <a:lstStyle/>
          <a:p>
            <a:pPr>
              <a:spcBef>
                <a:spcPct val="20000"/>
              </a:spcBef>
            </a:pPr>
            <a:r>
              <a:rPr lang="en-US" sz="2800" dirty="0"/>
              <a:t>When </a:t>
            </a:r>
            <a:r>
              <a:rPr lang="en-US" sz="2800" dirty="0" smtClean="0"/>
              <a:t>catching an </a:t>
            </a:r>
            <a:r>
              <a:rPr lang="en-US" sz="2800" dirty="0"/>
              <a:t>exception of a particular class, </a:t>
            </a:r>
            <a:r>
              <a:rPr lang="en-US" sz="2800" dirty="0" smtClean="0"/>
              <a:t>all </a:t>
            </a:r>
            <a:r>
              <a:rPr lang="en-US" sz="2800" dirty="0"/>
              <a:t>its inheritors </a:t>
            </a:r>
            <a:r>
              <a:rPr lang="en-US" sz="2800" dirty="0" smtClean="0"/>
              <a:t>(child </a:t>
            </a:r>
            <a:r>
              <a:rPr lang="en-US" sz="2800" dirty="0"/>
              <a:t>exceptions) </a:t>
            </a:r>
            <a:r>
              <a:rPr lang="en-US" sz="2800" dirty="0" smtClean="0"/>
              <a:t>are caught too</a:t>
            </a:r>
            <a:endParaRPr lang="en-US" sz="2800" dirty="0"/>
          </a:p>
          <a:p>
            <a:pPr>
              <a:spcBef>
                <a:spcPct val="20000"/>
              </a:spcBef>
            </a:pPr>
            <a:r>
              <a:rPr lang="en-US" sz="2800" dirty="0" smtClean="0"/>
              <a:t>Example:</a:t>
            </a:r>
            <a:endParaRPr lang="en-US" sz="28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ct val="25000"/>
              </a:spcBef>
            </a:pPr>
            <a:endParaRPr lang="en-US" sz="2600" dirty="0"/>
          </a:p>
          <a:p>
            <a:pPr>
              <a:spcBef>
                <a:spcPts val="0"/>
              </a:spcBef>
              <a:buFontTx/>
              <a:buNone/>
            </a:pPr>
            <a:r>
              <a:rPr lang="bg-BG" sz="2600" dirty="0"/>
              <a:t>	</a:t>
            </a:r>
            <a:r>
              <a:rPr lang="en-US" sz="2600" dirty="0"/>
              <a:t>Handles</a:t>
            </a:r>
            <a:r>
              <a:rPr lang="bg-BG" sz="2600" dirty="0"/>
              <a:t> </a:t>
            </a:r>
            <a:r>
              <a:rPr lang="en-US" sz="2600" noProof="1" smtClean="0">
                <a:solidFill>
                  <a:schemeClr val="accent5">
                    <a:lumMod val="20000"/>
                    <a:lumOff val="80000"/>
                  </a:schemeClr>
                </a:solidFill>
                <a:latin typeface="Consolas" pitchFamily="49" charset="0"/>
                <a:cs typeface="Consolas" pitchFamily="49" charset="0"/>
              </a:rPr>
              <a:t>ArithmeticException</a:t>
            </a:r>
            <a:r>
              <a:rPr lang="bg-BG" sz="2600" dirty="0" smtClean="0"/>
              <a:t> </a:t>
            </a:r>
            <a:r>
              <a:rPr lang="en-US" sz="2600" dirty="0"/>
              <a:t>and</a:t>
            </a:r>
            <a:r>
              <a:rPr lang="bg-BG" sz="2600" dirty="0"/>
              <a:t> </a:t>
            </a:r>
            <a:r>
              <a:rPr lang="en-US" sz="2600" dirty="0" smtClean="0"/>
              <a:t>its successors</a:t>
            </a:r>
            <a:r>
              <a:rPr lang="bg-BG" sz="2600" dirty="0" smtClean="0"/>
              <a:t> </a:t>
            </a:r>
            <a:r>
              <a:rPr lang="en-US" sz="2600" noProof="1" smtClean="0">
                <a:solidFill>
                  <a:schemeClr val="accent5">
                    <a:lumMod val="20000"/>
                    <a:lumOff val="80000"/>
                  </a:schemeClr>
                </a:solidFill>
                <a:latin typeface="Consolas" pitchFamily="49" charset="0"/>
                <a:cs typeface="Consolas" pitchFamily="49" charset="0"/>
              </a:rPr>
              <a:t>DivideByZeroException</a:t>
            </a:r>
            <a:r>
              <a:rPr lang="bg-BG" sz="2600" dirty="0" smtClean="0"/>
              <a:t> </a:t>
            </a:r>
            <a:r>
              <a:rPr lang="en-US" sz="2600" dirty="0"/>
              <a:t>and</a:t>
            </a:r>
            <a:r>
              <a:rPr lang="bg-BG" sz="2600" dirty="0"/>
              <a:t> </a:t>
            </a:r>
            <a:r>
              <a:rPr lang="en-US" sz="2600" noProof="1" smtClean="0">
                <a:solidFill>
                  <a:schemeClr val="accent5">
                    <a:lumMod val="20000"/>
                    <a:lumOff val="80000"/>
                  </a:schemeClr>
                </a:solidFill>
                <a:latin typeface="Consolas" pitchFamily="49" charset="0"/>
                <a:cs typeface="Consolas" pitchFamily="49" charset="0"/>
              </a:rPr>
              <a:t>OverflowException</a:t>
            </a:r>
            <a:endParaRPr lang="en-US" sz="2600" noProof="1">
              <a:solidFill>
                <a:schemeClr val="accent5">
                  <a:lumMod val="20000"/>
                  <a:lumOff val="80000"/>
                </a:schemeClr>
              </a:solidFill>
              <a:latin typeface="Consolas" pitchFamily="49" charset="0"/>
              <a:cs typeface="Consolas" pitchFamily="49" charset="0"/>
            </a:endParaRPr>
          </a:p>
        </p:txBody>
      </p:sp>
      <p:sp>
        <p:nvSpPr>
          <p:cNvPr id="553988" name="Rectangle 4"/>
          <p:cNvSpPr>
            <a:spLocks noChangeArrowheads="1"/>
          </p:cNvSpPr>
          <p:nvPr/>
        </p:nvSpPr>
        <p:spPr bwMode="auto">
          <a:xfrm>
            <a:off x="900113" y="2997200"/>
            <a:ext cx="7326312" cy="2197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(System.ArithmeticException)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arithmetic exception</a:t>
            </a:r>
          </a:p>
          <a:p>
            <a:pPr eaLnBrk="0" hangingPunct="0">
              <a:lnSpc>
                <a:spcPct val="95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7890" name="Picture 2" descr="http://butterflywebsite.com/clipart/butterfly_net_1.jpg"/>
          <p:cNvPicPr>
            <a:picLocks noChangeAspect="1" noChangeArrowheads="1"/>
          </p:cNvPicPr>
          <p:nvPr/>
        </p:nvPicPr>
        <p:blipFill>
          <a:blip r:embed="rId3" cstate="print"/>
          <a:srcRect/>
          <a:stretch>
            <a:fillRect/>
          </a:stretch>
        </p:blipFill>
        <p:spPr bwMode="auto">
          <a:xfrm>
            <a:off x="7378166" y="2343150"/>
            <a:ext cx="1308634" cy="13144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44</a:t>
            </a:fld>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dirty="0"/>
              <a:t>Handling All Exceptions</a:t>
            </a:r>
            <a:endParaRPr lang="bg-BG" dirty="0"/>
          </a:p>
        </p:txBody>
      </p:sp>
      <p:sp>
        <p:nvSpPr>
          <p:cNvPr id="560131" name="Rectangle 3"/>
          <p:cNvSpPr>
            <a:spLocks noGrp="1" noChangeArrowheads="1"/>
          </p:cNvSpPr>
          <p:nvPr>
            <p:ph type="body" idx="1"/>
          </p:nvPr>
        </p:nvSpPr>
        <p:spPr>
          <a:xfrm>
            <a:off x="323850" y="1143000"/>
            <a:ext cx="8496300" cy="5381625"/>
          </a:xfrm>
        </p:spPr>
        <p:txBody>
          <a:bodyPr/>
          <a:lstStyle/>
          <a:p>
            <a:pPr>
              <a:lnSpc>
                <a:spcPct val="90000"/>
              </a:lnSpc>
              <a:spcBef>
                <a:spcPct val="35000"/>
              </a:spcBef>
            </a:pPr>
            <a:r>
              <a:rPr lang="en-US" sz="3000" dirty="0"/>
              <a:t>All exceptions thrown by .NET managed code inherit the </a:t>
            </a:r>
            <a:r>
              <a:rPr lang="en-US" sz="3000" noProof="1" smtClean="0">
                <a:solidFill>
                  <a:schemeClr val="accent5">
                    <a:lumMod val="20000"/>
                    <a:lumOff val="80000"/>
                  </a:schemeClr>
                </a:solidFill>
                <a:latin typeface="Consolas" pitchFamily="49" charset="0"/>
                <a:cs typeface="Consolas" pitchFamily="49" charset="0"/>
              </a:rPr>
              <a:t>System.Exception</a:t>
            </a:r>
            <a:r>
              <a:rPr lang="en-US" sz="3000" dirty="0" smtClean="0"/>
              <a:t> </a:t>
            </a:r>
            <a:r>
              <a:rPr lang="en-US" sz="3000" dirty="0"/>
              <a:t>exception</a:t>
            </a:r>
          </a:p>
          <a:p>
            <a:pPr>
              <a:lnSpc>
                <a:spcPct val="90000"/>
              </a:lnSpc>
              <a:spcBef>
                <a:spcPct val="35000"/>
              </a:spcBef>
            </a:pPr>
            <a:r>
              <a:rPr lang="en-US" sz="3000" dirty="0"/>
              <a:t>Unmanaged code can throw other exceptions</a:t>
            </a:r>
          </a:p>
          <a:p>
            <a:pPr>
              <a:lnSpc>
                <a:spcPct val="90000"/>
              </a:lnSpc>
              <a:spcBef>
                <a:spcPct val="35000"/>
              </a:spcBef>
            </a:pPr>
            <a:r>
              <a:rPr lang="en-US" sz="3000" dirty="0"/>
              <a:t>For handling all exceptions </a:t>
            </a:r>
            <a:r>
              <a:rPr lang="en-US" sz="3000" dirty="0" smtClean="0"/>
              <a:t>(even unmanaged) use </a:t>
            </a:r>
            <a:r>
              <a:rPr lang="en-US" sz="3000" dirty="0"/>
              <a:t>the construction:</a:t>
            </a:r>
            <a:endParaRPr lang="bg-BG" sz="3000" dirty="0"/>
          </a:p>
        </p:txBody>
      </p:sp>
      <p:sp>
        <p:nvSpPr>
          <p:cNvPr id="560132" name="Rectangle 4"/>
          <p:cNvSpPr>
            <a:spLocks noChangeArrowheads="1"/>
          </p:cNvSpPr>
          <p:nvPr/>
        </p:nvSpPr>
        <p:spPr bwMode="auto">
          <a:xfrm>
            <a:off x="762000" y="3962400"/>
            <a:ext cx="7596188" cy="230832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Do some works that can raise any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Handle the caught exception</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33794" name="Picture 2" descr="http://www.agentcats.com/img/catchball1pic2.jpg"/>
          <p:cNvPicPr>
            <a:picLocks noChangeAspect="1" noChangeArrowheads="1"/>
          </p:cNvPicPr>
          <p:nvPr/>
        </p:nvPicPr>
        <p:blipFill>
          <a:blip r:embed="rId3" cstate="print">
            <a:lum bright="10000" contrast="20000"/>
          </a:blip>
          <a:srcRect/>
          <a:stretch>
            <a:fillRect/>
          </a:stretch>
        </p:blipFill>
        <p:spPr bwMode="auto">
          <a:xfrm>
            <a:off x="7239000" y="3638378"/>
            <a:ext cx="1447800" cy="1695622"/>
          </a:xfrm>
          <a:prstGeom prst="roundRect">
            <a:avLst>
              <a:gd name="adj" fmla="val 13197"/>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dirty="0"/>
              <a:t>Throwing Exceptions</a:t>
            </a:r>
            <a:endParaRPr lang="bg-BG" dirty="0"/>
          </a:p>
        </p:txBody>
      </p:sp>
      <p:sp>
        <p:nvSpPr>
          <p:cNvPr id="562179" name="Rectangle 3"/>
          <p:cNvSpPr>
            <a:spLocks noGrp="1" noChangeArrowheads="1"/>
          </p:cNvSpPr>
          <p:nvPr>
            <p:ph type="body" idx="1"/>
          </p:nvPr>
        </p:nvSpPr>
        <p:spPr>
          <a:xfrm>
            <a:off x="338138" y="1143000"/>
            <a:ext cx="8435975" cy="5381625"/>
          </a:xfrm>
        </p:spPr>
        <p:txBody>
          <a:bodyPr/>
          <a:lstStyle/>
          <a:p>
            <a:pPr>
              <a:spcBef>
                <a:spcPct val="20000"/>
              </a:spcBef>
            </a:pPr>
            <a:r>
              <a:rPr lang="en-US" sz="3400" dirty="0" smtClean="0"/>
              <a:t>Exceptions are thrown (raised) by </a:t>
            </a:r>
            <a:r>
              <a:rPr lang="en-US" sz="3400" dirty="0" smtClean="0">
                <a:solidFill>
                  <a:schemeClr val="accent5">
                    <a:lumMod val="20000"/>
                    <a:lumOff val="80000"/>
                  </a:schemeClr>
                </a:solidFill>
                <a:latin typeface="Consolas" pitchFamily="49" charset="0"/>
                <a:cs typeface="Consolas" pitchFamily="49" charset="0"/>
              </a:rPr>
              <a:t>throw</a:t>
            </a:r>
            <a:r>
              <a:rPr lang="en-US" sz="3400" dirty="0" smtClean="0"/>
              <a:t> keyword in C#</a:t>
            </a:r>
            <a:endParaRPr lang="en-US" sz="3400" dirty="0"/>
          </a:p>
          <a:p>
            <a:pPr lvl="1">
              <a:spcBef>
                <a:spcPct val="20000"/>
              </a:spcBef>
            </a:pPr>
            <a:r>
              <a:rPr lang="en-US" sz="3200" dirty="0" smtClean="0"/>
              <a:t>Used to notify the calling code in case of error or unusual situation</a:t>
            </a:r>
          </a:p>
          <a:p>
            <a:pPr>
              <a:spcBef>
                <a:spcPct val="20000"/>
              </a:spcBef>
            </a:pPr>
            <a:r>
              <a:rPr lang="en-US" dirty="0" smtClean="0"/>
              <a:t>When an exception is thrown:</a:t>
            </a:r>
          </a:p>
          <a:p>
            <a:pPr lvl="1">
              <a:spcBef>
                <a:spcPct val="20000"/>
              </a:spcBef>
            </a:pPr>
            <a:r>
              <a:rPr lang="en-US" dirty="0" smtClean="0"/>
              <a:t>The </a:t>
            </a:r>
            <a:r>
              <a:rPr lang="en-US" dirty="0"/>
              <a:t>program </a:t>
            </a:r>
            <a:r>
              <a:rPr lang="en-US" dirty="0" smtClean="0"/>
              <a:t>execution stops</a:t>
            </a:r>
          </a:p>
          <a:p>
            <a:pPr lvl="1">
              <a:spcBef>
                <a:spcPct val="20000"/>
              </a:spcBef>
            </a:pPr>
            <a:r>
              <a:rPr lang="en-US" dirty="0" smtClean="0"/>
              <a:t>The exception travels </a:t>
            </a:r>
            <a:r>
              <a:rPr lang="en-US" dirty="0"/>
              <a:t>over the stack until </a:t>
            </a:r>
            <a:r>
              <a:rPr lang="en-US" dirty="0" smtClean="0"/>
              <a:t>a suitable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catch</a:t>
            </a:r>
            <a:r>
              <a:rPr lang="en-US" dirty="0"/>
              <a:t> block is reached </a:t>
            </a:r>
            <a:r>
              <a:rPr lang="en-US" dirty="0" smtClean="0"/>
              <a:t>to handle it</a:t>
            </a:r>
          </a:p>
          <a:p>
            <a:pPr>
              <a:spcBef>
                <a:spcPct val="20000"/>
              </a:spcBef>
            </a:pPr>
            <a:r>
              <a:rPr lang="en-US" dirty="0" smtClean="0"/>
              <a:t>Unhandled exceptions display error message</a:t>
            </a:r>
            <a:endParaRPr lang="en-US" dirty="0"/>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46</a:t>
            </a:fld>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 name="Curved Connector 111"/>
          <p:cNvCxnSpPr>
            <a:stCxn id="83" idx="0"/>
            <a:endCxn id="104" idx="0"/>
          </p:cNvCxnSpPr>
          <p:nvPr/>
        </p:nvCxnSpPr>
        <p:spPr>
          <a:xfrm rot="16200000" flipH="1">
            <a:off x="3474358" y="-167695"/>
            <a:ext cx="2530" cy="3981450"/>
          </a:xfrm>
          <a:prstGeom prst="curvedConnector3">
            <a:avLst>
              <a:gd name="adj1" fmla="val -1844763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65" name="AutoShape 44"/>
          <p:cNvCxnSpPr>
            <a:cxnSpLocks noChangeShapeType="1"/>
          </p:cNvCxnSpPr>
          <p:nvPr/>
        </p:nvCxnSpPr>
        <p:spPr bwMode="auto">
          <a:xfrm flipH="1" flipV="1">
            <a:off x="2207796" y="375671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74" name="AutoShape 44"/>
          <p:cNvCxnSpPr>
            <a:cxnSpLocks noChangeShapeType="1"/>
          </p:cNvCxnSpPr>
          <p:nvPr/>
        </p:nvCxnSpPr>
        <p:spPr bwMode="auto">
          <a:xfrm flipH="1" flipV="1">
            <a:off x="2207796" y="2908985"/>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cxnSp>
        <p:nvCxnSpPr>
          <p:cNvPr id="82" name="AutoShape 44"/>
          <p:cNvCxnSpPr>
            <a:cxnSpLocks noChangeShapeType="1"/>
          </p:cNvCxnSpPr>
          <p:nvPr/>
        </p:nvCxnSpPr>
        <p:spPr bwMode="auto">
          <a:xfrm flipH="1" flipV="1">
            <a:off x="2207796" y="2063790"/>
            <a:ext cx="2004" cy="720000"/>
          </a:xfrm>
          <a:prstGeom prst="curvedConnector3">
            <a:avLst>
              <a:gd name="adj1" fmla="val -23397174"/>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2" name="Title 1"/>
          <p:cNvSpPr>
            <a:spLocks noGrp="1"/>
          </p:cNvSpPr>
          <p:nvPr>
            <p:ph type="title"/>
          </p:nvPr>
        </p:nvSpPr>
        <p:spPr/>
        <p:txBody>
          <a:bodyPr/>
          <a:lstStyle/>
          <a:p>
            <a:r>
              <a:rPr lang="en-US" dirty="0" smtClean="0"/>
              <a:t>How Exceptions Work?</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
        <p:nvSpPr>
          <p:cNvPr id="3110"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72" name="Rounded Rectangle 71"/>
          <p:cNvSpPr/>
          <p:nvPr/>
        </p:nvSpPr>
        <p:spPr>
          <a:xfrm>
            <a:off x="762000" y="425064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73" name="Rounded Rectangle 72"/>
          <p:cNvSpPr/>
          <p:nvPr/>
        </p:nvSpPr>
        <p:spPr>
          <a:xfrm>
            <a:off x="762000" y="343848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76" name="Rounded Rectangle 75"/>
          <p:cNvSpPr/>
          <p:nvPr/>
        </p:nvSpPr>
        <p:spPr>
          <a:xfrm>
            <a:off x="762000" y="262886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83" name="Rounded Rectangle 82"/>
          <p:cNvSpPr/>
          <p:nvPr/>
        </p:nvSpPr>
        <p:spPr>
          <a:xfrm>
            <a:off x="762000" y="182176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84" name="TextBox 83"/>
          <p:cNvSpPr txBox="1"/>
          <p:nvPr/>
        </p:nvSpPr>
        <p:spPr>
          <a:xfrm>
            <a:off x="2686050" y="3936315"/>
            <a:ext cx="1582484"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2.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5" name="TextBox 84"/>
          <p:cNvSpPr txBox="1"/>
          <p:nvPr/>
        </p:nvSpPr>
        <p:spPr>
          <a:xfrm>
            <a:off x="2686050" y="3100258"/>
            <a:ext cx="1579278"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3.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6" name="TextBox 85"/>
          <p:cNvSpPr txBox="1"/>
          <p:nvPr/>
        </p:nvSpPr>
        <p:spPr>
          <a:xfrm>
            <a:off x="2686050" y="2240865"/>
            <a:ext cx="158889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4. Method call</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87" name="TextBox 86"/>
          <p:cNvSpPr txBox="1"/>
          <p:nvPr/>
        </p:nvSpPr>
        <p:spPr>
          <a:xfrm>
            <a:off x="1289756" y="221229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98" name="AutoShape 44"/>
          <p:cNvCxnSpPr>
            <a:cxnSpLocks noChangeShapeType="1"/>
          </p:cNvCxnSpPr>
          <p:nvPr/>
        </p:nvCxnSpPr>
        <p:spPr bwMode="auto">
          <a:xfrm flipH="1" flipV="1">
            <a:off x="6189246" y="375924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99" name="AutoShape 44"/>
          <p:cNvCxnSpPr>
            <a:cxnSpLocks noChangeShapeType="1"/>
          </p:cNvCxnSpPr>
          <p:nvPr/>
        </p:nvCxnSpPr>
        <p:spPr bwMode="auto">
          <a:xfrm flipH="1" flipV="1">
            <a:off x="6189246" y="2911515"/>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cxnSp>
        <p:nvCxnSpPr>
          <p:cNvPr id="100" name="AutoShape 44"/>
          <p:cNvCxnSpPr>
            <a:cxnSpLocks noChangeShapeType="1"/>
          </p:cNvCxnSpPr>
          <p:nvPr/>
        </p:nvCxnSpPr>
        <p:spPr bwMode="auto">
          <a:xfrm flipH="1" flipV="1">
            <a:off x="6189246" y="2066320"/>
            <a:ext cx="2004" cy="720000"/>
          </a:xfrm>
          <a:prstGeom prst="curvedConnector3">
            <a:avLst>
              <a:gd name="adj1" fmla="val -23397174"/>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01" name="Rounded Rectangle 100"/>
          <p:cNvSpPr/>
          <p:nvPr/>
        </p:nvSpPr>
        <p:spPr>
          <a:xfrm>
            <a:off x="4743450" y="425317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p>
        </p:txBody>
      </p:sp>
      <p:sp>
        <p:nvSpPr>
          <p:cNvPr id="102" name="Rounded Rectangle 101"/>
          <p:cNvSpPr/>
          <p:nvPr/>
        </p:nvSpPr>
        <p:spPr>
          <a:xfrm>
            <a:off x="4743450" y="344101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1</a:t>
            </a:r>
          </a:p>
        </p:txBody>
      </p:sp>
      <p:sp>
        <p:nvSpPr>
          <p:cNvPr id="103" name="Rounded Rectangle 102"/>
          <p:cNvSpPr/>
          <p:nvPr/>
        </p:nvSpPr>
        <p:spPr>
          <a:xfrm>
            <a:off x="4743450" y="2631390"/>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2</a:t>
            </a:r>
          </a:p>
        </p:txBody>
      </p:sp>
      <p:sp>
        <p:nvSpPr>
          <p:cNvPr id="104" name="Rounded Rectangle 103"/>
          <p:cNvSpPr/>
          <p:nvPr/>
        </p:nvSpPr>
        <p:spPr>
          <a:xfrm>
            <a:off x="4743450" y="1824295"/>
            <a:ext cx="1445796" cy="483245"/>
          </a:xfrm>
          <a:prstGeom prst="roundRect">
            <a:avLst>
              <a:gd name="adj" fmla="val 10310"/>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Method N</a:t>
            </a:r>
          </a:p>
        </p:txBody>
      </p:sp>
      <p:sp>
        <p:nvSpPr>
          <p:cNvPr id="105" name="TextBox 104"/>
          <p:cNvSpPr txBox="1"/>
          <p:nvPr/>
        </p:nvSpPr>
        <p:spPr>
          <a:xfrm>
            <a:off x="6667500" y="3938845"/>
            <a:ext cx="167225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8.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6" name="TextBox 105"/>
          <p:cNvSpPr txBox="1"/>
          <p:nvPr/>
        </p:nvSpPr>
        <p:spPr>
          <a:xfrm>
            <a:off x="6667500" y="3102788"/>
            <a:ext cx="1656223"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7.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7" name="TextBox 106"/>
          <p:cNvSpPr txBox="1"/>
          <p:nvPr/>
        </p:nvSpPr>
        <p:spPr>
          <a:xfrm>
            <a:off x="6667500" y="2224345"/>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6.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08" name="TextBox 107"/>
          <p:cNvSpPr txBox="1"/>
          <p:nvPr/>
        </p:nvSpPr>
        <p:spPr>
          <a:xfrm>
            <a:off x="5271206" y="2214820"/>
            <a:ext cx="386644" cy="400110"/>
          </a:xfrm>
          <a:prstGeom prst="rect">
            <a:avLst/>
          </a:prstGeom>
          <a:noFill/>
        </p:spPr>
        <p:txBody>
          <a:bodyPr wrap="square" rtlCol="0">
            <a:spAutoFit/>
          </a:bodyPr>
          <a:lstStyle/>
          <a:p>
            <a:r>
              <a:rPr lang="en-US" sz="2000" b="1" dirty="0" smtClean="0">
                <a:solidFill>
                  <a:schemeClr val="accent5">
                    <a:lumMod val="20000"/>
                    <a:lumOff val="80000"/>
                  </a:schemeClr>
                </a:solidFill>
                <a:effectLst>
                  <a:outerShdw blurRad="38100" dist="38100" dir="2700000" algn="tl">
                    <a:srgbClr val="000000">
                      <a:alpha val="43137"/>
                    </a:srgbClr>
                  </a:outerShdw>
                </a:effectLst>
              </a:rPr>
              <a:t>…</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09" name="AutoShape 44"/>
          <p:cNvCxnSpPr>
            <a:cxnSpLocks noChangeShapeType="1"/>
            <a:stCxn id="116" idx="0"/>
            <a:endCxn id="101" idx="2"/>
          </p:cNvCxnSpPr>
          <p:nvPr/>
        </p:nvCxnSpPr>
        <p:spPr bwMode="auto">
          <a:xfrm flipV="1">
            <a:off x="4208817" y="4736415"/>
            <a:ext cx="1257531" cy="51555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sp>
        <p:nvSpPr>
          <p:cNvPr id="115" name="TextBox 114"/>
          <p:cNvSpPr txBox="1"/>
          <p:nvPr/>
        </p:nvSpPr>
        <p:spPr>
          <a:xfrm>
            <a:off x="2342996" y="971550"/>
            <a:ext cx="2366417"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5. Throw an exception</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16" name="Cloud 115"/>
          <p:cNvSpPr/>
          <p:nvPr/>
        </p:nvSpPr>
        <p:spPr>
          <a:xfrm>
            <a:off x="2914496" y="4743450"/>
            <a:ext cx="1295400" cy="1017032"/>
          </a:xfrm>
          <a:prstGeom prst="cloud">
            <a:avLst/>
          </a:prstGeom>
          <a:solidFill>
            <a:schemeClr val="accent5">
              <a:lumMod val="40000"/>
              <a:lumOff val="60000"/>
              <a:alpha val="50000"/>
            </a:schemeClr>
          </a:solidFill>
          <a:ln w="22225">
            <a:solidFill>
              <a:schemeClr val="accent5">
                <a:lumMod val="40000"/>
                <a:lumOff val="60000"/>
              </a:schemeClr>
            </a:solidFill>
          </a:ln>
        </p:spPr>
        <p:txBody>
          <a:bodyPr wrap="square" anchor="ctr" anchorCtr="0">
            <a:noAutofit/>
          </a:bodyPr>
          <a:lstStyle/>
          <a:p>
            <a:pPr algn="ct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.NET CLR</a:t>
            </a:r>
          </a:p>
        </p:txBody>
      </p:sp>
      <p:cxnSp>
        <p:nvCxnSpPr>
          <p:cNvPr id="118" name="Curved Connector 117"/>
          <p:cNvCxnSpPr>
            <a:stCxn id="116" idx="2"/>
            <a:endCxn id="72" idx="2"/>
          </p:cNvCxnSpPr>
          <p:nvPr/>
        </p:nvCxnSpPr>
        <p:spPr>
          <a:xfrm rot="10800000">
            <a:off x="1484898" y="4733886"/>
            <a:ext cx="1433616" cy="518081"/>
          </a:xfrm>
          <a:prstGeom prst="curvedConnector2">
            <a:avLst/>
          </a:prstGeom>
          <a:noFill/>
          <a:ln w="25400">
            <a:solidFill>
              <a:schemeClr val="accent5">
                <a:lumMod val="20000"/>
                <a:lumOff val="80000"/>
              </a:schemeClr>
            </a:solidFill>
            <a:round/>
            <a:headEnd type="none" w="lg" len="lg"/>
            <a:tailEnd type="stealth" w="lg" len="lg"/>
          </a:ln>
          <a:effectLst>
            <a:outerShdw dist="12700" dir="2700000" algn="ctr" rotWithShape="0">
              <a:schemeClr val="bg1">
                <a:lumMod val="75000"/>
                <a:lumOff val="25000"/>
              </a:schemeClr>
            </a:outerShdw>
          </a:effectLst>
        </p:spPr>
      </p:cxnSp>
      <p:sp>
        <p:nvSpPr>
          <p:cNvPr id="120" name="TextBox 119"/>
          <p:cNvSpPr txBox="1"/>
          <p:nvPr/>
        </p:nvSpPr>
        <p:spPr>
          <a:xfrm rot="809375">
            <a:off x="1291433" y="5149554"/>
            <a:ext cx="1598323" cy="646331"/>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 Execute the</a:t>
            </a:r>
          </a:p>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program</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24" name="TextBox 123"/>
          <p:cNvSpPr txBox="1"/>
          <p:nvPr/>
        </p:nvSpPr>
        <p:spPr>
          <a:xfrm rot="20288132">
            <a:off x="4359361" y="5066916"/>
            <a:ext cx="1670650" cy="369332"/>
          </a:xfrm>
          <a:prstGeom prst="rect">
            <a:avLst/>
          </a:prstGeom>
          <a:noFill/>
        </p:spPr>
        <p:txBody>
          <a:bodyPr wrap="none" rtlCol="0">
            <a:spAutoFit/>
          </a:bodyPr>
          <a:lstStyle/>
          <a:p>
            <a:r>
              <a:rPr lang="en-US" sz="1800" b="1" dirty="0" smtClean="0">
                <a:solidFill>
                  <a:schemeClr val="accent5">
                    <a:lumMod val="20000"/>
                    <a:lumOff val="80000"/>
                  </a:schemeClr>
                </a:solidFill>
                <a:effectLst>
                  <a:outerShdw blurRad="38100" dist="38100" dir="2700000" algn="tl">
                    <a:srgbClr val="000000">
                      <a:alpha val="43137"/>
                    </a:srgbClr>
                  </a:outerShdw>
                </a:effectLst>
              </a:rPr>
              <a:t>9. Find handler</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sp>
        <p:nvSpPr>
          <p:cNvPr id="147" name="TextBox 146"/>
          <p:cNvSpPr txBox="1"/>
          <p:nvPr/>
        </p:nvSpPr>
        <p:spPr>
          <a:xfrm rot="369246">
            <a:off x="3269336" y="6000659"/>
            <a:ext cx="2727030" cy="369332"/>
          </a:xfrm>
          <a:prstGeom prst="rect">
            <a:avLst/>
          </a:prstGeom>
          <a:noFill/>
        </p:spPr>
        <p:txBody>
          <a:bodyPr wrap="none" rtlCol="0">
            <a:spAutoFit/>
          </a:bodyPr>
          <a:lstStyle/>
          <a:p>
            <a:pPr algn="ctr"/>
            <a:r>
              <a:rPr lang="en-US" sz="1800" b="1" dirty="0" smtClean="0">
                <a:solidFill>
                  <a:schemeClr val="accent5">
                    <a:lumMod val="20000"/>
                    <a:lumOff val="80000"/>
                  </a:schemeClr>
                </a:solidFill>
                <a:effectLst>
                  <a:outerShdw blurRad="38100" dist="38100" dir="2700000" algn="tl">
                    <a:srgbClr val="000000">
                      <a:alpha val="43137"/>
                    </a:srgbClr>
                  </a:outerShdw>
                </a:effectLst>
              </a:rPr>
              <a:t>10. Display error message</a:t>
            </a:r>
            <a:endParaRPr lang="en-US" sz="1800" b="1" dirty="0">
              <a:solidFill>
                <a:schemeClr val="accent5">
                  <a:lumMod val="20000"/>
                  <a:lumOff val="80000"/>
                </a:schemeClr>
              </a:solidFill>
              <a:effectLst>
                <a:outerShdw blurRad="38100" dist="38100" dir="2700000" algn="tl">
                  <a:srgbClr val="000000">
                    <a:alpha val="43137"/>
                  </a:srgbClr>
                </a:outerShdw>
              </a:effectLst>
            </a:endParaRPr>
          </a:p>
        </p:txBody>
      </p:sp>
      <p:cxnSp>
        <p:nvCxnSpPr>
          <p:cNvPr id="126" name="AutoShape 44"/>
          <p:cNvCxnSpPr>
            <a:cxnSpLocks noChangeShapeType="1"/>
            <a:endCxn id="116" idx="1"/>
          </p:cNvCxnSpPr>
          <p:nvPr/>
        </p:nvCxnSpPr>
        <p:spPr bwMode="auto">
          <a:xfrm rot="10800000">
            <a:off x="3562196" y="5759400"/>
            <a:ext cx="2552700" cy="336601"/>
          </a:xfrm>
          <a:prstGeom prst="curvedConnector2">
            <a:avLst/>
          </a:prstGeom>
          <a:noFill/>
          <a:ln w="25400">
            <a:solidFill>
              <a:schemeClr val="accent5">
                <a:lumMod val="20000"/>
                <a:lumOff val="80000"/>
              </a:schemeClr>
            </a:solidFill>
            <a:round/>
            <a:headEnd type="stealth" w="lg" len="lg"/>
            <a:tailEnd type="none" w="lg" len="lg"/>
          </a:ln>
          <a:effectLst>
            <a:outerShdw dist="12700" dir="2700000" algn="ctr" rotWithShape="0">
              <a:schemeClr val="bg1">
                <a:lumMod val="75000"/>
                <a:lumOff val="25000"/>
              </a:schemeClr>
            </a:outerShdw>
          </a:effectLst>
        </p:spPr>
      </p:cxnSp>
      <p:pic>
        <p:nvPicPr>
          <p:cNvPr id="3121" name="Picture 49" descr="C:\Trash\CLR-exception-dialog.png"/>
          <p:cNvPicPr>
            <a:picLocks noChangeAspect="1" noChangeArrowheads="1"/>
          </p:cNvPicPr>
          <p:nvPr/>
        </p:nvPicPr>
        <p:blipFill>
          <a:blip r:embed="rId2" cstate="print"/>
          <a:srcRect/>
          <a:stretch>
            <a:fillRect/>
          </a:stretch>
        </p:blipFill>
        <p:spPr bwMode="auto">
          <a:xfrm>
            <a:off x="6114895" y="5704561"/>
            <a:ext cx="2257579" cy="81054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dirty="0" smtClean="0"/>
              <a:t>Using </a:t>
            </a:r>
            <a:r>
              <a:rPr lang="en-US" dirty="0" smtClean="0">
                <a:latin typeface="Consolas" pitchFamily="49" charset="0"/>
                <a:cs typeface="Consolas" pitchFamily="49" charset="0"/>
              </a:rPr>
              <a:t>throw</a:t>
            </a:r>
            <a:r>
              <a:rPr lang="en-US" dirty="0" smtClean="0"/>
              <a:t> Keyword</a:t>
            </a:r>
            <a:endParaRPr lang="bg-BG" dirty="0"/>
          </a:p>
        </p:txBody>
      </p:sp>
      <p:sp>
        <p:nvSpPr>
          <p:cNvPr id="564227" name="Rectangle 3"/>
          <p:cNvSpPr>
            <a:spLocks noGrp="1" noChangeArrowheads="1"/>
          </p:cNvSpPr>
          <p:nvPr>
            <p:ph type="body" idx="1"/>
          </p:nvPr>
        </p:nvSpPr>
        <p:spPr/>
        <p:txBody>
          <a:bodyPr/>
          <a:lstStyle/>
          <a:p>
            <a:pPr>
              <a:lnSpc>
                <a:spcPct val="90000"/>
              </a:lnSpc>
              <a:spcBef>
                <a:spcPct val="30000"/>
              </a:spcBef>
            </a:pPr>
            <a:r>
              <a:rPr lang="en-US" sz="3000" dirty="0"/>
              <a:t>Throwing an </a:t>
            </a:r>
            <a:r>
              <a:rPr lang="en-US" sz="3000" dirty="0" smtClean="0"/>
              <a:t>exception with error message:</a:t>
            </a:r>
            <a:endParaRPr lang="en-US" sz="3000" dirty="0"/>
          </a:p>
          <a:p>
            <a:pPr>
              <a:lnSpc>
                <a:spcPct val="90000"/>
              </a:lnSpc>
              <a:spcBef>
                <a:spcPct val="30000"/>
              </a:spcBef>
            </a:pPr>
            <a:endParaRPr lang="bg-BG" sz="3000" dirty="0"/>
          </a:p>
          <a:p>
            <a:pPr>
              <a:spcBef>
                <a:spcPct val="0"/>
              </a:spcBef>
            </a:pPr>
            <a:r>
              <a:rPr lang="en-US" sz="3000" dirty="0" smtClean="0"/>
              <a:t>Exceptions can take message and cause:</a:t>
            </a:r>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endParaRPr lang="en-US" sz="3000" dirty="0" smtClean="0"/>
          </a:p>
          <a:p>
            <a:pPr>
              <a:spcBef>
                <a:spcPct val="0"/>
              </a:spcBef>
            </a:pPr>
            <a:r>
              <a:rPr lang="en-US" sz="3000" dirty="0" smtClean="0"/>
              <a:t>Note</a:t>
            </a:r>
            <a:r>
              <a:rPr lang="bg-BG" sz="3000" dirty="0" smtClean="0"/>
              <a:t>:</a:t>
            </a:r>
            <a:r>
              <a:rPr lang="en-US" sz="3000" dirty="0" smtClean="0"/>
              <a:t> </a:t>
            </a:r>
            <a:r>
              <a:rPr lang="en-US" dirty="0" smtClean="0"/>
              <a:t>if </a:t>
            </a:r>
            <a:r>
              <a:rPr lang="en-US" dirty="0"/>
              <a:t>the original exception is not passed </a:t>
            </a:r>
            <a:r>
              <a:rPr lang="en-US" dirty="0" smtClean="0"/>
              <a:t>the initial cause of the exception is lost</a:t>
            </a:r>
            <a:endParaRPr lang="bg-BG" dirty="0"/>
          </a:p>
        </p:txBody>
      </p:sp>
      <p:sp>
        <p:nvSpPr>
          <p:cNvPr id="564228" name="Rectangle 4"/>
          <p:cNvSpPr>
            <a:spLocks noChangeArrowheads="1"/>
          </p:cNvSpPr>
          <p:nvPr/>
        </p:nvSpPr>
        <p:spPr bwMode="auto">
          <a:xfrm>
            <a:off x="677862" y="1676400"/>
            <a:ext cx="77041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throw new ArgumentException("Invalid amount!");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4"/>
          <p:cNvSpPr>
            <a:spLocks noChangeArrowheads="1"/>
          </p:cNvSpPr>
          <p:nvPr/>
        </p:nvSpPr>
        <p:spPr bwMode="auto">
          <a:xfrm>
            <a:off x="677862" y="2855655"/>
            <a:ext cx="7704138"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try</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Int32.Parse(str);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catch (FormatException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ArgumentException("Invalid number", fe);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48</a:t>
            </a:fld>
            <a:endParaRPr 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sz="3800" dirty="0"/>
              <a:t>Throwing Exceptions – Example</a:t>
            </a:r>
            <a:endParaRPr lang="bg-BG" sz="3800" dirty="0"/>
          </a:p>
        </p:txBody>
      </p:sp>
      <p:sp>
        <p:nvSpPr>
          <p:cNvPr id="566275" name="Rectangle 3"/>
          <p:cNvSpPr>
            <a:spLocks noChangeArrowheads="1"/>
          </p:cNvSpPr>
          <p:nvPr/>
        </p:nvSpPr>
        <p:spPr bwMode="auto">
          <a:xfrm>
            <a:off x="501650" y="1066800"/>
            <a:ext cx="8158163" cy="54229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double Sqrt(double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 &lt; 0)</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 new System.ArgumentOutOfRangeException(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 for negative numbers is undefined!");</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Math.Sqrt(</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a:t>
            </a: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alue);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try</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Sqrt(-1);</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catch (ArgumentOutOfRangeException ex)</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Console.Error.WriteLine("Error: " + ex.Message);</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throw;</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bg-BG"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49</a:t>
            </a:fld>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dirty="0"/>
              <a:t>Classes</a:t>
            </a:r>
            <a:endParaRPr lang="bg-BG" dirty="0"/>
          </a:p>
        </p:txBody>
      </p:sp>
      <p:sp>
        <p:nvSpPr>
          <p:cNvPr id="602115" name="Rectangle 3"/>
          <p:cNvSpPr>
            <a:spLocks noGrp="1" noChangeArrowheads="1"/>
          </p:cNvSpPr>
          <p:nvPr>
            <p:ph type="body" idx="1"/>
          </p:nvPr>
        </p:nvSpPr>
        <p:spPr>
          <a:xfrm>
            <a:off x="228600" y="990600"/>
            <a:ext cx="8686800" cy="5638800"/>
          </a:xfrm>
        </p:spPr>
        <p:txBody>
          <a:bodyPr/>
          <a:lstStyle/>
          <a:p>
            <a:pPr>
              <a:lnSpc>
                <a:spcPts val="3400"/>
              </a:lnSpc>
            </a:pPr>
            <a:r>
              <a:rPr kumimoji="0" lang="en-US" dirty="0"/>
              <a:t>Classes provide the structure for objects</a:t>
            </a:r>
          </a:p>
          <a:p>
            <a:pPr lvl="1">
              <a:lnSpc>
                <a:spcPts val="3400"/>
              </a:lnSpc>
            </a:pPr>
            <a:r>
              <a:rPr kumimoji="0" lang="en-US" dirty="0"/>
              <a:t>Define their </a:t>
            </a:r>
            <a:r>
              <a:rPr kumimoji="0" lang="en-US" dirty="0" smtClean="0"/>
              <a:t>prototype, act as template</a:t>
            </a:r>
            <a:endParaRPr kumimoji="0" lang="en-US" dirty="0"/>
          </a:p>
          <a:p>
            <a:pPr>
              <a:lnSpc>
                <a:spcPts val="3400"/>
              </a:lnSpc>
            </a:pPr>
            <a:r>
              <a:rPr kumimoji="0" lang="en-US" dirty="0"/>
              <a:t>Classes define:</a:t>
            </a:r>
          </a:p>
          <a:p>
            <a:pPr lvl="1">
              <a:lnSpc>
                <a:spcPts val="3400"/>
              </a:lnSpc>
            </a:pPr>
            <a:r>
              <a:rPr kumimoji="0" lang="en-US" dirty="0"/>
              <a:t>Set of </a:t>
            </a:r>
            <a:r>
              <a:rPr kumimoji="0" lang="en-US" dirty="0">
                <a:solidFill>
                  <a:schemeClr val="accent5">
                    <a:lumMod val="20000"/>
                    <a:lumOff val="80000"/>
                  </a:schemeClr>
                </a:solidFill>
                <a:effectLst>
                  <a:outerShdw blurRad="38100" dist="38100" dir="2700000" algn="tl">
                    <a:srgbClr val="000000"/>
                  </a:outerShdw>
                </a:effectLst>
              </a:rPr>
              <a:t>attributes</a:t>
            </a:r>
          </a:p>
          <a:p>
            <a:pPr lvl="2">
              <a:lnSpc>
                <a:spcPts val="3400"/>
              </a:lnSpc>
            </a:pPr>
            <a:r>
              <a:rPr lang="en-US" dirty="0" smtClean="0"/>
              <a:t>Represented by variables and properties</a:t>
            </a:r>
            <a:endParaRPr kumimoji="0" lang="en-US" dirty="0" smtClean="0"/>
          </a:p>
          <a:p>
            <a:pPr lvl="2">
              <a:lnSpc>
                <a:spcPts val="3400"/>
              </a:lnSpc>
            </a:pPr>
            <a:r>
              <a:rPr kumimoji="0" lang="en-US" dirty="0" smtClean="0"/>
              <a:t>Hold their </a:t>
            </a:r>
            <a:r>
              <a:rPr kumimoji="0" lang="en-US" dirty="0">
                <a:solidFill>
                  <a:schemeClr val="accent5">
                    <a:lumMod val="20000"/>
                    <a:lumOff val="80000"/>
                  </a:schemeClr>
                </a:solidFill>
                <a:effectLst>
                  <a:outerShdw blurRad="38100" dist="38100" dir="2700000" algn="tl">
                    <a:srgbClr val="000000"/>
                  </a:outerShdw>
                </a:effectLst>
              </a:rPr>
              <a:t>state</a:t>
            </a:r>
          </a:p>
          <a:p>
            <a:pPr lvl="1">
              <a:lnSpc>
                <a:spcPts val="3400"/>
              </a:lnSpc>
            </a:pPr>
            <a:r>
              <a:rPr kumimoji="0" lang="en-US" dirty="0" smtClean="0"/>
              <a:t>Set of actions (</a:t>
            </a:r>
            <a:r>
              <a:rPr kumimoji="0" lang="en-US" dirty="0" smtClean="0">
                <a:solidFill>
                  <a:schemeClr val="accent5">
                    <a:lumMod val="20000"/>
                    <a:lumOff val="80000"/>
                  </a:schemeClr>
                </a:solidFill>
                <a:effectLst>
                  <a:outerShdw blurRad="38100" dist="38100" dir="2700000" algn="tl">
                    <a:srgbClr val="000000"/>
                  </a:outerShdw>
                </a:effectLst>
              </a:rPr>
              <a:t>behavior</a:t>
            </a:r>
            <a:r>
              <a:rPr lang="en-US" dirty="0" smtClean="0"/>
              <a:t>)</a:t>
            </a:r>
            <a:endParaRPr kumimoji="0" lang="en-US" dirty="0">
              <a:solidFill>
                <a:schemeClr val="accent5">
                  <a:lumMod val="20000"/>
                  <a:lumOff val="80000"/>
                </a:schemeClr>
              </a:solidFill>
              <a:effectLst>
                <a:outerShdw blurRad="38100" dist="38100" dir="2700000" algn="tl">
                  <a:srgbClr val="000000"/>
                </a:outerShdw>
              </a:effectLst>
            </a:endParaRPr>
          </a:p>
          <a:p>
            <a:pPr lvl="2">
              <a:lnSpc>
                <a:spcPts val="3400"/>
              </a:lnSpc>
            </a:pPr>
            <a:r>
              <a:rPr kumimoji="0" lang="en-US" dirty="0"/>
              <a:t>Represented by methods</a:t>
            </a:r>
          </a:p>
          <a:p>
            <a:pPr>
              <a:lnSpc>
                <a:spcPts val="3400"/>
              </a:lnSpc>
            </a:pPr>
            <a:r>
              <a:rPr kumimoji="0" lang="en-US" dirty="0"/>
              <a:t>A class defines the methods and types of data associated with an object</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luminousearth.com/LuminousPhotos/BrokenStrings.jpg"/>
          <p:cNvPicPr>
            <a:picLocks noChangeAspect="1" noChangeArrowheads="1"/>
          </p:cNvPicPr>
          <p:nvPr/>
        </p:nvPicPr>
        <p:blipFill>
          <a:blip r:embed="rId3" cstate="print"/>
          <a:srcRect/>
          <a:stretch>
            <a:fillRect/>
          </a:stretch>
        </p:blipFill>
        <p:spPr bwMode="auto">
          <a:xfrm>
            <a:off x="2381250" y="1312164"/>
            <a:ext cx="4400550" cy="3004946"/>
          </a:xfrm>
          <a:prstGeom prst="roundRect">
            <a:avLst>
              <a:gd name="adj" fmla="val 6828"/>
            </a:avLst>
          </a:prstGeom>
          <a:solidFill>
            <a:srgbClr val="FFFFFF">
              <a:shade val="85000"/>
            </a:srgbClr>
          </a:solidFill>
          <a:ln>
            <a:noFill/>
          </a:ln>
          <a:effectLst>
            <a:reflection blurRad="12700" stA="38000" endPos="28000" dist="5000" dir="5400000" sy="-100000" algn="bl" rotWithShape="0"/>
            <a:softEdge rad="12700"/>
          </a:effectLst>
        </p:spPr>
      </p:pic>
      <p:sp>
        <p:nvSpPr>
          <p:cNvPr id="430082" name="Rectangle 2"/>
          <p:cNvSpPr>
            <a:spLocks noGrp="1" noChangeArrowheads="1"/>
          </p:cNvSpPr>
          <p:nvPr>
            <p:ph type="ctrTitle"/>
          </p:nvPr>
        </p:nvSpPr>
        <p:spPr>
          <a:xfrm>
            <a:off x="457202" y="4826000"/>
            <a:ext cx="8229598" cy="736600"/>
          </a:xfrm>
        </p:spPr>
        <p:txBody>
          <a:bodyPr/>
          <a:lstStyle/>
          <a:p>
            <a:pPr>
              <a:lnSpc>
                <a:spcPct val="110000"/>
              </a:lnSpc>
            </a:pPr>
            <a:r>
              <a:rPr lang="en-US" dirty="0" smtClean="0"/>
              <a:t>Strings and Text Processing</a:t>
            </a:r>
            <a:endParaRPr lang="bg-BG"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dirty="0"/>
              <a:t>What Is String?</a:t>
            </a:r>
            <a:endParaRPr lang="bg-BG" dirty="0"/>
          </a:p>
        </p:txBody>
      </p:sp>
      <p:sp>
        <p:nvSpPr>
          <p:cNvPr id="616451" name="Rectangle 3"/>
          <p:cNvSpPr>
            <a:spLocks noGrp="1" noChangeArrowheads="1"/>
          </p:cNvSpPr>
          <p:nvPr>
            <p:ph type="body" idx="1"/>
          </p:nvPr>
        </p:nvSpPr>
        <p:spPr/>
        <p:txBody>
          <a:bodyPr/>
          <a:lstStyle/>
          <a:p>
            <a:r>
              <a:rPr lang="en-US" dirty="0" smtClean="0"/>
              <a:t>Strings are sequences </a:t>
            </a:r>
            <a:r>
              <a:rPr lang="en-US" dirty="0"/>
              <a:t>of characters</a:t>
            </a:r>
          </a:p>
          <a:p>
            <a:r>
              <a:rPr lang="en-US" dirty="0"/>
              <a:t>Each character is a Unicode </a:t>
            </a:r>
            <a:r>
              <a:rPr lang="en-US" dirty="0" smtClean="0"/>
              <a:t>symbol</a:t>
            </a:r>
            <a:endParaRPr lang="bg-BG" dirty="0"/>
          </a:p>
          <a:p>
            <a:r>
              <a:rPr lang="en-US" dirty="0"/>
              <a:t>Represented by the </a:t>
            </a:r>
            <a:r>
              <a:rPr lang="en-US" dirty="0">
                <a:solidFill>
                  <a:schemeClr val="accent5">
                    <a:lumMod val="20000"/>
                    <a:lumOff val="80000"/>
                  </a:schemeClr>
                </a:solidFill>
                <a:latin typeface="Consolas" pitchFamily="49" charset="0"/>
                <a:cs typeface="Consolas" pitchFamily="49" charset="0"/>
              </a:rPr>
              <a:t>string</a:t>
            </a:r>
            <a:r>
              <a:rPr lang="en-US" dirty="0"/>
              <a:t> </a:t>
            </a:r>
            <a:r>
              <a:rPr lang="en-US" dirty="0" smtClean="0"/>
              <a:t>data </a:t>
            </a:r>
            <a:r>
              <a:rPr lang="en-US" dirty="0"/>
              <a:t>type in C</a:t>
            </a:r>
            <a:r>
              <a:rPr lang="en-US" dirty="0" smtClean="0"/>
              <a:t>#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a:t>
            </a:r>
            <a:endParaRPr lang="en-US" dirty="0"/>
          </a:p>
          <a:p>
            <a:r>
              <a:rPr lang="en-US" dirty="0"/>
              <a:t>Example:</a:t>
            </a:r>
            <a:endParaRPr lang="bg-BG" dirty="0"/>
          </a:p>
        </p:txBody>
      </p:sp>
      <p:sp>
        <p:nvSpPr>
          <p:cNvPr id="616452" name="Rectangle 4"/>
          <p:cNvSpPr>
            <a:spLocks noChangeArrowheads="1"/>
          </p:cNvSpPr>
          <p:nvPr/>
        </p:nvSpPr>
        <p:spPr bwMode="auto">
          <a:xfrm>
            <a:off x="1187450" y="4419600"/>
            <a:ext cx="676910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 C#";</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graphicFrame>
        <p:nvGraphicFramePr>
          <p:cNvPr id="616589" name="Group 141"/>
          <p:cNvGraphicFramePr>
            <a:graphicFrameLocks noGrp="1"/>
          </p:cNvGraphicFramePr>
          <p:nvPr/>
        </p:nvGraphicFramePr>
        <p:xfrm>
          <a:off x="2195513" y="5283200"/>
          <a:ext cx="3817937" cy="398400"/>
        </p:xfrm>
        <a:graphic>
          <a:graphicData uri="http://schemas.openxmlformats.org/drawingml/2006/table">
            <a:tbl>
              <a:tblPr/>
              <a:tblGrid>
                <a:gridCol w="423862"/>
                <a:gridCol w="427038"/>
                <a:gridCol w="422275"/>
                <a:gridCol w="423862"/>
                <a:gridCol w="423863"/>
                <a:gridCol w="425450"/>
                <a:gridCol w="423862"/>
                <a:gridCol w="423863"/>
                <a:gridCol w="423862"/>
              </a:tblGrid>
              <a:tr h="382588">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 </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C</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100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616495" name="Line 47"/>
          <p:cNvSpPr>
            <a:spLocks noChangeShapeType="1"/>
          </p:cNvSpPr>
          <p:nvPr/>
        </p:nvSpPr>
        <p:spPr bwMode="auto">
          <a:xfrm>
            <a:off x="1547813" y="5499100"/>
            <a:ext cx="504825" cy="0"/>
          </a:xfrm>
          <a:prstGeom prst="line">
            <a:avLst/>
          </a:prstGeom>
          <a:noFill/>
          <a:ln w="25400">
            <a:solidFill>
              <a:schemeClr val="accent5">
                <a:lumMod val="20000"/>
                <a:lumOff val="80000"/>
              </a:schemeClr>
            </a:solidFill>
            <a:round/>
            <a:headEnd/>
            <a:tailEnd type="arrow" w="lg" len="lg"/>
          </a:ln>
          <a:effectLst>
            <a:outerShdw dist="17961" dir="2700000" algn="ctr" rotWithShape="0">
              <a:schemeClr val="bg1">
                <a:lumMod val="75000"/>
                <a:lumOff val="25000"/>
              </a:schemeClr>
            </a:outerShdw>
          </a:effectLst>
        </p:spPr>
        <p:txBody>
          <a:bodyPr anchor="ctr"/>
          <a:lstStyle/>
          <a:p>
            <a:endParaRPr lang="en-US" dirty="0"/>
          </a:p>
        </p:txBody>
      </p:sp>
      <p:sp>
        <p:nvSpPr>
          <p:cNvPr id="8" name="TextBox 7"/>
          <p:cNvSpPr txBox="1"/>
          <p:nvPr/>
        </p:nvSpPr>
        <p:spPr>
          <a:xfrm>
            <a:off x="1183192" y="5248275"/>
            <a:ext cx="36099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latin typeface="Consolas" pitchFamily="49" charset="0"/>
                <a:cs typeface="Consolas" pitchFamily="49" charset="0"/>
              </a:rPr>
              <a:t>s</a:t>
            </a:r>
            <a:endParaRPr lang="en-US" b="1" dirty="0">
              <a:effectLst>
                <a:outerShdw blurRad="38100" dist="38100" dir="2700000" algn="tl">
                  <a:srgbClr val="000000">
                    <a:alpha val="43137"/>
                  </a:srgbClr>
                </a:outerShdw>
              </a:effectLst>
              <a:latin typeface="Consolas" pitchFamily="49" charset="0"/>
              <a:cs typeface="Consolas" pitchFamily="49" charset="0"/>
            </a:endParaRPr>
          </a:p>
        </p:txBody>
      </p:sp>
      <p:pic>
        <p:nvPicPr>
          <p:cNvPr id="92162" name="Picture 2" descr="http://superstruny.aspweb.cz/images/fyzika/superstring/string_theory.gif"/>
          <p:cNvPicPr>
            <a:picLocks noChangeAspect="1" noChangeArrowheads="1"/>
          </p:cNvPicPr>
          <p:nvPr/>
        </p:nvPicPr>
        <p:blipFill>
          <a:blip r:embed="rId2" cstate="print"/>
          <a:srcRect/>
          <a:stretch>
            <a:fillRect/>
          </a:stretch>
        </p:blipFill>
        <p:spPr bwMode="auto">
          <a:xfrm>
            <a:off x="7162800" y="3562350"/>
            <a:ext cx="1009650" cy="10096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Class</a:t>
            </a:r>
            <a:endParaRPr lang="en-US" noProof="1"/>
          </a:p>
        </p:txBody>
      </p:sp>
      <p:sp>
        <p:nvSpPr>
          <p:cNvPr id="429059" name="Rectangle 3"/>
          <p:cNvSpPr>
            <a:spLocks noGrp="1" noChangeArrowheads="1"/>
          </p:cNvSpPr>
          <p:nvPr>
            <p:ph type="body" idx="1"/>
          </p:nvPr>
        </p:nvSpPr>
        <p:spPr/>
        <p:txBody>
          <a:bodyPr/>
          <a:lstStyle/>
          <a:p>
            <a:pPr>
              <a:spcBef>
                <a:spcPct val="35000"/>
              </a:spcBef>
            </a:pPr>
            <a:r>
              <a:rPr lang="en-US" dirty="0" smtClean="0"/>
              <a:t>Strings are represented by </a:t>
            </a: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objects in .NET Framework</a:t>
            </a:r>
            <a:endParaRPr lang="en-US" dirty="0"/>
          </a:p>
          <a:p>
            <a:pPr lvl="1">
              <a:spcBef>
                <a:spcPct val="35000"/>
              </a:spcBef>
            </a:pPr>
            <a:r>
              <a:rPr lang="en-US" dirty="0"/>
              <a:t>String objects contain an immutable (read-only) sequence of characters</a:t>
            </a:r>
          </a:p>
          <a:p>
            <a:pPr lvl="1">
              <a:spcBef>
                <a:spcPct val="35000"/>
              </a:spcBef>
            </a:pPr>
            <a:r>
              <a:rPr lang="en-US" dirty="0" smtClean="0"/>
              <a:t>Strings use Unicode </a:t>
            </a:r>
            <a:r>
              <a:rPr lang="en-US" dirty="0"/>
              <a:t>in </a:t>
            </a:r>
            <a:r>
              <a:rPr lang="en-US" dirty="0" smtClean="0"/>
              <a:t>to </a:t>
            </a:r>
            <a:r>
              <a:rPr lang="en-US" dirty="0"/>
              <a:t>support multiple languages and alphabets</a:t>
            </a:r>
          </a:p>
          <a:p>
            <a:pPr>
              <a:spcBef>
                <a:spcPct val="35000"/>
              </a:spcBef>
            </a:pPr>
            <a:r>
              <a:rPr lang="en-US" dirty="0" smtClean="0"/>
              <a:t>Strings are stored in </a:t>
            </a:r>
            <a:r>
              <a:rPr lang="en-US" dirty="0"/>
              <a:t>the dynamic memory </a:t>
            </a:r>
            <a:r>
              <a:rPr lang="en-US" dirty="0" smtClean="0"/>
              <a:t>(</a:t>
            </a:r>
            <a:r>
              <a:rPr lang="en-US" dirty="0" smtClean="0">
                <a:solidFill>
                  <a:schemeClr val="accent5">
                    <a:lumMod val="20000"/>
                    <a:lumOff val="80000"/>
                  </a:schemeClr>
                </a:solidFill>
              </a:rPr>
              <a:t>managed </a:t>
            </a:r>
            <a:r>
              <a:rPr lang="en-US" dirty="0">
                <a:solidFill>
                  <a:schemeClr val="accent5">
                    <a:lumMod val="20000"/>
                    <a:lumOff val="80000"/>
                  </a:schemeClr>
                </a:solidFill>
              </a:rPr>
              <a:t>heap</a:t>
            </a:r>
            <a:r>
              <a:rPr lang="en-US" dirty="0"/>
              <a:t>)</a:t>
            </a:r>
          </a:p>
          <a:p>
            <a:pPr>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dirty="0" smtClean="0"/>
              <a:t> is </a:t>
            </a:r>
            <a:r>
              <a:rPr lang="en-US" dirty="0">
                <a:sym typeface="Wingdings" pitchFamily="2" charset="2"/>
              </a:rPr>
              <a:t>r</a:t>
            </a:r>
            <a:r>
              <a:rPr lang="en-US" dirty="0"/>
              <a:t>eference </a:t>
            </a:r>
            <a:r>
              <a:rPr lang="en-US" dirty="0" smtClean="0"/>
              <a:t>type</a:t>
            </a:r>
            <a:endParaRPr lang="bg-BG" dirty="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dirty="0">
                <a:solidFill>
                  <a:schemeClr val="tx1"/>
                </a:solidFill>
              </a:rPr>
              <a:t>The </a:t>
            </a:r>
            <a:r>
              <a:rPr lang="en-US" noProof="1">
                <a:solidFill>
                  <a:schemeClr val="tx1"/>
                </a:solidFill>
                <a:latin typeface="Consolas" pitchFamily="49" charset="0"/>
                <a:cs typeface="Consolas" pitchFamily="49" charset="0"/>
              </a:rPr>
              <a:t>System.String</a:t>
            </a:r>
            <a:r>
              <a:rPr lang="en-US" dirty="0">
                <a:solidFill>
                  <a:schemeClr val="tx1"/>
                </a:solidFill>
              </a:rPr>
              <a:t> </a:t>
            </a:r>
            <a:r>
              <a:rPr lang="en-US" dirty="0" smtClean="0">
                <a:solidFill>
                  <a:schemeClr val="tx1"/>
                </a:solidFill>
              </a:rPr>
              <a:t>Class </a:t>
            </a:r>
            <a:r>
              <a:rPr lang="en-US" dirty="0">
                <a:solidFill>
                  <a:schemeClr val="tx1"/>
                </a:solidFill>
              </a:rPr>
              <a:t>(2)</a:t>
            </a:r>
            <a:endParaRPr lang="bg-BG" dirty="0">
              <a:solidFill>
                <a:schemeClr val="tx1"/>
              </a:solidFill>
            </a:endParaRPr>
          </a:p>
        </p:txBody>
      </p:sp>
      <p:sp>
        <p:nvSpPr>
          <p:cNvPr id="617475" name="Rectangle 3"/>
          <p:cNvSpPr>
            <a:spLocks noGrp="1" noChangeArrowheads="1"/>
          </p:cNvSpPr>
          <p:nvPr>
            <p:ph type="body" idx="1"/>
          </p:nvPr>
        </p:nvSpPr>
        <p:spPr/>
        <p:txBody>
          <a:bodyPr/>
          <a:lstStyle/>
          <a:p>
            <a:r>
              <a:rPr lang="en-US" sz="3000" dirty="0"/>
              <a:t>String objects are like arrays of characters (</a:t>
            </a:r>
            <a:r>
              <a:rPr lang="en-US" sz="3000" dirty="0">
                <a:solidFill>
                  <a:schemeClr val="accent5">
                    <a:lumMod val="20000"/>
                    <a:lumOff val="80000"/>
                  </a:schemeClr>
                </a:solidFill>
                <a:latin typeface="Consolas" pitchFamily="49" charset="0"/>
                <a:cs typeface="Consolas" pitchFamily="49" charset="0"/>
              </a:rPr>
              <a:t>char[]</a:t>
            </a:r>
            <a:r>
              <a:rPr lang="en-US" sz="3000" dirty="0"/>
              <a:t>)</a:t>
            </a:r>
          </a:p>
          <a:p>
            <a:pPr lvl="1"/>
            <a:r>
              <a:rPr lang="en-US" dirty="0"/>
              <a:t>Have fixed length (</a:t>
            </a:r>
            <a:r>
              <a:rPr lang="en-US" noProof="1">
                <a:solidFill>
                  <a:schemeClr val="accent5">
                    <a:lumMod val="20000"/>
                    <a:lumOff val="80000"/>
                  </a:schemeClr>
                </a:solidFill>
                <a:latin typeface="Consolas" pitchFamily="49" charset="0"/>
                <a:cs typeface="Consolas" pitchFamily="49" charset="0"/>
              </a:rPr>
              <a:t>String.Length</a:t>
            </a:r>
            <a:r>
              <a:rPr lang="en-US" dirty="0"/>
              <a:t>)</a:t>
            </a:r>
          </a:p>
          <a:p>
            <a:pPr lvl="1"/>
            <a:r>
              <a:rPr lang="en-US" dirty="0"/>
              <a:t>Elements can be accessed </a:t>
            </a:r>
            <a:r>
              <a:rPr lang="en-US" dirty="0" smtClean="0"/>
              <a:t>directly by </a:t>
            </a:r>
            <a:r>
              <a:rPr lang="en-US" dirty="0"/>
              <a:t>index</a:t>
            </a:r>
          </a:p>
          <a:p>
            <a:pPr lvl="2"/>
            <a:r>
              <a:rPr lang="en-US" dirty="0"/>
              <a:t>The index is in the range [</a:t>
            </a:r>
            <a:r>
              <a:rPr lang="en-US" dirty="0">
                <a:latin typeface="Consolas" pitchFamily="49" charset="0"/>
                <a:cs typeface="Consolas" pitchFamily="49" charset="0"/>
              </a:rPr>
              <a:t>0</a:t>
            </a:r>
            <a:r>
              <a:rPr lang="en-US" dirty="0"/>
              <a:t>...</a:t>
            </a:r>
            <a:r>
              <a:rPr lang="en-US" dirty="0">
                <a:latin typeface="Consolas" pitchFamily="49" charset="0"/>
                <a:cs typeface="Consolas" pitchFamily="49" charset="0"/>
              </a:rPr>
              <a:t>Length-1</a:t>
            </a:r>
            <a:r>
              <a:rPr lang="en-US" dirty="0"/>
              <a:t>]</a:t>
            </a:r>
            <a:endParaRPr lang="bg-BG" dirty="0"/>
          </a:p>
        </p:txBody>
      </p:sp>
      <p:sp>
        <p:nvSpPr>
          <p:cNvPr id="617476" name="Rectangle 4"/>
          <p:cNvSpPr>
            <a:spLocks noChangeArrowheads="1"/>
          </p:cNvSpPr>
          <p:nvPr/>
        </p:nvSpPr>
        <p:spPr bwMode="auto">
          <a:xfrm>
            <a:off x="900113" y="4231192"/>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"Hello!";</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len = s.Length; // len = 6</a:t>
            </a:r>
            <a:b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char ch = s[1]; // ch = 'e'</a:t>
            </a:r>
          </a:p>
        </p:txBody>
      </p:sp>
      <p:graphicFrame>
        <p:nvGraphicFramePr>
          <p:cNvPr id="617524" name="Group 52"/>
          <p:cNvGraphicFramePr>
            <a:graphicFrameLocks noGrp="1"/>
          </p:cNvGraphicFramePr>
          <p:nvPr/>
        </p:nvGraphicFramePr>
        <p:xfrm>
          <a:off x="2751138" y="5602792"/>
          <a:ext cx="2735262" cy="766320"/>
        </p:xfrm>
        <a:graphic>
          <a:graphicData uri="http://schemas.openxmlformats.org/drawingml/2006/table">
            <a:tbl>
              <a:tblPr/>
              <a:tblGrid>
                <a:gridCol w="455612"/>
                <a:gridCol w="457200"/>
                <a:gridCol w="455613"/>
                <a:gridCol w="454025"/>
                <a:gridCol w="455612"/>
                <a:gridCol w="4572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0</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1</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2</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3</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4</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5</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6350"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150813">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H</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e</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l</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o</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6350"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lang="en-US"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rPr>
                        <a:t>!</a:t>
                      </a:r>
                      <a:endParaRPr lang="bg-BG" sz="2000" b="1" kern="1200" dirty="0" smtClean="0">
                        <a:solidFill>
                          <a:srgbClr val="EBFFC2"/>
                        </a:solidFill>
                        <a:effectLst>
                          <a:outerShdw blurRad="38100" dist="38100" dir="2700000" algn="tl">
                            <a:srgbClr val="000000">
                              <a:alpha val="43137"/>
                            </a:srgbClr>
                          </a:outerShdw>
                        </a:effectLst>
                        <a:latin typeface="Consolas" pitchFamily="49" charset="0"/>
                        <a:ea typeface="+mn-ea"/>
                        <a:cs typeface="Consolas" pitchFamily="49" charset="0"/>
                      </a:endParaRPr>
                    </a:p>
                  </a:txBody>
                  <a:tcPr marL="90000" marR="90000" marT="46800" marB="46800" anchor="ctr" anchorCtr="1" horzOverflow="overflow">
                    <a:lnL w="635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6350"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10" name="TextBox 9"/>
          <p:cNvSpPr txBox="1"/>
          <p:nvPr/>
        </p:nvSpPr>
        <p:spPr>
          <a:xfrm>
            <a:off x="1477714" y="5536640"/>
            <a:ext cx="1319592"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index  = </a:t>
            </a:r>
            <a:endParaRPr lang="en-US" b="1" dirty="0">
              <a:effectLst>
                <a:outerShdw blurRad="38100" dist="38100" dir="2700000" algn="tl">
                  <a:srgbClr val="000000">
                    <a:alpha val="43137"/>
                  </a:srgbClr>
                </a:outerShdw>
              </a:effectLst>
            </a:endParaRPr>
          </a:p>
        </p:txBody>
      </p:sp>
      <p:sp>
        <p:nvSpPr>
          <p:cNvPr id="11" name="TextBox 10"/>
          <p:cNvSpPr txBox="1"/>
          <p:nvPr/>
        </p:nvSpPr>
        <p:spPr>
          <a:xfrm>
            <a:off x="1131383" y="5897786"/>
            <a:ext cx="1657826"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s[index]  = </a:t>
            </a:r>
            <a:endParaRPr lang="en-US" b="1" dirty="0">
              <a:effectLst>
                <a:outerShdw blurRad="38100" dist="38100" dir="2700000" algn="tl">
                  <a:srgbClr val="000000">
                    <a:alpha val="43137"/>
                  </a:srgbClr>
                </a:outerShdw>
              </a:effectLst>
            </a:endParaRPr>
          </a:p>
        </p:txBody>
      </p:sp>
      <p:pic>
        <p:nvPicPr>
          <p:cNvPr id="90115" name="Picture 3" descr="C:\Trash\hands-and-strings.png"/>
          <p:cNvPicPr>
            <a:picLocks noChangeAspect="1" noChangeArrowheads="1"/>
          </p:cNvPicPr>
          <p:nvPr/>
        </p:nvPicPr>
        <p:blipFill>
          <a:blip r:embed="rId2" cstate="print"/>
          <a:srcRect/>
          <a:stretch>
            <a:fillRect/>
          </a:stretch>
        </p:blipFill>
        <p:spPr bwMode="auto">
          <a:xfrm rot="200806">
            <a:off x="6238043" y="5488719"/>
            <a:ext cx="2562225" cy="1066800"/>
          </a:xfrm>
          <a:prstGeom prst="rect">
            <a:avLst/>
          </a:prstGeom>
          <a:noFill/>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Strings – First Example</a:t>
            </a:r>
            <a:endParaRPr lang="bg-BG" dirty="0"/>
          </a:p>
        </p:txBody>
      </p:sp>
      <p:sp>
        <p:nvSpPr>
          <p:cNvPr id="566276" name="Rectangle 4"/>
          <p:cNvSpPr>
            <a:spLocks noChangeArrowheads="1"/>
          </p:cNvSpPr>
          <p:nvPr/>
        </p:nvSpPr>
        <p:spPr bwMode="auto">
          <a:xfrm>
            <a:off x="685800" y="1558925"/>
            <a:ext cx="7772400" cy="38893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s =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"Stand up, stand up, Balkan Superman.";</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 = \"{0}\"",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Console.WriteLine("s.Length = {0}", s.Length);</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s.Length;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Console.WriteLine("s[{0}] = {1}", i, 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89091" name="Picture 3" descr="C:\Trash\superman.png"/>
          <p:cNvPicPr>
            <a:picLocks noChangeAspect="1" noChangeArrowheads="1"/>
          </p:cNvPicPr>
          <p:nvPr/>
        </p:nvPicPr>
        <p:blipFill>
          <a:blip r:embed="rId2" cstate="print"/>
          <a:srcRect/>
          <a:stretch>
            <a:fillRect/>
          </a:stretch>
        </p:blipFill>
        <p:spPr bwMode="auto">
          <a:xfrm rot="20642850">
            <a:off x="7342884" y="1066800"/>
            <a:ext cx="1524000" cy="1524000"/>
          </a:xfrm>
          <a:prstGeom prst="rect">
            <a:avLst/>
          </a:prstGeom>
          <a:noFill/>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dirty="0"/>
              <a:t>Declaring Strings</a:t>
            </a:r>
            <a:endParaRPr lang="bg-BG" dirty="0"/>
          </a:p>
        </p:txBody>
      </p:sp>
      <p:sp>
        <p:nvSpPr>
          <p:cNvPr id="443395" name="Rectangle 3"/>
          <p:cNvSpPr>
            <a:spLocks noGrp="1" noChangeArrowheads="1"/>
          </p:cNvSpPr>
          <p:nvPr>
            <p:ph type="body" idx="1"/>
          </p:nvPr>
        </p:nvSpPr>
        <p:spPr>
          <a:noFill/>
          <a:ln/>
        </p:spPr>
        <p:txBody>
          <a:bodyPr/>
          <a:lstStyle/>
          <a:p>
            <a:r>
              <a:rPr lang="en-US" dirty="0"/>
              <a:t>There are two ways of declaring string variables:</a:t>
            </a:r>
          </a:p>
          <a:p>
            <a:pPr lvl="1"/>
            <a:r>
              <a:rPr lang="en-US" dirty="0"/>
              <a:t>Using</a:t>
            </a:r>
            <a:r>
              <a:rPr lang="bg-BG" dirty="0"/>
              <a:t> </a:t>
            </a:r>
            <a:r>
              <a:rPr lang="en-US" dirty="0"/>
              <a:t>the</a:t>
            </a:r>
            <a:r>
              <a:rPr lang="bg-BG" dirty="0"/>
              <a:t> C# </a:t>
            </a:r>
            <a:r>
              <a:rPr lang="en-US" dirty="0"/>
              <a:t>keyword</a:t>
            </a:r>
            <a:r>
              <a:rPr lang="bg-BG" dirty="0"/>
              <a:t>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endPar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endParaRPr>
          </a:p>
          <a:p>
            <a:pPr lvl="1"/>
            <a:r>
              <a:rPr lang="en-US" dirty="0" smtClean="0"/>
              <a:t>Using the .NET's  fully </a:t>
            </a:r>
            <a:r>
              <a:rPr lang="en-US" dirty="0"/>
              <a:t>qualified </a:t>
            </a:r>
            <a:r>
              <a:rPr lang="en-US" dirty="0" smtClean="0"/>
              <a:t>class name </a:t>
            </a:r>
            <a:r>
              <a:rPr lang="en-US" noProof="1" smtClean="0">
                <a:solidFill>
                  <a:schemeClr val="accent5">
                    <a:lumMod val="20000"/>
                    <a:lumOff val="80000"/>
                  </a:schemeClr>
                </a:solidFill>
                <a:latin typeface="Consolas" pitchFamily="49" charset="0"/>
                <a:cs typeface="Consolas" pitchFamily="49" charset="0"/>
              </a:rPr>
              <a:t>System.String</a:t>
            </a:r>
          </a:p>
          <a:p>
            <a:pPr lvl="1"/>
            <a:endParaRPr lang="en-US" u="sng" dirty="0"/>
          </a:p>
          <a:p>
            <a:pPr lvl="1"/>
            <a:endParaRPr lang="en-US" u="sng" dirty="0"/>
          </a:p>
          <a:p>
            <a:pPr lvl="1">
              <a:spcBef>
                <a:spcPct val="60000"/>
              </a:spcBef>
            </a:pPr>
            <a:r>
              <a:rPr lang="en-US" dirty="0"/>
              <a:t>The above </a:t>
            </a:r>
            <a:r>
              <a:rPr lang="en-US" dirty="0" smtClean="0"/>
              <a:t>three </a:t>
            </a:r>
            <a:r>
              <a:rPr lang="en-US" dirty="0"/>
              <a:t>declarations are equivalent</a:t>
            </a:r>
          </a:p>
        </p:txBody>
      </p:sp>
      <p:sp>
        <p:nvSpPr>
          <p:cNvPr id="443396" name="Rectangle 4"/>
          <p:cNvSpPr>
            <a:spLocks noChangeArrowheads="1"/>
          </p:cNvSpPr>
          <p:nvPr/>
        </p:nvSpPr>
        <p:spPr bwMode="auto">
          <a:xfrm>
            <a:off x="970504" y="4058696"/>
            <a:ext cx="7202992" cy="116955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System.String str2;</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str3;</a:t>
            </a:r>
          </a:p>
        </p:txBody>
      </p:sp>
      <p:pic>
        <p:nvPicPr>
          <p:cNvPr id="65538" name="Picture 2" descr="http://www.new-science-theory.com/string-theory.jpg"/>
          <p:cNvPicPr>
            <a:picLocks noChangeAspect="1" noChangeArrowheads="1"/>
          </p:cNvPicPr>
          <p:nvPr/>
        </p:nvPicPr>
        <p:blipFill>
          <a:blip r:embed="rId2" cstate="print"/>
          <a:srcRect/>
          <a:stretch>
            <a:fillRect/>
          </a:stretch>
        </p:blipFill>
        <p:spPr bwMode="auto">
          <a:xfrm>
            <a:off x="7543800" y="3640988"/>
            <a:ext cx="1066800" cy="1183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Creating Strings</a:t>
            </a:r>
            <a:endParaRPr lang="bg-BG" dirty="0"/>
          </a:p>
        </p:txBody>
      </p:sp>
      <p:sp>
        <p:nvSpPr>
          <p:cNvPr id="444419" name="Rectangle 3"/>
          <p:cNvSpPr>
            <a:spLocks noGrp="1" noChangeArrowheads="1"/>
          </p:cNvSpPr>
          <p:nvPr>
            <p:ph type="body" idx="1"/>
          </p:nvPr>
        </p:nvSpPr>
        <p:spPr/>
        <p:txBody>
          <a:bodyPr/>
          <a:lstStyle/>
          <a:p>
            <a:pPr>
              <a:lnSpc>
                <a:spcPct val="100000"/>
              </a:lnSpc>
            </a:pPr>
            <a:r>
              <a:rPr lang="en-US" dirty="0" smtClean="0"/>
              <a:t>Before initializing a string variable has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smtClean="0">
                <a:solidFill>
                  <a:schemeClr val="tx2"/>
                </a:solidFill>
                <a:effectLst>
                  <a:outerShdw blurRad="38100" dist="38100" dir="2700000" algn="tl">
                    <a:srgbClr val="000000"/>
                  </a:outerShdw>
                </a:effectLst>
              </a:rPr>
              <a:t> </a:t>
            </a:r>
            <a:r>
              <a:rPr lang="en-US" dirty="0" smtClean="0"/>
              <a:t>value</a:t>
            </a:r>
            <a:endParaRPr lang="en-US" dirty="0"/>
          </a:p>
          <a:p>
            <a:pPr>
              <a:lnSpc>
                <a:spcPct val="100000"/>
              </a:lnSpc>
            </a:pPr>
            <a:r>
              <a:rPr lang="en-US" dirty="0"/>
              <a:t>Strings can be initialized by:</a:t>
            </a:r>
          </a:p>
          <a:p>
            <a:pPr lvl="1">
              <a:lnSpc>
                <a:spcPct val="100000"/>
              </a:lnSpc>
            </a:pPr>
            <a:r>
              <a:rPr lang="en-US" dirty="0"/>
              <a:t>Assigning a </a:t>
            </a:r>
            <a:r>
              <a:rPr lang="en-US" dirty="0" smtClean="0"/>
              <a:t>string </a:t>
            </a:r>
            <a:r>
              <a:rPr lang="en-US" dirty="0"/>
              <a:t>literal to the string variable</a:t>
            </a:r>
          </a:p>
          <a:p>
            <a:pPr lvl="1">
              <a:lnSpc>
                <a:spcPct val="100000"/>
              </a:lnSpc>
            </a:pPr>
            <a:r>
              <a:rPr lang="en-US" dirty="0"/>
              <a:t>Assigning the value of another string variable</a:t>
            </a:r>
          </a:p>
          <a:p>
            <a:pPr lvl="1">
              <a:lnSpc>
                <a:spcPct val="100000"/>
              </a:lnSpc>
            </a:pPr>
            <a:r>
              <a:rPr lang="en-US" dirty="0"/>
              <a:t>Assigning the result of operation of type string</a:t>
            </a:r>
          </a:p>
        </p:txBody>
      </p:sp>
      <p:pic>
        <p:nvPicPr>
          <p:cNvPr id="64513" name="Picture 1"/>
          <p:cNvPicPr>
            <a:picLocks noChangeAspect="1" noChangeArrowheads="1"/>
          </p:cNvPicPr>
          <p:nvPr/>
        </p:nvPicPr>
        <p:blipFill>
          <a:blip r:embed="rId2" cstate="print"/>
          <a:srcRect/>
          <a:stretch>
            <a:fillRect/>
          </a:stretch>
        </p:blipFill>
        <p:spPr bwMode="auto">
          <a:xfrm>
            <a:off x="1371600" y="4953000"/>
            <a:ext cx="6400800" cy="1362075"/>
          </a:xfrm>
          <a:prstGeom prst="roundRect">
            <a:avLst>
              <a:gd name="adj" fmla="val 50000"/>
            </a:avLst>
          </a:prstGeom>
          <a:ln>
            <a:noFill/>
          </a:ln>
          <a:effectLst>
            <a:softEdge rad="112500"/>
          </a:effec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dirty="0"/>
              <a:t>Creating Strings (2)</a:t>
            </a:r>
            <a:endParaRPr lang="bg-BG" dirty="0"/>
          </a:p>
        </p:txBody>
      </p:sp>
      <p:sp>
        <p:nvSpPr>
          <p:cNvPr id="620547" name="Rectangle 3"/>
          <p:cNvSpPr>
            <a:spLocks noGrp="1" noChangeArrowheads="1"/>
          </p:cNvSpPr>
          <p:nvPr>
            <p:ph type="body" idx="1"/>
          </p:nvPr>
        </p:nvSpPr>
        <p:spPr/>
        <p:txBody>
          <a:bodyPr/>
          <a:lstStyle/>
          <a:p>
            <a:r>
              <a:rPr lang="en-US" sz="3000" dirty="0"/>
              <a:t>Not initialized variables has value of </a:t>
            </a:r>
            <a:r>
              <a:rPr lang="en-US" sz="30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p>
          <a:p>
            <a:endParaRPr lang="en-US" sz="3000" dirty="0"/>
          </a:p>
          <a:p>
            <a:r>
              <a:rPr lang="en-US" sz="3000" dirty="0"/>
              <a:t>Assigning a </a:t>
            </a:r>
            <a:r>
              <a:rPr lang="en-US" sz="3000" dirty="0" smtClean="0"/>
              <a:t>string </a:t>
            </a:r>
            <a:r>
              <a:rPr lang="en-US" sz="3000" dirty="0"/>
              <a:t>literal</a:t>
            </a:r>
          </a:p>
          <a:p>
            <a:endParaRPr lang="en-US" sz="3000" dirty="0"/>
          </a:p>
          <a:p>
            <a:r>
              <a:rPr lang="en-US" sz="3000" dirty="0"/>
              <a:t>Assigning </a:t>
            </a:r>
            <a:r>
              <a:rPr lang="en-US" sz="3000" dirty="0" smtClean="0"/>
              <a:t>from another </a:t>
            </a:r>
            <a:r>
              <a:rPr lang="en-US" sz="3000" dirty="0"/>
              <a:t>string variable</a:t>
            </a:r>
          </a:p>
          <a:p>
            <a:endParaRPr lang="en-US" sz="3000" dirty="0"/>
          </a:p>
          <a:p>
            <a:r>
              <a:rPr lang="en-US" sz="3000" dirty="0"/>
              <a:t>Assigning </a:t>
            </a:r>
            <a:r>
              <a:rPr lang="en-US" sz="3000" dirty="0" smtClean="0"/>
              <a:t>from the </a:t>
            </a:r>
            <a:r>
              <a:rPr lang="en-US" sz="3000" dirty="0"/>
              <a:t>result of string </a:t>
            </a:r>
            <a:r>
              <a:rPr lang="en-US" sz="3000" dirty="0" smtClean="0"/>
              <a:t>operation</a:t>
            </a:r>
            <a:endParaRPr lang="en-US" sz="3000" dirty="0"/>
          </a:p>
        </p:txBody>
      </p:sp>
      <p:sp>
        <p:nvSpPr>
          <p:cNvPr id="620548" name="Rectangle 4"/>
          <p:cNvSpPr>
            <a:spLocks noChangeArrowheads="1"/>
          </p:cNvSpPr>
          <p:nvPr/>
        </p:nvSpPr>
        <p:spPr bwMode="auto">
          <a:xfrm>
            <a:off x="755650" y="175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s is equal to null</a:t>
            </a:r>
          </a:p>
        </p:txBody>
      </p:sp>
      <p:sp>
        <p:nvSpPr>
          <p:cNvPr id="620549" name="Rectangle 5"/>
          <p:cNvSpPr>
            <a:spLocks noChangeArrowheads="1"/>
          </p:cNvSpPr>
          <p:nvPr/>
        </p:nvSpPr>
        <p:spPr bwMode="auto">
          <a:xfrm>
            <a:off x="755650" y="30480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string literal!";</a:t>
            </a:r>
          </a:p>
        </p:txBody>
      </p:sp>
      <p:sp>
        <p:nvSpPr>
          <p:cNvPr id="620550" name="Rectangle 6"/>
          <p:cNvSpPr>
            <a:spLocks noChangeArrowheads="1"/>
          </p:cNvSpPr>
          <p:nvPr/>
        </p:nvSpPr>
        <p:spPr bwMode="auto">
          <a:xfrm>
            <a:off x="755650" y="432429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s2 = s;</a:t>
            </a:r>
          </a:p>
        </p:txBody>
      </p:sp>
      <p:sp>
        <p:nvSpPr>
          <p:cNvPr id="620551" name="Rectangle 7"/>
          <p:cNvSpPr>
            <a:spLocks noChangeArrowheads="1"/>
          </p:cNvSpPr>
          <p:nvPr/>
        </p:nvSpPr>
        <p:spPr bwMode="auto">
          <a:xfrm>
            <a:off x="755650" y="5562600"/>
            <a:ext cx="7561263"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42.ToString();</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Reading </a:t>
            </a:r>
            <a:r>
              <a:rPr lang="en-US" dirty="0" smtClean="0"/>
              <a:t>and </a:t>
            </a:r>
            <a:r>
              <a:rPr lang="en-US" dirty="0"/>
              <a:t>Printing Strings</a:t>
            </a:r>
            <a:endParaRPr lang="bg-BG" dirty="0"/>
          </a:p>
        </p:txBody>
      </p:sp>
      <p:sp>
        <p:nvSpPr>
          <p:cNvPr id="605187" name="Rectangle 3"/>
          <p:cNvSpPr>
            <a:spLocks noGrp="1" noChangeArrowheads="1"/>
          </p:cNvSpPr>
          <p:nvPr>
            <p:ph type="body" idx="1"/>
          </p:nvPr>
        </p:nvSpPr>
        <p:spPr>
          <a:xfrm>
            <a:off x="323850" y="1268413"/>
            <a:ext cx="8496300" cy="1223962"/>
          </a:xfrm>
        </p:spPr>
        <p:txBody>
          <a:bodyPr/>
          <a:lstStyle/>
          <a:p>
            <a:r>
              <a:rPr lang="en-US" dirty="0"/>
              <a:t>Reading strings from the console</a:t>
            </a:r>
          </a:p>
          <a:p>
            <a:pPr lvl="1"/>
            <a:r>
              <a:rPr lang="en-US" dirty="0"/>
              <a:t>Use the method </a:t>
            </a:r>
            <a:r>
              <a:rPr lang="en-US" dirty="0">
                <a:solidFill>
                  <a:schemeClr val="accent5">
                    <a:lumMod val="20000"/>
                    <a:lumOff val="80000"/>
                  </a:schemeClr>
                </a:solidFill>
                <a:latin typeface="Consolas" pitchFamily="49" charset="0"/>
                <a:cs typeface="Consolas" pitchFamily="49" charset="0"/>
              </a:rPr>
              <a:t>Console.</a:t>
            </a:r>
            <a:r>
              <a:rPr lang="en-US" noProof="1">
                <a:solidFill>
                  <a:schemeClr val="accent5">
                    <a:lumMod val="20000"/>
                    <a:lumOff val="80000"/>
                  </a:schemeClr>
                </a:solidFill>
                <a:latin typeface="Consolas" pitchFamily="49" charset="0"/>
                <a:cs typeface="Consolas" pitchFamily="49" charset="0"/>
              </a:rPr>
              <a:t>ReadLine()</a:t>
            </a:r>
          </a:p>
        </p:txBody>
      </p:sp>
      <p:sp>
        <p:nvSpPr>
          <p:cNvPr id="605188" name="Rectangle 4"/>
          <p:cNvSpPr>
            <a:spLocks noChangeArrowheads="1"/>
          </p:cNvSpPr>
          <p:nvPr/>
        </p:nvSpPr>
        <p:spPr bwMode="auto">
          <a:xfrm>
            <a:off x="755650" y="2647890"/>
            <a:ext cx="7550150"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Console.ReadLine();	</a:t>
            </a:r>
          </a:p>
        </p:txBody>
      </p:sp>
      <p:sp>
        <p:nvSpPr>
          <p:cNvPr id="605195" name="Rectangle 11"/>
          <p:cNvSpPr>
            <a:spLocks noChangeArrowheads="1"/>
          </p:cNvSpPr>
          <p:nvPr/>
        </p:nvSpPr>
        <p:spPr bwMode="auto">
          <a:xfrm>
            <a:off x="755650" y="4648200"/>
            <a:ext cx="7550150" cy="150483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Console.Write("Please enter your name: "); </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Console.ReadLine();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Console.Write("Hello, {0}! ", name);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Console.WriteLine("Welcome to our party!");</a:t>
            </a:r>
          </a:p>
        </p:txBody>
      </p:sp>
      <p:sp>
        <p:nvSpPr>
          <p:cNvPr id="7" name="Rectangle 3"/>
          <p:cNvSpPr txBox="1">
            <a:spLocks noChangeArrowheads="1"/>
          </p:cNvSpPr>
          <p:nvPr/>
        </p:nvSpPr>
        <p:spPr>
          <a:xfrm>
            <a:off x="324896" y="3271838"/>
            <a:ext cx="8496300" cy="1223962"/>
          </a:xfrm>
          <a:prstGeom prst="rect">
            <a:avLst/>
          </a:prstGeom>
        </p:spPr>
        <p:txBody>
          <a:bodyPr/>
          <a:lstStyle/>
          <a:p>
            <a:pPr marL="282575" lvl="0"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200" b="1" dirty="0" smtClean="0">
                <a:solidFill>
                  <a:srgbClr val="EBFFD2"/>
                </a:solidFill>
                <a:effectLst>
                  <a:outerShdw blurRad="38100" dist="38100" dir="2700000" algn="tl">
                    <a:srgbClr val="000000">
                      <a:alpha val="43137"/>
                    </a:srgbClr>
                  </a:outerShdw>
                </a:effectLst>
                <a:latin typeface="+mn-lt"/>
              </a:rPr>
              <a:t>Printing strings to the console</a:t>
            </a:r>
          </a:p>
          <a:p>
            <a:pPr marL="739775" lvl="1" indent="-282575" eaLnBrk="0" hangingPunct="0">
              <a:lnSpc>
                <a:spcPts val="3800"/>
              </a:lnSpc>
              <a:spcBef>
                <a:spcPts val="600"/>
              </a:spcBef>
              <a:spcAft>
                <a:spcPts val="600"/>
              </a:spcAft>
              <a:buClr>
                <a:schemeClr val="accent5">
                  <a:lumMod val="40000"/>
                  <a:lumOff val="60000"/>
                </a:schemeClr>
              </a:buClr>
              <a:buSzPct val="70000"/>
              <a:buFont typeface="Wingdings 2" pitchFamily="18" charset="2"/>
              <a:buChar char=""/>
              <a:tabLst>
                <a:tab pos="282575" algn="l"/>
              </a:tabLst>
            </a:pPr>
            <a:r>
              <a:rPr lang="en-US" sz="3000" b="1" dirty="0" smtClean="0">
                <a:solidFill>
                  <a:srgbClr val="EBFFD2"/>
                </a:solidFill>
                <a:effectLst>
                  <a:outerShdw blurRad="38100" dist="38100" dir="2700000" algn="tl">
                    <a:srgbClr val="000000">
                      <a:alpha val="43137"/>
                    </a:srgbClr>
                  </a:outerShdw>
                </a:effectLst>
                <a:latin typeface="+mn-lt"/>
              </a:rPr>
              <a:t>Use the methods </a:t>
            </a:r>
            <a:r>
              <a:rPr lang="en-US" sz="3000" b="1" dirty="0"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a:t>
            </a:r>
            <a:r>
              <a:rPr lang="en-US" sz="3000" b="1" dirty="0" smtClean="0">
                <a:solidFill>
                  <a:srgbClr val="EBFFD2"/>
                </a:solidFill>
                <a:effectLst>
                  <a:outerShdw blurRad="38100" dist="38100" dir="2700000" algn="tl">
                    <a:srgbClr val="000000">
                      <a:alpha val="43137"/>
                    </a:srgbClr>
                  </a:outerShdw>
                </a:effectLst>
                <a:latin typeface="+mn-lt"/>
              </a:rPr>
              <a:t> and </a:t>
            </a:r>
            <a:r>
              <a:rPr lang="en-US" sz="3000" b="1" noProof="1" smtClean="0">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WriteLine()</a:t>
            </a:r>
            <a:endParaRPr kumimoji="0" lang="en-US" sz="3000" b="1" i="0" u="none" strike="noStrike" kern="1200" cap="none" spc="0" normalizeH="0" baseline="0" noProof="1">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73" name="Rectangle 13"/>
          <p:cNvSpPr>
            <a:spLocks noGrp="1" noChangeArrowheads="1"/>
          </p:cNvSpPr>
          <p:nvPr>
            <p:ph type="body" idx="1"/>
          </p:nvPr>
        </p:nvSpPr>
        <p:spPr/>
        <p:txBody>
          <a:bodyPr/>
          <a:lstStyle/>
          <a:p>
            <a:r>
              <a:rPr lang="en-US" dirty="0" smtClean="0"/>
              <a:t>A number of ways exist to compare </a:t>
            </a:r>
            <a:r>
              <a:rPr lang="en-US" dirty="0"/>
              <a:t>two strings:</a:t>
            </a:r>
          </a:p>
          <a:p>
            <a:pPr lvl="1"/>
            <a:r>
              <a:rPr lang="en-US" dirty="0" smtClean="0"/>
              <a:t>Dictionary-based string comparison</a:t>
            </a:r>
            <a:endParaRPr lang="en-US" dirty="0"/>
          </a:p>
          <a:p>
            <a:pPr lvl="2"/>
            <a:r>
              <a:rPr lang="en-US" dirty="0" smtClean="0"/>
              <a:t>Case-insensitive</a:t>
            </a:r>
            <a:endParaRPr lang="en-US" dirty="0"/>
          </a:p>
          <a:p>
            <a:pPr lvl="2"/>
            <a:endParaRPr lang="en-US" dirty="0"/>
          </a:p>
          <a:p>
            <a:pPr lvl="2"/>
            <a:endParaRPr lang="en-US" dirty="0"/>
          </a:p>
          <a:p>
            <a:pPr lvl="2">
              <a:spcBef>
                <a:spcPts val="2400"/>
              </a:spcBef>
            </a:pPr>
            <a:r>
              <a:rPr lang="en-US" dirty="0" smtClean="0"/>
              <a:t>Case-sensitive</a:t>
            </a:r>
            <a:endParaRPr lang="en-US" dirty="0"/>
          </a:p>
        </p:txBody>
      </p:sp>
      <p:sp>
        <p:nvSpPr>
          <p:cNvPr id="476162" name="Rectangle 2"/>
          <p:cNvSpPr>
            <a:spLocks noGrp="1" noChangeArrowheads="1"/>
          </p:cNvSpPr>
          <p:nvPr>
            <p:ph type="title"/>
          </p:nvPr>
        </p:nvSpPr>
        <p:spPr/>
        <p:txBody>
          <a:bodyPr/>
          <a:lstStyle/>
          <a:p>
            <a:r>
              <a:rPr lang="en-US" dirty="0"/>
              <a:t>Comparing Strings</a:t>
            </a:r>
            <a:endParaRPr lang="bg-BG" dirty="0"/>
          </a:p>
        </p:txBody>
      </p:sp>
      <p:sp>
        <p:nvSpPr>
          <p:cNvPr id="476164" name="Rectangle 4"/>
          <p:cNvSpPr>
            <a:spLocks noChangeArrowheads="1"/>
          </p:cNvSpPr>
          <p:nvPr/>
        </p:nvSpPr>
        <p:spPr bwMode="auto">
          <a:xfrm>
            <a:off x="827088" y="3491805"/>
            <a:ext cx="7343775"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result = string.Compare(str1, str2, true);</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0 if str1 equals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&lt; 0 if str1 if before str2</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&gt; 0 if str1 if after str2	</a:t>
            </a:r>
          </a:p>
        </p:txBody>
      </p:sp>
      <p:sp>
        <p:nvSpPr>
          <p:cNvPr id="476165" name="Rectangle 5"/>
          <p:cNvSpPr>
            <a:spLocks noChangeArrowheads="1"/>
          </p:cNvSpPr>
          <p:nvPr/>
        </p:nvSpPr>
        <p:spPr bwMode="auto">
          <a:xfrm>
            <a:off x="827088"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string.Compare(str1, str2, false);	</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dirty="0"/>
              <a:t>Comparing Strings – Example </a:t>
            </a:r>
            <a:endParaRPr lang="bg-BG" dirty="0"/>
          </a:p>
        </p:txBody>
      </p:sp>
      <p:sp>
        <p:nvSpPr>
          <p:cNvPr id="623619" name="Rectangle 3"/>
          <p:cNvSpPr>
            <a:spLocks noGrp="1" noChangeArrowheads="1"/>
          </p:cNvSpPr>
          <p:nvPr>
            <p:ph type="body" idx="1"/>
          </p:nvPr>
        </p:nvSpPr>
        <p:spPr/>
        <p:txBody>
          <a:bodyPr/>
          <a:lstStyle/>
          <a:p>
            <a:r>
              <a:rPr lang="en-US" sz="3000" dirty="0"/>
              <a:t>Finding the first </a:t>
            </a:r>
            <a:r>
              <a:rPr lang="en-US" sz="3000" dirty="0" smtClean="0"/>
              <a:t>string in </a:t>
            </a:r>
            <a:r>
              <a:rPr lang="en-US" sz="3000" dirty="0"/>
              <a:t>a lexicographical </a:t>
            </a:r>
            <a:r>
              <a:rPr lang="en-US" sz="3000" dirty="0" smtClean="0"/>
              <a:t>order from </a:t>
            </a:r>
            <a:r>
              <a:rPr lang="en-US" sz="3000" dirty="0"/>
              <a:t>a given list of </a:t>
            </a:r>
            <a:r>
              <a:rPr lang="en-US" sz="3000" dirty="0" smtClean="0"/>
              <a:t>strings:</a:t>
            </a:r>
            <a:endParaRPr lang="bg-BG" sz="3000" dirty="0"/>
          </a:p>
        </p:txBody>
      </p:sp>
      <p:sp>
        <p:nvSpPr>
          <p:cNvPr id="623620" name="Rectangle 4"/>
          <p:cNvSpPr>
            <a:spLocks noChangeArrowheads="1"/>
          </p:cNvSpPr>
          <p:nvPr/>
        </p:nvSpPr>
        <p:spPr bwMode="auto">
          <a:xfrm>
            <a:off x="609600" y="2420938"/>
            <a:ext cx="7924800" cy="38623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towns = {"Sofia", "Varna", "Plovdiv",</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"Pleven", "Bourgas", "Rousse", "Yambol"};</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firstTown = towns[0];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i&lt;towns.Length; 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currentTown = towns[i];</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(String.Compare(currentTown, firstTown) &lt; 0)</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firstTown = currentTown;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Console.WriteLine("First town: {0}", firstTown);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r>
              <a:rPr lang="en-US" dirty="0"/>
              <a:t>Concatenating Strings</a:t>
            </a:r>
            <a:endParaRPr lang="bg-BG" dirty="0"/>
          </a:p>
        </p:txBody>
      </p:sp>
      <p:sp>
        <p:nvSpPr>
          <p:cNvPr id="477187" name="Rectangle 3"/>
          <p:cNvSpPr>
            <a:spLocks noGrp="1" noChangeArrowheads="1"/>
          </p:cNvSpPr>
          <p:nvPr>
            <p:ph type="body" idx="1"/>
          </p:nvPr>
        </p:nvSpPr>
        <p:spPr>
          <a:xfrm>
            <a:off x="323850" y="1143001"/>
            <a:ext cx="8496300" cy="5310188"/>
          </a:xfrm>
        </p:spPr>
        <p:txBody>
          <a:bodyPr/>
          <a:lstStyle/>
          <a:p>
            <a:pPr>
              <a:lnSpc>
                <a:spcPts val="4000"/>
              </a:lnSpc>
            </a:pPr>
            <a:r>
              <a:rPr lang="en-US" sz="3000" dirty="0" smtClean="0"/>
              <a:t>There are two ways to combine strings:</a:t>
            </a:r>
            <a:endParaRPr lang="en-US" sz="3000" dirty="0"/>
          </a:p>
          <a:p>
            <a:pPr lvl="1">
              <a:lnSpc>
                <a:spcPts val="4000"/>
              </a:lnSpc>
            </a:pPr>
            <a:r>
              <a:rPr lang="en-US" sz="2800" dirty="0" smtClean="0"/>
              <a:t>Using the </a:t>
            </a:r>
            <a:r>
              <a:rPr lang="en-US" sz="2800" noProof="1" smtClean="0">
                <a:solidFill>
                  <a:schemeClr val="accent5">
                    <a:lumMod val="20000"/>
                    <a:lumOff val="80000"/>
                  </a:schemeClr>
                </a:solidFill>
                <a:latin typeface="Consolas" pitchFamily="49" charset="0"/>
                <a:cs typeface="Consolas" pitchFamily="49" charset="0"/>
              </a:rPr>
              <a:t>Concat()</a:t>
            </a:r>
            <a:r>
              <a:rPr lang="en-US" sz="2800" dirty="0" smtClean="0"/>
              <a:t> method</a:t>
            </a:r>
            <a:endParaRPr lang="en-US" sz="2800" dirty="0"/>
          </a:p>
          <a:p>
            <a:pPr lvl="1">
              <a:lnSpc>
                <a:spcPts val="4000"/>
              </a:lnSpc>
            </a:pPr>
            <a:endParaRPr lang="en-US" sz="2800" dirty="0"/>
          </a:p>
          <a:p>
            <a:pPr lvl="1">
              <a:lnSpc>
                <a:spcPts val="4000"/>
              </a:lnSpc>
              <a:spcBef>
                <a:spcPts val="0"/>
              </a:spcBef>
            </a:pPr>
            <a:r>
              <a:rPr lang="en-US" sz="2800" dirty="0" smtClean="0"/>
              <a:t>Using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or the </a:t>
            </a:r>
            <a:r>
              <a:rPr lang="en-US" sz="2800" dirty="0" smtClean="0">
                <a:solidFill>
                  <a:schemeClr val="accent5">
                    <a:lumMod val="20000"/>
                    <a:lumOff val="80000"/>
                  </a:schemeClr>
                </a:solidFill>
                <a:latin typeface="Consolas" pitchFamily="49" charset="0"/>
                <a:cs typeface="Consolas" pitchFamily="49" charset="0"/>
              </a:rPr>
              <a:t>+=</a:t>
            </a:r>
            <a:r>
              <a:rPr lang="en-US" sz="2800" dirty="0" smtClean="0"/>
              <a:t> operators</a:t>
            </a:r>
            <a:endParaRPr lang="en-US" sz="2800" dirty="0"/>
          </a:p>
          <a:p>
            <a:pPr lvl="1">
              <a:lnSpc>
                <a:spcPts val="4000"/>
              </a:lnSpc>
            </a:pPr>
            <a:endParaRPr lang="en-US" sz="2800" dirty="0"/>
          </a:p>
          <a:p>
            <a:pPr>
              <a:lnSpc>
                <a:spcPts val="4000"/>
              </a:lnSpc>
              <a:spcBef>
                <a:spcPts val="2400"/>
              </a:spcBef>
            </a:pPr>
            <a:r>
              <a:rPr lang="en-US" sz="3000" dirty="0"/>
              <a:t>Any object can be appended to </a:t>
            </a:r>
            <a:r>
              <a:rPr lang="en-US" sz="3000" dirty="0" smtClean="0"/>
              <a:t>string</a:t>
            </a:r>
            <a:endParaRPr lang="en-US" sz="3000" dirty="0"/>
          </a:p>
        </p:txBody>
      </p:sp>
      <p:sp>
        <p:nvSpPr>
          <p:cNvPr id="477188" name="Rectangle 4"/>
          <p:cNvSpPr>
            <a:spLocks noChangeArrowheads="1"/>
          </p:cNvSpPr>
          <p:nvPr/>
        </p:nvSpPr>
        <p:spPr bwMode="auto">
          <a:xfrm>
            <a:off x="900113" y="2514600"/>
            <a:ext cx="7272337"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String.Concat(str1, str2); </a:t>
            </a:r>
          </a:p>
        </p:txBody>
      </p:sp>
      <p:sp>
        <p:nvSpPr>
          <p:cNvPr id="477190" name="Rectangle 6"/>
          <p:cNvSpPr>
            <a:spLocks noChangeArrowheads="1"/>
          </p:cNvSpPr>
          <p:nvPr/>
        </p:nvSpPr>
        <p:spPr bwMode="auto">
          <a:xfrm>
            <a:off x="900113" y="3747722"/>
            <a:ext cx="7272337"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 + str2 + str3;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str1;</a:t>
            </a:r>
          </a:p>
        </p:txBody>
      </p:sp>
      <p:sp>
        <p:nvSpPr>
          <p:cNvPr id="477191" name="Rectangle 7"/>
          <p:cNvSpPr>
            <a:spLocks noChangeArrowheads="1"/>
          </p:cNvSpPr>
          <p:nvPr/>
        </p:nvSpPr>
        <p:spPr bwMode="auto">
          <a:xfrm>
            <a:off x="900113" y="5344945"/>
            <a:ext cx="727233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"Peter";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age = 22;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name + " " + age; //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sym typeface="Wingdings" pitchFamily="2" charset="2"/>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 22"</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dirty="0"/>
              <a:t>Searching </a:t>
            </a:r>
            <a:r>
              <a:rPr lang="en-US" dirty="0" smtClean="0"/>
              <a:t>in Strings</a:t>
            </a:r>
            <a:endParaRPr lang="bg-BG" dirty="0"/>
          </a:p>
        </p:txBody>
      </p:sp>
      <p:sp>
        <p:nvSpPr>
          <p:cNvPr id="606211" name="Rectangle 3"/>
          <p:cNvSpPr>
            <a:spLocks noGrp="1" noChangeArrowheads="1"/>
          </p:cNvSpPr>
          <p:nvPr>
            <p:ph type="body" idx="1"/>
          </p:nvPr>
        </p:nvSpPr>
        <p:spPr>
          <a:xfrm>
            <a:off x="323850" y="1268413"/>
            <a:ext cx="8496300" cy="5256212"/>
          </a:xfrm>
        </p:spPr>
        <p:txBody>
          <a:bodyPr/>
          <a:lstStyle/>
          <a:p>
            <a:r>
              <a:rPr lang="en-US" sz="3000" dirty="0" smtClean="0"/>
              <a:t>Finding a character or </a:t>
            </a:r>
            <a:r>
              <a:rPr lang="en-US" sz="3000" dirty="0"/>
              <a:t>substring </a:t>
            </a:r>
            <a:r>
              <a:rPr lang="en-US" sz="3000" dirty="0" smtClean="0"/>
              <a:t>within given string</a:t>
            </a:r>
            <a:endParaRPr lang="en-US" sz="3000" dirty="0"/>
          </a:p>
          <a:p>
            <a:pPr lvl="1"/>
            <a:r>
              <a:rPr lang="en-US" sz="2800" dirty="0" smtClean="0"/>
              <a:t>First occurrence</a:t>
            </a:r>
          </a:p>
          <a:p>
            <a:pPr lvl="1"/>
            <a:endParaRPr lang="en-US" sz="2800" dirty="0"/>
          </a:p>
          <a:p>
            <a:pPr lvl="1"/>
            <a:r>
              <a:rPr lang="en-US" sz="2800" dirty="0" smtClean="0"/>
              <a:t>First occurrence </a:t>
            </a:r>
            <a:r>
              <a:rPr lang="en-US" sz="2800" dirty="0"/>
              <a:t>starting at given </a:t>
            </a:r>
            <a:r>
              <a:rPr lang="en-US" sz="2800" dirty="0" smtClean="0"/>
              <a:t>position</a:t>
            </a:r>
          </a:p>
          <a:p>
            <a:pPr lvl="1"/>
            <a:endParaRPr lang="en-US" sz="2800" dirty="0" smtClean="0">
              <a:latin typeface="Courier New" pitchFamily="49" charset="0"/>
            </a:endParaRPr>
          </a:p>
          <a:p>
            <a:pPr lvl="1"/>
            <a:r>
              <a:rPr lang="en-US" sz="2800" dirty="0" smtClean="0"/>
              <a:t>Last occurrence</a:t>
            </a:r>
            <a:endParaRPr lang="en-US" sz="2800" dirty="0">
              <a:latin typeface="Courier New" pitchFamily="49" charset="0"/>
            </a:endParaRPr>
          </a:p>
        </p:txBody>
      </p:sp>
      <p:sp>
        <p:nvSpPr>
          <p:cNvPr id="606212" name="Rectangle 4"/>
          <p:cNvSpPr>
            <a:spLocks noChangeArrowheads="1"/>
          </p:cNvSpPr>
          <p:nvPr/>
        </p:nvSpPr>
        <p:spPr bwMode="auto">
          <a:xfrm>
            <a:off x="900113" y="31050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a:t>
            </a:r>
          </a:p>
        </p:txBody>
      </p:sp>
      <p:sp>
        <p:nvSpPr>
          <p:cNvPr id="606214" name="Rectangle 6"/>
          <p:cNvSpPr>
            <a:spLocks noChangeArrowheads="1"/>
          </p:cNvSpPr>
          <p:nvPr/>
        </p:nvSpPr>
        <p:spPr bwMode="auto">
          <a:xfrm>
            <a:off x="900113" y="4383592"/>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IndexOf(string str, int startIndex)</a:t>
            </a:r>
          </a:p>
        </p:txBody>
      </p:sp>
      <p:sp>
        <p:nvSpPr>
          <p:cNvPr id="606215" name="Rectangle 7"/>
          <p:cNvSpPr>
            <a:spLocks noChangeArrowheads="1"/>
          </p:cNvSpPr>
          <p:nvPr/>
        </p:nvSpPr>
        <p:spPr bwMode="auto">
          <a:xfrm>
            <a:off x="900113" y="5619690"/>
            <a:ext cx="734377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LastIndexOf(string)</a:t>
            </a:r>
          </a:p>
        </p:txBody>
      </p:sp>
      <p:pic>
        <p:nvPicPr>
          <p:cNvPr id="49154" name="Picture 2" descr="http://www.eton.ac/images/search-icon.png"/>
          <p:cNvPicPr>
            <a:picLocks noChangeAspect="1" noChangeArrowheads="1"/>
          </p:cNvPicPr>
          <p:nvPr/>
        </p:nvPicPr>
        <p:blipFill>
          <a:blip r:embed="rId2" cstate="print"/>
          <a:srcRect/>
          <a:stretch>
            <a:fillRect/>
          </a:stretch>
        </p:blipFill>
        <p:spPr bwMode="auto">
          <a:xfrm>
            <a:off x="6858000" y="1905000"/>
            <a:ext cx="1905000" cy="1905000"/>
          </a:xfrm>
          <a:prstGeom prst="rect">
            <a:avLst/>
          </a:prstGeom>
          <a:noFill/>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r>
              <a:rPr lang="en-US" dirty="0" smtClean="0"/>
              <a:t>Searching in </a:t>
            </a:r>
            <a:r>
              <a:rPr lang="en-US" dirty="0"/>
              <a:t>Strings – Example</a:t>
            </a:r>
            <a:endParaRPr lang="bg-BG" dirty="0"/>
          </a:p>
        </p:txBody>
      </p:sp>
      <p:sp>
        <p:nvSpPr>
          <p:cNvPr id="629768" name="Rectangle 8"/>
          <p:cNvSpPr>
            <a:spLocks noChangeArrowheads="1"/>
          </p:cNvSpPr>
          <p:nvPr/>
        </p:nvSpPr>
        <p:spPr bwMode="auto">
          <a:xfrm>
            <a:off x="713871" y="1447800"/>
            <a:ext cx="7704137" cy="33001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"C# Programming Course";</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index = str.IndexOf("C#"); // index = 0</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15</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str.IndexOf("COURSE"); // index = -1</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IndexOf is case-sensetive. -1 means not found</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str.IndexOf("ram");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 index = 4</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5); // index = 7</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 = str.IndexOf("r", 8); // index = 18</a:t>
            </a:r>
          </a:p>
        </p:txBody>
      </p:sp>
      <p:graphicFrame>
        <p:nvGraphicFramePr>
          <p:cNvPr id="629886" name="Group 126"/>
          <p:cNvGraphicFramePr>
            <a:graphicFrameLocks noGrp="1"/>
          </p:cNvGraphicFramePr>
          <p:nvPr/>
        </p:nvGraphicFramePr>
        <p:xfrm>
          <a:off x="1966408" y="5156200"/>
          <a:ext cx="6451600" cy="865188"/>
        </p:xfrm>
        <a:graphic>
          <a:graphicData uri="http://schemas.openxmlformats.org/drawingml/2006/table">
            <a:tbl>
              <a:tblPr/>
              <a:tblGrid>
                <a:gridCol w="430213"/>
                <a:gridCol w="431800"/>
                <a:gridCol w="430212"/>
                <a:gridCol w="427038"/>
                <a:gridCol w="430212"/>
                <a:gridCol w="430213"/>
                <a:gridCol w="430212"/>
                <a:gridCol w="431800"/>
                <a:gridCol w="430213"/>
                <a:gridCol w="430212"/>
                <a:gridCol w="430213"/>
                <a:gridCol w="428625"/>
                <a:gridCol w="430212"/>
                <a:gridCol w="430213"/>
                <a:gridCol w="430212"/>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4</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5</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6</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7</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8</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9</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10</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11</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12</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13</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43180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 </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P</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o</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r</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a</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accent5">
                              <a:lumMod val="20000"/>
                              <a:lumOff val="8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m</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i</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n</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g</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1" smtClean="0">
                          <a:ln>
                            <a:noFill/>
                          </a:ln>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a:t>
                      </a:r>
                    </a:p>
                  </a:txBody>
                  <a:tcPr marL="90000" marR="90000" marT="46800" marB="46800" anchor="ctr" anchorCtr="1"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
        <p:nvSpPr>
          <p:cNvPr id="7" name="TextBox 6"/>
          <p:cNvSpPr txBox="1"/>
          <p:nvPr/>
        </p:nvSpPr>
        <p:spPr>
          <a:xfrm>
            <a:off x="700885" y="5131360"/>
            <a:ext cx="1319592"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index  = </a:t>
            </a:r>
            <a:endParaRPr lang="en-US" sz="2400" b="1" dirty="0">
              <a:effectLst>
                <a:outerShdw blurRad="38100" dist="38100" dir="2700000" algn="tl">
                  <a:srgbClr val="000000">
                    <a:alpha val="43137"/>
                  </a:srgbClr>
                </a:outerShdw>
              </a:effectLst>
            </a:endParaRPr>
          </a:p>
        </p:txBody>
      </p:sp>
      <p:sp>
        <p:nvSpPr>
          <p:cNvPr id="8" name="TextBox 7"/>
          <p:cNvSpPr txBox="1"/>
          <p:nvPr/>
        </p:nvSpPr>
        <p:spPr>
          <a:xfrm>
            <a:off x="384698" y="5572890"/>
            <a:ext cx="1657826" cy="477054"/>
          </a:xfrm>
          <a:prstGeom prst="rect">
            <a:avLst/>
          </a:prstGeom>
          <a:noFill/>
        </p:spPr>
        <p:txBody>
          <a:bodyPr wrap="none" rtlCol="0">
            <a:spAutoFit/>
          </a:bodyPr>
          <a:lstStyle/>
          <a:p>
            <a:r>
              <a:rPr lang="en-US" sz="2400" b="1" dirty="0" smtClean="0">
                <a:effectLst>
                  <a:outerShdw blurRad="38100" dist="38100" dir="2700000" algn="tl">
                    <a:srgbClr val="000000">
                      <a:alpha val="43137"/>
                    </a:srgbClr>
                  </a:outerShdw>
                </a:effectLst>
              </a:rPr>
              <a:t>s[index]  = </a:t>
            </a:r>
            <a:endParaRPr lang="en-US" sz="2400" b="1" dirty="0">
              <a:effectLst>
                <a:outerShdw blurRad="38100" dist="38100" dir="2700000" algn="tl">
                  <a:srgbClr val="000000">
                    <a:alpha val="43137"/>
                  </a:srgbClr>
                </a:outerShdw>
              </a:effectLst>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dirty="0"/>
              <a:t>Extracting Substrings</a:t>
            </a:r>
            <a:endParaRPr lang="bg-BG" dirty="0"/>
          </a:p>
        </p:txBody>
      </p:sp>
      <p:sp>
        <p:nvSpPr>
          <p:cNvPr id="607235" name="Rectangle 3"/>
          <p:cNvSpPr>
            <a:spLocks noGrp="1" noChangeArrowheads="1"/>
          </p:cNvSpPr>
          <p:nvPr>
            <p:ph type="body" idx="1"/>
          </p:nvPr>
        </p:nvSpPr>
        <p:spPr>
          <a:xfrm>
            <a:off x="323850" y="1066800"/>
            <a:ext cx="8496300" cy="5459413"/>
          </a:xfrm>
        </p:spPr>
        <p:txBody>
          <a:bodyPr/>
          <a:lstStyle/>
          <a:p>
            <a:pPr>
              <a:lnSpc>
                <a:spcPts val="3600"/>
              </a:lnSpc>
            </a:pPr>
            <a:r>
              <a:rPr lang="en-US" dirty="0"/>
              <a:t>Extracting substrings</a:t>
            </a:r>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 int length)</a:t>
            </a:r>
          </a:p>
          <a:p>
            <a:pPr lvl="1">
              <a:lnSpc>
                <a:spcPts val="3600"/>
              </a:lnSpc>
            </a:pPr>
            <a:endParaRPr lang="en-US" noProof="1"/>
          </a:p>
          <a:p>
            <a:pPr lvl="1">
              <a:lnSpc>
                <a:spcPts val="3600"/>
              </a:lnSpc>
            </a:pPr>
            <a:endParaRPr lang="en-US" noProof="1"/>
          </a:p>
          <a:p>
            <a:pPr lvl="1">
              <a:lnSpc>
                <a:spcPts val="3600"/>
              </a:lnSpc>
            </a:pPr>
            <a:r>
              <a:rPr lang="en-US" sz="2600" noProof="1">
                <a:solidFill>
                  <a:schemeClr val="accent5">
                    <a:lumMod val="20000"/>
                    <a:lumOff val="80000"/>
                  </a:schemeClr>
                </a:solidFill>
                <a:latin typeface="Consolas" pitchFamily="49" charset="0"/>
                <a:cs typeface="Consolas" pitchFamily="49" charset="0"/>
              </a:rPr>
              <a:t>str.Substring(int startIndex)</a:t>
            </a:r>
          </a:p>
        </p:txBody>
      </p:sp>
      <p:sp>
        <p:nvSpPr>
          <p:cNvPr id="607238" name="Rectangle 6"/>
          <p:cNvSpPr>
            <a:spLocks noChangeArrowheads="1"/>
          </p:cNvSpPr>
          <p:nvPr/>
        </p:nvSpPr>
        <p:spPr bwMode="auto">
          <a:xfrm>
            <a:off x="754063" y="2362200"/>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@"C:\Pics\Rila2009.jpg";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 = filename.Substring(8, 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is Rila2009</a:t>
            </a:r>
          </a:p>
        </p:txBody>
      </p:sp>
      <p:sp>
        <p:nvSpPr>
          <p:cNvPr id="607239" name="Rectangle 7"/>
          <p:cNvSpPr>
            <a:spLocks noChangeArrowheads="1"/>
          </p:cNvSpPr>
          <p:nvPr/>
        </p:nvSpPr>
        <p:spPr bwMode="auto">
          <a:xfrm>
            <a:off x="755650" y="41659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filename = @"C:\Pics\Summer2009.jpg";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nameAndExtension = filename.Substring(8);</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nameAndExtension is Summer2009.jpg</a:t>
            </a:r>
          </a:p>
        </p:txBody>
      </p:sp>
      <p:graphicFrame>
        <p:nvGraphicFramePr>
          <p:cNvPr id="607342" name="Group 110"/>
          <p:cNvGraphicFramePr>
            <a:graphicFrameLocks noGrp="1"/>
          </p:cNvGraphicFramePr>
          <p:nvPr/>
        </p:nvGraphicFramePr>
        <p:xfrm>
          <a:off x="468313" y="5516563"/>
          <a:ext cx="8207375" cy="845504"/>
        </p:xfrm>
        <a:graphic>
          <a:graphicData uri="http://schemas.openxmlformats.org/drawingml/2006/table">
            <a:tbl>
              <a:tblPr/>
              <a:tblGrid>
                <a:gridCol w="411162"/>
                <a:gridCol w="411163"/>
                <a:gridCol w="411162"/>
                <a:gridCol w="406400"/>
                <a:gridCol w="411163"/>
                <a:gridCol w="407987"/>
                <a:gridCol w="411163"/>
                <a:gridCol w="411162"/>
                <a:gridCol w="412750"/>
                <a:gridCol w="411163"/>
                <a:gridCol w="409575"/>
                <a:gridCol w="409575"/>
                <a:gridCol w="409575"/>
                <a:gridCol w="411162"/>
                <a:gridCol w="409575"/>
                <a:gridCol w="409575"/>
                <a:gridCol w="409575"/>
                <a:gridCol w="411163"/>
                <a:gridCol w="411162"/>
                <a:gridCol w="411163"/>
              </a:tblGrid>
              <a:tr h="433388">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0</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11</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13</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14</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rPr>
                        <a:t>16</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17</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18</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16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Arial" charset="0"/>
                          <a:cs typeface="Arial" charset="0"/>
                        </a:rPr>
                        <a:t>19</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r h="358775">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285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 </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c</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s</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R</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i</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l</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2</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0</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5</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rPr>
                        <a:t>.</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j</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p</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31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200" b="1" i="0" u="none" strike="noStrike" cap="none" normalizeH="0" baseline="0" noProof="0" dirty="0" smtClean="0">
                          <a:ln>
                            <a:noFill/>
                          </a:ln>
                          <a:solidFill>
                            <a:schemeClr val="tx1">
                              <a:lumMod val="40000"/>
                              <a:lumOff val="60000"/>
                            </a:schemeClr>
                          </a:solidFill>
                          <a:effectLst>
                            <a:outerShdw blurRad="38100" dist="38100" dir="2700000" algn="tl">
                              <a:srgbClr val="000000">
                                <a:alpha val="43137"/>
                              </a:srgbClr>
                            </a:outerShdw>
                          </a:effectLst>
                          <a:latin typeface="Courier New" pitchFamily="49" charset="0"/>
                          <a:cs typeface="Arial" charset="0"/>
                        </a:rPr>
                        <a:t>g</a:t>
                      </a:r>
                    </a:p>
                  </a:txBody>
                  <a:tcPr marL="90000" marR="90000" marT="46800" marB="46800" anchor="ctr" anchorCtr="1" horzOverflow="overflow">
                    <a:lnL w="31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bg1">
                        <a:alpha val="50000"/>
                      </a:schemeClr>
                    </a:solidFill>
                  </a:tcPr>
                </a:tc>
              </a:tr>
            </a:tbl>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a:t>Splitting Strings</a:t>
            </a:r>
            <a:endParaRPr lang="bg-BG" dirty="0"/>
          </a:p>
        </p:txBody>
      </p:sp>
      <p:sp>
        <p:nvSpPr>
          <p:cNvPr id="634883" name="Rectangle 3"/>
          <p:cNvSpPr>
            <a:spLocks noGrp="1" noChangeArrowheads="1"/>
          </p:cNvSpPr>
          <p:nvPr>
            <p:ph type="body" idx="1"/>
          </p:nvPr>
        </p:nvSpPr>
        <p:spPr/>
        <p:txBody>
          <a:bodyPr/>
          <a:lstStyle/>
          <a:p>
            <a:r>
              <a:rPr lang="en-US" sz="3000" dirty="0"/>
              <a:t>To split a string by given separator(s) use the following method:</a:t>
            </a:r>
          </a:p>
          <a:p>
            <a:endParaRPr lang="en-US" sz="3000" dirty="0"/>
          </a:p>
          <a:p>
            <a:r>
              <a:rPr lang="en-US" sz="3000" dirty="0"/>
              <a:t>Example:</a:t>
            </a:r>
            <a:endParaRPr lang="bg-BG" sz="3000" dirty="0"/>
          </a:p>
        </p:txBody>
      </p:sp>
      <p:sp>
        <p:nvSpPr>
          <p:cNvPr id="634884" name="Rectangle 4"/>
          <p:cNvSpPr>
            <a:spLocks noChangeArrowheads="1"/>
          </p:cNvSpPr>
          <p:nvPr/>
        </p:nvSpPr>
        <p:spPr bwMode="auto">
          <a:xfrm>
            <a:off x="827088" y="2286000"/>
            <a:ext cx="7489825"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Split(params char[])</a:t>
            </a:r>
          </a:p>
        </p:txBody>
      </p:sp>
      <p:sp>
        <p:nvSpPr>
          <p:cNvPr id="634885" name="Rectangle 5"/>
          <p:cNvSpPr>
            <a:spLocks noChangeArrowheads="1"/>
          </p:cNvSpPr>
          <p:nvPr/>
        </p:nvSpPr>
        <p:spPr bwMode="auto">
          <a:xfrm>
            <a:off x="827088" y="3505200"/>
            <a:ext cx="7489825"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listOfBeers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"Amstel, Zagorka, Tuborg, Becks.";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beers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listOfBeers.Split(' ',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Console.WriteLine("Available beers are:");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(string beer in beers)</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Console.WriteLine(beer);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6" name="Picture 1" descr="C:\Trash\splot.png"/>
          <p:cNvPicPr>
            <a:picLocks noChangeAspect="1" noChangeArrowheads="1"/>
          </p:cNvPicPr>
          <p:nvPr/>
        </p:nvPicPr>
        <p:blipFill>
          <a:blip r:embed="rId2" cstate="print">
            <a:lum bright="10000" contrast="20000"/>
          </a:blip>
          <a:srcRect/>
          <a:stretch>
            <a:fillRect/>
          </a:stretch>
        </p:blipFill>
        <p:spPr bwMode="auto">
          <a:xfrm>
            <a:off x="7106696" y="2941656"/>
            <a:ext cx="1495424" cy="1342234"/>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sz="3600" dirty="0"/>
              <a:t>Replacing and Deleting Substrings</a:t>
            </a:r>
            <a:endParaRPr lang="bg-BG" sz="3600" dirty="0"/>
          </a:p>
        </p:txBody>
      </p:sp>
      <p:sp>
        <p:nvSpPr>
          <p:cNvPr id="463875" name="Rectangle 3"/>
          <p:cNvSpPr>
            <a:spLocks noGrp="1" noChangeArrowheads="1"/>
          </p:cNvSpPr>
          <p:nvPr>
            <p:ph type="body" idx="1"/>
          </p:nvPr>
        </p:nvSpPr>
        <p:spPr/>
        <p:txBody>
          <a:bodyPr/>
          <a:lstStyle/>
          <a:p>
            <a:r>
              <a:rPr lang="en-US" sz="2800" noProof="1">
                <a:solidFill>
                  <a:schemeClr val="accent5">
                    <a:lumMod val="20000"/>
                    <a:lumOff val="80000"/>
                  </a:schemeClr>
                </a:solidFill>
                <a:latin typeface="Consolas" pitchFamily="49" charset="0"/>
                <a:cs typeface="Consolas" pitchFamily="49" charset="0"/>
              </a:rPr>
              <a:t>Replace(string,</a:t>
            </a:r>
            <a:r>
              <a:rPr lang="en-US" sz="2800" noProof="1">
                <a:solidFill>
                  <a:schemeClr val="accent5">
                    <a:lumMod val="20000"/>
                    <a:lumOff val="80000"/>
                  </a:schemeClr>
                </a:solidFill>
                <a:cs typeface="Consolas" pitchFamily="49" charset="0"/>
              </a:rPr>
              <a:t> </a:t>
            </a:r>
            <a:r>
              <a:rPr lang="en-US" sz="2800" noProof="1">
                <a:solidFill>
                  <a:schemeClr val="accent5">
                    <a:lumMod val="20000"/>
                    <a:lumOff val="80000"/>
                  </a:schemeClr>
                </a:solidFill>
                <a:latin typeface="Consolas" pitchFamily="49" charset="0"/>
                <a:cs typeface="Consolas" pitchFamily="49" charset="0"/>
              </a:rPr>
              <a:t>string)</a:t>
            </a:r>
            <a:r>
              <a:rPr lang="en-US" sz="2800" dirty="0"/>
              <a:t> – replaces all occurrences of given string with another</a:t>
            </a:r>
          </a:p>
          <a:p>
            <a:pPr lvl="1"/>
            <a:r>
              <a:rPr lang="en-US" sz="2600" dirty="0"/>
              <a:t>The result is new string (strings are immutable</a:t>
            </a:r>
            <a:r>
              <a:rPr lang="en-US" sz="2600" dirty="0" smtClean="0"/>
              <a:t>)</a:t>
            </a:r>
          </a:p>
          <a:p>
            <a:pPr lvl="1"/>
            <a:endParaRPr lang="en-US" sz="2600" dirty="0" smtClean="0"/>
          </a:p>
          <a:p>
            <a:pPr lvl="1"/>
            <a:endParaRPr lang="en-US" sz="2600" dirty="0"/>
          </a:p>
          <a:p>
            <a:r>
              <a:rPr lang="en-US" sz="2800" noProof="1" smtClean="0">
                <a:solidFill>
                  <a:schemeClr val="accent5">
                    <a:lumMod val="20000"/>
                    <a:lumOff val="80000"/>
                  </a:schemeClr>
                </a:solidFill>
                <a:latin typeface="Consolas" pitchFamily="49" charset="0"/>
                <a:cs typeface="Consolas" pitchFamily="49" charset="0"/>
              </a:rPr>
              <a:t>Re</a:t>
            </a:r>
            <a:r>
              <a:rPr lang="en-US" sz="2800" dirty="0" smtClean="0">
                <a:solidFill>
                  <a:schemeClr val="accent5">
                    <a:lumMod val="20000"/>
                    <a:lumOff val="80000"/>
                  </a:schemeClr>
                </a:solidFill>
                <a:latin typeface="Consolas" pitchFamily="49" charset="0"/>
                <a:cs typeface="Consolas" pitchFamily="49" charset="0"/>
              </a:rPr>
              <a:t>move</a:t>
            </a:r>
            <a:r>
              <a:rPr lang="en-US" sz="2800" noProof="1" smtClean="0">
                <a:solidFill>
                  <a:schemeClr val="accent5">
                    <a:lumMod val="20000"/>
                    <a:lumOff val="80000"/>
                  </a:schemeClr>
                </a:solidFill>
                <a:latin typeface="Consolas" pitchFamily="49" charset="0"/>
                <a:cs typeface="Consolas" pitchFamily="49" charset="0"/>
              </a:rPr>
              <a:t>(</a:t>
            </a:r>
            <a:r>
              <a:rPr lang="en-US" sz="2800" dirty="0" smtClean="0">
                <a:solidFill>
                  <a:schemeClr val="accent5">
                    <a:lumMod val="20000"/>
                    <a:lumOff val="80000"/>
                  </a:schemeClr>
                </a:solidFill>
                <a:latin typeface="Consolas" pitchFamily="49" charset="0"/>
                <a:cs typeface="Consolas" pitchFamily="49" charset="0"/>
              </a:rPr>
              <a:t>index</a:t>
            </a:r>
            <a:r>
              <a:rPr lang="en-US" sz="2800" noProof="1">
                <a:solidFill>
                  <a:schemeClr val="accent5">
                    <a:lumMod val="20000"/>
                    <a:lumOff val="80000"/>
                  </a:schemeClr>
                </a:solidFill>
                <a:latin typeface="Consolas" pitchFamily="49" charset="0"/>
                <a:cs typeface="Consolas" pitchFamily="49" charset="0"/>
              </a:rPr>
              <a:t>,</a:t>
            </a:r>
            <a:r>
              <a:rPr lang="en-US" sz="2800" noProof="1">
                <a:solidFill>
                  <a:schemeClr val="accent5">
                    <a:lumMod val="20000"/>
                    <a:lumOff val="80000"/>
                  </a:schemeClr>
                </a:solidFill>
                <a:cs typeface="Consolas" pitchFamily="49" charset="0"/>
              </a:rPr>
              <a:t> </a:t>
            </a:r>
            <a:r>
              <a:rPr lang="en-US" sz="2800" dirty="0">
                <a:solidFill>
                  <a:schemeClr val="accent5">
                    <a:lumMod val="20000"/>
                    <a:lumOff val="80000"/>
                  </a:schemeClr>
                </a:solidFill>
                <a:latin typeface="Consolas" pitchFamily="49" charset="0"/>
                <a:cs typeface="Consolas" pitchFamily="49" charset="0"/>
              </a:rPr>
              <a:t>length</a:t>
            </a:r>
            <a:r>
              <a:rPr lang="en-US" sz="2800" noProof="1">
                <a:solidFill>
                  <a:schemeClr val="accent5">
                    <a:lumMod val="20000"/>
                    <a:lumOff val="80000"/>
                  </a:schemeClr>
                </a:solidFill>
                <a:latin typeface="Consolas" pitchFamily="49" charset="0"/>
                <a:cs typeface="Consolas" pitchFamily="49" charset="0"/>
              </a:rPr>
              <a:t>)</a:t>
            </a:r>
            <a:r>
              <a:rPr lang="en-US" sz="2800" dirty="0"/>
              <a:t> – deletes part of a string and produces new </a:t>
            </a:r>
            <a:r>
              <a:rPr lang="en-US" sz="2800" dirty="0" smtClean="0"/>
              <a:t>string as result</a:t>
            </a:r>
            <a:endParaRPr lang="bg-BG" sz="2800" dirty="0"/>
          </a:p>
        </p:txBody>
      </p:sp>
      <p:sp>
        <p:nvSpPr>
          <p:cNvPr id="463876" name="Rectangle 4"/>
          <p:cNvSpPr>
            <a:spLocks noChangeArrowheads="1"/>
          </p:cNvSpPr>
          <p:nvPr/>
        </p:nvSpPr>
        <p:spPr bwMode="auto">
          <a:xfrm>
            <a:off x="762000" y="2906545"/>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cocktail = "Vodka + Martini + Cherry";</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replaced = cocktail.Replace("+", "and");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Vodka and Martini and Cherry</a:t>
            </a:r>
          </a:p>
        </p:txBody>
      </p:sp>
      <p:sp>
        <p:nvSpPr>
          <p:cNvPr id="463877" name="Rectangle 5"/>
          <p:cNvSpPr>
            <a:spLocks noChangeArrowheads="1"/>
          </p:cNvSpPr>
          <p:nvPr/>
        </p:nvSpPr>
        <p:spPr bwMode="auto">
          <a:xfrm>
            <a:off x="762000" y="5308937"/>
            <a:ext cx="76200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price = "$ 1234567";</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lowPrice = price.Remove(2, 3);</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$ 4567</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a:t>Changing Character Casing</a:t>
            </a:r>
            <a:endParaRPr lang="bg-BG" dirty="0"/>
          </a:p>
        </p:txBody>
      </p:sp>
      <p:sp>
        <p:nvSpPr>
          <p:cNvPr id="611331" name="Rectangle 3"/>
          <p:cNvSpPr>
            <a:spLocks noGrp="1" noChangeArrowheads="1"/>
          </p:cNvSpPr>
          <p:nvPr>
            <p:ph type="body" idx="1"/>
          </p:nvPr>
        </p:nvSpPr>
        <p:spPr/>
        <p:txBody>
          <a:bodyPr/>
          <a:lstStyle/>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ToLower()</a:t>
            </a:r>
          </a:p>
          <a:p>
            <a:pPr>
              <a:spcBef>
                <a:spcPts val="1200"/>
              </a:spcBef>
            </a:pPr>
            <a:endParaRPr lang="en-US" sz="3000" dirty="0"/>
          </a:p>
          <a:p>
            <a:pPr>
              <a:spcBef>
                <a:spcPts val="1200"/>
              </a:spcBef>
            </a:pPr>
            <a:endParaRPr lang="en-US" sz="3000" dirty="0"/>
          </a:p>
          <a:p>
            <a:pPr>
              <a:spcBef>
                <a:spcPts val="1200"/>
              </a:spcBef>
            </a:pPr>
            <a:r>
              <a:rPr lang="en-US" sz="3000" dirty="0"/>
              <a:t>Using method </a:t>
            </a:r>
            <a:r>
              <a:rPr lang="en-US" sz="3000" noProof="1" smtClean="0">
                <a:solidFill>
                  <a:schemeClr val="accent5">
                    <a:lumMod val="20000"/>
                    <a:lumOff val="80000"/>
                  </a:schemeClr>
                </a:solidFill>
                <a:latin typeface="Consolas" pitchFamily="49" charset="0"/>
                <a:cs typeface="Consolas" pitchFamily="49" charset="0"/>
              </a:rPr>
              <a:t>ToUpper()</a:t>
            </a:r>
            <a:endParaRPr lang="en-US" sz="3000" noProof="1">
              <a:solidFill>
                <a:schemeClr val="accent5">
                  <a:lumMod val="20000"/>
                  <a:lumOff val="80000"/>
                </a:schemeClr>
              </a:solidFill>
              <a:latin typeface="Consolas" pitchFamily="49" charset="0"/>
              <a:cs typeface="Consolas" pitchFamily="49" charset="0"/>
            </a:endParaRPr>
          </a:p>
        </p:txBody>
      </p:sp>
      <p:sp>
        <p:nvSpPr>
          <p:cNvPr id="611332" name="Rectangle 4"/>
          <p:cNvSpPr>
            <a:spLocks noChangeArrowheads="1"/>
          </p:cNvSpPr>
          <p:nvPr/>
        </p:nvSpPr>
        <p:spPr bwMode="auto">
          <a:xfrm>
            <a:off x="755650" y="1808704"/>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lowerAlpha = alpha.ToLower();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Console.WriteLine(lowerAlpha);</a:t>
            </a:r>
          </a:p>
        </p:txBody>
      </p:sp>
      <p:sp>
        <p:nvSpPr>
          <p:cNvPr id="611333" name="Rectangle 5"/>
          <p:cNvSpPr>
            <a:spLocks noChangeArrowheads="1"/>
          </p:cNvSpPr>
          <p:nvPr/>
        </p:nvSpPr>
        <p:spPr bwMode="auto">
          <a:xfrm>
            <a:off x="755650" y="3926392"/>
            <a:ext cx="7632700" cy="11457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alpha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upperAlpha = alpha.ToUpper(); // ABCDEFG</a:t>
            </a:r>
          </a:p>
          <a:p>
            <a:pPr eaLnBrk="0" hangingPunct="0">
              <a:lnSpc>
                <a:spcPts val="28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Console.WriteLine(upperAlpha);</a:t>
            </a:r>
          </a:p>
        </p:txBody>
      </p:sp>
      <p:pic>
        <p:nvPicPr>
          <p:cNvPr id="35841" name="Picture 1" descr="C:\Trash\alphabet.png"/>
          <p:cNvPicPr>
            <a:picLocks noChangeAspect="1" noChangeArrowheads="1"/>
          </p:cNvPicPr>
          <p:nvPr/>
        </p:nvPicPr>
        <p:blipFill>
          <a:blip r:embed="rId2" cstate="print"/>
          <a:srcRect/>
          <a:stretch>
            <a:fillRect/>
          </a:stretch>
        </p:blipFill>
        <p:spPr bwMode="auto">
          <a:xfrm>
            <a:off x="2438400" y="5334000"/>
            <a:ext cx="4267200" cy="1143000"/>
          </a:xfrm>
          <a:prstGeom prst="rect">
            <a:avLst/>
          </a:prstGeom>
          <a:noFill/>
          <a:effectLst>
            <a:softEdge rad="31750"/>
          </a:effectLst>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dirty="0"/>
              <a:t>Trimming White Space</a:t>
            </a:r>
            <a:endParaRPr lang="bg-BG" dirty="0"/>
          </a:p>
        </p:txBody>
      </p:sp>
      <p:sp>
        <p:nvSpPr>
          <p:cNvPr id="637955" name="Rectangle 3"/>
          <p:cNvSpPr>
            <a:spLocks noGrp="1" noChangeArrowheads="1"/>
          </p:cNvSpPr>
          <p:nvPr>
            <p:ph type="body" idx="1"/>
          </p:nvPr>
        </p:nvSpPr>
        <p:spPr/>
        <p:txBody>
          <a:bodyPr/>
          <a:lstStyle/>
          <a:p>
            <a:r>
              <a:rPr lang="en-US" sz="3000" dirty="0"/>
              <a:t>Using method </a:t>
            </a:r>
            <a:r>
              <a:rPr lang="en-US" sz="3000" dirty="0">
                <a:solidFill>
                  <a:schemeClr val="accent5">
                    <a:lumMod val="20000"/>
                    <a:lumOff val="80000"/>
                  </a:schemeClr>
                </a:solidFill>
                <a:latin typeface="Consolas" pitchFamily="49" charset="0"/>
                <a:cs typeface="Consolas" pitchFamily="49" charset="0"/>
              </a:rPr>
              <a:t>Trim()</a:t>
            </a:r>
          </a:p>
          <a:p>
            <a:endParaRPr lang="en-US" sz="3000" dirty="0"/>
          </a:p>
          <a:p>
            <a:endParaRPr lang="en-US" sz="3000" dirty="0"/>
          </a:p>
          <a:p>
            <a:r>
              <a:rPr lang="en-US" sz="3000" dirty="0"/>
              <a:t>Using method </a:t>
            </a:r>
            <a:r>
              <a:rPr lang="en-US" sz="3000" noProof="1">
                <a:solidFill>
                  <a:schemeClr val="accent5">
                    <a:lumMod val="20000"/>
                    <a:lumOff val="80000"/>
                  </a:schemeClr>
                </a:solidFill>
                <a:latin typeface="Consolas" pitchFamily="49" charset="0"/>
                <a:cs typeface="Consolas" pitchFamily="49" charset="0"/>
              </a:rPr>
              <a:t>Trim(chars</a:t>
            </a:r>
            <a:r>
              <a:rPr lang="en-US" sz="3000" dirty="0">
                <a:solidFill>
                  <a:schemeClr val="accent5">
                    <a:lumMod val="20000"/>
                    <a:lumOff val="80000"/>
                  </a:schemeClr>
                </a:solidFill>
                <a:latin typeface="Consolas" pitchFamily="49" charset="0"/>
                <a:cs typeface="Consolas" pitchFamily="49" charset="0"/>
              </a:rPr>
              <a:t>)</a:t>
            </a:r>
          </a:p>
          <a:p>
            <a:endParaRPr lang="en-US" sz="3000" dirty="0">
              <a:latin typeface="Courier New" pitchFamily="49" charset="0"/>
            </a:endParaRPr>
          </a:p>
          <a:p>
            <a:endParaRPr lang="en-US" sz="3000" dirty="0">
              <a:latin typeface="Courier New" pitchFamily="49" charset="0"/>
            </a:endParaRPr>
          </a:p>
          <a:p>
            <a:r>
              <a:rPr lang="en-US" sz="3000" dirty="0"/>
              <a:t>Using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Start</a:t>
            </a:r>
            <a:r>
              <a:rPr lang="en-US" sz="3000" noProof="1">
                <a:solidFill>
                  <a:schemeClr val="accent5">
                    <a:lumMod val="20000"/>
                    <a:lumOff val="80000"/>
                  </a:schemeClr>
                </a:solidFill>
                <a:latin typeface="Consolas" pitchFamily="49" charset="0"/>
                <a:cs typeface="Consolas" pitchFamily="49" charset="0"/>
              </a:rPr>
              <a:t>()</a:t>
            </a:r>
            <a:r>
              <a:rPr lang="en-US" sz="3000" noProof="1"/>
              <a:t> and </a:t>
            </a:r>
            <a:r>
              <a:rPr lang="en-US" sz="3000" noProof="1">
                <a:solidFill>
                  <a:schemeClr val="accent5">
                    <a:lumMod val="20000"/>
                    <a:lumOff val="80000"/>
                  </a:schemeClr>
                </a:solidFill>
                <a:latin typeface="Consolas" pitchFamily="49" charset="0"/>
                <a:cs typeface="Consolas" pitchFamily="49" charset="0"/>
              </a:rPr>
              <a:t>Trim</a:t>
            </a:r>
            <a:r>
              <a:rPr lang="en-US" sz="3000" dirty="0">
                <a:solidFill>
                  <a:schemeClr val="accent5">
                    <a:lumMod val="20000"/>
                    <a:lumOff val="80000"/>
                  </a:schemeClr>
                </a:solidFill>
                <a:latin typeface="Consolas" pitchFamily="49" charset="0"/>
                <a:cs typeface="Consolas" pitchFamily="49" charset="0"/>
              </a:rPr>
              <a:t>End</a:t>
            </a:r>
            <a:r>
              <a:rPr lang="en-US" sz="3000" noProof="1">
                <a:solidFill>
                  <a:schemeClr val="accent5">
                    <a:lumMod val="20000"/>
                    <a:lumOff val="80000"/>
                  </a:schemeClr>
                </a:solidFill>
                <a:latin typeface="Consolas" pitchFamily="49" charset="0"/>
                <a:cs typeface="Consolas" pitchFamily="49" charset="0"/>
              </a:rPr>
              <a:t>()</a:t>
            </a:r>
          </a:p>
        </p:txBody>
      </p:sp>
      <p:sp>
        <p:nvSpPr>
          <p:cNvPr id="637956" name="Rectangle 4"/>
          <p:cNvSpPr>
            <a:spLocks noChangeArrowheads="1"/>
          </p:cNvSpPr>
          <p:nvPr/>
        </p:nvSpPr>
        <p:spPr bwMode="auto">
          <a:xfrm>
            <a:off x="755650" y="1803737"/>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example of white space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a:t>
            </a:r>
          </a:p>
        </p:txBody>
      </p:sp>
      <p:sp>
        <p:nvSpPr>
          <p:cNvPr id="637958" name="Rectangle 6"/>
          <p:cNvSpPr>
            <a:spLocks noChangeArrowheads="1"/>
          </p:cNvSpPr>
          <p:nvPr/>
        </p:nvSpPr>
        <p:spPr bwMode="auto">
          <a:xfrm>
            <a:off x="755650" y="3716338"/>
            <a:ext cx="763270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\t\nHello!!! \n";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 ', ',' ,'!', '\n','\t');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Console.WriteLine(clean); // Hello</a:t>
            </a:r>
          </a:p>
        </p:txBody>
      </p:sp>
      <p:sp>
        <p:nvSpPr>
          <p:cNvPr id="637959" name="Rectangle 7"/>
          <p:cNvSpPr>
            <a:spLocks noChangeArrowheads="1"/>
          </p:cNvSpPr>
          <p:nvPr/>
        </p:nvSpPr>
        <p:spPr bwMode="auto">
          <a:xfrm>
            <a:off x="755650" y="5589588"/>
            <a:ext cx="7632700" cy="7078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   C#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clean = s.TrimStart(); // clean = "C#   "</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dirty="0"/>
              <a:t>Constructing Strings</a:t>
            </a:r>
            <a:endParaRPr lang="bg-BG" dirty="0"/>
          </a:p>
        </p:txBody>
      </p:sp>
      <p:sp>
        <p:nvSpPr>
          <p:cNvPr id="670723" name="Rectangle 3"/>
          <p:cNvSpPr>
            <a:spLocks noGrp="1" noChangeArrowheads="1"/>
          </p:cNvSpPr>
          <p:nvPr>
            <p:ph type="body" idx="1"/>
          </p:nvPr>
        </p:nvSpPr>
        <p:spPr>
          <a:xfrm>
            <a:off x="323850" y="1066800"/>
            <a:ext cx="8496300" cy="5459413"/>
          </a:xfrm>
        </p:spPr>
        <p:txBody>
          <a:bodyPr/>
          <a:lstStyle/>
          <a:p>
            <a:r>
              <a:rPr lang="en-US" dirty="0"/>
              <a:t>Strings are immutable</a:t>
            </a:r>
          </a:p>
          <a:p>
            <a:pPr lvl="1"/>
            <a:r>
              <a:rPr lang="en-US" dirty="0">
                <a:solidFill>
                  <a:schemeClr val="accent5">
                    <a:lumMod val="20000"/>
                    <a:lumOff val="80000"/>
                  </a:schemeClr>
                </a:solidFill>
                <a:latin typeface="Consolas" pitchFamily="49" charset="0"/>
                <a:cs typeface="Consolas" pitchFamily="49" charset="0"/>
              </a:rPr>
              <a:t>C</a:t>
            </a:r>
            <a:r>
              <a:rPr lang="en-US" noProof="1">
                <a:solidFill>
                  <a:schemeClr val="accent5">
                    <a:lumMod val="20000"/>
                    <a:lumOff val="80000"/>
                  </a:schemeClr>
                </a:solidFill>
                <a:latin typeface="Consolas" pitchFamily="49" charset="0"/>
                <a:cs typeface="Consolas" pitchFamily="49" charset="0"/>
              </a:rPr>
              <a:t>oncat()</a:t>
            </a:r>
            <a:r>
              <a:rPr lang="en-US" noProof="1"/>
              <a:t>, </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eplace()</a:t>
            </a:r>
            <a:r>
              <a:rPr lang="en-US" noProof="1"/>
              <a:t>, </a:t>
            </a:r>
            <a:r>
              <a:rPr lang="en-US" dirty="0">
                <a:solidFill>
                  <a:schemeClr val="accent5">
                    <a:lumMod val="20000"/>
                    <a:lumOff val="80000"/>
                  </a:schemeClr>
                </a:solidFill>
                <a:latin typeface="Consolas" pitchFamily="49" charset="0"/>
                <a:cs typeface="Consolas" pitchFamily="49" charset="0"/>
              </a:rPr>
              <a:t>T</a:t>
            </a:r>
            <a:r>
              <a:rPr lang="en-US" noProof="1">
                <a:solidFill>
                  <a:schemeClr val="accent5">
                    <a:lumMod val="20000"/>
                    <a:lumOff val="80000"/>
                  </a:schemeClr>
                </a:solidFill>
                <a:latin typeface="Consolas" pitchFamily="49" charset="0"/>
                <a:cs typeface="Consolas" pitchFamily="49" charset="0"/>
              </a:rPr>
              <a:t>rim()</a:t>
            </a:r>
            <a:r>
              <a:rPr lang="en-US" noProof="1"/>
              <a:t>, ...</a:t>
            </a:r>
            <a:r>
              <a:rPr lang="en-US" dirty="0"/>
              <a:t> return new string, do not modify the old one</a:t>
            </a:r>
          </a:p>
          <a:p>
            <a:r>
              <a:rPr lang="en-US" dirty="0"/>
              <a:t>Do not use "</a:t>
            </a:r>
            <a:r>
              <a:rPr lang="en-US" dirty="0">
                <a:solidFill>
                  <a:schemeClr val="accent5">
                    <a:lumMod val="20000"/>
                    <a:lumOff val="80000"/>
                  </a:schemeClr>
                </a:solidFill>
                <a:latin typeface="Consolas" pitchFamily="49" charset="0"/>
                <a:cs typeface="Consolas" pitchFamily="49" charset="0"/>
              </a:rPr>
              <a:t>+</a:t>
            </a:r>
            <a:r>
              <a:rPr lang="en-US" dirty="0"/>
              <a:t>" for strings in a loop!</a:t>
            </a:r>
          </a:p>
          <a:p>
            <a:pPr lvl="1"/>
            <a:r>
              <a:rPr lang="en-US" dirty="0"/>
              <a:t>It runs </a:t>
            </a:r>
            <a:r>
              <a:rPr lang="en-US" dirty="0" smtClean="0"/>
              <a:t>very, very </a:t>
            </a:r>
            <a:r>
              <a:rPr lang="en-US" dirty="0"/>
              <a:t>inefficiently!</a:t>
            </a:r>
            <a:endParaRPr lang="bg-BG" dirty="0"/>
          </a:p>
        </p:txBody>
      </p:sp>
      <p:sp>
        <p:nvSpPr>
          <p:cNvPr id="670724" name="Rectangle 4"/>
          <p:cNvSpPr>
            <a:spLocks noChangeArrowheads="1"/>
          </p:cNvSpPr>
          <p:nvPr/>
        </p:nvSpPr>
        <p:spPr bwMode="auto">
          <a:xfrm>
            <a:off x="755650" y="4185553"/>
            <a:ext cx="7632700" cy="21390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DupChar(char ch, int count)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 result = "";</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i=0; i&lt;count; i++)</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 += ch;</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a:t>
            </a:r>
          </a:p>
          <a:p>
            <a:pPr eaLnBrk="0" hangingPunct="0">
              <a:lnSpc>
                <a:spcPct val="9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
        <p:nvSpPr>
          <p:cNvPr id="6" name="AutoShape 7"/>
          <p:cNvSpPr>
            <a:spLocks noChangeArrowheads="1"/>
          </p:cNvSpPr>
          <p:nvPr/>
        </p:nvSpPr>
        <p:spPr bwMode="auto">
          <a:xfrm>
            <a:off x="4800600" y="5466305"/>
            <a:ext cx="3048000" cy="953453"/>
          </a:xfrm>
          <a:prstGeom prst="wedgeRoundRectCallout">
            <a:avLst>
              <a:gd name="adj1" fmla="val -81005"/>
              <a:gd name="adj2" fmla="val -40697"/>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Very bad practice. Avoid this!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a:t>Objects have state</a:t>
            </a:r>
          </a:p>
          <a:p>
            <a:pPr lvl="1">
              <a:lnSpc>
                <a:spcPct val="90000"/>
              </a:lnSpc>
              <a:spcBef>
                <a:spcPct val="35000"/>
              </a:spcBef>
            </a:pPr>
            <a:r>
              <a:rPr kumimoji="0" lang="en-US" dirty="0"/>
              <a:t>Set of values associated to their attributes</a:t>
            </a:r>
          </a:p>
          <a:p>
            <a:pPr>
              <a:lnSpc>
                <a:spcPct val="90000"/>
              </a:lnSpc>
              <a:spcBef>
                <a:spcPct val="35000"/>
              </a:spcBef>
            </a:pPr>
            <a:r>
              <a:rPr kumimoji="0" lang="en-US" dirty="0"/>
              <a:t>Example:</a:t>
            </a:r>
          </a:p>
          <a:p>
            <a:pPr lvl="1">
              <a:lnSpc>
                <a:spcPct val="90000"/>
              </a:lnSpc>
              <a:spcBef>
                <a:spcPct val="35000"/>
              </a:spcBef>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sz="3600" dirty="0"/>
              <a:t>Changing the Contents of a String – </a:t>
            </a:r>
            <a:r>
              <a:rPr lang="en-US" sz="3600" noProof="1">
                <a:latin typeface="Courier New" pitchFamily="49" charset="0"/>
              </a:rPr>
              <a:t>StringBuilder</a:t>
            </a:r>
          </a:p>
        </p:txBody>
      </p:sp>
      <p:sp>
        <p:nvSpPr>
          <p:cNvPr id="671747" name="Rectangle 3"/>
          <p:cNvSpPr>
            <a:spLocks noGrp="1" noChangeArrowheads="1"/>
          </p:cNvSpPr>
          <p:nvPr>
            <p:ph type="body" idx="1"/>
          </p:nvPr>
        </p:nvSpPr>
        <p:spPr>
          <a:xfrm>
            <a:off x="250825" y="1196975"/>
            <a:ext cx="8642350" cy="5329238"/>
          </a:xfrm>
        </p:spPr>
        <p:txBody>
          <a:bodyPr/>
          <a:lstStyle/>
          <a:p>
            <a:pPr>
              <a:lnSpc>
                <a:spcPct val="100000"/>
              </a:lnSpc>
            </a:pPr>
            <a:r>
              <a:rPr lang="en-US" sz="3000" noProof="1"/>
              <a:t>Use the </a:t>
            </a:r>
            <a:r>
              <a:rPr lang="en-US" sz="3000" noProof="1">
                <a:solidFill>
                  <a:schemeClr val="accent5">
                    <a:lumMod val="20000"/>
                    <a:lumOff val="80000"/>
                  </a:schemeClr>
                </a:solidFill>
                <a:latin typeface="Consolas" pitchFamily="49" charset="0"/>
                <a:cs typeface="Consolas" pitchFamily="49" charset="0"/>
              </a:rPr>
              <a:t>System.Text.StringBuilder</a:t>
            </a:r>
            <a:r>
              <a:rPr lang="en-US" sz="3000" noProof="1"/>
              <a:t> class for modifiable strings of characters:</a:t>
            </a:r>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endParaRPr lang="en-US" sz="3000" noProof="1"/>
          </a:p>
          <a:p>
            <a:pPr>
              <a:lnSpc>
                <a:spcPct val="100000"/>
              </a:lnSpc>
            </a:pPr>
            <a:r>
              <a:rPr lang="en-US" sz="3000" noProof="1"/>
              <a:t>Use </a:t>
            </a:r>
            <a:r>
              <a:rPr lang="en-US" sz="3000" noProof="1">
                <a:solidFill>
                  <a:schemeClr val="accent5">
                    <a:lumMod val="20000"/>
                    <a:lumOff val="80000"/>
                  </a:schemeClr>
                </a:solidFill>
                <a:latin typeface="Consolas" pitchFamily="49" charset="0"/>
                <a:cs typeface="Consolas" pitchFamily="49" charset="0"/>
              </a:rPr>
              <a:t>StringBuilder</a:t>
            </a:r>
            <a:r>
              <a:rPr lang="en-US" sz="3000" noProof="1"/>
              <a:t> if you need to keep adding characters to a string</a:t>
            </a:r>
          </a:p>
        </p:txBody>
      </p:sp>
      <p:sp>
        <p:nvSpPr>
          <p:cNvPr id="671748" name="Rectangle 4"/>
          <p:cNvSpPr>
            <a:spLocks noChangeArrowheads="1"/>
          </p:cNvSpPr>
          <p:nvPr/>
        </p:nvSpPr>
        <p:spPr bwMode="auto">
          <a:xfrm>
            <a:off x="685800" y="2479675"/>
            <a:ext cx="7731126" cy="25495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ReverseString(string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sb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s.Length-1; i &gt;= 0; 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sb.Append(s[i]);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sb.ToString();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body" idx="1"/>
          </p:nvPr>
        </p:nvSpPr>
        <p:spPr>
          <a:xfrm>
            <a:off x="323850" y="4114800"/>
            <a:ext cx="8496300" cy="2482850"/>
          </a:xfrm>
        </p:spPr>
        <p:txBody>
          <a:bodyPr/>
          <a:lstStyle/>
          <a:p>
            <a:r>
              <a:rPr lang="en-US" noProof="1">
                <a:solidFill>
                  <a:schemeClr val="accent5">
                    <a:lumMod val="20000"/>
                    <a:lumOff val="80000"/>
                  </a:schemeClr>
                </a:solidFill>
                <a:latin typeface="Consolas" pitchFamily="49" charset="0"/>
                <a:cs typeface="Consolas" pitchFamily="49" charset="0"/>
              </a:rPr>
              <a:t>StringBuilder</a:t>
            </a:r>
            <a:r>
              <a:rPr lang="en-US" dirty="0"/>
              <a:t> keeps a buffer memory, allocated in advance</a:t>
            </a:r>
          </a:p>
          <a:p>
            <a:pPr lvl="1"/>
            <a:r>
              <a:rPr lang="en-US" dirty="0"/>
              <a:t>Most operations use the buffer memory and do not allocate new objects</a:t>
            </a:r>
          </a:p>
        </p:txBody>
      </p:sp>
      <p:sp>
        <p:nvSpPr>
          <p:cNvPr id="673795" name="Rectangle 3"/>
          <p:cNvSpPr>
            <a:spLocks noGrp="1" noChangeArrowheads="1"/>
          </p:cNvSpPr>
          <p:nvPr>
            <p:ph type="title"/>
          </p:nvPr>
        </p:nvSpPr>
        <p:spPr/>
        <p:txBody>
          <a:bodyPr/>
          <a:lstStyle/>
          <a:p>
            <a:r>
              <a:rPr lang="en-US" dirty="0"/>
              <a:t>The </a:t>
            </a:r>
            <a:r>
              <a:rPr lang="en-US" noProof="1"/>
              <a:t>StringBuilde</a:t>
            </a:r>
            <a:r>
              <a:rPr lang="en-US" dirty="0"/>
              <a:t>r Class</a:t>
            </a:r>
            <a:endParaRPr lang="bg-BG" dirty="0"/>
          </a:p>
        </p:txBody>
      </p:sp>
      <p:graphicFrame>
        <p:nvGraphicFramePr>
          <p:cNvPr id="673840" name="Group 48"/>
          <p:cNvGraphicFramePr>
            <a:graphicFrameLocks noGrp="1"/>
          </p:cNvGraphicFramePr>
          <p:nvPr/>
        </p:nvGraphicFramePr>
        <p:xfrm>
          <a:off x="3014083" y="2026733"/>
          <a:ext cx="5526088" cy="381000"/>
        </p:xfrm>
        <a:graphic>
          <a:graphicData uri="http://schemas.openxmlformats.org/drawingml/2006/table">
            <a:tbl>
              <a:tblPr/>
              <a:tblGrid>
                <a:gridCol w="368300"/>
                <a:gridCol w="368300"/>
                <a:gridCol w="368300"/>
                <a:gridCol w="368300"/>
                <a:gridCol w="368300"/>
                <a:gridCol w="368300"/>
                <a:gridCol w="368300"/>
                <a:gridCol w="368300"/>
                <a:gridCol w="368300"/>
                <a:gridCol w="368300"/>
                <a:gridCol w="368300"/>
                <a:gridCol w="368300"/>
                <a:gridCol w="369888"/>
                <a:gridCol w="368300"/>
                <a:gridCol w="368300"/>
              </a:tblGrid>
              <a:tr h="0">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H</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28575"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e</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l</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o</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C</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rPr>
                        <a:t>!</a:t>
                      </a: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rgbClr val="A3CDFF">
                        <a:alpha val="50000"/>
                      </a:srgbClr>
                    </a:solid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12700"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40000"/>
                        </a:spcBef>
                        <a:spcAft>
                          <a:spcPct val="0"/>
                        </a:spcAft>
                        <a:buClr>
                          <a:schemeClr val="tx1"/>
                        </a:buClr>
                        <a:buSzTx/>
                        <a:buFontTx/>
                        <a:buNone/>
                        <a:tabLst/>
                      </a:pPr>
                      <a:endParaRPr kumimoji="1" lang="bg-BG" sz="2000" b="1" i="0" u="none" strike="noStrike" cap="none" normalizeH="0" baseline="0" dirty="0" smtClean="0">
                        <a:ln>
                          <a:noFill/>
                        </a:ln>
                        <a:solidFill>
                          <a:schemeClr val="tx1">
                            <a:lumMod val="20000"/>
                            <a:lumOff val="80000"/>
                          </a:schemeClr>
                        </a:solidFill>
                        <a:effectLst>
                          <a:outerShdw blurRad="38100" dist="38100" dir="2700000" algn="tl">
                            <a:srgbClr val="000000">
                              <a:alpha val="43137"/>
                            </a:srgbClr>
                          </a:outerShdw>
                        </a:effectLst>
                        <a:latin typeface="Arial" charset="0"/>
                      </a:endParaRPr>
                    </a:p>
                  </a:txBody>
                  <a:tcPr horzOverflow="overflow">
                    <a:lnL w="12700"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r>
            </a:tbl>
          </a:graphicData>
        </a:graphic>
      </p:graphicFrame>
      <p:sp>
        <p:nvSpPr>
          <p:cNvPr id="673831" name="AutoShape 39"/>
          <p:cNvSpPr>
            <a:spLocks/>
          </p:cNvSpPr>
          <p:nvPr/>
        </p:nvSpPr>
        <p:spPr bwMode="auto">
          <a:xfrm rot="16200000">
            <a:off x="4807958" y="672596"/>
            <a:ext cx="460375" cy="4032250"/>
          </a:xfrm>
          <a:prstGeom prst="leftBrace">
            <a:avLst>
              <a:gd name="adj1" fmla="val 72989"/>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2" name="AutoShape 40"/>
          <p:cNvSpPr>
            <a:spLocks/>
          </p:cNvSpPr>
          <p:nvPr/>
        </p:nvSpPr>
        <p:spPr bwMode="auto">
          <a:xfrm rot="16200000">
            <a:off x="7577352" y="1965614"/>
            <a:ext cx="460375" cy="1446213"/>
          </a:xfrm>
          <a:prstGeom prst="leftBrace">
            <a:avLst>
              <a:gd name="adj1" fmla="val 2617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673835" name="AutoShape 43"/>
          <p:cNvSpPr>
            <a:spLocks/>
          </p:cNvSpPr>
          <p:nvPr/>
        </p:nvSpPr>
        <p:spPr bwMode="auto">
          <a:xfrm rot="5400000" flipV="1">
            <a:off x="5607265" y="-947448"/>
            <a:ext cx="331787" cy="5502275"/>
          </a:xfrm>
          <a:prstGeom prst="leftBrace">
            <a:avLst>
              <a:gd name="adj1" fmla="val 138198"/>
              <a:gd name="adj2" fmla="val 50000"/>
            </a:avLst>
          </a:prstGeom>
          <a:noFill/>
          <a:ln w="25400">
            <a:solidFill>
              <a:schemeClr val="accent5">
                <a:lumMod val="20000"/>
                <a:lumOff val="80000"/>
              </a:schemeClr>
            </a:solidFill>
            <a:round/>
            <a:headEnd/>
            <a:tailEnd/>
          </a:ln>
          <a:effectLst>
            <a:outerShdw dist="17961" dir="2700000" algn="ctr" rotWithShape="0">
              <a:schemeClr val="bg1">
                <a:lumMod val="75000"/>
                <a:lumOff val="25000"/>
              </a:schemeClr>
            </a:outerShdw>
          </a:effectLst>
        </p:spPr>
        <p:txBody>
          <a:bodyPr wrap="none" anchor="ctr"/>
          <a:lstStyle/>
          <a:p>
            <a:endParaRPr lang="en-US">
              <a:effectLst>
                <a:outerShdw blurRad="38100" dist="38100" dir="2700000" algn="tl">
                  <a:srgbClr val="000000">
                    <a:alpha val="43137"/>
                  </a:srgbClr>
                </a:outerShdw>
              </a:effectLst>
            </a:endParaRPr>
          </a:p>
        </p:txBody>
      </p:sp>
      <p:sp>
        <p:nvSpPr>
          <p:cNvPr id="12" name="TextBox 11"/>
          <p:cNvSpPr txBox="1"/>
          <p:nvPr/>
        </p:nvSpPr>
        <p:spPr>
          <a:xfrm>
            <a:off x="385183" y="1986192"/>
            <a:ext cx="2569934" cy="1308050"/>
          </a:xfrm>
          <a:prstGeom prst="rect">
            <a:avLst/>
          </a:prstGeom>
          <a:noFill/>
        </p:spPr>
        <p:txBody>
          <a:bodyPr wrap="none" rtlCol="0">
            <a:spAutoFit/>
          </a:bodyPr>
          <a:lstStyle/>
          <a:p>
            <a:r>
              <a:rPr lang="en-US" b="1" noProof="1" smtClean="0">
                <a:effectLst>
                  <a:outerShdw blurRad="38100" dist="38100" dir="2700000" algn="tl">
                    <a:srgbClr val="000000">
                      <a:alpha val="43137"/>
                    </a:srgbClr>
                  </a:outerShdw>
                </a:effectLst>
                <a:latin typeface="Consolas" pitchFamily="49" charset="0"/>
                <a:cs typeface="Consolas" pitchFamily="49" charset="0"/>
              </a:rPr>
              <a:t>StringBuilder</a:t>
            </a:r>
            <a:r>
              <a:rPr lang="en-US" b="1" dirty="0" smtClean="0">
                <a:effectLst>
                  <a:outerShdw blurRad="38100" dist="38100" dir="2700000" algn="tl">
                    <a:srgbClr val="000000">
                      <a:alpha val="43137"/>
                    </a:srgbClr>
                  </a:outerShdw>
                </a:effectLst>
              </a:rPr>
              <a:t>:</a:t>
            </a:r>
          </a:p>
          <a:p>
            <a:pPr lvl="1">
              <a:spcBef>
                <a:spcPts val="1200"/>
              </a:spcBef>
            </a:pPr>
            <a:r>
              <a:rPr lang="en-US" sz="2200" b="1" dirty="0" smtClean="0">
                <a:effectLst>
                  <a:outerShdw blurRad="38100" dist="38100" dir="2700000" algn="tl">
                    <a:srgbClr val="000000">
                      <a:alpha val="43137"/>
                    </a:srgbClr>
                  </a:outerShdw>
                </a:effectLst>
              </a:rPr>
              <a:t>Length=9</a:t>
            </a:r>
          </a:p>
          <a:p>
            <a:pPr lvl="1"/>
            <a:r>
              <a:rPr lang="en-US" sz="2200" b="1" dirty="0" smtClean="0">
                <a:effectLst>
                  <a:outerShdw blurRad="38100" dist="38100" dir="2700000" algn="tl">
                    <a:srgbClr val="000000">
                      <a:alpha val="43137"/>
                    </a:srgbClr>
                  </a:outerShdw>
                </a:effectLst>
              </a:rPr>
              <a:t>Capacity=15</a:t>
            </a:r>
            <a:endParaRPr lang="en-US" sz="2200" b="1" dirty="0">
              <a:effectLst>
                <a:outerShdw blurRad="38100" dist="38100" dir="2700000" algn="tl">
                  <a:srgbClr val="000000">
                    <a:alpha val="43137"/>
                  </a:srgbClr>
                </a:outerShdw>
              </a:effectLst>
            </a:endParaRPr>
          </a:p>
        </p:txBody>
      </p:sp>
      <p:sp>
        <p:nvSpPr>
          <p:cNvPr id="13" name="TextBox 12"/>
          <p:cNvSpPr txBox="1"/>
          <p:nvPr/>
        </p:nvSpPr>
        <p:spPr>
          <a:xfrm>
            <a:off x="5093671" y="1183434"/>
            <a:ext cx="1386918" cy="477054"/>
          </a:xfrm>
          <a:prstGeom prst="rect">
            <a:avLst/>
          </a:prstGeom>
          <a:noFill/>
        </p:spPr>
        <p:txBody>
          <a:bodyPr wrap="none" rtlCol="0">
            <a:spAutoFit/>
          </a:bodyPr>
          <a:lstStyle/>
          <a:p>
            <a:r>
              <a:rPr lang="en-US" b="1" dirty="0" smtClean="0">
                <a:effectLst>
                  <a:outerShdw blurRad="38100" dist="38100" dir="2700000" algn="tl">
                    <a:srgbClr val="000000">
                      <a:alpha val="43137"/>
                    </a:srgbClr>
                  </a:outerShdw>
                </a:effectLst>
              </a:rPr>
              <a:t>Capacity</a:t>
            </a:r>
            <a:endParaRPr lang="en-US" b="1" dirty="0">
              <a:effectLst>
                <a:outerShdw blurRad="38100" dist="38100" dir="2700000" algn="tl">
                  <a:srgbClr val="000000">
                    <a:alpha val="43137"/>
                  </a:srgbClr>
                </a:outerShdw>
              </a:effectLst>
            </a:endParaRPr>
          </a:p>
        </p:txBody>
      </p:sp>
      <p:sp>
        <p:nvSpPr>
          <p:cNvPr id="14" name="TextBox 13"/>
          <p:cNvSpPr txBox="1"/>
          <p:nvPr/>
        </p:nvSpPr>
        <p:spPr>
          <a:xfrm>
            <a:off x="4078792" y="2905648"/>
            <a:ext cx="1928456" cy="861774"/>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used buffer</a:t>
            </a:r>
          </a:p>
          <a:p>
            <a:pPr algn="ctr"/>
            <a:r>
              <a:rPr lang="en-US" b="1" dirty="0" smtClean="0">
                <a:effectLst>
                  <a:outerShdw blurRad="38100" dist="38100" dir="2700000" algn="tl">
                    <a:srgbClr val="000000">
                      <a:alpha val="43137"/>
                    </a:srgbClr>
                  </a:outerShdw>
                </a:effectLst>
              </a:rPr>
              <a:t>(Length)</a:t>
            </a:r>
            <a:endParaRPr lang="en-US" b="1" dirty="0">
              <a:effectLst>
                <a:outerShdw blurRad="38100" dist="38100" dir="2700000" algn="tl">
                  <a:srgbClr val="000000">
                    <a:alpha val="43137"/>
                  </a:srgbClr>
                </a:outerShdw>
              </a:effectLst>
            </a:endParaRPr>
          </a:p>
        </p:txBody>
      </p:sp>
      <p:sp>
        <p:nvSpPr>
          <p:cNvPr id="15" name="TextBox 14"/>
          <p:cNvSpPr txBox="1"/>
          <p:nvPr/>
        </p:nvSpPr>
        <p:spPr>
          <a:xfrm>
            <a:off x="7050592" y="2891416"/>
            <a:ext cx="1524000" cy="861774"/>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unused buffer</a:t>
            </a:r>
            <a:endParaRPr lang="en-US"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noProof="1"/>
              <a:t>StringBuilder</a:t>
            </a:r>
            <a:r>
              <a:rPr lang="en-US" dirty="0"/>
              <a:t> – Example</a:t>
            </a:r>
            <a:endParaRPr lang="bg-BG" dirty="0"/>
          </a:p>
        </p:txBody>
      </p:sp>
      <p:sp>
        <p:nvSpPr>
          <p:cNvPr id="676867" name="Rectangle 3"/>
          <p:cNvSpPr>
            <a:spLocks noGrp="1" noChangeArrowheads="1"/>
          </p:cNvSpPr>
          <p:nvPr>
            <p:ph type="body" idx="1"/>
          </p:nvPr>
        </p:nvSpPr>
        <p:spPr/>
        <p:txBody>
          <a:bodyPr/>
          <a:lstStyle/>
          <a:p>
            <a:r>
              <a:rPr lang="en-US" dirty="0"/>
              <a:t>Extracting all capital letters from a string</a:t>
            </a:r>
            <a:endParaRPr lang="bg-BG" dirty="0"/>
          </a:p>
        </p:txBody>
      </p:sp>
      <p:sp>
        <p:nvSpPr>
          <p:cNvPr id="676868" name="Rectangle 4"/>
          <p:cNvSpPr>
            <a:spLocks noChangeArrowheads="1"/>
          </p:cNvSpPr>
          <p:nvPr/>
        </p:nvSpPr>
        <p:spPr bwMode="auto">
          <a:xfrm>
            <a:off x="755650" y="1981200"/>
            <a:ext cx="7632700" cy="422433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static string ExtractCapitals(string s)</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StringBuilder result = new StringBuilder();</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i&lt;s.Length; i++)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(Char.IsUpper(s[i]))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result.Append(s[i]);</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result.ToString();</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23554" name="Picture 2" descr="http://www.apprenticesearch.com/fpTrades/hoist.eng.mob.crane%20vector.jpg"/>
          <p:cNvPicPr>
            <a:picLocks noChangeAspect="1" noChangeArrowheads="1"/>
          </p:cNvPicPr>
          <p:nvPr/>
        </p:nvPicPr>
        <p:blipFill>
          <a:blip r:embed="rId2" cstate="print"/>
          <a:srcRect/>
          <a:stretch>
            <a:fillRect/>
          </a:stretch>
        </p:blipFill>
        <p:spPr bwMode="auto">
          <a:xfrm>
            <a:off x="6677823" y="4111625"/>
            <a:ext cx="1932777" cy="2208300"/>
          </a:xfrm>
          <a:prstGeom prst="roundRect">
            <a:avLst>
              <a:gd name="adj" fmla="val 12581"/>
            </a:avLst>
          </a:prstGeom>
          <a:noFill/>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smtClean="0"/>
              <a:t>Method </a:t>
            </a:r>
            <a:r>
              <a:rPr lang="en-US" noProof="1" smtClean="0">
                <a:latin typeface="Consolas" pitchFamily="49" charset="0"/>
                <a:cs typeface="Consolas" pitchFamily="49" charset="0"/>
              </a:rPr>
              <a:t>ToString()</a:t>
            </a:r>
            <a:endParaRPr lang="en-US" noProof="1">
              <a:solidFill>
                <a:schemeClr val="accent5">
                  <a:lumMod val="20000"/>
                  <a:lumOff val="80000"/>
                </a:schemeClr>
              </a:solidFill>
              <a:latin typeface="Consolas" pitchFamily="49" charset="0"/>
              <a:cs typeface="Consolas" pitchFamily="49" charset="0"/>
            </a:endParaRPr>
          </a:p>
        </p:txBody>
      </p:sp>
      <p:sp>
        <p:nvSpPr>
          <p:cNvPr id="593923" name="Rectangle 3"/>
          <p:cNvSpPr>
            <a:spLocks noGrp="1" noChangeArrowheads="1"/>
          </p:cNvSpPr>
          <p:nvPr>
            <p:ph type="body" idx="1"/>
          </p:nvPr>
        </p:nvSpPr>
        <p:spPr/>
        <p:txBody>
          <a:bodyPr/>
          <a:lstStyle/>
          <a:p>
            <a:r>
              <a:rPr lang="en-US" dirty="0"/>
              <a:t>All classes have </a:t>
            </a:r>
            <a:r>
              <a:rPr lang="en-US" dirty="0" smtClean="0"/>
              <a:t>public </a:t>
            </a:r>
            <a:r>
              <a:rPr lang="en-US" dirty="0"/>
              <a:t>virtual </a:t>
            </a:r>
            <a:r>
              <a:rPr lang="en-US" dirty="0" smtClean="0"/>
              <a:t>method </a:t>
            </a:r>
            <a:r>
              <a:rPr lang="en-US" noProof="1" smtClean="0">
                <a:solidFill>
                  <a:schemeClr val="accent5">
                    <a:lumMod val="20000"/>
                    <a:lumOff val="80000"/>
                  </a:schemeClr>
                </a:solidFill>
                <a:latin typeface="Consolas" pitchFamily="49" charset="0"/>
                <a:cs typeface="Consolas" pitchFamily="49" charset="0"/>
              </a:rPr>
              <a:t>ToString()</a:t>
            </a:r>
          </a:p>
          <a:p>
            <a:pPr lvl="1"/>
            <a:r>
              <a:rPr lang="en-US" dirty="0" smtClean="0"/>
              <a:t>Returns </a:t>
            </a:r>
            <a:r>
              <a:rPr lang="en-US" dirty="0"/>
              <a:t>a human-readable, culture-sensitive string representing the object</a:t>
            </a:r>
          </a:p>
          <a:p>
            <a:pPr lvl="1"/>
            <a:r>
              <a:rPr lang="en-US" dirty="0"/>
              <a:t>Most .NET Framework types have own implementation of </a:t>
            </a:r>
            <a:r>
              <a:rPr lang="en-US" noProof="1">
                <a:solidFill>
                  <a:schemeClr val="accent5">
                    <a:lumMod val="20000"/>
                    <a:lumOff val="80000"/>
                  </a:schemeClr>
                </a:solidFill>
                <a:latin typeface="Consolas" pitchFamily="49" charset="0"/>
                <a:cs typeface="Consolas" pitchFamily="49" charset="0"/>
              </a:rPr>
              <a:t>ToString()</a:t>
            </a:r>
            <a:endParaRPr lang="en-US" dirty="0">
              <a:solidFill>
                <a:schemeClr val="accent5">
                  <a:lumMod val="20000"/>
                  <a:lumOff val="80000"/>
                </a:schemeClr>
              </a:solidFill>
              <a:latin typeface="Consolas" pitchFamily="49" charset="0"/>
              <a:cs typeface="Consolas" pitchFamily="49" charset="0"/>
            </a:endParaRPr>
          </a:p>
          <a:p>
            <a:pPr lvl="2"/>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float</a:t>
            </a:r>
            <a:r>
              <a:rPr lang="en-US" noProof="1"/>
              <a:t>, </a:t>
            </a:r>
            <a:r>
              <a:rPr lang="en-US" noProof="1">
                <a:solidFill>
                  <a:schemeClr val="accent5">
                    <a:lumMod val="20000"/>
                    <a:lumOff val="80000"/>
                  </a:schemeClr>
                </a:solidFill>
                <a:latin typeface="Consolas" pitchFamily="49" charset="0"/>
                <a:cs typeface="Consolas" pitchFamily="49" charset="0"/>
              </a:rPr>
              <a:t>bool</a:t>
            </a:r>
            <a:r>
              <a:rPr lang="en-US" noProof="1"/>
              <a:t>,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593924" name="Rectangle 4"/>
          <p:cNvSpPr>
            <a:spLocks noChangeArrowheads="1"/>
          </p:cNvSpPr>
          <p:nvPr/>
        </p:nvSpPr>
        <p:spPr bwMode="auto">
          <a:xfrm>
            <a:off x="684213" y="5186571"/>
            <a:ext cx="7704137" cy="106182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5;</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"The number is " + number.ToString();</a:t>
            </a:r>
          </a:p>
          <a:p>
            <a:pPr eaLnBrk="0" hangingPunct="0">
              <a:lnSpc>
                <a:spcPct val="105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 // The number is 5</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dirty="0"/>
              <a:t>Method </a:t>
            </a:r>
            <a:r>
              <a:rPr lang="en-US" noProof="1">
                <a:latin typeface="Consolas" pitchFamily="49" charset="0"/>
                <a:cs typeface="Consolas" pitchFamily="49" charset="0"/>
              </a:rPr>
              <a:t>ToString(format</a:t>
            </a:r>
            <a:r>
              <a:rPr lang="en-US" dirty="0">
                <a:latin typeface="Consolas" pitchFamily="49" charset="0"/>
                <a:cs typeface="Consolas" pitchFamily="49" charset="0"/>
              </a:rPr>
              <a:t>)</a:t>
            </a:r>
            <a:endParaRPr lang="bg-BG" dirty="0">
              <a:latin typeface="Consolas" pitchFamily="49" charset="0"/>
              <a:cs typeface="Consolas" pitchFamily="49" charset="0"/>
            </a:endParaRPr>
          </a:p>
        </p:txBody>
      </p:sp>
      <p:sp>
        <p:nvSpPr>
          <p:cNvPr id="641027" name="Rectangle 3"/>
          <p:cNvSpPr>
            <a:spLocks noGrp="1" noChangeArrowheads="1"/>
          </p:cNvSpPr>
          <p:nvPr>
            <p:ph type="body" idx="1"/>
          </p:nvPr>
        </p:nvSpPr>
        <p:spPr/>
        <p:txBody>
          <a:bodyPr/>
          <a:lstStyle/>
          <a:p>
            <a:r>
              <a:rPr lang="en-US" dirty="0"/>
              <a:t>We can apply specific formatting when converting objects to string</a:t>
            </a:r>
          </a:p>
          <a:p>
            <a:pPr marL="869950" lvl="1" indent="-412750"/>
            <a:r>
              <a:rPr lang="en-US" noProof="1">
                <a:solidFill>
                  <a:schemeClr val="accent5">
                    <a:lumMod val="20000"/>
                    <a:lumOff val="80000"/>
                  </a:schemeClr>
                </a:solidFill>
                <a:latin typeface="Consolas" pitchFamily="49" charset="0"/>
                <a:cs typeface="Consolas" pitchFamily="49" charset="0"/>
              </a:rPr>
              <a:t>ToString(fo</a:t>
            </a:r>
            <a:r>
              <a:rPr lang="en-US" dirty="0">
                <a:solidFill>
                  <a:schemeClr val="accent5">
                    <a:lumMod val="20000"/>
                    <a:lumOff val="80000"/>
                  </a:schemeClr>
                </a:solidFill>
                <a:latin typeface="Consolas" pitchFamily="49" charset="0"/>
                <a:cs typeface="Consolas" pitchFamily="49" charset="0"/>
              </a:rPr>
              <a:t>r</a:t>
            </a:r>
            <a:r>
              <a:rPr lang="en-US" noProof="1">
                <a:solidFill>
                  <a:schemeClr val="accent5">
                    <a:lumMod val="20000"/>
                    <a:lumOff val="80000"/>
                  </a:schemeClr>
                </a:solidFill>
                <a:latin typeface="Consolas" pitchFamily="49" charset="0"/>
                <a:cs typeface="Consolas" pitchFamily="49" charset="0"/>
              </a:rPr>
              <a:t>matString)</a:t>
            </a:r>
            <a:r>
              <a:rPr lang="en-US" dirty="0"/>
              <a:t> method</a:t>
            </a:r>
            <a:endParaRPr lang="en-US" noProof="1"/>
          </a:p>
        </p:txBody>
      </p:sp>
      <p:sp>
        <p:nvSpPr>
          <p:cNvPr id="641028" name="Rectangle 4"/>
          <p:cNvSpPr>
            <a:spLocks noChangeArrowheads="1"/>
          </p:cNvSpPr>
          <p:nvPr/>
        </p:nvSpPr>
        <p:spPr bwMode="auto">
          <a:xfrm>
            <a:off x="755650" y="3068638"/>
            <a:ext cx="7561263"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 = number.ToString("D5"); // 00042</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number.ToString("X"); // 2A</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Consider the default culture is Bulgarian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number.ToString("C"); // 42,00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лв</a:t>
            </a:r>
          </a:p>
          <a:p>
            <a:pPr eaLnBrk="0" hangingPunct="0">
              <a:lnSpc>
                <a:spcPct val="100000"/>
              </a:lnSpc>
              <a:spcBef>
                <a:spcPts val="0"/>
              </a:spcBef>
              <a:buClr>
                <a:schemeClr val="accent5">
                  <a:lumMod val="40000"/>
                  <a:lumOff val="60000"/>
                </a:schemeClr>
              </a:buClr>
              <a:buSzPct val="70000"/>
            </a:pP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d.ToString("P2"); // 37,50 %</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Formatting Strings</a:t>
            </a:r>
            <a:endParaRPr lang="bg-BG"/>
          </a:p>
        </p:txBody>
      </p:sp>
      <p:sp>
        <p:nvSpPr>
          <p:cNvPr id="642051" name="Rectangle 3"/>
          <p:cNvSpPr>
            <a:spLocks noGrp="1" noChangeArrowheads="1"/>
          </p:cNvSpPr>
          <p:nvPr>
            <p:ph type="body" idx="1"/>
          </p:nvPr>
        </p:nvSpPr>
        <p:spPr/>
        <p:txBody>
          <a:bodyPr/>
          <a:lstStyle/>
          <a:p>
            <a:r>
              <a:rPr lang="en-US" sz="3000" dirty="0"/>
              <a:t>The formatting strings are different for the different types</a:t>
            </a:r>
          </a:p>
          <a:p>
            <a:r>
              <a:rPr lang="en-US" sz="3000" dirty="0"/>
              <a:t>Some formatting strings for numbers:</a:t>
            </a:r>
          </a:p>
          <a:p>
            <a:pPr lvl="1"/>
            <a:r>
              <a:rPr lang="en-US" sz="2800" dirty="0">
                <a:solidFill>
                  <a:schemeClr val="accent5">
                    <a:lumMod val="20000"/>
                    <a:lumOff val="80000"/>
                  </a:schemeClr>
                </a:solidFill>
                <a:latin typeface="Consolas" pitchFamily="49" charset="0"/>
                <a:cs typeface="Consolas" pitchFamily="49" charset="0"/>
              </a:rPr>
              <a:t>D</a:t>
            </a:r>
            <a:r>
              <a:rPr lang="en-US" sz="2800" dirty="0"/>
              <a:t> – number (for integer types)</a:t>
            </a:r>
          </a:p>
          <a:p>
            <a:pPr lvl="1"/>
            <a:r>
              <a:rPr lang="en-US" sz="2800" dirty="0">
                <a:solidFill>
                  <a:schemeClr val="accent5">
                    <a:lumMod val="20000"/>
                    <a:lumOff val="80000"/>
                  </a:schemeClr>
                </a:solidFill>
                <a:latin typeface="Consolas" pitchFamily="49" charset="0"/>
                <a:cs typeface="Consolas" pitchFamily="49" charset="0"/>
              </a:rPr>
              <a:t>C</a:t>
            </a:r>
            <a:r>
              <a:rPr lang="en-US" sz="2800" dirty="0"/>
              <a:t> – currency (according </a:t>
            </a:r>
            <a:r>
              <a:rPr lang="en-US" sz="2800" dirty="0" smtClean="0"/>
              <a:t>to current </a:t>
            </a:r>
            <a:r>
              <a:rPr lang="en-US" sz="2800" dirty="0"/>
              <a:t>culture)</a:t>
            </a:r>
          </a:p>
          <a:p>
            <a:pPr lvl="1"/>
            <a:r>
              <a:rPr lang="en-US" sz="2800" dirty="0">
                <a:solidFill>
                  <a:schemeClr val="accent5">
                    <a:lumMod val="20000"/>
                    <a:lumOff val="80000"/>
                  </a:schemeClr>
                </a:solidFill>
                <a:latin typeface="Consolas" pitchFamily="49" charset="0"/>
                <a:cs typeface="Consolas" pitchFamily="49" charset="0"/>
              </a:rPr>
              <a:t>E</a:t>
            </a:r>
            <a:r>
              <a:rPr lang="en-US" sz="2800" dirty="0"/>
              <a:t> – number in exponential notation</a:t>
            </a:r>
          </a:p>
          <a:p>
            <a:pPr lvl="1"/>
            <a:r>
              <a:rPr lang="en-US" sz="2800" dirty="0">
                <a:solidFill>
                  <a:schemeClr val="accent5">
                    <a:lumMod val="20000"/>
                    <a:lumOff val="80000"/>
                  </a:schemeClr>
                </a:solidFill>
                <a:latin typeface="Consolas" pitchFamily="49" charset="0"/>
                <a:cs typeface="Consolas" pitchFamily="49" charset="0"/>
              </a:rPr>
              <a:t>P</a:t>
            </a:r>
            <a:r>
              <a:rPr lang="en-US" sz="2800" dirty="0"/>
              <a:t> – percentage</a:t>
            </a:r>
          </a:p>
          <a:p>
            <a:pPr lvl="1"/>
            <a:r>
              <a:rPr lang="en-US" sz="2800" dirty="0">
                <a:solidFill>
                  <a:schemeClr val="accent5">
                    <a:lumMod val="20000"/>
                    <a:lumOff val="80000"/>
                  </a:schemeClr>
                </a:solidFill>
                <a:latin typeface="Consolas" pitchFamily="49" charset="0"/>
                <a:cs typeface="Consolas" pitchFamily="49" charset="0"/>
              </a:rPr>
              <a:t>X</a:t>
            </a:r>
            <a:r>
              <a:rPr lang="en-US" sz="2800" dirty="0"/>
              <a:t> – hexadecimal number</a:t>
            </a:r>
          </a:p>
          <a:p>
            <a:pPr lvl="1"/>
            <a:r>
              <a:rPr lang="en-US" sz="2800" dirty="0">
                <a:solidFill>
                  <a:schemeClr val="accent5">
                    <a:lumMod val="20000"/>
                    <a:lumOff val="80000"/>
                  </a:schemeClr>
                </a:solidFill>
                <a:latin typeface="Consolas" pitchFamily="49" charset="0"/>
                <a:cs typeface="Consolas" pitchFamily="49" charset="0"/>
              </a:rPr>
              <a:t>F</a:t>
            </a:r>
            <a:r>
              <a:rPr lang="en-US" sz="2800" dirty="0"/>
              <a:t> – fixed point (for real numbers)</a:t>
            </a:r>
            <a:endParaRPr lang="bg-BG" sz="2800"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dirty="0"/>
              <a:t>Method </a:t>
            </a:r>
            <a:r>
              <a:rPr lang="en-US" noProof="1" smtClean="0">
                <a:latin typeface="Consolas" pitchFamily="49" charset="0"/>
                <a:cs typeface="Consolas" pitchFamily="49" charset="0"/>
              </a:rPr>
              <a:t>String.Format()</a:t>
            </a:r>
            <a:endParaRPr lang="en-US" noProof="1">
              <a:latin typeface="Consolas" pitchFamily="49" charset="0"/>
              <a:cs typeface="Consolas" pitchFamily="49" charset="0"/>
            </a:endParaRPr>
          </a:p>
        </p:txBody>
      </p:sp>
      <p:sp>
        <p:nvSpPr>
          <p:cNvPr id="594947" name="Rectangle 3"/>
          <p:cNvSpPr>
            <a:spLocks noGrp="1" noChangeArrowheads="1"/>
          </p:cNvSpPr>
          <p:nvPr>
            <p:ph type="body" idx="1"/>
          </p:nvPr>
        </p:nvSpPr>
        <p:spPr>
          <a:xfrm>
            <a:off x="323850" y="1196975"/>
            <a:ext cx="8496300" cy="5329238"/>
          </a:xfrm>
        </p:spPr>
        <p:txBody>
          <a:bodyPr/>
          <a:lstStyle/>
          <a:p>
            <a:pPr>
              <a:spcBef>
                <a:spcPts val="0"/>
              </a:spcBef>
            </a:pPr>
            <a:r>
              <a:rPr lang="en-US" dirty="0" smtClean="0"/>
              <a:t>Applies </a:t>
            </a:r>
            <a:r>
              <a:rPr lang="en-US" dirty="0" smtClean="0">
                <a:solidFill>
                  <a:schemeClr val="accent5">
                    <a:lumMod val="20000"/>
                    <a:lumOff val="80000"/>
                  </a:schemeClr>
                </a:solidFill>
              </a:rPr>
              <a:t>templates</a:t>
            </a:r>
            <a:r>
              <a:rPr lang="en-US" dirty="0" smtClean="0"/>
              <a:t> for formatting strings</a:t>
            </a:r>
            <a:endParaRPr lang="en-US" dirty="0"/>
          </a:p>
          <a:p>
            <a:pPr lvl="1">
              <a:spcBef>
                <a:spcPts val="0"/>
              </a:spcBef>
            </a:pPr>
            <a:r>
              <a:rPr lang="en-US" dirty="0"/>
              <a:t>Placeholders are used for dynamic text</a:t>
            </a:r>
          </a:p>
          <a:p>
            <a:pPr lvl="1">
              <a:spcBef>
                <a:spcPts val="0"/>
              </a:spcBef>
            </a:pPr>
            <a:r>
              <a:rPr lang="en-US" dirty="0"/>
              <a:t>Like </a:t>
            </a:r>
            <a:r>
              <a:rPr lang="en-US" noProof="1" smtClean="0">
                <a:solidFill>
                  <a:schemeClr val="accent5">
                    <a:lumMod val="20000"/>
                    <a:lumOff val="80000"/>
                  </a:schemeClr>
                </a:solidFill>
                <a:latin typeface="Consolas" pitchFamily="49" charset="0"/>
                <a:cs typeface="Consolas" pitchFamily="49" charset="0"/>
              </a:rPr>
              <a:t>Console.WriteLine(…)</a:t>
            </a:r>
            <a:endParaRPr lang="en-US" noProof="1">
              <a:solidFill>
                <a:schemeClr val="accent5">
                  <a:lumMod val="20000"/>
                  <a:lumOff val="80000"/>
                </a:schemeClr>
              </a:solidFill>
              <a:latin typeface="Consolas" pitchFamily="49" charset="0"/>
              <a:cs typeface="Consolas" pitchFamily="49" charset="0"/>
            </a:endParaRPr>
          </a:p>
        </p:txBody>
      </p:sp>
      <p:sp>
        <p:nvSpPr>
          <p:cNvPr id="594948" name="Rectangle 4"/>
          <p:cNvSpPr>
            <a:spLocks noChangeArrowheads="1"/>
          </p:cNvSpPr>
          <p:nvPr/>
        </p:nvSpPr>
        <p:spPr bwMode="auto">
          <a:xfrm>
            <a:off x="749300" y="3068638"/>
            <a:ext cx="7632700" cy="32527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template = "If I were {0}, I would {1}.";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sentence1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"developer", "know C#");</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Console.WriteLine(sentence1);</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developer, I would know C#.</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sentence2 = String.Format(</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template, "elephant", "weigh 4500 kg");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Console.WriteLine(sentence2);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I were elephant, I would weigh 4500 kg.</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a:t>Composite Formatting</a:t>
            </a:r>
            <a:endParaRPr lang="bg-BG"/>
          </a:p>
        </p:txBody>
      </p:sp>
      <p:sp>
        <p:nvSpPr>
          <p:cNvPr id="638979" name="Rectangle 3"/>
          <p:cNvSpPr>
            <a:spLocks noGrp="1" noChangeArrowheads="1"/>
          </p:cNvSpPr>
          <p:nvPr>
            <p:ph type="body" idx="1"/>
          </p:nvPr>
        </p:nvSpPr>
        <p:spPr/>
        <p:txBody>
          <a:bodyPr/>
          <a:lstStyle/>
          <a:p>
            <a:r>
              <a:rPr lang="en-US" sz="3000"/>
              <a:t>The placeholders in the composite formatting strings are specified as follows:</a:t>
            </a:r>
          </a:p>
          <a:p>
            <a:endParaRPr lang="en-US" sz="3000"/>
          </a:p>
          <a:p>
            <a:r>
              <a:rPr lang="en-US" sz="3000"/>
              <a:t>Examples:</a:t>
            </a:r>
            <a:endParaRPr lang="bg-BG" sz="3000"/>
          </a:p>
        </p:txBody>
      </p:sp>
      <p:sp>
        <p:nvSpPr>
          <p:cNvPr id="638980" name="Rectangle 4"/>
          <p:cNvSpPr>
            <a:spLocks noChangeArrowheads="1"/>
          </p:cNvSpPr>
          <p:nvPr/>
        </p:nvSpPr>
        <p:spPr bwMode="auto">
          <a:xfrm>
            <a:off x="755650" y="2286000"/>
            <a:ext cx="7488238" cy="40011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{index[,alignment][:formatString]}</a:t>
            </a:r>
          </a:p>
        </p:txBody>
      </p:sp>
      <p:sp>
        <p:nvSpPr>
          <p:cNvPr id="638981" name="Rectangle 5"/>
          <p:cNvSpPr>
            <a:spLocks noChangeArrowheads="1"/>
          </p:cNvSpPr>
          <p:nvPr/>
        </p:nvSpPr>
        <p:spPr bwMode="auto">
          <a:xfrm>
            <a:off x="755650" y="3581400"/>
            <a:ext cx="7561263" cy="264318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d = 0.375;</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 = String.Format("{0,10:F5}", 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 = "   0,37500"</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number = 42;</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Console.WriteLine("Dec {0:D} = Hex {1:X}",</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number, number);</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 42 = Hex 2A</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Formatting Dates</a:t>
            </a:r>
            <a:endParaRPr lang="bg-BG"/>
          </a:p>
        </p:txBody>
      </p:sp>
      <p:sp>
        <p:nvSpPr>
          <p:cNvPr id="643075" name="Rectangle 3"/>
          <p:cNvSpPr>
            <a:spLocks noGrp="1" noChangeArrowheads="1"/>
          </p:cNvSpPr>
          <p:nvPr>
            <p:ph type="body" idx="1"/>
          </p:nvPr>
        </p:nvSpPr>
        <p:spPr/>
        <p:txBody>
          <a:bodyPr/>
          <a:lstStyle/>
          <a:p>
            <a:pPr>
              <a:spcBef>
                <a:spcPct val="35000"/>
              </a:spcBef>
            </a:pPr>
            <a:r>
              <a:rPr lang="en-US" dirty="0"/>
              <a:t>Dates have their own formatting strings</a:t>
            </a:r>
          </a:p>
          <a:p>
            <a:pPr lvl="1">
              <a:spcBef>
                <a:spcPct val="35000"/>
              </a:spcBef>
            </a:pPr>
            <a:r>
              <a:rPr lang="en-US" noProof="1" smtClean="0">
                <a:solidFill>
                  <a:schemeClr val="accent5">
                    <a:lumMod val="20000"/>
                    <a:lumOff val="80000"/>
                  </a:schemeClr>
                </a:solidFill>
                <a:latin typeface="Consolas" pitchFamily="49" charset="0"/>
                <a:cs typeface="Consolas" pitchFamily="49" charset="0"/>
              </a:rPr>
              <a:t>d</a:t>
            </a:r>
            <a:r>
              <a:rPr lang="bg-BG" dirty="0" smtClean="0"/>
              <a:t>, </a:t>
            </a:r>
            <a:r>
              <a:rPr lang="en-US" noProof="1" smtClean="0">
                <a:solidFill>
                  <a:schemeClr val="accent5">
                    <a:lumMod val="20000"/>
                    <a:lumOff val="80000"/>
                  </a:schemeClr>
                </a:solidFill>
                <a:latin typeface="Consolas" pitchFamily="49" charset="0"/>
                <a:cs typeface="Consolas" pitchFamily="49" charset="0"/>
              </a:rPr>
              <a:t>dd</a:t>
            </a:r>
            <a:r>
              <a:rPr lang="bg-BG" dirty="0" smtClean="0"/>
              <a:t> </a:t>
            </a:r>
            <a:r>
              <a:rPr lang="bg-BG" dirty="0"/>
              <a:t>– </a:t>
            </a:r>
            <a:r>
              <a:rPr lang="en-US" dirty="0"/>
              <a:t>day (with/without leading zero)</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bg-BG" dirty="0"/>
              <a:t>– </a:t>
            </a:r>
            <a:r>
              <a:rPr lang="en-US" dirty="0"/>
              <a:t>month</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yy</a:t>
            </a:r>
            <a:r>
              <a:rPr lang="bg-BG" dirty="0" smtClean="0"/>
              <a:t>, </a:t>
            </a:r>
            <a:r>
              <a:rPr lang="en-US" noProof="1" smtClean="0">
                <a:solidFill>
                  <a:schemeClr val="accent5">
                    <a:lumMod val="20000"/>
                    <a:lumOff val="80000"/>
                  </a:schemeClr>
                </a:solidFill>
                <a:latin typeface="Consolas" pitchFamily="49" charset="0"/>
                <a:cs typeface="Consolas" pitchFamily="49" charset="0"/>
              </a:rPr>
              <a:t>yyyy</a:t>
            </a:r>
            <a:r>
              <a:rPr lang="bg-BG" dirty="0" smtClean="0"/>
              <a:t> </a:t>
            </a:r>
            <a:r>
              <a:rPr lang="bg-BG" dirty="0"/>
              <a:t>– </a:t>
            </a:r>
            <a:r>
              <a:rPr lang="en-US" dirty="0"/>
              <a:t>year (2 or 4 digits)</a:t>
            </a:r>
            <a:endParaRPr lang="bg-BG" dirty="0"/>
          </a:p>
          <a:p>
            <a:pPr lvl="1">
              <a:spcBef>
                <a:spcPct val="35000"/>
              </a:spcBef>
            </a:pPr>
            <a:r>
              <a:rPr lang="en-US" noProof="1" smtClean="0">
                <a:solidFill>
                  <a:schemeClr val="accent5">
                    <a:lumMod val="20000"/>
                    <a:lumOff val="80000"/>
                  </a:schemeClr>
                </a:solidFill>
                <a:latin typeface="Consolas" pitchFamily="49" charset="0"/>
                <a:cs typeface="Consolas" pitchFamily="49" charset="0"/>
              </a:rPr>
              <a:t>h</a:t>
            </a:r>
            <a:r>
              <a:rPr lang="bg-BG" dirty="0" smtClean="0"/>
              <a:t>, </a:t>
            </a:r>
            <a:r>
              <a:rPr lang="en-US" noProof="1" smtClean="0">
                <a:solidFill>
                  <a:schemeClr val="accent5">
                    <a:lumMod val="20000"/>
                    <a:lumOff val="80000"/>
                  </a:schemeClr>
                </a:solidFill>
                <a:latin typeface="Consolas" pitchFamily="49" charset="0"/>
                <a:cs typeface="Consolas" pitchFamily="49" charset="0"/>
              </a:rPr>
              <a:t>HH</a:t>
            </a:r>
            <a:r>
              <a:rPr lang="bg-BG" dirty="0" smtClean="0"/>
              <a:t>, </a:t>
            </a:r>
            <a:r>
              <a:rPr lang="en-US" noProof="1" smtClean="0">
                <a:solidFill>
                  <a:schemeClr val="accent5">
                    <a:lumMod val="20000"/>
                    <a:lumOff val="80000"/>
                  </a:schemeClr>
                </a:solidFill>
                <a:latin typeface="Consolas" pitchFamily="49" charset="0"/>
                <a:cs typeface="Consolas" pitchFamily="49" charset="0"/>
              </a:rPr>
              <a:t>m</a:t>
            </a:r>
            <a:r>
              <a:rPr lang="bg-BG" dirty="0" smtClean="0"/>
              <a:t>, </a:t>
            </a:r>
            <a:r>
              <a:rPr lang="en-US" noProof="1" smtClean="0">
                <a:solidFill>
                  <a:schemeClr val="accent5">
                    <a:lumMod val="20000"/>
                    <a:lumOff val="80000"/>
                  </a:schemeClr>
                </a:solidFill>
                <a:latin typeface="Consolas" pitchFamily="49" charset="0"/>
                <a:cs typeface="Consolas" pitchFamily="49" charset="0"/>
              </a:rPr>
              <a:t>mm</a:t>
            </a:r>
            <a:r>
              <a:rPr lang="bg-BG" dirty="0" smtClean="0"/>
              <a:t>, </a:t>
            </a:r>
            <a:r>
              <a:rPr lang="en-US" noProof="1" smtClean="0">
                <a:solidFill>
                  <a:schemeClr val="accent5">
                    <a:lumMod val="20000"/>
                    <a:lumOff val="80000"/>
                  </a:schemeClr>
                </a:solidFill>
                <a:latin typeface="Consolas" pitchFamily="49" charset="0"/>
                <a:cs typeface="Consolas" pitchFamily="49" charset="0"/>
              </a:rPr>
              <a:t>s</a:t>
            </a:r>
            <a:r>
              <a:rPr lang="bg-BG" dirty="0" smtClean="0"/>
              <a:t>, </a:t>
            </a:r>
            <a:r>
              <a:rPr lang="en-US" noProof="1" smtClean="0">
                <a:solidFill>
                  <a:schemeClr val="accent5">
                    <a:lumMod val="20000"/>
                    <a:lumOff val="80000"/>
                  </a:schemeClr>
                </a:solidFill>
                <a:latin typeface="Consolas" pitchFamily="49" charset="0"/>
                <a:cs typeface="Consolas" pitchFamily="49" charset="0"/>
              </a:rPr>
              <a:t>ss</a:t>
            </a:r>
            <a:r>
              <a:rPr lang="bg-BG" dirty="0" smtClean="0"/>
              <a:t> </a:t>
            </a:r>
            <a:r>
              <a:rPr lang="bg-BG" dirty="0"/>
              <a:t>– </a:t>
            </a:r>
            <a:r>
              <a:rPr lang="en-US" dirty="0"/>
              <a:t>hour, minute, second</a:t>
            </a:r>
            <a:endParaRPr lang="bg-BG" dirty="0"/>
          </a:p>
        </p:txBody>
      </p:sp>
      <p:sp>
        <p:nvSpPr>
          <p:cNvPr id="643076" name="Rectangle 4"/>
          <p:cNvSpPr>
            <a:spLocks noChangeArrowheads="1"/>
          </p:cNvSpPr>
          <p:nvPr/>
        </p:nvSpPr>
        <p:spPr bwMode="auto">
          <a:xfrm>
            <a:off x="898525" y="4797425"/>
            <a:ext cx="7273925" cy="144655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{0:d.MM.yyyy HH:mm:ss}", now);</a:t>
            </a:r>
          </a:p>
          <a:p>
            <a:pPr eaLnBrk="0" hangingPunct="0">
              <a:lnSpc>
                <a:spcPct val="11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Now is 31.</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.200</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9</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11</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:30:32</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Collection Classes</a:t>
            </a:r>
            <a:endParaRPr lang="bg-BG" dirty="0"/>
          </a:p>
        </p:txBody>
      </p:sp>
      <p:sp>
        <p:nvSpPr>
          <p:cNvPr id="726019" name="Rectangle 3"/>
          <p:cNvSpPr>
            <a:spLocks noChangeArrowheads="1"/>
          </p:cNvSpPr>
          <p:nvPr/>
        </p:nvSpPr>
        <p:spPr bwMode="auto">
          <a:xfrm>
            <a:off x="1292225" y="29787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Lists, Trees, Dictionaries</a:t>
            </a:r>
            <a:endParaRPr lang="bg-BG" sz="2800" b="1" dirty="0">
              <a:effectLst>
                <a:outerShdw blurRad="38100" dist="38100" dir="2700000" algn="tl">
                  <a:srgbClr val="000000">
                    <a:alpha val="43137"/>
                  </a:srgbClr>
                </a:outerShdw>
              </a:effectLst>
            </a:endParaRPr>
          </a:p>
        </p:txBody>
      </p:sp>
      <p:pic>
        <p:nvPicPr>
          <p:cNvPr id="74753" name="Picture 1"/>
          <p:cNvPicPr>
            <a:picLocks noChangeAspect="1" noChangeArrowheads="1"/>
          </p:cNvPicPr>
          <p:nvPr/>
        </p:nvPicPr>
        <p:blipFill>
          <a:blip r:embed="rId3" cstate="print"/>
          <a:srcRect/>
          <a:stretch>
            <a:fillRect/>
          </a:stretch>
        </p:blipFill>
        <p:spPr bwMode="auto">
          <a:xfrm>
            <a:off x="1524000" y="3876675"/>
            <a:ext cx="6019800" cy="2447925"/>
          </a:xfrm>
          <a:prstGeom prst="roundRect">
            <a:avLst>
              <a:gd name="adj" fmla="val 10510"/>
            </a:avLst>
          </a:prstGeom>
          <a:noFill/>
          <a:ln w="9525">
            <a:noFill/>
            <a:miter lim="800000"/>
            <a:headEnd/>
            <a:tailEnd/>
          </a:ln>
          <a:effectLst>
            <a:softEdge rad="63500"/>
          </a:effectLst>
        </p:spPr>
      </p:pic>
      <p:pic>
        <p:nvPicPr>
          <p:cNvPr id="5" name="Picture 6" descr="http://www.learninginfo.org/images/sequence1.jpg"/>
          <p:cNvPicPr>
            <a:picLocks noChangeAspect="1" noChangeArrowheads="1"/>
          </p:cNvPicPr>
          <p:nvPr/>
        </p:nvPicPr>
        <p:blipFill>
          <a:blip r:embed="rId4" cstate="print">
            <a:lum bright="-10000" contrast="10000"/>
          </a:blip>
          <a:srcRect/>
          <a:stretch>
            <a:fillRect/>
          </a:stretch>
        </p:blipFill>
        <p:spPr bwMode="auto">
          <a:xfrm>
            <a:off x="4114800" y="381000"/>
            <a:ext cx="4658709" cy="1206265"/>
          </a:xfrm>
          <a:prstGeom prst="roundRect">
            <a:avLst>
              <a:gd name="adj" fmla="val 11182"/>
            </a:avLst>
          </a:prstGeom>
          <a:noFill/>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dirty="0" smtClean="0"/>
              <a:t>What are Generics?</a:t>
            </a:r>
            <a:endParaRPr lang="bg-BG" dirty="0"/>
          </a:p>
        </p:txBody>
      </p:sp>
      <p:sp>
        <p:nvSpPr>
          <p:cNvPr id="428035" name="Rectangle 3"/>
          <p:cNvSpPr>
            <a:spLocks noGrp="1" noChangeArrowheads="1"/>
          </p:cNvSpPr>
          <p:nvPr>
            <p:ph type="body" idx="1"/>
          </p:nvPr>
        </p:nvSpPr>
        <p:spPr>
          <a:xfrm>
            <a:off x="228600" y="990600"/>
            <a:ext cx="8682038" cy="5715000"/>
          </a:xfrm>
        </p:spPr>
        <p:txBody>
          <a:bodyPr/>
          <a:lstStyle/>
          <a:p>
            <a:pPr>
              <a:lnSpc>
                <a:spcPts val="3700"/>
              </a:lnSpc>
            </a:pPr>
            <a:r>
              <a:rPr lang="en-US" dirty="0" smtClean="0"/>
              <a:t>Generics allow defining parameterized classes that process data of unknown (generic) type</a:t>
            </a:r>
            <a:endParaRPr lang="en-US" dirty="0"/>
          </a:p>
          <a:p>
            <a:pPr lvl="1">
              <a:lnSpc>
                <a:spcPts val="3700"/>
              </a:lnSpc>
            </a:pPr>
            <a:r>
              <a:rPr lang="en-US" dirty="0" smtClean="0"/>
              <a:t>The class can be instantiated with several different particular types</a:t>
            </a:r>
          </a:p>
          <a:p>
            <a:pPr lvl="1">
              <a:lnSpc>
                <a:spcPts val="3700"/>
              </a:lnSpc>
            </a:pPr>
            <a:r>
              <a:rPr lang="en-US" dirty="0" smtClean="0"/>
              <a:t>Example: </a:t>
            </a:r>
            <a:r>
              <a:rPr lang="en-US" noProof="1" smtClean="0">
                <a:solidFill>
                  <a:schemeClr val="accent5">
                    <a:lumMod val="20000"/>
                    <a:lumOff val="80000"/>
                  </a:schemeClr>
                </a:solidFill>
                <a:latin typeface="Consolas" pitchFamily="49" charset="0"/>
                <a:cs typeface="Consolas" pitchFamily="49" charset="0"/>
              </a:rPr>
              <a:t>List&lt;T&gt;</a:t>
            </a:r>
            <a:r>
              <a:rPr lang="en-US" dirty="0" smtClean="0"/>
              <a:t> </a:t>
            </a:r>
            <a:r>
              <a:rPr lang="en-US" dirty="0" smtClean="0">
                <a:sym typeface="Wingdings" pitchFamily="2" charset="2"/>
              </a:rPr>
              <a:t>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List&lt;int&gt;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List&lt;string&gt;</a:t>
            </a:r>
            <a:r>
              <a:rPr lang="en-US" dirty="0" smtClean="0">
                <a:sym typeface="Wingdings" pitchFamily="2" charset="2"/>
              </a:rPr>
              <a:t> / </a:t>
            </a:r>
            <a:r>
              <a:rPr lang="en-US" noProof="1" smtClean="0">
                <a:solidFill>
                  <a:schemeClr val="accent5">
                    <a:lumMod val="20000"/>
                    <a:lumOff val="80000"/>
                  </a:schemeClr>
                </a:solidFill>
                <a:latin typeface="Consolas" pitchFamily="49" charset="0"/>
                <a:cs typeface="Consolas" pitchFamily="49" charset="0"/>
                <a:sym typeface="Wingdings" pitchFamily="2" charset="2"/>
              </a:rPr>
              <a:t>List&lt;Student&gt;</a:t>
            </a:r>
            <a:endParaRPr lang="en-US" noProof="1" smtClean="0">
              <a:solidFill>
                <a:schemeClr val="accent5">
                  <a:lumMod val="20000"/>
                  <a:lumOff val="80000"/>
                </a:schemeClr>
              </a:solidFill>
              <a:latin typeface="Consolas" pitchFamily="49" charset="0"/>
              <a:cs typeface="Consolas" pitchFamily="49" charset="0"/>
            </a:endParaRPr>
          </a:p>
          <a:p>
            <a:pPr>
              <a:lnSpc>
                <a:spcPts val="3700"/>
              </a:lnSpc>
            </a:pPr>
            <a:r>
              <a:rPr lang="en-US" dirty="0" smtClean="0"/>
              <a:t>Generics are also </a:t>
            </a:r>
            <a:r>
              <a:rPr lang="en-US" dirty="0"/>
              <a:t>known as </a:t>
            </a:r>
            <a:r>
              <a:rPr lang="en-US" dirty="0" smtClean="0"/>
              <a:t>"</a:t>
            </a:r>
            <a:r>
              <a:rPr lang="en-US" dirty="0" smtClean="0">
                <a:solidFill>
                  <a:schemeClr val="accent5">
                    <a:lumMod val="20000"/>
                    <a:lumOff val="80000"/>
                  </a:schemeClr>
                </a:solidFill>
              </a:rPr>
              <a:t>parameterized</a:t>
            </a:r>
            <a:r>
              <a:rPr lang="en-US" dirty="0" smtClean="0"/>
              <a:t> </a:t>
            </a:r>
            <a:r>
              <a:rPr lang="en-US" dirty="0" smtClean="0">
                <a:solidFill>
                  <a:schemeClr val="accent5">
                    <a:lumMod val="20000"/>
                    <a:lumOff val="80000"/>
                  </a:schemeClr>
                </a:solidFill>
              </a:rPr>
              <a:t>types</a:t>
            </a:r>
            <a:r>
              <a:rPr lang="en-US" dirty="0" smtClean="0"/>
              <a:t>" or "</a:t>
            </a:r>
            <a:r>
              <a:rPr lang="en-US" dirty="0" smtClean="0">
                <a:solidFill>
                  <a:schemeClr val="accent5">
                    <a:lumMod val="20000"/>
                    <a:lumOff val="80000"/>
                  </a:schemeClr>
                </a:solidFill>
              </a:rPr>
              <a:t>template types</a:t>
            </a:r>
            <a:r>
              <a:rPr lang="en-US" dirty="0" smtClean="0"/>
              <a:t>"</a:t>
            </a:r>
            <a:endParaRPr lang="en-US" dirty="0"/>
          </a:p>
          <a:p>
            <a:pPr lvl="1">
              <a:lnSpc>
                <a:spcPts val="3700"/>
              </a:lnSpc>
            </a:pPr>
            <a:r>
              <a:rPr lang="en-US" dirty="0"/>
              <a:t>Similar to the templates in C++</a:t>
            </a:r>
          </a:p>
          <a:p>
            <a:pPr lvl="1">
              <a:lnSpc>
                <a:spcPts val="3700"/>
              </a:lnSpc>
            </a:pPr>
            <a:r>
              <a:rPr lang="en-US" dirty="0"/>
              <a:t>Similar to the generics in </a:t>
            </a:r>
            <a:r>
              <a:rPr lang="en-US" dirty="0" smtClean="0"/>
              <a:t>Java</a:t>
            </a:r>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List&lt;T&gt;</a:t>
            </a:r>
            <a:r>
              <a:rPr lang="en-US" dirty="0" smtClean="0"/>
              <a:t> Class</a:t>
            </a:r>
            <a:endParaRPr lang="en-US" noProof="1"/>
          </a:p>
        </p:txBody>
      </p:sp>
      <p:sp>
        <p:nvSpPr>
          <p:cNvPr id="610307" name="Rectangle 3"/>
          <p:cNvSpPr>
            <a:spLocks noGrp="1" noChangeArrowheads="1"/>
          </p:cNvSpPr>
          <p:nvPr>
            <p:ph type="body" idx="1"/>
          </p:nvPr>
        </p:nvSpPr>
        <p:spPr/>
        <p:txBody>
          <a:bodyPr/>
          <a:lstStyle/>
          <a:p>
            <a:r>
              <a:rPr lang="en-US" dirty="0"/>
              <a:t>Implements the </a:t>
            </a:r>
            <a:r>
              <a:rPr lang="en-US" dirty="0" smtClean="0"/>
              <a:t>abstract data structure </a:t>
            </a:r>
            <a:r>
              <a:rPr lang="en-US" dirty="0" smtClean="0">
                <a:solidFill>
                  <a:schemeClr val="accent5">
                    <a:lumMod val="20000"/>
                    <a:lumOff val="80000"/>
                  </a:schemeClr>
                </a:solidFill>
              </a:rPr>
              <a:t>list</a:t>
            </a:r>
            <a:r>
              <a:rPr lang="en-US" dirty="0" smtClean="0"/>
              <a:t> using </a:t>
            </a:r>
            <a:r>
              <a:rPr lang="en-US" dirty="0"/>
              <a:t>an array </a:t>
            </a:r>
          </a:p>
          <a:p>
            <a:pPr lvl="1"/>
            <a:r>
              <a:rPr lang="en-US" dirty="0" smtClean="0"/>
              <a:t>All elements </a:t>
            </a:r>
            <a:r>
              <a:rPr lang="en-US" dirty="0"/>
              <a:t>are </a:t>
            </a:r>
            <a:r>
              <a:rPr lang="en-US" dirty="0" smtClean="0"/>
              <a:t>of </a:t>
            </a:r>
            <a:r>
              <a:rPr lang="en-US" dirty="0"/>
              <a:t>the same type </a:t>
            </a:r>
            <a:r>
              <a:rPr lang="en-US" noProof="1" smtClean="0">
                <a:solidFill>
                  <a:schemeClr val="accent5">
                    <a:lumMod val="20000"/>
                    <a:lumOff val="80000"/>
                  </a:schemeClr>
                </a:solidFill>
                <a:latin typeface="Consolas" pitchFamily="49" charset="0"/>
                <a:cs typeface="Consolas" pitchFamily="49" charset="0"/>
              </a:rPr>
              <a:t>T</a:t>
            </a:r>
          </a:p>
          <a:p>
            <a:pPr lvl="1"/>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a:t>
            </a:r>
            <a:r>
              <a:rPr lang="en-US" dirty="0" smtClean="0"/>
              <a:t>type, e.g</a:t>
            </a:r>
            <a:r>
              <a:rPr lang="en-US" dirty="0"/>
              <a:t>. </a:t>
            </a:r>
            <a:r>
              <a:rPr lang="en-US" noProof="1" smtClean="0">
                <a:solidFill>
                  <a:schemeClr val="accent5">
                    <a:lumMod val="20000"/>
                    <a:lumOff val="80000"/>
                  </a:schemeClr>
                </a:solidFill>
                <a:latin typeface="Consolas" pitchFamily="49" charset="0"/>
                <a:cs typeface="Consolas" pitchFamily="49" charset="0"/>
              </a:rPr>
              <a:t>List&lt;int&gt;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List&lt;string&gt;</a:t>
            </a:r>
            <a:r>
              <a:rPr lang="en-US" dirty="0" smtClean="0"/>
              <a:t>, </a:t>
            </a:r>
            <a:r>
              <a:rPr lang="en-US" noProof="1" smtClean="0">
                <a:solidFill>
                  <a:schemeClr val="accent5">
                    <a:lumMod val="20000"/>
                    <a:lumOff val="80000"/>
                  </a:schemeClr>
                </a:solidFill>
                <a:latin typeface="Consolas" pitchFamily="49" charset="0"/>
                <a:cs typeface="Consolas" pitchFamily="49" charset="0"/>
              </a:rPr>
              <a:t>List&lt;DateTime&gt;</a:t>
            </a:r>
            <a:endParaRPr lang="en-US" dirty="0"/>
          </a:p>
          <a:p>
            <a:pPr lvl="1"/>
            <a:r>
              <a:rPr lang="en-US" dirty="0"/>
              <a:t>Size is dynamically increased as needed</a:t>
            </a:r>
          </a:p>
          <a:p>
            <a:r>
              <a:rPr lang="en-US" dirty="0" smtClean="0"/>
              <a:t>Basic functionality:</a:t>
            </a:r>
            <a:endParaRPr lang="en-US" dirty="0"/>
          </a:p>
          <a:p>
            <a:pPr lvl="1"/>
            <a:r>
              <a:rPr lang="en-US" dirty="0">
                <a:solidFill>
                  <a:schemeClr val="accent5">
                    <a:lumMod val="20000"/>
                    <a:lumOff val="80000"/>
                  </a:schemeClr>
                </a:solidFill>
                <a:latin typeface="Consolas" pitchFamily="49" charset="0"/>
                <a:cs typeface="Consolas" pitchFamily="49" charset="0"/>
              </a:rPr>
              <a:t>Count</a:t>
            </a:r>
            <a:r>
              <a:rPr lang="en-US" dirty="0"/>
              <a:t> – returns the number of elements</a:t>
            </a:r>
            <a:r>
              <a:rPr lang="en-US" dirty="0">
                <a:latin typeface="Courier New" pitchFamily="49" charset="0"/>
              </a:rPr>
              <a:t> </a:t>
            </a:r>
          </a:p>
          <a:p>
            <a:pPr lvl="1"/>
            <a:r>
              <a:rPr lang="en-US" dirty="0">
                <a:solidFill>
                  <a:schemeClr val="accent5">
                    <a:lumMod val="20000"/>
                    <a:lumOff val="80000"/>
                  </a:schemeClr>
                </a:solidFill>
                <a:latin typeface="Consolas" pitchFamily="49" charset="0"/>
                <a:cs typeface="Consolas" pitchFamily="49" charset="0"/>
              </a:rPr>
              <a:t>Add(T)</a:t>
            </a:r>
            <a:r>
              <a:rPr lang="en-US" dirty="0"/>
              <a:t> – </a:t>
            </a:r>
            <a:r>
              <a:rPr lang="en-US" dirty="0" smtClean="0"/>
              <a:t>appends given element </a:t>
            </a:r>
            <a:r>
              <a:rPr lang="en-US" dirty="0"/>
              <a:t>at the end</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Simple Example</a:t>
            </a:r>
            <a:endParaRPr lang="bg-BG" dirty="0"/>
          </a:p>
        </p:txBody>
      </p:sp>
      <p:sp>
        <p:nvSpPr>
          <p:cNvPr id="614404" name="Rectangle 4"/>
          <p:cNvSpPr>
            <a:spLocks noChangeArrowheads="1"/>
          </p:cNvSpPr>
          <p:nvPr/>
        </p:nvSpPr>
        <p:spPr bwMode="auto">
          <a:xfrm>
            <a:off x="660906" y="1153954"/>
            <a:ext cx="7797294" cy="517064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 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List&lt;string&gt; list =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List&lt;string&gt;();</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list.Add("PHP");</a:t>
            </a: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foreach (string item in list)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Console.WriteLine(item);</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400"/>
              </a:lnSpc>
              <a:spcBef>
                <a:spcPts val="12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Result:</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Java</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PHP</a:t>
            </a:r>
          </a:p>
          <a:p>
            <a:pPr eaLnBrk="0" hangingPunct="0">
              <a:lnSpc>
                <a:spcPts val="24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a:t>
            </a:r>
            <a:endParaRPr lang="bg-BG" dirty="0">
              <a:solidFill>
                <a:schemeClr val="tx1"/>
              </a:solidFill>
            </a:endParaRPr>
          </a:p>
        </p:txBody>
      </p:sp>
      <p:sp>
        <p:nvSpPr>
          <p:cNvPr id="611331" name="Rectangle 3"/>
          <p:cNvSpPr>
            <a:spLocks noGrp="1" noChangeArrowheads="1"/>
          </p:cNvSpPr>
          <p:nvPr>
            <p:ph type="body" idx="1"/>
          </p:nvPr>
        </p:nvSpPr>
        <p:spPr>
          <a:xfrm>
            <a:off x="228600" y="990600"/>
            <a:ext cx="8686800" cy="5715000"/>
          </a:xfrm>
        </p:spPr>
        <p:txBody>
          <a:bodyPr/>
          <a:lstStyle/>
          <a:p>
            <a:pPr>
              <a:lnSpc>
                <a:spcPts val="3700"/>
              </a:lnSpc>
            </a:pPr>
            <a:r>
              <a:rPr lang="en-US" sz="3000" noProof="1" smtClean="0">
                <a:solidFill>
                  <a:schemeClr val="accent5">
                    <a:lumMod val="20000"/>
                    <a:lumOff val="80000"/>
                  </a:schemeClr>
                </a:solidFill>
                <a:latin typeface="Consolas" pitchFamily="49" charset="0"/>
                <a:cs typeface="Consolas" pitchFamily="49" charset="0"/>
              </a:rPr>
              <a:t>list[index]</a:t>
            </a:r>
            <a:r>
              <a:rPr lang="en-US" sz="3000" dirty="0" smtClean="0"/>
              <a:t> – access element by index</a:t>
            </a:r>
            <a:endParaRPr lang="bg-BG" sz="3000" noProof="1" smtClean="0">
              <a:solidFill>
                <a:schemeClr val="accent5">
                  <a:lumMod val="20000"/>
                  <a:lumOff val="80000"/>
                </a:schemeClr>
              </a:solidFill>
              <a:latin typeface="Consolas" pitchFamily="49" charset="0"/>
              <a:cs typeface="Consolas" pitchFamily="49" charset="0"/>
            </a:endParaRPr>
          </a:p>
          <a:p>
            <a:pPr>
              <a:lnSpc>
                <a:spcPts val="3700"/>
              </a:lnSpc>
            </a:pPr>
            <a:r>
              <a:rPr lang="en-US" sz="3000" noProof="1" smtClean="0">
                <a:solidFill>
                  <a:schemeClr val="accent5">
                    <a:lumMod val="20000"/>
                    <a:lumOff val="80000"/>
                  </a:schemeClr>
                </a:solidFill>
                <a:latin typeface="Consolas" pitchFamily="49" charset="0"/>
                <a:cs typeface="Consolas" pitchFamily="49" charset="0"/>
              </a:rPr>
              <a:t>Insert(index</a:t>
            </a:r>
            <a:r>
              <a:rPr lang="en-US" sz="3000" dirty="0">
                <a:solidFill>
                  <a:schemeClr val="accent5">
                    <a:lumMod val="20000"/>
                    <a:lumOff val="80000"/>
                  </a:schemeClr>
                </a:solidFill>
                <a:latin typeface="Consolas" pitchFamily="49" charset="0"/>
                <a:cs typeface="Consolas" pitchFamily="49" charset="0"/>
              </a:rPr>
              <a:t>,</a:t>
            </a:r>
            <a:r>
              <a:rPr lang="en-US" sz="3000" dirty="0">
                <a:solidFill>
                  <a:schemeClr val="accent5">
                    <a:lumMod val="20000"/>
                    <a:lumOff val="80000"/>
                  </a:schemeClr>
                </a:solidFill>
                <a:cs typeface="Consolas" pitchFamily="49" charset="0"/>
              </a:rPr>
              <a:t> </a:t>
            </a:r>
            <a:r>
              <a:rPr lang="en-US" sz="3000" dirty="0">
                <a:solidFill>
                  <a:schemeClr val="accent5">
                    <a:lumMod val="20000"/>
                    <a:lumOff val="80000"/>
                  </a:schemeClr>
                </a:solidFill>
                <a:latin typeface="Consolas" pitchFamily="49" charset="0"/>
                <a:cs typeface="Consolas" pitchFamily="49" charset="0"/>
              </a:rPr>
              <a:t>T)</a:t>
            </a:r>
            <a:r>
              <a:rPr lang="en-US" sz="3000" dirty="0"/>
              <a:t> – inserts </a:t>
            </a:r>
            <a:r>
              <a:rPr lang="en-US" sz="3000" dirty="0" smtClean="0"/>
              <a:t>given element to the </a:t>
            </a:r>
            <a:r>
              <a:rPr lang="en-US" sz="3000" dirty="0"/>
              <a:t>list at a specified position</a:t>
            </a:r>
            <a:endParaRPr lang="bg-BG" sz="3000" dirty="0"/>
          </a:p>
          <a:p>
            <a:pPr>
              <a:lnSpc>
                <a:spcPts val="3700"/>
              </a:lnSpc>
            </a:pPr>
            <a:r>
              <a:rPr lang="en-US" sz="3000" dirty="0">
                <a:solidFill>
                  <a:schemeClr val="accent5">
                    <a:lumMod val="20000"/>
                    <a:lumOff val="80000"/>
                  </a:schemeClr>
                </a:solidFill>
                <a:latin typeface="Consolas" pitchFamily="49" charset="0"/>
                <a:cs typeface="Consolas" pitchFamily="49" charset="0"/>
              </a:rPr>
              <a:t>Remove(T)</a:t>
            </a:r>
            <a:r>
              <a:rPr lang="en-US" sz="3000" dirty="0"/>
              <a:t> – removes the first occurrence of </a:t>
            </a:r>
            <a:r>
              <a:rPr lang="en-US" sz="3000" dirty="0" smtClean="0"/>
              <a:t>given element</a:t>
            </a:r>
            <a:endParaRPr lang="en-US" sz="3000" dirty="0"/>
          </a:p>
          <a:p>
            <a:pPr>
              <a:lnSpc>
                <a:spcPts val="3700"/>
              </a:lnSpc>
            </a:pPr>
            <a:r>
              <a:rPr lang="en-US" sz="3000" noProof="1" smtClean="0">
                <a:solidFill>
                  <a:schemeClr val="accent5">
                    <a:lumMod val="20000"/>
                    <a:lumOff val="80000"/>
                  </a:schemeClr>
                </a:solidFill>
                <a:latin typeface="Consolas" pitchFamily="49" charset="0"/>
                <a:cs typeface="Consolas" pitchFamily="49" charset="0"/>
              </a:rPr>
              <a:t>RemoveAt(index)</a:t>
            </a:r>
            <a:r>
              <a:rPr lang="en-US" sz="3000" dirty="0" smtClean="0"/>
              <a:t> </a:t>
            </a:r>
            <a:r>
              <a:rPr lang="en-US" sz="3000" dirty="0"/>
              <a:t>– removes the element at the specified position</a:t>
            </a:r>
          </a:p>
          <a:p>
            <a:pPr>
              <a:lnSpc>
                <a:spcPts val="3700"/>
              </a:lnSpc>
            </a:pPr>
            <a:r>
              <a:rPr lang="en-US" sz="3000" dirty="0">
                <a:solidFill>
                  <a:schemeClr val="accent5">
                    <a:lumMod val="20000"/>
                    <a:lumOff val="80000"/>
                  </a:schemeClr>
                </a:solidFill>
                <a:latin typeface="Consolas" pitchFamily="49" charset="0"/>
                <a:cs typeface="Consolas" pitchFamily="49" charset="0"/>
              </a:rPr>
              <a:t>Clear()</a:t>
            </a:r>
            <a:r>
              <a:rPr lang="en-US" sz="3000" dirty="0"/>
              <a:t> – removes all elements</a:t>
            </a:r>
          </a:p>
          <a:p>
            <a:pPr>
              <a:lnSpc>
                <a:spcPts val="3700"/>
              </a:lnSpc>
            </a:pPr>
            <a:r>
              <a:rPr lang="en-US" sz="3000" noProof="1" smtClean="0">
                <a:solidFill>
                  <a:schemeClr val="accent5">
                    <a:lumMod val="20000"/>
                    <a:lumOff val="80000"/>
                  </a:schemeClr>
                </a:solidFill>
                <a:latin typeface="Consolas" pitchFamily="49" charset="0"/>
                <a:cs typeface="Consolas" pitchFamily="49" charset="0"/>
              </a:rPr>
              <a:t>Contains(T</a:t>
            </a:r>
            <a:r>
              <a:rPr lang="en-US" sz="3000" dirty="0"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determines whether </a:t>
            </a:r>
            <a:r>
              <a:rPr lang="en-US" sz="3000" dirty="0" smtClean="0"/>
              <a:t>an </a:t>
            </a:r>
            <a:r>
              <a:rPr lang="en-US" sz="3000" dirty="0"/>
              <a:t>element is </a:t>
            </a:r>
            <a:r>
              <a:rPr lang="en-US" sz="3000" dirty="0" smtClean="0"/>
              <a:t>part of </a:t>
            </a:r>
            <a:r>
              <a:rPr lang="en-US" sz="3000" dirty="0"/>
              <a:t>the </a:t>
            </a:r>
            <a:r>
              <a:rPr lang="en-US" sz="3000" dirty="0" smtClean="0"/>
              <a:t>list</a:t>
            </a:r>
            <a:endParaRPr lang="en-US" sz="3000"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lstStyle/>
          <a:p>
            <a:r>
              <a:rPr lang="en-US" dirty="0" smtClean="0">
                <a:latin typeface="Consolas" pitchFamily="49" charset="0"/>
                <a:cs typeface="Consolas" pitchFamily="49" charset="0"/>
              </a:rPr>
              <a:t>List&lt;T&gt;</a:t>
            </a:r>
            <a:r>
              <a:rPr lang="en-US" dirty="0" smtClean="0"/>
              <a:t> – Functionality (2)</a:t>
            </a:r>
            <a:endParaRPr lang="bg-BG" dirty="0">
              <a:solidFill>
                <a:schemeClr val="tx1"/>
              </a:solidFill>
            </a:endParaRPr>
          </a:p>
        </p:txBody>
      </p:sp>
      <p:sp>
        <p:nvSpPr>
          <p:cNvPr id="747523" name="Rectangle 3"/>
          <p:cNvSpPr>
            <a:spLocks noGrp="1" noChangeArrowheads="1"/>
          </p:cNvSpPr>
          <p:nvPr>
            <p:ph type="body" idx="1"/>
          </p:nvPr>
        </p:nvSpPr>
        <p:spPr>
          <a:xfrm>
            <a:off x="228600" y="1066800"/>
            <a:ext cx="8686800" cy="5638800"/>
          </a:xfrm>
        </p:spPr>
        <p:txBody>
          <a:bodyPr/>
          <a:lstStyle/>
          <a:p>
            <a:pPr>
              <a:spcBef>
                <a:spcPts val="300"/>
              </a:spcBef>
            </a:pPr>
            <a:r>
              <a:rPr lang="en-US" sz="3000" noProof="1" smtClean="0">
                <a:solidFill>
                  <a:schemeClr val="accent5">
                    <a:lumMod val="20000"/>
                    <a:lumOff val="80000"/>
                  </a:schemeClr>
                </a:solidFill>
                <a:latin typeface="Consolas" pitchFamily="49" charset="0"/>
                <a:cs typeface="Consolas" pitchFamily="49" charset="0"/>
              </a:rPr>
              <a:t>IndexOf()</a:t>
            </a:r>
            <a:r>
              <a:rPr lang="en-US" sz="3000" dirty="0" smtClean="0"/>
              <a:t> – returns </a:t>
            </a:r>
            <a:r>
              <a:rPr lang="en-US" sz="3000" dirty="0"/>
              <a:t>the </a:t>
            </a:r>
            <a:r>
              <a:rPr lang="en-US" sz="3000" dirty="0" smtClean="0"/>
              <a:t>index </a:t>
            </a:r>
            <a:r>
              <a:rPr lang="en-US" sz="3000" dirty="0"/>
              <a:t>of the first occurrence of a </a:t>
            </a:r>
            <a:r>
              <a:rPr lang="en-US" sz="3000" dirty="0" smtClean="0"/>
              <a:t>value</a:t>
            </a:r>
            <a:r>
              <a:rPr lang="bg-BG" sz="3000" dirty="0" smtClean="0"/>
              <a:t> </a:t>
            </a:r>
            <a:r>
              <a:rPr lang="en-US" sz="3000" dirty="0" smtClean="0"/>
              <a:t>in </a:t>
            </a:r>
            <a:r>
              <a:rPr lang="en-US" sz="3000" dirty="0"/>
              <a:t>the list </a:t>
            </a:r>
            <a:r>
              <a:rPr lang="bg-BG" sz="3000" dirty="0" smtClean="0"/>
              <a:t>(</a:t>
            </a:r>
            <a:r>
              <a:rPr lang="en-US" sz="3000" dirty="0" smtClean="0"/>
              <a:t>zero-based</a:t>
            </a:r>
            <a:r>
              <a:rPr lang="bg-BG" sz="3000" dirty="0" smtClean="0"/>
              <a:t>)</a:t>
            </a:r>
            <a:endParaRPr lang="en-US" sz="3000" dirty="0"/>
          </a:p>
          <a:p>
            <a:pPr>
              <a:spcBef>
                <a:spcPts val="300"/>
              </a:spcBef>
            </a:pPr>
            <a:r>
              <a:rPr lang="en-US" sz="3000" noProof="1">
                <a:solidFill>
                  <a:schemeClr val="accent5">
                    <a:lumMod val="20000"/>
                    <a:lumOff val="80000"/>
                  </a:schemeClr>
                </a:solidFill>
                <a:latin typeface="Consolas" pitchFamily="49" charset="0"/>
                <a:cs typeface="Consolas" pitchFamily="49" charset="0"/>
              </a:rPr>
              <a:t>Reverse</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reverses the order of the elements in the list or a portion of it</a:t>
            </a:r>
            <a:endParaRPr lang="en-US" sz="3000" dirty="0">
              <a:latin typeface="Courier New" pitchFamily="49" charset="0"/>
            </a:endParaRPr>
          </a:p>
          <a:p>
            <a:pPr>
              <a:spcBef>
                <a:spcPts val="300"/>
              </a:spcBef>
            </a:pPr>
            <a:r>
              <a:rPr lang="en-US" sz="3000" noProof="1">
                <a:solidFill>
                  <a:schemeClr val="accent5">
                    <a:lumMod val="20000"/>
                    <a:lumOff val="80000"/>
                  </a:schemeClr>
                </a:solidFill>
                <a:latin typeface="Consolas" pitchFamily="49" charset="0"/>
                <a:cs typeface="Consolas" pitchFamily="49" charset="0"/>
              </a:rPr>
              <a:t>Sort</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a:t>
            </a:r>
            <a:r>
              <a:rPr lang="en-US" sz="3000" dirty="0"/>
              <a:t>sorts the elements in the </a:t>
            </a:r>
            <a:r>
              <a:rPr lang="en-US" sz="3000" dirty="0" smtClean="0"/>
              <a:t>list or </a:t>
            </a:r>
            <a:r>
              <a:rPr lang="en-US" sz="3000" dirty="0"/>
              <a:t>a portion of it</a:t>
            </a:r>
            <a:endParaRPr lang="en-US" sz="3000" dirty="0">
              <a:latin typeface="Courier New" pitchFamily="49" charset="0"/>
            </a:endParaRPr>
          </a:p>
          <a:p>
            <a:pPr>
              <a:spcBef>
                <a:spcPts val="300"/>
              </a:spcBef>
            </a:pPr>
            <a:r>
              <a:rPr lang="en-US" sz="3000" noProof="1">
                <a:solidFill>
                  <a:schemeClr val="accent5">
                    <a:lumMod val="20000"/>
                    <a:lumOff val="80000"/>
                  </a:schemeClr>
                </a:solidFill>
                <a:latin typeface="Consolas" pitchFamily="49" charset="0"/>
                <a:cs typeface="Consolas" pitchFamily="49" charset="0"/>
              </a:rPr>
              <a:t>ToArray</a:t>
            </a:r>
            <a:r>
              <a:rPr lang="en-US" sz="3000" noProof="1" smtClean="0">
                <a:solidFill>
                  <a:schemeClr val="accent5">
                    <a:lumMod val="20000"/>
                    <a:lumOff val="80000"/>
                  </a:schemeClr>
                </a:solidFill>
                <a:latin typeface="Consolas" pitchFamily="49" charset="0"/>
                <a:cs typeface="Consolas" pitchFamily="49" charset="0"/>
              </a:rPr>
              <a:t>()</a:t>
            </a:r>
            <a:r>
              <a:rPr lang="en-US" sz="3000" dirty="0" smtClean="0"/>
              <a:t> – converts the </a:t>
            </a:r>
            <a:r>
              <a:rPr lang="en-US" sz="3000" dirty="0"/>
              <a:t>elements of the list to </a:t>
            </a:r>
            <a:r>
              <a:rPr lang="en-US" sz="3000" dirty="0" smtClean="0"/>
              <a:t>an array</a:t>
            </a:r>
            <a:endParaRPr lang="en-US" sz="3000" dirty="0"/>
          </a:p>
          <a:p>
            <a:pPr>
              <a:spcBef>
                <a:spcPts val="300"/>
              </a:spcBef>
            </a:pPr>
            <a:r>
              <a:rPr lang="en-US" sz="3000" noProof="1" smtClean="0">
                <a:solidFill>
                  <a:schemeClr val="accent5">
                    <a:lumMod val="20000"/>
                    <a:lumOff val="80000"/>
                  </a:schemeClr>
                </a:solidFill>
                <a:latin typeface="Consolas" pitchFamily="49" charset="0"/>
                <a:cs typeface="Consolas" pitchFamily="49" charset="0"/>
              </a:rPr>
              <a:t>TrimExcess()</a:t>
            </a:r>
            <a:r>
              <a:rPr lang="en-US" sz="3000" dirty="0" smtClean="0"/>
              <a:t> – </a:t>
            </a:r>
            <a:r>
              <a:rPr lang="en-US" sz="3000" dirty="0"/>
              <a:t>sets the capacity </a:t>
            </a:r>
            <a:r>
              <a:rPr lang="en-US" sz="3000" dirty="0" smtClean="0"/>
              <a:t>to the </a:t>
            </a:r>
            <a:r>
              <a:rPr lang="en-US" sz="3000" dirty="0"/>
              <a:t>actual number of elements</a:t>
            </a:r>
            <a:endParaRPr lang="en-US" sz="3000" noProof="1"/>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dirty="0"/>
              <a:t>Primes in </a:t>
            </a:r>
            <a:r>
              <a:rPr lang="en-US" dirty="0" smtClean="0"/>
              <a:t>an Interval </a:t>
            </a:r>
            <a:r>
              <a:rPr lang="en-US" dirty="0"/>
              <a:t>– Example</a:t>
            </a:r>
            <a:endParaRPr lang="bg-BG" dirty="0"/>
          </a:p>
        </p:txBody>
      </p:sp>
      <p:sp>
        <p:nvSpPr>
          <p:cNvPr id="614404" name="Rectangle 4"/>
          <p:cNvSpPr>
            <a:spLocks noChangeArrowheads="1"/>
          </p:cNvSpPr>
          <p:nvPr/>
        </p:nvSpPr>
        <p:spPr bwMode="auto">
          <a:xfrm>
            <a:off x="584706" y="1153210"/>
            <a:ext cx="7949694" cy="524759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List&lt;int&gt;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FindPrimes(int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start, int end)</a:t>
            </a:r>
          </a:p>
          <a:p>
            <a:pPr eaLnBrk="0" hangingPunct="0">
              <a:lnSpc>
                <a:spcPts val="21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List&lt;int</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 primesList = new List&lt;int&gt;();</a:t>
            </a:r>
          </a:p>
          <a:p>
            <a:pPr eaLnBrk="0" hangingPunct="0">
              <a:lnSpc>
                <a:spcPts val="2100"/>
              </a:lnSpc>
              <a:spcBef>
                <a:spcPts val="6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num = start; num &lt;= end; num++)</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bool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 = true;</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div = 2; div &lt;= Math.Sqrt(num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div++)</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(num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div == 0)</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false;</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break</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if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primesList.Add(num);</a:t>
            </a: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16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1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primesList;</a:t>
            </a:r>
          </a:p>
          <a:p>
            <a:pPr eaLnBrk="0" hangingPunct="0">
              <a:lnSpc>
                <a:spcPts val="16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Stack&lt;T&gt;</a:t>
            </a:r>
            <a:r>
              <a:rPr lang="en-US" dirty="0" smtClean="0"/>
              <a:t> Class</a:t>
            </a:r>
            <a:endParaRPr lang="bg-BG" dirty="0"/>
          </a:p>
        </p:txBody>
      </p:sp>
      <p:sp>
        <p:nvSpPr>
          <p:cNvPr id="569347" name="Rectangle 3"/>
          <p:cNvSpPr>
            <a:spLocks noGrp="1" noChangeArrowheads="1"/>
          </p:cNvSpPr>
          <p:nvPr>
            <p:ph type="body" idx="1"/>
          </p:nvPr>
        </p:nvSpPr>
        <p:spPr/>
        <p:txBody>
          <a:bodyPr/>
          <a:lstStyle/>
          <a:p>
            <a:r>
              <a:rPr lang="en-US" dirty="0"/>
              <a:t>Implements the </a:t>
            </a:r>
            <a:r>
              <a:rPr lang="en-US" dirty="0">
                <a:solidFill>
                  <a:schemeClr val="accent5">
                    <a:lumMod val="20000"/>
                    <a:lumOff val="80000"/>
                  </a:schemeClr>
                </a:solidFill>
              </a:rPr>
              <a:t>stack</a:t>
            </a:r>
            <a:r>
              <a:rPr lang="en-US" dirty="0"/>
              <a:t> data </a:t>
            </a:r>
            <a:r>
              <a:rPr lang="en-US" dirty="0" smtClean="0"/>
              <a:t>structure using </a:t>
            </a:r>
            <a:r>
              <a:rPr lang="en-US" dirty="0"/>
              <a:t>an array</a:t>
            </a:r>
          </a:p>
          <a:p>
            <a:pPr marL="803275" lvl="1" indent="-346075"/>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03275" lvl="1" indent="-346075"/>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03275" lvl="1" indent="-346075"/>
            <a:r>
              <a:rPr lang="en-US" dirty="0"/>
              <a:t>Size is dynamically increased as needed</a:t>
            </a:r>
          </a:p>
          <a:p>
            <a:r>
              <a:rPr lang="en-US" dirty="0" smtClean="0"/>
              <a:t>Basic functionality:</a:t>
            </a:r>
            <a:endParaRPr lang="en-US" dirty="0"/>
          </a:p>
          <a:p>
            <a:pPr marL="803275" lvl="1" indent="-346075"/>
            <a:r>
              <a:rPr lang="en-US" noProof="1" smtClean="0">
                <a:solidFill>
                  <a:schemeClr val="accent5">
                    <a:lumMod val="20000"/>
                    <a:lumOff val="80000"/>
                  </a:schemeClr>
                </a:solidFill>
                <a:latin typeface="Consolas" pitchFamily="49" charset="0"/>
                <a:cs typeface="Consolas" pitchFamily="49" charset="0"/>
              </a:rPr>
              <a:t>Push(T)</a:t>
            </a:r>
            <a:r>
              <a:rPr lang="en-US" dirty="0" smtClean="0"/>
              <a:t> </a:t>
            </a:r>
            <a:r>
              <a:rPr lang="en-US" dirty="0"/>
              <a:t>– inserts elements to the stack</a:t>
            </a:r>
          </a:p>
          <a:p>
            <a:pPr marL="803275" lvl="1" indent="-346075"/>
            <a:r>
              <a:rPr lang="en-US" noProof="1" smtClean="0">
                <a:solidFill>
                  <a:schemeClr val="accent5">
                    <a:lumMod val="20000"/>
                    <a:lumOff val="80000"/>
                  </a:schemeClr>
                </a:solidFill>
                <a:latin typeface="Consolas" pitchFamily="49" charset="0"/>
                <a:cs typeface="Consolas" pitchFamily="49" charset="0"/>
              </a:rPr>
              <a:t>Pop()</a:t>
            </a:r>
            <a:r>
              <a:rPr lang="en-US" dirty="0" smtClean="0"/>
              <a:t> </a:t>
            </a:r>
            <a:r>
              <a:rPr lang="en-US" dirty="0"/>
              <a:t>– removes and returns the top element from the stack</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dirty="0">
                <a:latin typeface="Consolas" pitchFamily="49" charset="0"/>
                <a:cs typeface="Consolas" pitchFamily="49" charset="0"/>
              </a:rPr>
              <a:t>Stack&lt;T&gt;</a:t>
            </a:r>
            <a:r>
              <a:rPr lang="en-US" dirty="0"/>
              <a:t> – Example</a:t>
            </a:r>
            <a:endParaRPr lang="bg-BG" dirty="0"/>
          </a:p>
        </p:txBody>
      </p:sp>
      <p:sp>
        <p:nvSpPr>
          <p:cNvPr id="622595" name="Rectangle 3"/>
          <p:cNvSpPr>
            <a:spLocks noGrp="1" noChangeArrowheads="1"/>
          </p:cNvSpPr>
          <p:nvPr>
            <p:ph type="body" idx="1"/>
          </p:nvPr>
        </p:nvSpPr>
        <p:spPr/>
        <p:txBody>
          <a:bodyPr/>
          <a:lstStyle/>
          <a:p>
            <a:r>
              <a:rPr lang="en-US" sz="3000" dirty="0"/>
              <a:t>Using </a:t>
            </a:r>
            <a:r>
              <a:rPr lang="en-US" sz="3000" dirty="0">
                <a:solidFill>
                  <a:schemeClr val="accent5">
                    <a:lumMod val="20000"/>
                    <a:lumOff val="80000"/>
                  </a:schemeClr>
                </a:solidFill>
                <a:latin typeface="Consolas" pitchFamily="49" charset="0"/>
                <a:cs typeface="Consolas" pitchFamily="49" charset="0"/>
              </a:rPr>
              <a:t>Push()</a:t>
            </a:r>
            <a:r>
              <a:rPr lang="en-US" sz="3000" dirty="0"/>
              <a:t>, </a:t>
            </a:r>
            <a:r>
              <a:rPr lang="en-US" sz="3000" dirty="0">
                <a:solidFill>
                  <a:schemeClr val="accent5">
                    <a:lumMod val="20000"/>
                    <a:lumOff val="80000"/>
                  </a:schemeClr>
                </a:solidFill>
                <a:latin typeface="Consolas" pitchFamily="49" charset="0"/>
                <a:cs typeface="Consolas" pitchFamily="49" charset="0"/>
              </a:rPr>
              <a:t>Pop()</a:t>
            </a:r>
            <a:r>
              <a:rPr lang="en-US" sz="3000" dirty="0"/>
              <a:t> and </a:t>
            </a:r>
            <a:r>
              <a:rPr lang="en-US" sz="3000" dirty="0">
                <a:solidFill>
                  <a:schemeClr val="accent5">
                    <a:lumMod val="20000"/>
                    <a:lumOff val="80000"/>
                  </a:schemeClr>
                </a:solidFill>
                <a:latin typeface="Consolas" pitchFamily="49" charset="0"/>
                <a:cs typeface="Consolas" pitchFamily="49" charset="0"/>
              </a:rPr>
              <a:t>Peek()</a:t>
            </a:r>
            <a:r>
              <a:rPr lang="en-US" sz="3000" dirty="0"/>
              <a:t> methods</a:t>
            </a:r>
            <a:endParaRPr lang="bg-BG" sz="3000" dirty="0"/>
          </a:p>
        </p:txBody>
      </p:sp>
      <p:sp>
        <p:nvSpPr>
          <p:cNvPr id="622598" name="Rectangle 6"/>
          <p:cNvSpPr>
            <a:spLocks noChangeArrowheads="1"/>
          </p:cNvSpPr>
          <p:nvPr/>
        </p:nvSpPr>
        <p:spPr bwMode="auto">
          <a:xfrm>
            <a:off x="609601" y="1905000"/>
            <a:ext cx="7924800" cy="44525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Main()</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 = new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Stack&lt;string&gt;();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stack.Push("1. Ivan");</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stack.Push("2. Nikolay");</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stack.Push("3. Maria");</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stack.Push("4. George");</a:t>
            </a: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Console.WriteLine("Top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{0}",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stack.Peek());</a:t>
            </a:r>
          </a:p>
          <a:p>
            <a:pPr eaLnBrk="0" hangingPunct="0">
              <a:lnSpc>
                <a:spcPts val="2300"/>
              </a:lnSpc>
              <a:spcBef>
                <a:spcPts val="6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while (stack.Count &gt; 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string personName =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stack.Pop</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Console.WriteLine(personName</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3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p:txBody>
          <a:bodyPr/>
          <a:lstStyle/>
          <a:p>
            <a:r>
              <a:rPr lang="en-US" dirty="0" smtClean="0"/>
              <a:t>The </a:t>
            </a:r>
            <a:r>
              <a:rPr lang="en-US" dirty="0" smtClean="0">
                <a:latin typeface="Consolas" pitchFamily="49" charset="0"/>
                <a:cs typeface="Consolas" pitchFamily="49" charset="0"/>
              </a:rPr>
              <a:t>Queue&lt;T&gt;</a:t>
            </a:r>
            <a:r>
              <a:rPr lang="en-US" dirty="0" smtClean="0"/>
              <a:t> Class</a:t>
            </a:r>
            <a:endParaRPr lang="bg-BG" dirty="0"/>
          </a:p>
        </p:txBody>
      </p:sp>
      <p:sp>
        <p:nvSpPr>
          <p:cNvPr id="634883" name="Rectangle 3"/>
          <p:cNvSpPr>
            <a:spLocks noGrp="1" noChangeArrowheads="1"/>
          </p:cNvSpPr>
          <p:nvPr>
            <p:ph type="body" idx="1"/>
          </p:nvPr>
        </p:nvSpPr>
        <p:spPr>
          <a:xfrm>
            <a:off x="323850" y="1066800"/>
            <a:ext cx="8496300" cy="5530850"/>
          </a:xfrm>
        </p:spPr>
        <p:txBody>
          <a:bodyPr/>
          <a:lstStyle/>
          <a:p>
            <a:pPr>
              <a:lnSpc>
                <a:spcPts val="3500"/>
              </a:lnSpc>
            </a:pPr>
            <a:r>
              <a:rPr lang="en-US" dirty="0"/>
              <a:t>Implements the queue data structure using </a:t>
            </a:r>
            <a:r>
              <a:rPr lang="en-US" dirty="0" smtClean="0"/>
              <a:t>a circular resizable array</a:t>
            </a:r>
            <a:endParaRPr lang="en-US" dirty="0"/>
          </a:p>
          <a:p>
            <a:pPr marL="869950" lvl="1" indent="-412750">
              <a:lnSpc>
                <a:spcPts val="3500"/>
              </a:lnSpc>
            </a:pPr>
            <a:r>
              <a:rPr lang="en-US" dirty="0"/>
              <a:t>Elements are from the same type </a:t>
            </a:r>
            <a:r>
              <a:rPr lang="en-US" noProof="1" smtClean="0">
                <a:solidFill>
                  <a:schemeClr val="accent5">
                    <a:lumMod val="20000"/>
                    <a:lumOff val="80000"/>
                  </a:schemeClr>
                </a:solidFill>
                <a:latin typeface="Consolas" pitchFamily="49" charset="0"/>
                <a:cs typeface="Consolas" pitchFamily="49" charset="0"/>
              </a:rPr>
              <a:t>T</a:t>
            </a:r>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T</a:t>
            </a:r>
            <a:r>
              <a:rPr lang="en-US" dirty="0" smtClean="0"/>
              <a:t> </a:t>
            </a:r>
            <a:r>
              <a:rPr lang="en-US" dirty="0"/>
              <a:t>can be any type, e.g. </a:t>
            </a:r>
            <a:r>
              <a:rPr lang="en-US" noProof="1" smtClean="0">
                <a:solidFill>
                  <a:schemeClr val="accent5">
                    <a:lumMod val="20000"/>
                    <a:lumOff val="80000"/>
                  </a:schemeClr>
                </a:solidFill>
                <a:latin typeface="Consolas" pitchFamily="49" charset="0"/>
                <a:cs typeface="Consolas" pitchFamily="49" charset="0"/>
              </a:rPr>
              <a:t>Stack&lt;int&gt;</a:t>
            </a:r>
            <a:r>
              <a:rPr lang="en-US" dirty="0" smtClean="0"/>
              <a:t> </a:t>
            </a:r>
            <a:endParaRPr lang="en-US" dirty="0"/>
          </a:p>
          <a:p>
            <a:pPr marL="869950" lvl="1" indent="-412750">
              <a:lnSpc>
                <a:spcPts val="3500"/>
              </a:lnSpc>
            </a:pPr>
            <a:r>
              <a:rPr lang="en-US" dirty="0"/>
              <a:t>Size is dynamically increased as needed</a:t>
            </a:r>
          </a:p>
          <a:p>
            <a:pPr>
              <a:lnSpc>
                <a:spcPts val="3500"/>
              </a:lnSpc>
            </a:pPr>
            <a:r>
              <a:rPr lang="en-US" dirty="0" smtClean="0"/>
              <a:t>Basic functionality:</a:t>
            </a:r>
            <a:endParaRPr lang="en-US" dirty="0"/>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Enqueue(T)</a:t>
            </a:r>
            <a:r>
              <a:rPr lang="en-US" dirty="0" smtClean="0"/>
              <a:t> </a:t>
            </a:r>
            <a:r>
              <a:rPr lang="en-US" dirty="0"/>
              <a:t>– adds an element to the</a:t>
            </a:r>
            <a:br>
              <a:rPr lang="en-US" dirty="0"/>
            </a:br>
            <a:r>
              <a:rPr lang="en-US" dirty="0"/>
              <a:t>end of the queue</a:t>
            </a:r>
          </a:p>
          <a:p>
            <a:pPr marL="869950" lvl="1" indent="-412750">
              <a:lnSpc>
                <a:spcPts val="3500"/>
              </a:lnSpc>
            </a:pPr>
            <a:r>
              <a:rPr lang="en-US" noProof="1" smtClean="0">
                <a:solidFill>
                  <a:schemeClr val="accent5">
                    <a:lumMod val="20000"/>
                    <a:lumOff val="80000"/>
                  </a:schemeClr>
                </a:solidFill>
                <a:latin typeface="Consolas" pitchFamily="49" charset="0"/>
                <a:cs typeface="Consolas" pitchFamily="49" charset="0"/>
              </a:rPr>
              <a:t>Dequeue()</a:t>
            </a:r>
            <a:r>
              <a:rPr lang="en-US" dirty="0" smtClean="0"/>
              <a:t> </a:t>
            </a:r>
            <a:r>
              <a:rPr lang="en-US" dirty="0"/>
              <a:t>– removes and returns the element at the beginning of the queue</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noProof="1" smtClean="0">
                <a:latin typeface="Consolas" pitchFamily="49" charset="0"/>
                <a:cs typeface="Consolas" pitchFamily="49" charset="0"/>
              </a:rPr>
              <a:t>Queue&lt;T&gt;</a:t>
            </a:r>
            <a:r>
              <a:rPr lang="en-US" noProof="1" smtClean="0"/>
              <a:t> </a:t>
            </a:r>
            <a:r>
              <a:rPr lang="en-US" noProof="1"/>
              <a:t>–</a:t>
            </a:r>
            <a:r>
              <a:rPr lang="bg-BG" dirty="0"/>
              <a:t> </a:t>
            </a:r>
            <a:r>
              <a:rPr lang="en-US" noProof="1"/>
              <a:t>Example</a:t>
            </a:r>
          </a:p>
        </p:txBody>
      </p:sp>
      <p:sp>
        <p:nvSpPr>
          <p:cNvPr id="638979" name="Rectangle 3"/>
          <p:cNvSpPr>
            <a:spLocks noGrp="1" noChangeArrowheads="1"/>
          </p:cNvSpPr>
          <p:nvPr>
            <p:ph type="body" idx="1"/>
          </p:nvPr>
        </p:nvSpPr>
        <p:spPr>
          <a:xfrm>
            <a:off x="323850" y="1066800"/>
            <a:ext cx="8496300" cy="576262"/>
          </a:xfrm>
        </p:spPr>
        <p:txBody>
          <a:bodyPr/>
          <a:lstStyle/>
          <a:p>
            <a:r>
              <a:rPr lang="en-US" sz="3000" noProof="1"/>
              <a:t>Using </a:t>
            </a:r>
            <a:r>
              <a:rPr lang="en-US" sz="3000" noProof="1">
                <a:solidFill>
                  <a:schemeClr val="accent5">
                    <a:lumMod val="20000"/>
                    <a:lumOff val="80000"/>
                  </a:schemeClr>
                </a:solidFill>
                <a:latin typeface="Consolas" pitchFamily="49" charset="0"/>
                <a:cs typeface="Consolas" pitchFamily="49" charset="0"/>
              </a:rPr>
              <a:t>Enqueue()</a:t>
            </a:r>
            <a:r>
              <a:rPr lang="en-US" sz="3000" noProof="1"/>
              <a:t> and </a:t>
            </a:r>
            <a:r>
              <a:rPr lang="en-US" sz="3000" noProof="1">
                <a:solidFill>
                  <a:schemeClr val="accent5">
                    <a:lumMod val="20000"/>
                    <a:lumOff val="80000"/>
                  </a:schemeClr>
                </a:solidFill>
                <a:latin typeface="Consolas" pitchFamily="49" charset="0"/>
                <a:cs typeface="Consolas" pitchFamily="49" charset="0"/>
              </a:rPr>
              <a:t>Dequeue()</a:t>
            </a:r>
            <a:r>
              <a:rPr lang="en-US" sz="3000" noProof="1"/>
              <a:t> methods</a:t>
            </a:r>
          </a:p>
        </p:txBody>
      </p:sp>
      <p:sp>
        <p:nvSpPr>
          <p:cNvPr id="638981" name="Rectangle 5"/>
          <p:cNvSpPr>
            <a:spLocks noChangeArrowheads="1"/>
          </p:cNvSpPr>
          <p:nvPr/>
        </p:nvSpPr>
        <p:spPr bwMode="auto">
          <a:xfrm>
            <a:off x="684214" y="1935163"/>
            <a:ext cx="7773986" cy="440947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static void Main()</a:t>
            </a:r>
          </a:p>
          <a:p>
            <a:pPr eaLnBrk="0" hangingPunct="0">
              <a:lnSpc>
                <a:spcPts val="25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 = new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Queue&lt;string&gt;();</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60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One");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Two");</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Three");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queue.Enqueue</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("Message Four");</a:t>
            </a:r>
          </a:p>
          <a:p>
            <a:pPr eaLnBrk="0" hangingPunct="0">
              <a:lnSpc>
                <a:spcPts val="2500"/>
              </a:lnSpc>
              <a:spcBef>
                <a:spcPts val="60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while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(queue.Count &gt; 0)</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queue.Dequeue();</a:t>
            </a: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Console.WriteLine(message);</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spcBef>
                <a:spcPts val="0"/>
              </a:spcBef>
              <a:buClr>
                <a:schemeClr val="accent5">
                  <a:lumMod val="40000"/>
                  <a:lumOff val="60000"/>
                </a:schemeClr>
              </a:buClr>
              <a:buSzPct val="70000"/>
            </a:pPr>
            <a:r>
              <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Classes in C#</a:t>
            </a:r>
            <a:endParaRPr lang="bg-BG"/>
          </a:p>
        </p:txBody>
      </p:sp>
      <p:sp>
        <p:nvSpPr>
          <p:cNvPr id="428035" name="Rectangle 3"/>
          <p:cNvSpPr>
            <a:spLocks noGrp="1" noChangeArrowheads="1"/>
          </p:cNvSpPr>
          <p:nvPr>
            <p:ph type="body" idx="1"/>
          </p:nvPr>
        </p:nvSpPr>
        <p:spPr>
          <a:xfrm>
            <a:off x="323850" y="1066800"/>
            <a:ext cx="8496300" cy="5530850"/>
          </a:xfrm>
        </p:spPr>
        <p:txBody>
          <a:bodyPr/>
          <a:lstStyle/>
          <a:p>
            <a:pPr>
              <a:lnSpc>
                <a:spcPts val="3600"/>
              </a:lnSpc>
            </a:pPr>
            <a:r>
              <a:rPr lang="en-US" dirty="0"/>
              <a:t>Basic units </a:t>
            </a:r>
            <a:r>
              <a:rPr lang="en-US" dirty="0" smtClean="0"/>
              <a:t>that compose programs</a:t>
            </a:r>
            <a:endParaRPr lang="en-US" dirty="0"/>
          </a:p>
          <a:p>
            <a:pPr>
              <a:lnSpc>
                <a:spcPts val="3600"/>
              </a:lnSpc>
            </a:pPr>
            <a:r>
              <a:rPr lang="en-US" dirty="0"/>
              <a:t>Implementation is </a:t>
            </a:r>
            <a:r>
              <a:rPr lang="en-US" dirty="0">
                <a:solidFill>
                  <a:schemeClr val="accent5">
                    <a:lumMod val="20000"/>
                    <a:lumOff val="80000"/>
                  </a:schemeClr>
                </a:solidFill>
                <a:effectLst>
                  <a:outerShdw blurRad="38100" dist="38100" dir="2700000" algn="tl">
                    <a:srgbClr val="000000"/>
                  </a:outerShdw>
                </a:effectLst>
              </a:rPr>
              <a:t>encapsulated</a:t>
            </a:r>
            <a:r>
              <a:rPr lang="en-US" dirty="0"/>
              <a:t> (hidden) </a:t>
            </a:r>
          </a:p>
          <a:p>
            <a:pPr>
              <a:lnSpc>
                <a:spcPts val="3600"/>
              </a:lnSpc>
            </a:pPr>
            <a:r>
              <a:rPr lang="en-US" dirty="0"/>
              <a:t>Classes in C# can contain:</a:t>
            </a:r>
          </a:p>
          <a:p>
            <a:pPr lvl="1">
              <a:lnSpc>
                <a:spcPts val="3600"/>
              </a:lnSpc>
            </a:pPr>
            <a:r>
              <a:rPr lang="en-US" dirty="0"/>
              <a:t>Fields (member variables)</a:t>
            </a:r>
          </a:p>
          <a:p>
            <a:pPr lvl="1">
              <a:lnSpc>
                <a:spcPts val="3600"/>
              </a:lnSpc>
            </a:pPr>
            <a:r>
              <a:rPr lang="en-US" dirty="0"/>
              <a:t>Properties</a:t>
            </a:r>
          </a:p>
          <a:p>
            <a:pPr lvl="1">
              <a:lnSpc>
                <a:spcPts val="3600"/>
              </a:lnSpc>
            </a:pPr>
            <a:r>
              <a:rPr lang="en-US" dirty="0"/>
              <a:t>Methods</a:t>
            </a:r>
          </a:p>
          <a:p>
            <a:pPr lvl="1">
              <a:lnSpc>
                <a:spcPts val="3600"/>
              </a:lnSpc>
            </a:pPr>
            <a:r>
              <a:rPr lang="en-US" dirty="0"/>
              <a:t>Constructors</a:t>
            </a:r>
          </a:p>
          <a:p>
            <a:pPr lvl="1">
              <a:lnSpc>
                <a:spcPts val="3600"/>
              </a:lnSpc>
            </a:pPr>
            <a:r>
              <a:rPr lang="en-US" dirty="0"/>
              <a:t>Inner types</a:t>
            </a:r>
          </a:p>
          <a:p>
            <a:pPr lvl="1">
              <a:lnSpc>
                <a:spcPts val="3600"/>
              </a:lnSpc>
            </a:pPr>
            <a:r>
              <a:rPr lang="en-US" dirty="0"/>
              <a:t>Etc. </a:t>
            </a:r>
            <a:r>
              <a:rPr lang="en-US" dirty="0" smtClean="0"/>
              <a:t>(events</a:t>
            </a:r>
            <a:r>
              <a:rPr lang="en-US" dirty="0"/>
              <a:t>, indexers, operators, …)</a:t>
            </a:r>
          </a:p>
        </p:txBody>
      </p:sp>
      <p:pic>
        <p:nvPicPr>
          <p:cNvPr id="65538" name="Picture 2" descr="http://www.felt-es.eu.dodea.edu/Classes/Art/images/P1050057_001.JPG"/>
          <p:cNvPicPr>
            <a:picLocks noChangeAspect="1" noChangeArrowheads="1"/>
          </p:cNvPicPr>
          <p:nvPr/>
        </p:nvPicPr>
        <p:blipFill>
          <a:blip r:embed="rId2" cstate="print">
            <a:lum bright="-10000" contrast="-10000"/>
          </a:blip>
          <a:srcRect/>
          <a:stretch>
            <a:fillRect/>
          </a:stretch>
        </p:blipFill>
        <p:spPr bwMode="auto">
          <a:xfrm>
            <a:off x="6477000" y="2790825"/>
            <a:ext cx="2105025"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Trees in .NET</a:t>
            </a:r>
            <a:endParaRPr lang="en-US" dirty="0"/>
          </a:p>
        </p:txBody>
      </p:sp>
      <p:sp>
        <p:nvSpPr>
          <p:cNvPr id="3" name="Content Placeholder 2"/>
          <p:cNvSpPr>
            <a:spLocks noGrp="1"/>
          </p:cNvSpPr>
          <p:nvPr>
            <p:ph idx="1"/>
          </p:nvPr>
        </p:nvSpPr>
        <p:spPr/>
        <p:txBody>
          <a:bodyPr/>
          <a:lstStyle/>
          <a:p>
            <a:pPr>
              <a:lnSpc>
                <a:spcPts val="3600"/>
              </a:lnSpc>
            </a:pPr>
            <a:r>
              <a:rPr lang="en-US" dirty="0" smtClean="0"/>
              <a:t>Balanced Binary Search Trees</a:t>
            </a:r>
          </a:p>
          <a:p>
            <a:pPr lvl="1">
              <a:lnSpc>
                <a:spcPts val="3600"/>
              </a:lnSpc>
            </a:pPr>
            <a:r>
              <a:rPr lang="en-US" dirty="0" smtClean="0"/>
              <a:t>Ordered binary search trees that have height of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where </a:t>
            </a:r>
            <a:r>
              <a:rPr lang="en-US" dirty="0" smtClean="0">
                <a:solidFill>
                  <a:schemeClr val="accent5">
                    <a:lumMod val="20000"/>
                    <a:lumOff val="80000"/>
                  </a:schemeClr>
                </a:solidFill>
              </a:rPr>
              <a:t>n</a:t>
            </a:r>
            <a:r>
              <a:rPr lang="en-US" dirty="0" smtClean="0"/>
              <a:t> is the number of their nodes</a:t>
            </a:r>
          </a:p>
          <a:p>
            <a:pPr lvl="1">
              <a:lnSpc>
                <a:spcPts val="3600"/>
              </a:lnSpc>
            </a:pPr>
            <a:r>
              <a:rPr lang="en-US" dirty="0" smtClean="0"/>
              <a:t>Searching costs about </a:t>
            </a:r>
            <a:r>
              <a:rPr lang="en-US" dirty="0" smtClean="0">
                <a:solidFill>
                  <a:schemeClr val="accent5">
                    <a:lumMod val="20000"/>
                    <a:lumOff val="80000"/>
                  </a:schemeClr>
                </a:solidFill>
              </a:rPr>
              <a:t>log</a:t>
            </a:r>
            <a:r>
              <a:rPr lang="en-US" baseline="-25000" dirty="0" smtClean="0">
                <a:solidFill>
                  <a:schemeClr val="accent5">
                    <a:lumMod val="20000"/>
                    <a:lumOff val="80000"/>
                  </a:schemeClr>
                </a:solidFill>
              </a:rPr>
              <a:t>2</a:t>
            </a:r>
            <a:r>
              <a:rPr lang="en-US" dirty="0" smtClean="0">
                <a:solidFill>
                  <a:schemeClr val="accent5">
                    <a:lumMod val="20000"/>
                    <a:lumOff val="80000"/>
                  </a:schemeClr>
                </a:solidFill>
              </a:rPr>
              <a:t>(n)</a:t>
            </a:r>
            <a:r>
              <a:rPr lang="en-US" dirty="0" smtClean="0"/>
              <a:t> </a:t>
            </a:r>
            <a:r>
              <a:rPr lang="en-US" dirty="0" smtClean="0"/>
              <a:t>comparisons</a:t>
            </a:r>
            <a:endParaRPr lang="en-US" dirty="0" smtClean="0"/>
          </a:p>
          <a:p>
            <a:pPr>
              <a:lnSpc>
                <a:spcPts val="3600"/>
              </a:lnSpc>
            </a:pPr>
            <a:r>
              <a:rPr lang="en-US" dirty="0" smtClean="0"/>
              <a:t>.</a:t>
            </a:r>
            <a:r>
              <a:rPr lang="en-US" dirty="0" smtClean="0"/>
              <a:t>NET Framework has several built-in implementations of balanced search trees:</a:t>
            </a:r>
          </a:p>
          <a:p>
            <a:pPr lvl="1">
              <a:lnSpc>
                <a:spcPts val="3600"/>
              </a:lnSpc>
            </a:pPr>
            <a:r>
              <a:rPr lang="en-US" noProof="1" smtClean="0">
                <a:solidFill>
                  <a:schemeClr val="accent5">
                    <a:lumMod val="20000"/>
                    <a:lumOff val="80000"/>
                  </a:schemeClr>
                </a:solidFill>
                <a:latin typeface="Consolas" pitchFamily="49" charset="0"/>
                <a:cs typeface="Consolas" pitchFamily="49" charset="0"/>
              </a:rPr>
              <a:t>SortedDictionary&lt;K,V&gt;</a:t>
            </a:r>
          </a:p>
          <a:p>
            <a:pPr lvl="2">
              <a:lnSpc>
                <a:spcPts val="3600"/>
              </a:lnSpc>
            </a:pPr>
            <a:r>
              <a:rPr lang="en-US" dirty="0" smtClean="0"/>
              <a:t>Red-black tree based map of key-value pairs</a:t>
            </a:r>
          </a:p>
          <a:p>
            <a:pPr>
              <a:lnSpc>
                <a:spcPts val="3600"/>
              </a:lnSpc>
            </a:pPr>
            <a:r>
              <a:rPr lang="en-US" dirty="0" smtClean="0"/>
              <a:t>External </a:t>
            </a:r>
            <a:r>
              <a:rPr lang="en-US" dirty="0" smtClean="0"/>
              <a:t>libraries like "Wintellect Power Collections for .NET" are more flexible</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90</a:t>
            </a:fld>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 Dictionary – Example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91</a:t>
            </a:fld>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a:t>
            </a:r>
            <a:r>
              <a:rPr lang="en-US" sz="3600" noProof="1" smtClean="0">
                <a:latin typeface="Consolas" pitchFamily="49" charset="0"/>
                <a:cs typeface="Consolas" pitchFamily="49" charset="0"/>
              </a:rPr>
              <a:t>&gt; </a:t>
            </a:r>
            <a:r>
              <a:rPr lang="en-US" sz="3600" dirty="0" smtClean="0"/>
              <a:t>Class</a:t>
            </a:r>
            <a:endParaRPr lang="bg-BG" sz="3600" dirty="0"/>
          </a:p>
        </p:txBody>
      </p:sp>
      <p:sp>
        <p:nvSpPr>
          <p:cNvPr id="708611" name="Rectangle 3"/>
          <p:cNvSpPr>
            <a:spLocks noGrp="1" noChangeArrowheads="1"/>
          </p:cNvSpPr>
          <p:nvPr>
            <p:ph type="body" idx="1"/>
          </p:nvPr>
        </p:nvSpPr>
        <p:spPr>
          <a:xfrm>
            <a:off x="228600" y="1143000"/>
            <a:ext cx="8686800" cy="5562600"/>
          </a:xfrm>
        </p:spPr>
        <p:txBody>
          <a:bodyPr/>
          <a:lstStyle/>
          <a:p>
            <a:pPr>
              <a:lnSpc>
                <a:spcPct val="100000"/>
              </a:lnSpc>
            </a:pPr>
            <a:r>
              <a:rPr lang="en-US" dirty="0"/>
              <a:t>Implements the ADT dictionary as </a:t>
            </a:r>
            <a:r>
              <a:rPr lang="en-US" dirty="0" smtClean="0"/>
              <a:t>hash table</a:t>
            </a:r>
            <a:endParaRPr lang="en-US" sz="3000" dirty="0"/>
          </a:p>
          <a:p>
            <a:pPr marL="781050" lvl="1" indent="-323850">
              <a:lnSpc>
                <a:spcPct val="100000"/>
              </a:lnSpc>
            </a:pPr>
            <a:r>
              <a:rPr lang="en-US" dirty="0"/>
              <a:t>Size is dynamically increased as needed</a:t>
            </a:r>
          </a:p>
          <a:p>
            <a:pPr marL="781050" lvl="1" indent="-323850">
              <a:lnSpc>
                <a:spcPct val="100000"/>
              </a:lnSpc>
            </a:pPr>
            <a:r>
              <a:rPr lang="en-US" dirty="0"/>
              <a:t>Contains a collection of key-and-value </a:t>
            </a:r>
            <a:br>
              <a:rPr lang="en-US" dirty="0"/>
            </a:br>
            <a:r>
              <a:rPr lang="en-US" dirty="0"/>
              <a:t>pairs arranged by the hash code of the </a:t>
            </a:r>
            <a:br>
              <a:rPr lang="en-US" dirty="0"/>
            </a:br>
            <a:r>
              <a:rPr lang="en-US" dirty="0"/>
              <a:t>key – h(key) = value</a:t>
            </a:r>
          </a:p>
          <a:p>
            <a:pPr marL="781050" lvl="1" indent="-323850">
              <a:lnSpc>
                <a:spcPct val="100000"/>
              </a:lnSpc>
            </a:pPr>
            <a:r>
              <a:rPr lang="en-US" dirty="0"/>
              <a:t>Collisions are resolved by chaining</a:t>
            </a:r>
          </a:p>
          <a:p>
            <a:pPr>
              <a:lnSpc>
                <a:spcPct val="100000"/>
              </a:lnSpc>
            </a:pPr>
            <a:r>
              <a:rPr lang="en-US" dirty="0"/>
              <a:t>The </a:t>
            </a:r>
            <a:r>
              <a:rPr lang="en-US" noProof="1" smtClean="0">
                <a:solidFill>
                  <a:schemeClr val="accent5">
                    <a:lumMod val="20000"/>
                    <a:lumOff val="80000"/>
                  </a:schemeClr>
                </a:solidFill>
                <a:latin typeface="Consolas" pitchFamily="49" charset="0"/>
                <a:cs typeface="Consolas" pitchFamily="49" charset="0"/>
              </a:rPr>
              <a:t>Dictionary&lt;TKey,TValue</a:t>
            </a:r>
            <a:r>
              <a:rPr lang="en-US" noProof="1" smtClean="0">
                <a:solidFill>
                  <a:schemeClr val="accent5">
                    <a:lumMod val="20000"/>
                    <a:lumOff val="80000"/>
                  </a:schemeClr>
                </a:solidFill>
                <a:latin typeface="Consolas" pitchFamily="49" charset="0"/>
                <a:cs typeface="Consolas" pitchFamily="49" charset="0"/>
              </a:rPr>
              <a:t>&gt;</a:t>
            </a:r>
            <a:r>
              <a:rPr lang="en-US" dirty="0" smtClean="0"/>
              <a:t> </a:t>
            </a:r>
            <a:r>
              <a:rPr lang="en-US" dirty="0"/>
              <a:t>class </a:t>
            </a:r>
            <a:br>
              <a:rPr lang="en-US" dirty="0"/>
            </a:br>
            <a:r>
              <a:rPr lang="en-US" dirty="0"/>
              <a:t>relies on</a:t>
            </a:r>
          </a:p>
          <a:p>
            <a:pPr marL="781050" lvl="1" indent="-323850">
              <a:lnSpc>
                <a:spcPct val="100000"/>
              </a:lnSpc>
            </a:pPr>
            <a:r>
              <a:rPr lang="en-US" noProof="1">
                <a:solidFill>
                  <a:schemeClr val="accent5">
                    <a:lumMod val="20000"/>
                    <a:lumOff val="80000"/>
                  </a:schemeClr>
                </a:solidFill>
                <a:latin typeface="Consolas" pitchFamily="49" charset="0"/>
                <a:cs typeface="Consolas" pitchFamily="49" charset="0"/>
              </a:rPr>
              <a:t>Object.</a:t>
            </a:r>
            <a:r>
              <a:rPr lang="en-US" dirty="0">
                <a:solidFill>
                  <a:schemeClr val="accent5">
                    <a:lumMod val="20000"/>
                    <a:lumOff val="80000"/>
                  </a:schemeClr>
                </a:solidFill>
                <a:latin typeface="Consolas" pitchFamily="49" charset="0"/>
                <a:cs typeface="Consolas" pitchFamily="49" charset="0"/>
              </a:rPr>
              <a:t>Equals(</a:t>
            </a:r>
            <a:r>
              <a:rPr lang="en-US" noProof="1">
                <a:solidFill>
                  <a:schemeClr val="accent5">
                    <a:lumMod val="20000"/>
                    <a:lumOff val="80000"/>
                  </a:schemeClr>
                </a:solidFill>
                <a:latin typeface="Consolas" pitchFamily="49" charset="0"/>
                <a:cs typeface="Consolas" pitchFamily="49" charset="0"/>
              </a:rPr>
              <a:t>)</a:t>
            </a:r>
            <a:r>
              <a:rPr lang="en-US" dirty="0"/>
              <a:t> method for </a:t>
            </a:r>
            <a:br>
              <a:rPr lang="en-US" dirty="0"/>
            </a:br>
            <a:r>
              <a:rPr lang="en-US" dirty="0"/>
              <a:t>comparing elements</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sz="3600">
                <a:latin typeface="Courier New" pitchFamily="49" charset="0"/>
              </a:rPr>
              <a:t>Dictionary&lt;TKey,TValue&gt;</a:t>
            </a:r>
            <a:r>
              <a:rPr lang="en-US" sz="3600"/>
              <a:t> Class (2)</a:t>
            </a:r>
            <a:endParaRPr lang="bg-BG" sz="3600"/>
          </a:p>
        </p:txBody>
      </p:sp>
      <p:sp>
        <p:nvSpPr>
          <p:cNvPr id="651267" name="Rectangle 3"/>
          <p:cNvSpPr>
            <a:spLocks noGrp="1" noChangeArrowheads="1"/>
          </p:cNvSpPr>
          <p:nvPr>
            <p:ph type="body" idx="1"/>
          </p:nvPr>
        </p:nvSpPr>
        <p:spPr/>
        <p:txBody>
          <a:bodyPr/>
          <a:lstStyle/>
          <a:p>
            <a:pPr marL="781050" lvl="1" indent="-323850"/>
            <a:r>
              <a:rPr lang="en-US" noProof="1">
                <a:solidFill>
                  <a:schemeClr val="accent5">
                    <a:lumMod val="20000"/>
                    <a:lumOff val="80000"/>
                  </a:schemeClr>
                </a:solidFill>
                <a:latin typeface="Consolas" pitchFamily="49" charset="0"/>
                <a:cs typeface="Consolas" pitchFamily="49" charset="0"/>
              </a:rPr>
              <a:t>Object.GetHashCode()</a:t>
            </a:r>
            <a:r>
              <a:rPr lang="en-US" dirty="0"/>
              <a:t> method for calculating the hash codes of the elements</a:t>
            </a:r>
            <a:r>
              <a:rPr lang="en-US" sz="2800" noProof="1">
                <a:latin typeface="Courier New" pitchFamily="49" charset="0"/>
              </a:rPr>
              <a:t> </a:t>
            </a:r>
            <a:endParaRPr lang="en-US" sz="2800" dirty="0">
              <a:latin typeface="Courier New" pitchFamily="49" charset="0"/>
            </a:endParaRPr>
          </a:p>
          <a:p>
            <a:r>
              <a:rPr lang="en-US" dirty="0"/>
              <a:t>Major operations:</a:t>
            </a:r>
          </a:p>
          <a:p>
            <a:pPr marL="781050" lvl="1" indent="-323850"/>
            <a:r>
              <a:rPr lang="en-US" noProof="1" smtClean="0">
                <a:solidFill>
                  <a:schemeClr val="accent5">
                    <a:lumMod val="20000"/>
                    <a:lumOff val="80000"/>
                  </a:schemeClr>
                </a:solidFill>
                <a:latin typeface="Consolas" pitchFamily="49" charset="0"/>
                <a:cs typeface="Consolas" pitchFamily="49" charset="0"/>
              </a:rPr>
              <a:t>Add(TKey,TValue</a:t>
            </a:r>
            <a:r>
              <a:rPr lang="en-US" noProof="1" smtClean="0">
                <a:solidFill>
                  <a:schemeClr val="accent5">
                    <a:lumMod val="20000"/>
                    <a:lumOff val="80000"/>
                  </a:schemeClr>
                </a:solidFill>
                <a:latin typeface="Consolas" pitchFamily="49" charset="0"/>
                <a:cs typeface="Consolas" pitchFamily="49" charset="0"/>
              </a:rPr>
              <a:t>)</a:t>
            </a:r>
            <a:r>
              <a:rPr lang="en-US" dirty="0" smtClean="0"/>
              <a:t> </a:t>
            </a:r>
            <a:r>
              <a:rPr lang="en-US" dirty="0"/>
              <a:t>– adds an element </a:t>
            </a:r>
            <a:br>
              <a:rPr lang="en-US" dirty="0"/>
            </a:br>
            <a:r>
              <a:rPr lang="en-US" dirty="0"/>
              <a:t>with the specified key and value into the </a:t>
            </a:r>
            <a:br>
              <a:rPr lang="en-US" dirty="0"/>
            </a:br>
            <a:r>
              <a:rPr lang="en-US" dirty="0"/>
              <a:t>dictionary</a:t>
            </a:r>
          </a:p>
          <a:p>
            <a:pPr marL="781050" lvl="1" indent="-323850"/>
            <a:r>
              <a:rPr lang="en-US" noProof="1" smtClean="0">
                <a:solidFill>
                  <a:schemeClr val="accent5">
                    <a:lumMod val="20000"/>
                    <a:lumOff val="80000"/>
                  </a:schemeClr>
                </a:solidFill>
                <a:latin typeface="Consolas" pitchFamily="49" charset="0"/>
                <a:cs typeface="Consolas" pitchFamily="49" charset="0"/>
              </a:rPr>
              <a:t>Remove(TKey</a:t>
            </a:r>
            <a:r>
              <a:rPr lang="en-US" noProof="1" smtClean="0">
                <a:solidFill>
                  <a:schemeClr val="accent5">
                    <a:lumMod val="20000"/>
                    <a:lumOff val="80000"/>
                  </a:schemeClr>
                </a:solidFill>
                <a:latin typeface="Consolas" pitchFamily="49" charset="0"/>
                <a:cs typeface="Consolas" pitchFamily="49" charset="0"/>
              </a:rPr>
              <a:t>)</a:t>
            </a:r>
            <a:r>
              <a:rPr lang="en-US" dirty="0" smtClean="0"/>
              <a:t> </a:t>
            </a:r>
            <a:r>
              <a:rPr lang="en-US" dirty="0"/>
              <a:t>– removes the element with the specified key </a:t>
            </a:r>
          </a:p>
          <a:p>
            <a:pPr marL="781050" lvl="1" indent="-323850"/>
            <a:r>
              <a:rPr lang="en-US" noProof="1" smtClean="0">
                <a:solidFill>
                  <a:schemeClr val="accent5">
                    <a:lumMod val="20000"/>
                    <a:lumOff val="80000"/>
                  </a:schemeClr>
                </a:solidFill>
                <a:latin typeface="Consolas" pitchFamily="49" charset="0"/>
                <a:cs typeface="Consolas" pitchFamily="49" charset="0"/>
              </a:rPr>
              <a:t>Clear()</a:t>
            </a:r>
            <a:r>
              <a:rPr lang="en-US" dirty="0" smtClean="0"/>
              <a:t> </a:t>
            </a:r>
            <a:r>
              <a:rPr lang="en-US" dirty="0"/>
              <a:t>– removes all elements</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sz="3600">
                <a:latin typeface="Courier New" pitchFamily="49" charset="0"/>
              </a:rPr>
              <a:t>Dictionary&lt;TKey,TValue&gt;</a:t>
            </a:r>
            <a:r>
              <a:rPr lang="en-US" sz="3600"/>
              <a:t> Class (3)</a:t>
            </a:r>
            <a:endParaRPr lang="bg-BG" sz="3600"/>
          </a:p>
        </p:txBody>
      </p:sp>
      <p:sp>
        <p:nvSpPr>
          <p:cNvPr id="652291" name="Rectangle 3"/>
          <p:cNvSpPr>
            <a:spLocks noGrp="1" noChangeArrowheads="1"/>
          </p:cNvSpPr>
          <p:nvPr>
            <p:ph type="body" idx="1"/>
          </p:nvPr>
        </p:nvSpPr>
        <p:spPr/>
        <p:txBody>
          <a:bodyPr/>
          <a:lstStyle/>
          <a:p>
            <a:pPr marL="781050" lvl="1" indent="-323850"/>
            <a:r>
              <a:rPr lang="en-US" noProof="1" smtClean="0">
                <a:solidFill>
                  <a:schemeClr val="accent5">
                    <a:lumMod val="20000"/>
                    <a:lumOff val="80000"/>
                  </a:schemeClr>
                </a:solidFill>
                <a:latin typeface="Consolas" pitchFamily="49" charset="0"/>
                <a:cs typeface="Consolas" pitchFamily="49" charset="0"/>
              </a:rPr>
              <a:t>this[]</a:t>
            </a:r>
            <a:r>
              <a:rPr lang="en-US" dirty="0" smtClean="0"/>
              <a:t> </a:t>
            </a:r>
            <a:r>
              <a:rPr lang="en-US" dirty="0"/>
              <a:t>– returns element by key</a:t>
            </a:r>
          </a:p>
          <a:p>
            <a:pPr marL="781050" lvl="1" indent="-323850"/>
            <a:r>
              <a:rPr lang="en-US" noProof="1" smtClean="0">
                <a:solidFill>
                  <a:schemeClr val="accent5">
                    <a:lumMod val="20000"/>
                    <a:lumOff val="80000"/>
                  </a:schemeClr>
                </a:solidFill>
                <a:latin typeface="Consolas" pitchFamily="49" charset="0"/>
                <a:cs typeface="Consolas" pitchFamily="49" charset="0"/>
              </a:rPr>
              <a:t>Count</a:t>
            </a:r>
            <a:r>
              <a:rPr lang="en-US" dirty="0" smtClean="0"/>
              <a:t> </a:t>
            </a:r>
            <a:r>
              <a:rPr lang="en-US" dirty="0"/>
              <a:t>– returns the number of elements</a:t>
            </a:r>
            <a:endParaRPr lang="bg-BG" dirty="0"/>
          </a:p>
          <a:p>
            <a:pPr marL="781050" lvl="1" indent="-323850"/>
            <a:r>
              <a:rPr lang="en-US" noProof="1" smtClean="0">
                <a:solidFill>
                  <a:schemeClr val="accent5">
                    <a:lumMod val="20000"/>
                    <a:lumOff val="80000"/>
                  </a:schemeClr>
                </a:solidFill>
                <a:latin typeface="Consolas" pitchFamily="49" charset="0"/>
                <a:cs typeface="Consolas" pitchFamily="49" charset="0"/>
              </a:rPr>
              <a:t>ContainsKey(TKey</a:t>
            </a:r>
            <a:r>
              <a:rPr lang="en-US" noProof="1" smtClean="0">
                <a:solidFill>
                  <a:schemeClr val="accent5">
                    <a:lumMod val="20000"/>
                    <a:lumOff val="80000"/>
                  </a:schemeClr>
                </a:solidFill>
                <a:latin typeface="Consolas" pitchFamily="49" charset="0"/>
                <a:cs typeface="Consolas" pitchFamily="49" charset="0"/>
              </a:rPr>
              <a:t>)</a:t>
            </a:r>
            <a:r>
              <a:rPr lang="en-US" dirty="0" smtClean="0"/>
              <a:t> </a:t>
            </a:r>
            <a:r>
              <a:rPr lang="en-US" dirty="0"/>
              <a:t>– determines whether the dictionary contains given key</a:t>
            </a:r>
          </a:p>
          <a:p>
            <a:pPr marL="781050" lvl="1" indent="-323850"/>
            <a:r>
              <a:rPr lang="en-US" noProof="1" smtClean="0">
                <a:solidFill>
                  <a:schemeClr val="accent5">
                    <a:lumMod val="20000"/>
                    <a:lumOff val="80000"/>
                  </a:schemeClr>
                </a:solidFill>
                <a:latin typeface="Consolas" pitchFamily="49" charset="0"/>
                <a:cs typeface="Consolas" pitchFamily="49" charset="0"/>
              </a:rPr>
              <a:t>ContainsValue(</a:t>
            </a:r>
            <a:r>
              <a:rPr lang="en-US" noProof="1" smtClean="0">
                <a:solidFill>
                  <a:schemeClr val="accent5">
                    <a:lumMod val="20000"/>
                    <a:lumOff val="80000"/>
                  </a:schemeClr>
                </a:solidFill>
                <a:latin typeface="Consolas" pitchFamily="49" charset="0"/>
                <a:cs typeface="Consolas" pitchFamily="49" charset="0"/>
              </a:rPr>
              <a:t>TValue</a:t>
            </a:r>
            <a:r>
              <a:rPr lang="en-US" noProof="1">
                <a:solidFill>
                  <a:schemeClr val="accent5">
                    <a:lumMod val="20000"/>
                    <a:lumOff val="80000"/>
                  </a:schemeClr>
                </a:solidFill>
                <a:latin typeface="Consolas" pitchFamily="49" charset="0"/>
                <a:cs typeface="Consolas" pitchFamily="49" charset="0"/>
              </a:rPr>
              <a:t>)</a:t>
            </a:r>
            <a:r>
              <a:rPr lang="en-US" dirty="0"/>
              <a:t> – determines whether the dictionary contains given value</a:t>
            </a:r>
          </a:p>
          <a:p>
            <a:pPr marL="781050" lvl="1" indent="-323850"/>
            <a:r>
              <a:rPr lang="en-US" noProof="1" smtClean="0">
                <a:solidFill>
                  <a:schemeClr val="accent5">
                    <a:lumMod val="20000"/>
                    <a:lumOff val="80000"/>
                  </a:schemeClr>
                </a:solidFill>
                <a:latin typeface="Consolas" pitchFamily="49" charset="0"/>
                <a:cs typeface="Consolas" pitchFamily="49" charset="0"/>
              </a:rPr>
              <a:t>Keys</a:t>
            </a:r>
            <a:r>
              <a:rPr lang="en-US" dirty="0" smtClean="0"/>
              <a:t> </a:t>
            </a:r>
            <a:r>
              <a:rPr lang="en-US" dirty="0"/>
              <a:t>– returns a collection of the keys</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a:t>
            </a:r>
            <a:r>
              <a:rPr lang="en-US" sz="3600" noProof="1" smtClean="0">
                <a:latin typeface="Consolas" pitchFamily="49" charset="0"/>
                <a:cs typeface="Consolas" pitchFamily="49" charset="0"/>
              </a:rPr>
              <a:t>&gt;</a:t>
            </a:r>
            <a:r>
              <a:rPr lang="en-US" sz="3600" dirty="0" smtClean="0"/>
              <a:t> </a:t>
            </a:r>
            <a:r>
              <a:rPr lang="en-US" sz="3600" dirty="0"/>
              <a:t>Class (4)</a:t>
            </a:r>
          </a:p>
        </p:txBody>
      </p:sp>
      <p:sp>
        <p:nvSpPr>
          <p:cNvPr id="754691" name="Rectangle 3"/>
          <p:cNvSpPr>
            <a:spLocks noGrp="1" noChangeArrowheads="1"/>
          </p:cNvSpPr>
          <p:nvPr>
            <p:ph type="body" idx="1"/>
          </p:nvPr>
        </p:nvSpPr>
        <p:spPr/>
        <p:txBody>
          <a:bodyPr/>
          <a:lstStyle/>
          <a:p>
            <a:pPr lvl="1"/>
            <a:r>
              <a:rPr lang="en-US" sz="3200" noProof="1" smtClean="0">
                <a:solidFill>
                  <a:schemeClr val="accent5">
                    <a:lumMod val="20000"/>
                    <a:lumOff val="80000"/>
                  </a:schemeClr>
                </a:solidFill>
                <a:latin typeface="Consolas" pitchFamily="49" charset="0"/>
                <a:cs typeface="Consolas" pitchFamily="49" charset="0"/>
              </a:rPr>
              <a:t>Values</a:t>
            </a:r>
            <a:r>
              <a:rPr lang="en-US" sz="3200" dirty="0" smtClean="0"/>
              <a:t> </a:t>
            </a:r>
            <a:r>
              <a:rPr lang="en-US" sz="3200" dirty="0"/>
              <a:t>– returns a collection of the values</a:t>
            </a:r>
            <a:endParaRPr lang="en-US" sz="3200" dirty="0">
              <a:latin typeface="Courier New" pitchFamily="49" charset="0"/>
            </a:endParaRPr>
          </a:p>
          <a:p>
            <a:pPr lvl="1"/>
            <a:r>
              <a:rPr lang="en-US" sz="3200" noProof="1" smtClean="0">
                <a:solidFill>
                  <a:schemeClr val="accent5">
                    <a:lumMod val="20000"/>
                    <a:lumOff val="80000"/>
                  </a:schemeClr>
                </a:solidFill>
                <a:latin typeface="Consolas" pitchFamily="49" charset="0"/>
                <a:cs typeface="Consolas" pitchFamily="49" charset="0"/>
              </a:rPr>
              <a:t>TryGetValue</a:t>
            </a:r>
            <a:r>
              <a:rPr lang="en-US" sz="3200" noProof="1" smtClean="0">
                <a:solidFill>
                  <a:schemeClr val="accent5">
                    <a:lumMod val="20000"/>
                    <a:lumOff val="80000"/>
                  </a:schemeClr>
                </a:solidFill>
                <a:latin typeface="Consolas" pitchFamily="49" charset="0"/>
                <a:cs typeface="Consolas" pitchFamily="49" charset="0"/>
              </a:rPr>
              <a:t>(TKey,out </a:t>
            </a:r>
            <a:r>
              <a:rPr lang="en-US" sz="3200" noProof="1" smtClean="0">
                <a:solidFill>
                  <a:schemeClr val="accent5">
                    <a:lumMod val="20000"/>
                    <a:lumOff val="80000"/>
                  </a:schemeClr>
                </a:solidFill>
                <a:latin typeface="Consolas" pitchFamily="49" charset="0"/>
                <a:cs typeface="Consolas" pitchFamily="49" charset="0"/>
              </a:rPr>
              <a:t>TValue</a:t>
            </a:r>
            <a:r>
              <a:rPr lang="en-US" sz="3200" dirty="0" smtClean="0">
                <a:latin typeface="Courier New" pitchFamily="49" charset="0"/>
              </a:rPr>
              <a:t>)</a:t>
            </a:r>
            <a:r>
              <a:rPr lang="en-US" sz="3200" dirty="0" smtClean="0"/>
              <a:t> </a:t>
            </a:r>
            <a:r>
              <a:rPr lang="en-US" sz="3200" dirty="0"/>
              <a:t>– if the key is found, returns it in the </a:t>
            </a:r>
            <a:r>
              <a:rPr lang="en-US" sz="3200" noProof="1" smtClean="0">
                <a:solidFill>
                  <a:schemeClr val="accent5">
                    <a:lumMod val="20000"/>
                    <a:lumOff val="80000"/>
                  </a:schemeClr>
                </a:solidFill>
                <a:latin typeface="Consolas" pitchFamily="49" charset="0"/>
                <a:cs typeface="Consolas" pitchFamily="49" charset="0"/>
              </a:rPr>
              <a:t>TValue</a:t>
            </a:r>
            <a:r>
              <a:rPr lang="en-US" sz="3200" dirty="0" smtClean="0"/>
              <a:t>, </a:t>
            </a:r>
            <a:r>
              <a:rPr lang="en-US" sz="3200" dirty="0"/>
              <a:t>otherwise returns the default value for the </a:t>
            </a:r>
            <a:r>
              <a:rPr lang="en-US" sz="3200" noProof="1" smtClean="0">
                <a:solidFill>
                  <a:schemeClr val="accent5">
                    <a:lumMod val="20000"/>
                    <a:lumOff val="80000"/>
                  </a:schemeClr>
                </a:solidFill>
                <a:latin typeface="Consolas" pitchFamily="49" charset="0"/>
                <a:cs typeface="Consolas" pitchFamily="49" charset="0"/>
              </a:rPr>
              <a:t>TValue</a:t>
            </a:r>
            <a:r>
              <a:rPr lang="en-US" sz="3200" dirty="0" smtClean="0"/>
              <a:t> </a:t>
            </a:r>
            <a:r>
              <a:rPr lang="en-US" sz="3200" dirty="0"/>
              <a:t>type</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sz="3600" noProof="1" smtClean="0">
                <a:latin typeface="Consolas" pitchFamily="49" charset="0"/>
                <a:cs typeface="Consolas" pitchFamily="49" charset="0"/>
              </a:rPr>
              <a:t>Dictionary&lt;TKey,Tvalue&gt;</a:t>
            </a:r>
            <a:r>
              <a:rPr lang="en-US" sz="3600" dirty="0" smtClean="0"/>
              <a:t> </a:t>
            </a:r>
            <a:r>
              <a:rPr lang="en-US" sz="3600" dirty="0" smtClean="0"/>
              <a:t>–  Example</a:t>
            </a:r>
            <a:endParaRPr lang="bg-BG" sz="3600" dirty="0"/>
          </a:p>
        </p:txBody>
      </p:sp>
      <p:sp>
        <p:nvSpPr>
          <p:cNvPr id="655364" name="Rectangle 4"/>
          <p:cNvSpPr>
            <a:spLocks noChangeArrowheads="1"/>
          </p:cNvSpPr>
          <p:nvPr/>
        </p:nvSpPr>
        <p:spPr bwMode="auto">
          <a:xfrm>
            <a:off x="555625" y="1125538"/>
            <a:ext cx="8054976" cy="53758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studentsMarks </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new Dictionary&lt;string, int&gt;();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studentsMarks.Add("Ivan", 4);</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studentsMarks.Add("Peter", 6);</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studentsMarks.Add("Maria", 6);</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studentsMarks.Add("George", 5);</a:t>
            </a:r>
          </a:p>
          <a:p>
            <a:pPr eaLnBrk="0" hangingPunct="0">
              <a:lnSpc>
                <a:spcPts val="2500"/>
              </a:lnSpc>
              <a:spcBef>
                <a:spcPts val="6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int peterMark = studentsMarks["Peter"];</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Console.WriteLine("Peter's mark: {0}", peterMark);</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Console.WriteLine("Is Peter in the hash table: {0}",</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studentsMarks.ContainsKey("Peter"));</a:t>
            </a:r>
          </a:p>
          <a:p>
            <a:pPr eaLnBrk="0" hangingPunct="0">
              <a:lnSpc>
                <a:spcPts val="2500"/>
              </a:lnSpc>
              <a:spcBef>
                <a:spcPts val="60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Console.WriteLine("Students and grades:");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 (KeyValuePair&lt;string, int&gt; pair in studentsMarks)</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--&gt; {1} ",</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studentMark.Key, studentMark.Value);</a:t>
            </a:r>
          </a:p>
          <a:p>
            <a:pPr eaLnBrk="0" hangingPunct="0">
              <a:lnSpc>
                <a:spcPts val="2500"/>
              </a:lnSpc>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a:t>Counting Words in a Text</a:t>
            </a:r>
            <a:endParaRPr lang="bg-BG"/>
          </a:p>
        </p:txBody>
      </p:sp>
      <p:sp>
        <p:nvSpPr>
          <p:cNvPr id="711683" name="Rectangle 3"/>
          <p:cNvSpPr>
            <a:spLocks noChangeArrowheads="1"/>
          </p:cNvSpPr>
          <p:nvPr/>
        </p:nvSpPr>
        <p:spPr bwMode="auto">
          <a:xfrm>
            <a:off x="576264" y="1295400"/>
            <a:ext cx="8034336" cy="490134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text = "Welcome to our C# course. In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this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course you will learn how to write simple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programs in C# and Microsoft .NET";</a:t>
            </a:r>
          </a:p>
          <a:p>
            <a:pPr eaLnBrk="0" hangingPunct="0">
              <a:lnSpc>
                <a:spcPts val="2500"/>
              </a:lnSpc>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string[] words = text.Split(' ', ',', '.');</a:t>
            </a:r>
          </a:p>
          <a:p>
            <a:pPr eaLnBrk="0" hangingPunct="0">
              <a:lnSpc>
                <a:spcPts val="2500"/>
              </a:lnSpc>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Dictionary&lt;string, int&gt;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wordsCount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new Dictionary&lt;string</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int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&gt;(); </a:t>
            </a: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foreach(KeyValuePair&lt;string, int&gt;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pair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in w</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ordsCount)</a:t>
            </a: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--&gt;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1</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pair.Key,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pair.Value);</a:t>
            </a:r>
          </a:p>
          <a:p>
            <a:pPr eaLnBrk="0" hangingPunct="0">
              <a:lnSpc>
                <a:spcPts val="2500"/>
              </a:lnSpc>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ctrTitle"/>
          </p:nvPr>
        </p:nvSpPr>
        <p:spPr>
          <a:xfrm>
            <a:off x="1295400" y="2140549"/>
            <a:ext cx="6480175" cy="736600"/>
          </a:xfrm>
        </p:spPr>
        <p:txBody>
          <a:bodyPr/>
          <a:lstStyle/>
          <a:p>
            <a:pPr>
              <a:lnSpc>
                <a:spcPct val="110000"/>
              </a:lnSpc>
            </a:pPr>
            <a:r>
              <a:rPr lang="en-US" dirty="0" smtClean="0"/>
              <a:t>Attributes</a:t>
            </a:r>
            <a:endParaRPr lang="bg-BG" dirty="0"/>
          </a:p>
        </p:txBody>
      </p:sp>
      <p:sp>
        <p:nvSpPr>
          <p:cNvPr id="726019" name="Rectangle 3"/>
          <p:cNvSpPr>
            <a:spLocks noChangeArrowheads="1"/>
          </p:cNvSpPr>
          <p:nvPr/>
        </p:nvSpPr>
        <p:spPr bwMode="auto">
          <a:xfrm>
            <a:off x="911225" y="2955024"/>
            <a:ext cx="7242176"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What They Are? How and When to Use Them?</a:t>
            </a:r>
            <a:endParaRPr lang="bg-BG"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228600"/>
            <a:ext cx="7086600" cy="914400"/>
          </a:xfrm>
        </p:spPr>
        <p:txBody>
          <a:bodyPr/>
          <a:lstStyle/>
          <a:p>
            <a:r>
              <a:rPr lang="en-US" dirty="0" smtClean="0"/>
              <a:t>C# Language Overview</a:t>
            </a:r>
            <a:br>
              <a:rPr lang="en-US" dirty="0" smtClean="0"/>
            </a:br>
            <a:r>
              <a:rPr lang="en-US" dirty="0" smtClean="0"/>
              <a:t>(Part II)</a:t>
            </a:r>
            <a:endParaRPr lang="en-US" dirty="0"/>
          </a:p>
        </p:txBody>
      </p:sp>
    </p:spTree>
  </p:cSld>
  <p:clrMapOvr>
    <a:masterClrMapping/>
  </p:clrMapOvr>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1035</TotalTime>
  <Words>5781</Words>
  <Application>Microsoft Office PowerPoint</Application>
  <PresentationFormat>On-screen Show (4:3)</PresentationFormat>
  <Paragraphs>1192</Paragraphs>
  <Slides>99</Slides>
  <Notes>19</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Telerik Master Template</vt:lpstr>
      <vt:lpstr>C# Language Overview (Part II)</vt:lpstr>
      <vt:lpstr>Table of Contents</vt:lpstr>
      <vt:lpstr>Using Classes and Objects</vt:lpstr>
      <vt:lpstr>What is Class?</vt:lpstr>
      <vt:lpstr>Classes</vt:lpstr>
      <vt:lpstr>Classes – Example</vt:lpstr>
      <vt:lpstr>Objects</vt:lpstr>
      <vt:lpstr>Objects – Example</vt:lpstr>
      <vt:lpstr>Classes in C#</vt:lpstr>
      <vt:lpstr>Classes in C# – Examples</vt:lpstr>
      <vt:lpstr>Declaring Objects</vt:lpstr>
      <vt:lpstr>Fields</vt:lpstr>
      <vt:lpstr>Accessing Fields</vt:lpstr>
      <vt:lpstr>Properties</vt:lpstr>
      <vt:lpstr>Properties (2)</vt:lpstr>
      <vt:lpstr>Accessing Properties and Fields – Example</vt:lpstr>
      <vt:lpstr>Instance and Static Members</vt:lpstr>
      <vt:lpstr>Instance and Static Members – Examples</vt:lpstr>
      <vt:lpstr>Methods</vt:lpstr>
      <vt:lpstr>Instance Methods</vt:lpstr>
      <vt:lpstr>Calling Instance Methods –  Examples</vt:lpstr>
      <vt:lpstr>Static Methods</vt:lpstr>
      <vt:lpstr>Calling Static Methods – Examples</vt:lpstr>
      <vt:lpstr>Constructors</vt:lpstr>
      <vt:lpstr>Constructors (2)</vt:lpstr>
      <vt:lpstr>Structures</vt:lpstr>
      <vt:lpstr>What is a Namespace?</vt:lpstr>
      <vt:lpstr>Full Class Names</vt:lpstr>
      <vt:lpstr>Including Namespaces</vt:lpstr>
      <vt:lpstr>Common Type System (CTS)</vt:lpstr>
      <vt:lpstr>CTS and Different Languages</vt:lpstr>
      <vt:lpstr>Value and Reference Types</vt:lpstr>
      <vt:lpstr>Value and Reference Types – Examples</vt:lpstr>
      <vt:lpstr>Exceptions Handling</vt:lpstr>
      <vt:lpstr>What are Exceptions?</vt:lpstr>
      <vt:lpstr>Handling Exceptions</vt:lpstr>
      <vt:lpstr>Handling Exceptions – Example</vt:lpstr>
      <vt:lpstr>The System.Exception Class</vt:lpstr>
      <vt:lpstr>Exception Properties – Example</vt:lpstr>
      <vt:lpstr>Exception Properties</vt:lpstr>
      <vt:lpstr>Exception Properties (2)</vt:lpstr>
      <vt:lpstr>Exception Hierarchy</vt:lpstr>
      <vt:lpstr>Types of Exceptions</vt:lpstr>
      <vt:lpstr>Handling Exceptions</vt:lpstr>
      <vt:lpstr>Handling All Exceptions</vt:lpstr>
      <vt:lpstr>Throwing Exceptions</vt:lpstr>
      <vt:lpstr>How Exceptions Work?</vt:lpstr>
      <vt:lpstr>Using throw Keyword</vt:lpstr>
      <vt:lpstr>Throwing Exceptions – Example</vt:lpstr>
      <vt:lpstr>Strings and Text Processing</vt:lpstr>
      <vt:lpstr>What Is String?</vt:lpstr>
      <vt:lpstr>The System.String Class</vt:lpstr>
      <vt:lpstr>The System.String Class (2)</vt:lpstr>
      <vt:lpstr>Strings – First Example</vt:lpstr>
      <vt:lpstr>Declaring Strings</vt:lpstr>
      <vt:lpstr>Creating Strings</vt:lpstr>
      <vt:lpstr>Creating Strings (2)</vt:lpstr>
      <vt:lpstr>Reading and Printing Strings</vt:lpstr>
      <vt:lpstr>Comparing Strings</vt:lpstr>
      <vt:lpstr>Comparing Strings – Example </vt:lpstr>
      <vt:lpstr>Concatenating Strings</vt:lpstr>
      <vt:lpstr>Searching in Strings</vt:lpstr>
      <vt:lpstr>Searching in Strings – Example</vt:lpstr>
      <vt:lpstr>Extracting Substrings</vt:lpstr>
      <vt:lpstr>Splitting Strings</vt:lpstr>
      <vt:lpstr>Replacing and Deleting Substrings</vt:lpstr>
      <vt:lpstr>Changing Character Casing</vt:lpstr>
      <vt:lpstr>Trimming White Space</vt:lpstr>
      <vt:lpstr>Constructing Strings</vt:lpstr>
      <vt:lpstr>Changing the Contents of a String – StringBuilder</vt:lpstr>
      <vt:lpstr>The StringBuilder Class</vt:lpstr>
      <vt:lpstr>StringBuilder – Example</vt:lpstr>
      <vt:lpstr>Method ToString()</vt:lpstr>
      <vt:lpstr>Method ToString(format)</vt:lpstr>
      <vt:lpstr>Formatting Strings</vt:lpstr>
      <vt:lpstr>Method String.Format()</vt:lpstr>
      <vt:lpstr>Composite Formatting</vt:lpstr>
      <vt:lpstr>Formatting Dates</vt:lpstr>
      <vt:lpstr>Collection Classes</vt:lpstr>
      <vt:lpstr>What are Generics?</vt:lpstr>
      <vt:lpstr>The List&lt;T&gt; Class</vt:lpstr>
      <vt:lpstr>List&lt;T&gt; – Simple Example</vt:lpstr>
      <vt:lpstr>List&lt;T&gt; – Functionality</vt:lpstr>
      <vt:lpstr>List&lt;T&gt; – Functionality (2)</vt:lpstr>
      <vt:lpstr>Primes in an Interval – Example</vt:lpstr>
      <vt:lpstr>The Stack&lt;T&gt; Class</vt:lpstr>
      <vt:lpstr>Stack&lt;T&gt; – Example</vt:lpstr>
      <vt:lpstr>The Queue&lt;T&gt; Class</vt:lpstr>
      <vt:lpstr>Queue&lt;T&gt; – Example</vt:lpstr>
      <vt:lpstr>Balanced Trees in .NET</vt:lpstr>
      <vt:lpstr>Sorted Dictionary – Example </vt:lpstr>
      <vt:lpstr>Dictionary&lt;TKey,TValue&gt; Class</vt:lpstr>
      <vt:lpstr>Dictionary&lt;TKey,TValue&gt; Class (2)</vt:lpstr>
      <vt:lpstr>Dictionary&lt;TKey,TValue&gt; Class (3)</vt:lpstr>
      <vt:lpstr>Dictionary&lt;TKey,TValue&gt; Class (4)</vt:lpstr>
      <vt:lpstr>Dictionary&lt;TKey,Tvalue&gt; –  Example</vt:lpstr>
      <vt:lpstr>Counting Words in a Text</vt:lpstr>
      <vt:lpstr>Attributes</vt:lpstr>
      <vt:lpstr>C# Language Overview (Part II)</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Svetlin Nakov</cp:lastModifiedBy>
  <cp:revision>225</cp:revision>
  <dcterms:created xsi:type="dcterms:W3CDTF">2007-12-08T16:03:35Z</dcterms:created>
  <dcterms:modified xsi:type="dcterms:W3CDTF">2010-02-23T15:32:53Z</dcterms:modified>
</cp:coreProperties>
</file>