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8"/>
  </p:notesMasterIdLst>
  <p:handoutMasterIdLst>
    <p:handoutMasterId r:id="rId109"/>
  </p:handoutMasterIdLst>
  <p:sldIdLst>
    <p:sldId id="320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52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3" r:id="rId28"/>
    <p:sldId id="354" r:id="rId29"/>
    <p:sldId id="355" r:id="rId30"/>
    <p:sldId id="357" r:id="rId31"/>
    <p:sldId id="358" r:id="rId32"/>
    <p:sldId id="421" r:id="rId33"/>
    <p:sldId id="361" r:id="rId34"/>
    <p:sldId id="362" r:id="rId35"/>
    <p:sldId id="422" r:id="rId36"/>
    <p:sldId id="365" r:id="rId37"/>
    <p:sldId id="366" r:id="rId38"/>
    <p:sldId id="367" r:id="rId39"/>
    <p:sldId id="423" r:id="rId40"/>
    <p:sldId id="371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424" r:id="rId57"/>
    <p:sldId id="392" r:id="rId58"/>
    <p:sldId id="393" r:id="rId59"/>
    <p:sldId id="394" r:id="rId60"/>
    <p:sldId id="395" r:id="rId61"/>
    <p:sldId id="396" r:id="rId62"/>
    <p:sldId id="397" r:id="rId63"/>
    <p:sldId id="399" r:id="rId64"/>
    <p:sldId id="425" r:id="rId65"/>
    <p:sldId id="402" r:id="rId66"/>
    <p:sldId id="403" r:id="rId67"/>
    <p:sldId id="404" r:id="rId68"/>
    <p:sldId id="406" r:id="rId69"/>
    <p:sldId id="407" r:id="rId70"/>
    <p:sldId id="408" r:id="rId71"/>
    <p:sldId id="409" r:id="rId72"/>
    <p:sldId id="411" r:id="rId73"/>
    <p:sldId id="412" r:id="rId74"/>
    <p:sldId id="426" r:id="rId75"/>
    <p:sldId id="416" r:id="rId76"/>
    <p:sldId id="417" r:id="rId77"/>
    <p:sldId id="419" r:id="rId78"/>
    <p:sldId id="457" r:id="rId79"/>
    <p:sldId id="427" r:id="rId80"/>
    <p:sldId id="428" r:id="rId81"/>
    <p:sldId id="429" r:id="rId82"/>
    <p:sldId id="430" r:id="rId83"/>
    <p:sldId id="432" r:id="rId84"/>
    <p:sldId id="433" r:id="rId85"/>
    <p:sldId id="434" r:id="rId86"/>
    <p:sldId id="435" r:id="rId87"/>
    <p:sldId id="437" r:id="rId88"/>
    <p:sldId id="439" r:id="rId89"/>
    <p:sldId id="440" r:id="rId90"/>
    <p:sldId id="458" r:id="rId91"/>
    <p:sldId id="443" r:id="rId92"/>
    <p:sldId id="444" r:id="rId93"/>
    <p:sldId id="459" r:id="rId94"/>
    <p:sldId id="446" r:id="rId95"/>
    <p:sldId id="447" r:id="rId96"/>
    <p:sldId id="448" r:id="rId97"/>
    <p:sldId id="449" r:id="rId98"/>
    <p:sldId id="450" r:id="rId99"/>
    <p:sldId id="451" r:id="rId100"/>
    <p:sldId id="452" r:id="rId101"/>
    <p:sldId id="453" r:id="rId102"/>
    <p:sldId id="454" r:id="rId103"/>
    <p:sldId id="455" r:id="rId104"/>
    <p:sldId id="461" r:id="rId105"/>
    <p:sldId id="462" r:id="rId106"/>
    <p:sldId id="460" r:id="rId10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6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4.xml"/><Relationship Id="rId13" Type="http://schemas.openxmlformats.org/officeDocument/2006/relationships/slide" Target="slides/slide50.xml"/><Relationship Id="rId18" Type="http://schemas.openxmlformats.org/officeDocument/2006/relationships/slide" Target="slides/slide57.xml"/><Relationship Id="rId26" Type="http://schemas.openxmlformats.org/officeDocument/2006/relationships/slide" Target="slides/slide70.xml"/><Relationship Id="rId39" Type="http://schemas.openxmlformats.org/officeDocument/2006/relationships/slide" Target="slides/slide95.xml"/><Relationship Id="rId3" Type="http://schemas.openxmlformats.org/officeDocument/2006/relationships/slide" Target="slides/slide37.xml"/><Relationship Id="rId21" Type="http://schemas.openxmlformats.org/officeDocument/2006/relationships/slide" Target="slides/slide60.xml"/><Relationship Id="rId34" Type="http://schemas.openxmlformats.org/officeDocument/2006/relationships/slide" Target="slides/slide85.xml"/><Relationship Id="rId42" Type="http://schemas.openxmlformats.org/officeDocument/2006/relationships/slide" Target="slides/slide98.xml"/><Relationship Id="rId7" Type="http://schemas.openxmlformats.org/officeDocument/2006/relationships/slide" Target="slides/slide43.xml"/><Relationship Id="rId12" Type="http://schemas.openxmlformats.org/officeDocument/2006/relationships/slide" Target="slides/slide49.xml"/><Relationship Id="rId17" Type="http://schemas.openxmlformats.org/officeDocument/2006/relationships/slide" Target="slides/slide54.xml"/><Relationship Id="rId25" Type="http://schemas.openxmlformats.org/officeDocument/2006/relationships/slide" Target="slides/slide69.xml"/><Relationship Id="rId33" Type="http://schemas.openxmlformats.org/officeDocument/2006/relationships/slide" Target="slides/slide84.xml"/><Relationship Id="rId38" Type="http://schemas.openxmlformats.org/officeDocument/2006/relationships/slide" Target="slides/slide91.xml"/><Relationship Id="rId2" Type="http://schemas.openxmlformats.org/officeDocument/2006/relationships/slide" Target="slides/slide36.xml"/><Relationship Id="rId16" Type="http://schemas.openxmlformats.org/officeDocument/2006/relationships/slide" Target="slides/slide53.xml"/><Relationship Id="rId20" Type="http://schemas.openxmlformats.org/officeDocument/2006/relationships/slide" Target="slides/slide59.xml"/><Relationship Id="rId29" Type="http://schemas.openxmlformats.org/officeDocument/2006/relationships/slide" Target="slides/slide77.xml"/><Relationship Id="rId41" Type="http://schemas.openxmlformats.org/officeDocument/2006/relationships/slide" Target="slides/slide97.xml"/><Relationship Id="rId1" Type="http://schemas.openxmlformats.org/officeDocument/2006/relationships/slide" Target="slides/slide33.xml"/><Relationship Id="rId6" Type="http://schemas.openxmlformats.org/officeDocument/2006/relationships/slide" Target="slides/slide42.xml"/><Relationship Id="rId11" Type="http://schemas.openxmlformats.org/officeDocument/2006/relationships/slide" Target="slides/slide47.xml"/><Relationship Id="rId24" Type="http://schemas.openxmlformats.org/officeDocument/2006/relationships/slide" Target="slides/slide68.xml"/><Relationship Id="rId32" Type="http://schemas.openxmlformats.org/officeDocument/2006/relationships/slide" Target="slides/slide83.xml"/><Relationship Id="rId37" Type="http://schemas.openxmlformats.org/officeDocument/2006/relationships/slide" Target="slides/slide88.xml"/><Relationship Id="rId40" Type="http://schemas.openxmlformats.org/officeDocument/2006/relationships/slide" Target="slides/slide96.xml"/><Relationship Id="rId5" Type="http://schemas.openxmlformats.org/officeDocument/2006/relationships/slide" Target="slides/slide41.xml"/><Relationship Id="rId15" Type="http://schemas.openxmlformats.org/officeDocument/2006/relationships/slide" Target="slides/slide52.xml"/><Relationship Id="rId23" Type="http://schemas.openxmlformats.org/officeDocument/2006/relationships/slide" Target="slides/slide66.xml"/><Relationship Id="rId28" Type="http://schemas.openxmlformats.org/officeDocument/2006/relationships/slide" Target="slides/slide76.xml"/><Relationship Id="rId36" Type="http://schemas.openxmlformats.org/officeDocument/2006/relationships/slide" Target="slides/slide87.xml"/><Relationship Id="rId10" Type="http://schemas.openxmlformats.org/officeDocument/2006/relationships/slide" Target="slides/slide46.xml"/><Relationship Id="rId19" Type="http://schemas.openxmlformats.org/officeDocument/2006/relationships/slide" Target="slides/slide58.xml"/><Relationship Id="rId31" Type="http://schemas.openxmlformats.org/officeDocument/2006/relationships/slide" Target="slides/slide80.xml"/><Relationship Id="rId44" Type="http://schemas.openxmlformats.org/officeDocument/2006/relationships/slide" Target="slides/slide100.xml"/><Relationship Id="rId4" Type="http://schemas.openxmlformats.org/officeDocument/2006/relationships/slide" Target="slides/slide40.xml"/><Relationship Id="rId9" Type="http://schemas.openxmlformats.org/officeDocument/2006/relationships/slide" Target="slides/slide45.xml"/><Relationship Id="rId14" Type="http://schemas.openxmlformats.org/officeDocument/2006/relationships/slide" Target="slides/slide51.xml"/><Relationship Id="rId22" Type="http://schemas.openxmlformats.org/officeDocument/2006/relationships/slide" Target="slides/slide65.xml"/><Relationship Id="rId27" Type="http://schemas.openxmlformats.org/officeDocument/2006/relationships/slide" Target="slides/slide75.xml"/><Relationship Id="rId30" Type="http://schemas.openxmlformats.org/officeDocument/2006/relationships/slide" Target="slides/slide79.xml"/><Relationship Id="rId35" Type="http://schemas.openxmlformats.org/officeDocument/2006/relationships/slide" Target="slides/slide86.xml"/><Relationship Id="rId43" Type="http://schemas.openxmlformats.org/officeDocument/2006/relationships/slide" Target="slides/slide9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29-Mar-10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29-Mar-10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40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43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44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45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46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47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49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50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25D5C-A5E0-40AD-B692-B407044178D2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105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AEB2E-777E-4584-A221-E86BD1463A42}" type="slidenum">
              <a:rPr lang="en-US" smtClean="0"/>
              <a:pPr/>
              <a:t>53</a:t>
            </a:fld>
            <a:r>
              <a:rPr lang="en-US" dirty="0" smtClean="0"/>
              <a:t>##</a:t>
            </a:r>
          </a:p>
        </p:txBody>
      </p:sp>
      <p:sp>
        <p:nvSpPr>
          <p:cNvPr id="1116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54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55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56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58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59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65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66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68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69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72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76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77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86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012F7-A59F-4664-8673-C7BF36E4AB50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471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88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89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90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91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92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93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94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95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96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97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98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101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102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103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104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  <p:sldLayoutId id="2147483704" r:id="rId7"/>
    <p:sldLayoutId id="2147483705" r:id="rId8"/>
    <p:sldLayoutId id="214748370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firebug.com/" TargetMode="External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Web-Qual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reference.com/html/tools/coloriz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HTTP, HTML, Text, Images, Tables, Forms, CSS, JavaScript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Hyper Text Markup Language (HTML)</a:t>
            </a:r>
          </a:p>
          <a:p>
            <a:pPr lvl="1"/>
            <a:r>
              <a:rPr lang="en-US" dirty="0"/>
              <a:t>Formatted text with images and hyperlinks</a:t>
            </a:r>
          </a:p>
          <a:p>
            <a:pPr lvl="1"/>
            <a:r>
              <a:rPr lang="en-US" dirty="0"/>
              <a:t>Interpreted and displayed by Web browsers</a:t>
            </a:r>
          </a:p>
          <a:p>
            <a:r>
              <a:rPr lang="en-US" dirty="0" smtClean="0"/>
              <a:t>A web (HTML) page consists of:</a:t>
            </a:r>
            <a:endParaRPr lang="en-US" dirty="0"/>
          </a:p>
          <a:p>
            <a:pPr lvl="1"/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CSS styles file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acts like normal text field but hides the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code is like drop down but displays list of items to select</a:t>
            </a:r>
            <a:endParaRPr lang="bg-BG" sz="3000" dirty="0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="password" name="pass" value=""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HTML Forms – Example</a:t>
            </a: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&lt;p&gt;Degree: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selected="true"&gt;Master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 Name: &lt;input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 Name: &lt;input type="text" name="lastname"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ID: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</a:t>
            </a:r>
            <a:r>
              <a:rPr lang="en-US" dirty="0" smtClean="0"/>
              <a:t>Example (2)</a:t>
            </a:r>
            <a:endParaRPr lang="en-US" dirty="0" smtClean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191089"/>
            <a:ext cx="80756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Gender: 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checked="true" /&gt; 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value="Female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E-mail: &lt;input type="text" name="email" value=""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readonly="true"&gt;TERMS AND CONDITIONS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clicking the Send Form button you agree to submit this form.&lt;/textarea&gt;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name="button" value="Send Form"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(continuation)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4988" y="1191089"/>
            <a:ext cx="80756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Gender: 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checked="true" /&gt; 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value="Female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E-mail: &lt;input type="text" name="email" value=""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readonly="true"&gt;TERMS AND CONDITIONS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clicking the Send Form button you agree to submit this form.&lt;/textarea&gt;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name="button" value="Send Form"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(continuation)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</a:t>
            </a:r>
            <a:r>
              <a:rPr lang="en-US" smtClean="0"/>
              <a:t>– </a:t>
            </a:r>
            <a:r>
              <a:rPr lang="en-US" smtClean="0"/>
              <a:t>Example (3)</a:t>
            </a:r>
            <a:endParaRPr lang="en-US" smtClean="0"/>
          </a:p>
        </p:txBody>
      </p:sp>
      <p:pic>
        <p:nvPicPr>
          <p:cNvPr id="35845" name="Picture 5" descr="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1268413"/>
            <a:ext cx="45529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Five Minutes Introduction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II)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HTML is straight-forward and easy to learn</a:t>
            </a:r>
          </a:p>
          <a:p>
            <a:pPr lvl="1"/>
            <a:r>
              <a:rPr lang="en-US" dirty="0" smtClean="0"/>
              <a:t>Simplest HTML documents are plain text files</a:t>
            </a:r>
          </a:p>
          <a:p>
            <a:pPr lvl="2"/>
            <a:r>
              <a:rPr lang="en-US" dirty="0" smtClean="0"/>
              <a:t>Easy to add formatting, references, bullets, etc.</a:t>
            </a:r>
          </a:p>
          <a:p>
            <a:pPr lvl="2"/>
            <a:r>
              <a:rPr lang="en-US" dirty="0" smtClean="0"/>
              <a:t>Images can be added as separate files</a:t>
            </a:r>
          </a:p>
          <a:p>
            <a:pPr lvl="1"/>
            <a:r>
              <a:rPr lang="en-US" dirty="0" smtClean="0"/>
              <a:t>Can be automatically generated by authoring programs</a:t>
            </a:r>
          </a:p>
          <a:p>
            <a:pPr lvl="2"/>
            <a:r>
              <a:rPr lang="en-US" dirty="0" smtClean="0"/>
              <a:t>Tools to aid users in creating HTML files</a:t>
            </a:r>
          </a:p>
          <a:p>
            <a:pPr lvl="2"/>
            <a:r>
              <a:rPr lang="en-US" dirty="0" smtClean="0"/>
              <a:t>E.g. FrontPage, Dreamweaver,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612775" y="1171689"/>
            <a:ext cx="7920038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title&gt;HTML Example&lt;/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Main Components of WWW: 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/>
            <a:r>
              <a:rPr lang="en-US" dirty="0"/>
              <a:t>Client-server protocol for transferring Web resources</a:t>
            </a:r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protocol</a:t>
            </a:r>
          </a:p>
          <a:p>
            <a:pPr lvl="1"/>
            <a:r>
              <a:rPr lang="en-US" dirty="0"/>
              <a:t>Reliance on a global URL</a:t>
            </a:r>
          </a:p>
          <a:p>
            <a:pPr lvl="1"/>
            <a:r>
              <a:rPr lang="en-US" dirty="0"/>
              <a:t>Resource metadata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Text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r>
              <a:rPr lang="en-US"/>
              <a:t>The HTTP Protocol</a:t>
            </a:r>
            <a:endParaRPr lang="bg-BG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619250" y="3403600"/>
            <a:ext cx="57610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 anchor="ctr" anchorCtr="0"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092575" cy="22717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Requests service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E.g., Web browser</a:t>
            </a:r>
            <a:endParaRPr lang="en-US" dirty="0"/>
          </a:p>
        </p:txBody>
      </p:sp>
      <p:sp>
        <p:nvSpPr>
          <p:cNvPr id="476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9163" y="1219200"/>
            <a:ext cx="4110037" cy="22717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Provides service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E.g., Web server</a:t>
            </a:r>
          </a:p>
        </p:txBody>
      </p:sp>
      <p:pic>
        <p:nvPicPr>
          <p:cNvPr id="476165" name="Picture 5" descr="j0292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4059238"/>
            <a:ext cx="1868488" cy="1773237"/>
          </a:xfrm>
          <a:prstGeom prst="rect">
            <a:avLst/>
          </a:prstGeom>
          <a:noFill/>
        </p:spPr>
      </p:pic>
      <p:pic>
        <p:nvPicPr>
          <p:cNvPr id="476166" name="Picture 6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613" y="4335463"/>
            <a:ext cx="2497137" cy="1535112"/>
          </a:xfrm>
          <a:prstGeom prst="rect">
            <a:avLst/>
          </a:prstGeom>
          <a:noFill/>
        </p:spPr>
      </p:pic>
      <p:sp>
        <p:nvSpPr>
          <p:cNvPr id="476167" name="Freeform 7"/>
          <p:cNvSpPr>
            <a:spLocks/>
          </p:cNvSpPr>
          <p:nvPr/>
        </p:nvSpPr>
        <p:spPr bwMode="auto">
          <a:xfrm>
            <a:off x="2789257" y="38608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168" name="Freeform 8"/>
          <p:cNvSpPr>
            <a:spLocks/>
          </p:cNvSpPr>
          <p:nvPr/>
        </p:nvSpPr>
        <p:spPr bwMode="auto">
          <a:xfrm flipH="1" flipV="1">
            <a:off x="2789255" y="55181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3268239" y="4191000"/>
            <a:ext cx="230063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</p:txBody>
      </p:sp>
      <p:sp>
        <p:nvSpPr>
          <p:cNvPr id="476170" name="Text Box 10"/>
          <p:cNvSpPr txBox="1">
            <a:spLocks noChangeArrowheads="1"/>
          </p:cNvSpPr>
          <p:nvPr/>
        </p:nvSpPr>
        <p:spPr bwMode="auto">
          <a:xfrm>
            <a:off x="3347073" y="5416550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/courses/archive/spring06/cos461/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www.cs.princeton.edu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Mozilla/4.03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Example: Hyper Text Transfer Protocol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6 Feb 2006 13:09:03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Netscape-Enterprise/3.5.1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Mon, 6 Feb  2006 11:12:23 GMT+2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request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810000" y="2656952"/>
            <a:ext cx="3289300" cy="1379101"/>
          </a:xfrm>
          <a:prstGeom prst="wedgeRoundRectCallout">
            <a:avLst>
              <a:gd name="adj1" fmla="val -113500"/>
              <a:gd name="adj2" fmla="val -416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124200"/>
            <a:ext cx="32083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3803650"/>
          </a:xfrm>
        </p:spPr>
        <p:txBody>
          <a:bodyPr/>
          <a:lstStyle/>
          <a:p>
            <a:r>
              <a:rPr lang="en-US" dirty="0"/>
              <a:t>Request message sent by a client consists of</a:t>
            </a:r>
          </a:p>
          <a:p>
            <a:pPr lvl="1"/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/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/>
            <a:r>
              <a:rPr lang="en-US" sz="2800" dirty="0" smtClean="0"/>
              <a:t>Body – optional data</a:t>
            </a:r>
          </a:p>
          <a:p>
            <a:pPr lvl="2"/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9530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HTTP GET Request – Example</a:t>
            </a: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22313" y="1929348"/>
            <a:ext cx="7659687" cy="4172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/academy/winter-2009-2010.aspx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24485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HTTP POST Request – Example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46113" y="1600201"/>
            <a:ext cx="7742237" cy="4916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LOGIN_PASS=taina-maina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WWW and the HTTP protocol</a:t>
            </a:r>
          </a:p>
          <a:p>
            <a:pPr lvl="1"/>
            <a:r>
              <a:rPr lang="en-US" dirty="0" smtClean="0"/>
              <a:t>Request-response model</a:t>
            </a:r>
          </a:p>
          <a:p>
            <a:pPr lvl="1"/>
            <a:r>
              <a:rPr lang="en-US" dirty="0" smtClean="0"/>
              <a:t>GET vs. POST</a:t>
            </a:r>
          </a:p>
          <a:p>
            <a:r>
              <a:rPr lang="en-US" dirty="0" smtClean="0"/>
              <a:t>HTML Basics</a:t>
            </a:r>
          </a:p>
          <a:p>
            <a:pPr lvl="1"/>
            <a:r>
              <a:rPr lang="en-US" dirty="0" smtClean="0"/>
              <a:t>Text, Images, Tables, Forms</a:t>
            </a:r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Styling Web content with CSS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Client-side scripting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Conditional </a:t>
            </a:r>
            <a:r>
              <a:rPr lang="en-US" sz="3700" dirty="0" smtClean="0"/>
              <a:t>HTTP GET – </a:t>
            </a:r>
            <a:r>
              <a:rPr lang="en-US" sz="3700" dirty="0"/>
              <a:t>Example</a:t>
            </a:r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646113" y="1676400"/>
            <a:ext cx="774223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/academy/join.aspx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Gecko/20100115 Firefox/3.6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Tue, 9 Mar 2010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11:12:23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971800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Fetches the </a:t>
            </a:r>
            <a:r>
              <a:rPr lang="en-US" sz="3000" dirty="0"/>
              <a:t>resource only if it has been changed at the server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Server avoids wasting resources to send again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Returns “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 if </a:t>
            </a:r>
            <a:r>
              <a:rPr lang="en-US" sz="2800" dirty="0" smtClean="0"/>
              <a:t>the resource </a:t>
            </a:r>
            <a:r>
              <a:rPr lang="en-US" sz="2800" dirty="0"/>
              <a:t>has </a:t>
            </a:r>
            <a:r>
              <a:rPr lang="en-US" sz="2800" dirty="0" smtClean="0"/>
              <a:t>not been </a:t>
            </a:r>
            <a:r>
              <a:rPr lang="en-US" sz="2800" dirty="0"/>
              <a:t>changed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Or “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message sent by the server</a:t>
            </a:r>
          </a:p>
          <a:p>
            <a:pPr lvl="1"/>
            <a:r>
              <a:rPr lang="en-US" dirty="0"/>
              <a:t>Status line – protocol version, status code, status phrase</a:t>
            </a:r>
          </a:p>
          <a:p>
            <a:pPr lvl="1"/>
            <a:r>
              <a:rPr lang="en-US" dirty="0"/>
              <a:t>Response headers – provide some meta data</a:t>
            </a:r>
          </a:p>
          <a:p>
            <a:pPr lvl="1"/>
            <a:r>
              <a:rPr lang="en-US" dirty="0"/>
              <a:t>Body – the contents of the response (the requested resource)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20726" y="4876800"/>
            <a:ext cx="77374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ru-RU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46113" y="1915549"/>
            <a:ext cx="7742237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73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&lt;title&gt; Test &lt;/title&gt;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 HTML page.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46113" y="1703360"/>
            <a:ext cx="7742237" cy="4697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TITLE&gt;404 Not Found&lt;/TITLE&gt;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requested URL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img/telerik-logo.gif was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found on this server.&lt;P&gt;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ADDRESS&gt;Apache/2.2.14 Server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Port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80&lt;/ADDRESS&gt;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methods include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current value of resource, run a program at the server,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to a program at 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HTTP response code classes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r>
              <a:rPr lang="en-US" sz="3000" dirty="0"/>
              <a:t>"</a:t>
            </a:r>
            <a:r>
              <a:rPr lang="bg-BG" sz="2800" dirty="0"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Cookie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Small state </a:t>
            </a:r>
            <a:r>
              <a:rPr lang="en-US" sz="2800" dirty="0" smtClean="0"/>
              <a:t>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ts val="3600"/>
              </a:lnSpc>
            </a:pPr>
            <a:r>
              <a:rPr lang="en-US" sz="2800" dirty="0"/>
              <a:t>Included in future </a:t>
            </a:r>
            <a:r>
              <a:rPr lang="en-US" sz="2800" dirty="0" smtClean="0"/>
              <a:t>HTTP requests </a:t>
            </a:r>
            <a:r>
              <a:rPr lang="en-US" sz="2800" dirty="0"/>
              <a:t>to the server</a:t>
            </a:r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Wireshark packet analyzer (sniffer)</a:t>
            </a:r>
          </a:p>
          <a:p>
            <a:pPr lvl="1"/>
            <a:r>
              <a:rPr lang="en-US" dirty="0" smtClean="0"/>
              <a:t>Intercepts the IP network traffic</a:t>
            </a:r>
          </a:p>
          <a:p>
            <a:pPr lvl="1"/>
            <a:r>
              <a:rPr lang="en-US" dirty="0" smtClean="0"/>
              <a:t>Can reconstruct the HTTP conversation</a:t>
            </a:r>
          </a:p>
          <a:p>
            <a:pPr lvl="1"/>
            <a:r>
              <a:rPr lang="en-US" dirty="0" smtClean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Firebug plug-in for Firefox</a:t>
            </a:r>
          </a:p>
          <a:p>
            <a:pPr lvl="1"/>
            <a:r>
              <a:rPr lang="en-US" dirty="0" smtClean="0"/>
              <a:t>The ultimate tool for monitoring, editing and debugging HTTP, HTML, CSS, JavaScript, etc.</a:t>
            </a:r>
          </a:p>
          <a:p>
            <a:pPr lvl="1"/>
            <a:r>
              <a:rPr lang="en-US" dirty="0" smtClean="0"/>
              <a:t>Free, open-source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www.getfirebug.com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719546"/>
            <a:ext cx="1143000" cy="929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http://www.security.org.my/uploads/wireshark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219200"/>
            <a:ext cx="1909193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45680"/>
            <a:ext cx="82296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</a:t>
            </a:r>
            <a:r>
              <a:rPr lang="en-ZA" dirty="0" smtClean="0"/>
              <a:t>HTML Page</a:t>
            </a:r>
            <a:endParaRPr lang="en-US" dirty="0" smtClean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331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WWW and HTTP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45680"/>
            <a:ext cx="8229600" cy="569120"/>
          </a:xfrm>
        </p:spPr>
        <p:txBody>
          <a:bodyPr/>
          <a:lstStyle/>
          <a:p>
            <a:r>
              <a:rPr lang="en-US" dirty="0" smtClean="0"/>
              <a:t>HTTP Protocol: the Driving Engine of the WWW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28775"/>
            <a:ext cx="8207375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</a:t>
            </a:r>
            <a:r>
              <a:rPr lang="en-ZA" dirty="0" smtClean="0"/>
              <a:t>HTML </a:t>
            </a:r>
            <a:r>
              <a:rPr lang="en-ZA" dirty="0" smtClean="0"/>
              <a:t>Page: Tags</a:t>
            </a:r>
            <a:endParaRPr lang="en-US" dirty="0" smtClean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4478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200400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077496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</a:t>
            </a:r>
            <a:r>
              <a:rPr lang="en-ZA" dirty="0" smtClean="0"/>
              <a:t>HTML </a:t>
            </a:r>
            <a:r>
              <a:rPr lang="en-ZA" dirty="0" smtClean="0"/>
              <a:t>Page: Header</a:t>
            </a:r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0" y="12192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282464"/>
            <a:ext cx="7354346" cy="1640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</a:t>
            </a:r>
            <a:r>
              <a:rPr lang="en-ZA" dirty="0" smtClean="0"/>
              <a:t>HTML </a:t>
            </a:r>
            <a:r>
              <a:rPr lang="en-ZA" dirty="0" smtClean="0"/>
              <a:t>Page: Body</a:t>
            </a:r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432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Formatting tags</a:t>
            </a:r>
            <a:endParaRPr lang="en-US" dirty="0" smtClean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www.telerik.com.org/"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&lt;b&gt;This text is bold&lt;/b&gt;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this is &lt;u&gt;underlined&lt;/u&gt;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&lt;center&gt;Some centered text&lt;/center&gt;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Some </a:t>
            </a:r>
            <a:r>
              <a:rPr lang="en-US" smtClean="0"/>
              <a:t>Simple Tags </a:t>
            </a:r>
            <a:r>
              <a:rPr lang="en-US" dirty="0" smtClean="0"/>
              <a:t>– Example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www.devbg.org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</a:t>
            </a:r>
            <a:r>
              <a:rPr lang="en-US" sz="3800" dirty="0" smtClean="0"/>
              <a:t>Simple Tags </a:t>
            </a:r>
            <a:r>
              <a:rPr lang="en-US" sz="3800" dirty="0" smtClean="0"/>
              <a:t>– </a:t>
            </a:r>
            <a:r>
              <a:rPr lang="en-US" sz="3800" dirty="0" smtClean="0"/>
              <a:t>Example (2)</a:t>
            </a:r>
            <a:endParaRPr lang="en-US" sz="3800" dirty="0" smtClean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www.devbg.org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some-ta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1844675"/>
            <a:ext cx="534035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Tags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smtClean="0"/>
              <a:t>Attributes </a:t>
            </a:r>
            <a:r>
              <a:rPr lang="en-US" dirty="0" smtClean="0"/>
              <a:t>specify their properties and </a:t>
            </a:r>
            <a:r>
              <a:rPr lang="en-US" dirty="0" smtClean="0"/>
              <a:t>behavior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spcBef>
                <a:spcPts val="300"/>
              </a:spcBef>
              <a:defRPr/>
            </a:pPr>
            <a:r>
              <a:rPr lang="en-US" dirty="0" smtClean="0"/>
              <a:t>Few </a:t>
            </a:r>
            <a:r>
              <a:rPr lang="en-US" dirty="0" smtClean="0"/>
              <a:t>attributes that apply to every element: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  <a:endParaRPr lang="en-US" dirty="0" smtClean="0"/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element is hovered with mouse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956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209800"/>
            <a:ext cx="4800600" cy="527804"/>
          </a:xfrm>
          <a:prstGeom prst="wedgeRoundRectCallout">
            <a:avLst>
              <a:gd name="adj1" fmla="val -36497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smtClean="0"/>
              <a:t>Headings and Paragraphs</a:t>
            </a:r>
            <a:endParaRPr lang="en-US" sz="380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</a:t>
            </a:r>
            <a:r>
              <a:rPr lang="en-ZA" dirty="0" smtClean="0"/>
              <a:t>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align="center" style=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"background: skyblue"&gt;This 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r>
              <a:rPr lang="en-US" sz="3800" dirty="0" smtClean="0"/>
              <a:t>(2)</a:t>
            </a:r>
            <a:endParaRPr lang="bg-BG" sz="3800" dirty="0" smtClean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Headings-and-Paragpar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1822450"/>
            <a:ext cx="59055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/>
            <a:r>
              <a:rPr lang="en-US" dirty="0" smtClean="0"/>
              <a:t>Global distributed information space </a:t>
            </a:r>
            <a:r>
              <a:rPr lang="en-US" dirty="0"/>
              <a:t>in Internet</a:t>
            </a:r>
          </a:p>
          <a:p>
            <a:pPr lvl="2"/>
            <a:r>
              <a:rPr lang="en-US" dirty="0"/>
              <a:t>A service in Internet (like E-mail, DNS, ...)</a:t>
            </a:r>
          </a:p>
          <a:p>
            <a:pPr lvl="1"/>
            <a:r>
              <a:rPr lang="en-US" dirty="0"/>
              <a:t>A set of documents (and other resources) located on different Internet servers</a:t>
            </a:r>
          </a:p>
          <a:p>
            <a:pPr lvl="2"/>
            <a:r>
              <a:rPr lang="en-US" dirty="0"/>
              <a:t>Accessed through standard protocols like HTTP, HTTPS and FTP by their URL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The </a:t>
            </a:r>
            <a:r>
              <a:rPr lang="en-US" sz="3600" noProof="1" smtClean="0"/>
              <a:t>&lt;</a:t>
            </a:r>
            <a:r>
              <a:rPr lang="en-US" sz="3600" smtClean="0"/>
              <a:t>!</a:t>
            </a:r>
            <a:r>
              <a:rPr lang="en-US" sz="3600" noProof="1" smtClean="0"/>
              <a:t>doctype&gt;</a:t>
            </a:r>
            <a:r>
              <a:rPr lang="en-US" sz="3600" smtClean="0"/>
              <a:t> Declaration</a:t>
            </a:r>
            <a:endParaRPr lang="en-US" sz="3600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Beginning of HTML document must have a document type declaration</a:t>
            </a:r>
          </a:p>
          <a:p>
            <a:pPr lvl="1">
              <a:defRPr/>
            </a:pPr>
            <a:r>
              <a:rPr lang="en-US" sz="2800" dirty="0" smtClean="0"/>
              <a:t>It tells Web browsers how to handle the version of HTML you are writing</a:t>
            </a:r>
          </a:p>
          <a:p>
            <a:pPr lvl="1">
              <a:defRPr/>
            </a:pPr>
            <a:r>
              <a:rPr lang="en-US" sz="2800" dirty="0" smtClean="0"/>
              <a:t>Possible versions: HTML 2.0, HTML 3.2, HTML 4.01, XHTML 1.0, XHTML </a:t>
            </a:r>
            <a:r>
              <a:rPr lang="en-US" sz="2800" dirty="0" smtClean="0"/>
              <a:t>1.1, …</a:t>
            </a:r>
            <a:endParaRPr lang="en-US" sz="2800" dirty="0" smtClean="0"/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/>
              <a:t>See </a:t>
            </a:r>
            <a:r>
              <a:rPr lang="en-US" sz="2800" dirty="0" smtClean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www.w3.org/QA/2002/04/Web-Quality</a:t>
            </a:r>
            <a:r>
              <a:rPr lang="en-US" sz="2800" dirty="0" smtClean="0"/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876800"/>
            <a:ext cx="7996236" cy="590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</a:t>
            </a:r>
          </a:p>
          <a:p>
            <a:pPr lvl="1">
              <a:defRPr/>
            </a:pPr>
            <a:r>
              <a:rPr lang="en-US" dirty="0" smtClean="0"/>
              <a:t>All tags must be properly nested (HTML allows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&gt;&lt;i&gt;text&lt;/b&gt;&lt;/i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All tags and attribute names must be written in lower case, attribute values must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 smtClean="0"/>
              <a:t> (HTML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'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All tags must be </a:t>
            </a:r>
            <a:r>
              <a:rPr lang="en-US" dirty="0" smtClean="0"/>
              <a:t>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</a:t>
            </a:r>
            <a:r>
              <a:rPr lang="en-US" dirty="0" smtClean="0"/>
              <a:t>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Browsers </a:t>
            </a:r>
            <a:r>
              <a:rPr lang="en-US" dirty="0" smtClean="0"/>
              <a:t>load XHTML faster than HTML and valid code faster than invalid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</a:t>
            </a:r>
            <a:r>
              <a:rPr lang="en-US" dirty="0" smtClean="0"/>
              <a:t>Structure</a:t>
            </a:r>
            <a:endParaRPr lang="en-US" dirty="0" smtClean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elements called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When writing XHTML, must define a namespace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are </a:t>
            </a:r>
            <a:r>
              <a:rPr lang="en-US" sz="2800" dirty="0" smtClean="0"/>
              <a:t>nested one inside another: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</a:t>
            </a:r>
            <a:r>
              <a:rPr lang="en-US" sz="2800" dirty="0" smtClean="0"/>
              <a:t>attributes: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Section</a:t>
            </a:r>
            <a:endParaRPr lang="en-US" dirty="0" smtClean="0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Starts after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Contains mandatory single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Can contain multiple nested tags, e. g.: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 comments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head&gt;</a:t>
            </a:r>
            <a:r>
              <a:rPr lang="en-US" sz="3000" dirty="0" smtClean="0"/>
              <a:t> </a:t>
            </a:r>
            <a:r>
              <a:rPr lang="en-US" sz="3000" dirty="0" smtClean="0"/>
              <a:t>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Use </a:t>
            </a:r>
            <a:r>
              <a:rPr lang="en-US" sz="3000" dirty="0" smtClean="0"/>
              <a:t>to give </a:t>
            </a:r>
            <a:r>
              <a:rPr lang="en-US" sz="3000" dirty="0" smtClean="0"/>
              <a:t>a title to the Web </a:t>
            </a:r>
            <a:r>
              <a:rPr lang="en-US" sz="3000" dirty="0" smtClean="0"/>
              <a:t>page </a:t>
            </a:r>
            <a:r>
              <a:rPr lang="en-US" sz="3000" dirty="0" smtClean="0"/>
              <a:t>window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00425"/>
            <a:ext cx="518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5952" y="2286000"/>
            <a:ext cx="7842248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2009/2010&lt;/title&gt;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Meta tags additionally describe the content contained within the page</a:t>
            </a:r>
            <a:endParaRPr lang="en-US" sz="2000" b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r>
              <a:rPr lang="en-US" dirty="0" smtClean="0"/>
              <a:t> tag is used to embed scripts into an HTML document</a:t>
            </a:r>
          </a:p>
          <a:p>
            <a:pPr>
              <a:defRPr/>
            </a:pPr>
            <a:r>
              <a:rPr lang="en-US" dirty="0" smtClean="0"/>
              <a:t>Script are executed in the client's Web browser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&lt;script</a:t>
            </a:r>
            <a:r>
              <a:rPr lang="en-US" smtClean="0"/>
              <a:t>&gt; </a:t>
            </a:r>
            <a:r>
              <a:rPr lang="en-US" smtClean="0"/>
              <a:t>Tag – </a:t>
            </a:r>
            <a:r>
              <a:rPr lang="en-US" smtClean="0"/>
              <a:t>Example</a:t>
            </a:r>
            <a:endParaRPr lang="bg-BG" dirty="0" smtClean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p&gt;&lt;b&gt;Hello World!&lt;\/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7338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96754"/>
            <a:ext cx="37338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&lt;/style&gt;</a:t>
            </a:r>
            <a:r>
              <a:rPr lang="en-US" sz="3000" dirty="0" smtClean="0"/>
              <a:t> tag embeds formatting information (CSS styles) into a HTML page</a:t>
            </a:r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12pt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float: left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uppercase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311727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1"/>
            <a:ext cx="8610600" cy="5754688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/>
              <a:t>Structural components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Internet – provides data transfer based on TCP and HTTP protocols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Web servers – Apache, IIS, </a:t>
            </a:r>
            <a:r>
              <a:rPr lang="en-US" sz="2800" dirty="0" smtClean="0"/>
              <a:t>Tomcat, etc.</a:t>
            </a:r>
            <a:endParaRPr lang="en-US" sz="2800" dirty="0"/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/>
              <a:t>Semantic components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/>
              <a:t>) </a:t>
            </a:r>
          </a:p>
          <a:p>
            <a:pPr lvl="2">
              <a:lnSpc>
                <a:spcPts val="3700"/>
              </a:lnSpc>
              <a:spcBef>
                <a:spcPts val="300"/>
              </a:spcBef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</a:t>
            </a:r>
            <a:r>
              <a:rPr lang="en-US" dirty="0" smtClean="0"/>
              <a:t>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12775" y="2895600"/>
            <a:ext cx="7921625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BASD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(it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GIF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with transparent background)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alt="BASD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BASD official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href="http://www.devbg.org/"&gt;BASD Home&lt;/a&gt;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 the news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12775" y="3692256"/>
            <a:ext cx="7921625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is the Web page body!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&lt;body&gt; Section: Attributes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716962" cy="52419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tag has </a:t>
            </a:r>
            <a:r>
              <a:rPr lang="en-US" dirty="0" smtClean="0"/>
              <a:t>the following </a:t>
            </a:r>
            <a:r>
              <a:rPr lang="en-US" dirty="0" smtClean="0"/>
              <a:t>attributes: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 smtClean="0"/>
              <a:t>Example:</a:t>
            </a:r>
          </a:p>
        </p:txBody>
      </p:sp>
      <p:graphicFrame>
        <p:nvGraphicFramePr>
          <p:cNvPr id="903213" name="Group 45"/>
          <p:cNvGraphicFramePr>
            <a:graphicFrameLocks noGrp="1"/>
          </p:cNvGraphicFramePr>
          <p:nvPr>
            <p:ph sz="half" idx="2"/>
          </p:nvPr>
        </p:nvGraphicFramePr>
        <p:xfrm>
          <a:off x="838200" y="1828799"/>
          <a:ext cx="7391400" cy="2438401"/>
        </p:xfrm>
        <a:graphic>
          <a:graphicData uri="http://schemas.openxmlformats.org/drawingml/2006/table">
            <a:tbl>
              <a:tblPr/>
              <a:tblGrid>
                <a:gridCol w="2027870"/>
                <a:gridCol w="3762766"/>
                <a:gridCol w="1600764"/>
              </a:tblGrid>
              <a:tr h="467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background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image file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bgcolor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4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text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Default text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link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Hyperlink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6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vlink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Visited hyperlink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30200" y="5867400"/>
            <a:ext cx="762635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* For color codes, see </a:t>
            </a:r>
            <a:r>
              <a:rPr kumimoji="0" lang="en-US" sz="2000" b="1" dirty="0">
                <a:solidFill>
                  <a:schemeClr val="tx1"/>
                </a:solidFill>
                <a:hlinkClick r:id="rId3"/>
              </a:rPr>
              <a:t>www.webreference.com/html/tools/colorizer/</a:t>
            </a:r>
            <a:r>
              <a:rPr kumimoji="0" 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03207" name="Rectangle 39"/>
          <p:cNvSpPr>
            <a:spLocks noChangeArrowheads="1"/>
          </p:cNvSpPr>
          <p:nvPr/>
        </p:nvSpPr>
        <p:spPr bwMode="auto">
          <a:xfrm>
            <a:off x="539750" y="5181600"/>
            <a:ext cx="807085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background="texture.gif" text="#238E23"&gt;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Text Styling without CSS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4679950" cy="54863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Text can be formatted as headings or regular paragraph text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Use these consistently</a:t>
            </a:r>
            <a:r>
              <a:rPr lang="en-US" dirty="0" smtClean="0"/>
              <a:t>!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p&gt;&lt;/p&gt;</a:t>
            </a:r>
            <a:r>
              <a:rPr lang="en-US" dirty="0" smtClean="0"/>
              <a:t> by default </a:t>
            </a:r>
            <a:r>
              <a:rPr lang="en-US" dirty="0" smtClean="0"/>
              <a:t>doubles the spaces </a:t>
            </a:r>
            <a:r>
              <a:rPr lang="en-US" dirty="0" smtClean="0"/>
              <a:t>after each </a:t>
            </a:r>
            <a:r>
              <a:rPr lang="en-US" dirty="0" smtClean="0"/>
              <a:t>paragraph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is weird: the trailing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” makes it XHTML compliant</a:t>
            </a:r>
          </a:p>
        </p:txBody>
      </p:sp>
      <p:graphicFrame>
        <p:nvGraphicFramePr>
          <p:cNvPr id="907300" name="Group 36"/>
          <p:cNvGraphicFramePr>
            <a:graphicFrameLocks noGrp="1"/>
          </p:cNvGraphicFramePr>
          <p:nvPr>
            <p:ph sz="half" idx="2"/>
          </p:nvPr>
        </p:nvGraphicFramePr>
        <p:xfrm>
          <a:off x="5181600" y="2819400"/>
          <a:ext cx="3429000" cy="3531108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</a:tblGrid>
              <a:tr h="51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&lt;h1&gt;&lt;/h1&gt;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1</a:t>
                      </a:r>
                      <a:endParaRPr kumimoji="1" 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&lt;h2&gt;&lt;/h2&gt;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&lt;h3&gt;&lt;/h3&gt;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&lt;h4&gt;&lt;/h4&gt;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&lt;h5&gt;&lt;/h5&gt;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&lt;h6&gt;&lt;/h6&gt;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&lt;p&gt;&lt;/p&gt;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Paragraph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&lt;br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Line break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53000" y="1066800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lvl="0" indent="-319088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defRPr/>
            </a:pP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styles of heading are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available:</a:t>
            </a:r>
            <a:endParaRPr lang="en-US" sz="3200" b="1" dirty="0" smtClean="0">
              <a:solidFill>
                <a:srgbClr val="CCFF6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</a:t>
            </a:r>
            <a:r>
              <a:rPr lang="en-US" dirty="0" smtClean="0"/>
              <a:t>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  <a:endParaRPr kumimoji="1" lang="en-US" sz="20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&lt;title&gt;Svetlin Nakov&lt;/title&gt;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bgcolor="black" text="white" link="red" vlink="blue"&gt;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</a:t>
            </a:r>
            <a:r>
              <a:rPr lang="en-US" dirty="0" smtClean="0"/>
              <a:t>Example (2)</a:t>
            </a:r>
            <a:endParaRPr lang="en-US" dirty="0" smtClean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&lt;title&gt;Svetlin Nakov&lt;/title&gt;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bgcolor="black" text="white" link="red" vlink="blue"&gt;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text-format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908050"/>
            <a:ext cx="57578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</a:t>
            </a:r>
            <a:r>
              <a:rPr lang="en-US" dirty="0" smtClean="0"/>
              <a:t>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type="body"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</a:t>
            </a:r>
            <a:r>
              <a:rPr lang="en-US" dirty="0" smtClean="0"/>
              <a:t>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defRPr/>
            </a:pPr>
            <a:r>
              <a:rPr lang="en-US" dirty="0" smtClean="0"/>
              <a:t>Always </a:t>
            </a:r>
            <a:r>
              <a:rPr lang="en-US" dirty="0" smtClean="0"/>
              <a:t>use a full URL, including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</a:t>
            </a:r>
            <a:r>
              <a:rPr lang="en-US" dirty="0" smtClean="0"/>
              <a:t>e-mail </a:t>
            </a:r>
            <a:r>
              <a:rPr lang="en-US" dirty="0" smtClean="0"/>
              <a:t>address:</a:t>
            </a:r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463550" y="1752600"/>
            <a:ext cx="82232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463550" y="5312324"/>
            <a:ext cx="8223250" cy="783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Link to a document called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On </a:t>
            </a:r>
            <a:r>
              <a:rPr lang="en-US" sz="2600" dirty="0" smtClean="0"/>
              <a:t>the same </a:t>
            </a:r>
            <a:r>
              <a:rPr lang="en-US" sz="2600" dirty="0" smtClean="0"/>
              <a:t>server, in </a:t>
            </a:r>
            <a:r>
              <a:rPr lang="en-US" sz="2600" dirty="0" smtClean="0"/>
              <a:t>same </a:t>
            </a:r>
            <a:r>
              <a:rPr lang="en-US" sz="2600" dirty="0" smtClean="0"/>
              <a:t>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Using </a:t>
            </a:r>
            <a:r>
              <a:rPr lang="en-US" sz="2600" dirty="0" smtClean="0"/>
              <a:t>an image as a </a:t>
            </a:r>
            <a:r>
              <a:rPr lang="en-US" sz="2600" dirty="0" smtClean="0"/>
              <a:t>link button</a:t>
            </a:r>
            <a:r>
              <a:rPr lang="en-US" sz="2600" dirty="0" smtClean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Link to a document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On </a:t>
            </a:r>
            <a:r>
              <a:rPr lang="en-US" sz="2600" dirty="0" smtClean="0"/>
              <a:t>the same </a:t>
            </a:r>
            <a:r>
              <a:rPr lang="en-US" sz="2600" dirty="0" smtClean="0"/>
              <a:t>server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In </a:t>
            </a:r>
            <a:r>
              <a:rPr lang="en-US" sz="2600" dirty="0" smtClean="0"/>
              <a:t>the subdirectory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600" dirty="0" smtClean="0"/>
              <a:t> </a:t>
            </a:r>
            <a:r>
              <a:rPr lang="en-US" sz="2600" dirty="0" smtClean="0"/>
              <a:t>of the parent directory: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743200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="apply-now-button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72137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34025"/>
          </a:xfrm>
        </p:spPr>
        <p:txBody>
          <a:bodyPr/>
          <a:lstStyle/>
          <a:p>
            <a:r>
              <a:rPr lang="en-US" sz="3000" dirty="0"/>
              <a:t>Clients use Web browser application to request resources from the Web servers via HTTP</a:t>
            </a:r>
          </a:p>
          <a:p>
            <a:pPr lvl="1"/>
            <a:r>
              <a:rPr lang="en-US" sz="2800" dirty="0"/>
              <a:t>Resources have unique URL address</a:t>
            </a:r>
          </a:p>
          <a:p>
            <a:r>
              <a:rPr lang="en-US" sz="3000" dirty="0"/>
              <a:t>Servers </a:t>
            </a:r>
            <a:r>
              <a:rPr lang="en-US" sz="3000" dirty="0" smtClean="0"/>
              <a:t>send the requested resource as a response</a:t>
            </a:r>
            <a:endParaRPr lang="en-US" sz="3000" dirty="0"/>
          </a:p>
          <a:p>
            <a:pPr lvl="1"/>
            <a:r>
              <a:rPr lang="en-US" sz="2800" dirty="0"/>
              <a:t>Or </a:t>
            </a:r>
            <a:r>
              <a:rPr lang="en-US" sz="2800" dirty="0" smtClean="0"/>
              <a:t>reply with an </a:t>
            </a:r>
            <a:r>
              <a:rPr lang="en-US" sz="2800" dirty="0"/>
              <a:t>error message</a:t>
            </a:r>
          </a:p>
          <a:p>
            <a:r>
              <a:rPr lang="en-US" sz="3000" dirty="0"/>
              <a:t>Web pages are resources in WWW</a:t>
            </a:r>
          </a:p>
          <a:p>
            <a:pPr lvl="1"/>
            <a:r>
              <a:rPr lang="en-US" sz="2800" dirty="0" smtClean="0"/>
              <a:t>HTML </a:t>
            </a:r>
            <a:r>
              <a:rPr lang="en-US" sz="2800" dirty="0"/>
              <a:t>text, graphics, </a:t>
            </a:r>
            <a:r>
              <a:rPr lang="en-US" sz="2800" dirty="0" smtClean="0"/>
              <a:t>animations </a:t>
            </a:r>
            <a:r>
              <a:rPr lang="en-US" sz="2800" dirty="0"/>
              <a:t>and other files</a:t>
            </a:r>
          </a:p>
          <a:p>
            <a:r>
              <a:rPr lang="en-US" sz="3000" dirty="0"/>
              <a:t>Web sites</a:t>
            </a:r>
          </a:p>
          <a:p>
            <a:pPr lvl="1"/>
            <a:r>
              <a:rPr lang="en-US" sz="2800" dirty="0"/>
              <a:t>Web sites are sets of Web pages in WWW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name="section1"&gt;Introduction&lt;/a&gt;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name="section3.1.1"&gt;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 – Example</a:t>
            </a:r>
            <a:endParaRPr lang="bg-BG" smtClean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 </a:t>
            </a:r>
            <a:r>
              <a:rPr lang="en-US" smtClean="0"/>
              <a:t>– </a:t>
            </a:r>
            <a:r>
              <a:rPr lang="en-US" smtClean="0"/>
              <a:t>Example (2)</a:t>
            </a:r>
            <a:endParaRPr lang="bg-BG" dirty="0" smtClean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</a:t>
            </a:r>
            <a:r>
              <a:rPr lang="en-US" sz="3800" dirty="0" smtClean="0"/>
              <a:t>to the Same Document – Example </a:t>
            </a:r>
            <a:endParaRPr lang="bg-BG" sz="3800" dirty="0" smtClean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name="section1"&gt;Introduction&lt;/a&gt;&lt;/h2&gt;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name="section2"&gt;Some background&lt;/a&gt;&lt;/h2&gt;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&lt;h3&gt;&lt;a name="section2.1"&gt;Project History&lt;/a&gt;&lt;/h3&gt;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</a:t>
            </a:r>
            <a:r>
              <a:rPr lang="en-US" sz="3800" dirty="0" smtClean="0"/>
              <a:t>to the Same Document – </a:t>
            </a:r>
            <a:r>
              <a:rPr lang="en-US" sz="3800" dirty="0" smtClean="0"/>
              <a:t>Example (2) </a:t>
            </a:r>
            <a:endParaRPr lang="bg-BG" sz="3800" dirty="0" smtClean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name="section1"&gt;Introduction&lt;/a&gt;&lt;/h2&gt;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name="section2"&gt;Some background&lt;/a&gt;&lt;/h2&gt;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&lt;h3&gt;&lt;a name="section2.1"&gt;Project History&lt;/a&gt;&lt;/h3&gt;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100" dirty="0" smtClean="0"/>
              <a:t>Images: </a:t>
            </a:r>
            <a:r>
              <a:rPr lang="en-US" sz="4100" noProof="1" smtClean="0"/>
              <a:t>&lt;img&gt;</a:t>
            </a:r>
            <a:r>
              <a:rPr lang="en-US" sz="4100" dirty="0" smtClean="0"/>
              <a:t> tag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838200"/>
            <a:ext cx="8678862" cy="5715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Add an image: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There are a number of </a:t>
            </a:r>
            <a:r>
              <a:rPr lang="en-US" dirty="0" smtClean="0"/>
              <a:t>attributes: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Example</a:t>
            </a:r>
            <a:r>
              <a:rPr lang="en-US" dirty="0" smtClean="0"/>
              <a:t>:</a:t>
            </a: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sz="half" idx="2"/>
          </p:nvPr>
        </p:nvGraphicFramePr>
        <p:xfrm>
          <a:off x="457200" y="2798064"/>
          <a:ext cx="8229600" cy="2459736"/>
        </p:xfrm>
        <a:graphic>
          <a:graphicData uri="http://schemas.openxmlformats.org/drawingml/2006/table">
            <a:tbl>
              <a:tblPr/>
              <a:tblGrid>
                <a:gridCol w="1443345"/>
                <a:gridCol w="678625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align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Text alignment: 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bottom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middle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457200" y="1516457"/>
            <a:ext cx="8229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457200" y="6012257"/>
            <a:ext cx="8229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php-logo.png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logo"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</a:t>
            </a:r>
            <a:r>
              <a:rPr lang="en-US" dirty="0" smtClean="0"/>
              <a:t>: Changes </a:t>
            </a:r>
            <a:r>
              <a:rPr lang="en-US" dirty="0" smtClean="0"/>
              <a:t>font style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dirty="0" smtClean="0"/>
              <a:t>With CSS, there is no reason to use this </a:t>
            </a:r>
            <a:r>
              <a:rPr lang="en-US" dirty="0" smtClean="0"/>
              <a:t>tag</a:t>
            </a: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</a:t>
            </a:r>
            <a:r>
              <a:rPr lang="en-US" dirty="0" smtClean="0"/>
              <a:t> </a:t>
            </a:r>
            <a:r>
              <a:rPr lang="en-US" dirty="0" smtClean="0"/>
              <a:t>Tags – Example</a:t>
            </a:r>
            <a:endParaRPr lang="bg-BG" dirty="0" smtClean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Ordered Lists: </a:t>
            </a:r>
            <a:r>
              <a:rPr lang="en-US" noProof="1" smtClean="0"/>
              <a:t>&lt;ol&gt;</a:t>
            </a:r>
            <a:r>
              <a:rPr lang="en-US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</a:t>
            </a:r>
            <a:r>
              <a:rPr lang="en-US" sz="3000" dirty="0" smtClean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</a:t>
            </a:r>
            <a:r>
              <a:rPr lang="en-US" sz="3000" dirty="0" smtClean="0"/>
              <a:t>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2385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088188" y="4217988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793820" y="3886199"/>
            <a:ext cx="4540180" cy="9872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232298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4" y="3886201"/>
            <a:ext cx="2303585" cy="1158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380288" y="3886201"/>
            <a:ext cx="163512" cy="330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984440" y="4225926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smtClean="0"/>
              <a:t>u</a:t>
            </a:r>
            <a:r>
              <a:rPr lang="en-US" sz="3900" noProof="1" smtClean="0"/>
              <a:t>l&gt;</a:t>
            </a:r>
            <a:r>
              <a:rPr lang="en-US" sz="390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</a:t>
            </a: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en-US" dirty="0" smtClean="0"/>
              <a:t>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780504" y="4277248"/>
            <a:ext cx="144780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799"/>
            <a:ext cx="8610600" cy="5505451"/>
          </a:xfrm>
        </p:spPr>
        <p:txBody>
          <a:bodyPr/>
          <a:lstStyle/>
          <a:p>
            <a:r>
              <a:rPr lang="en-US" sz="3000" dirty="0"/>
              <a:t>Client’s browser renders Web pages returned by the Web servers</a:t>
            </a:r>
          </a:p>
          <a:p>
            <a:pPr lvl="1"/>
            <a:r>
              <a:rPr lang="en-US" sz="2800" dirty="0"/>
              <a:t>Pages are </a:t>
            </a:r>
            <a:r>
              <a:rPr lang="en-US" sz="2800" dirty="0" smtClean="0"/>
              <a:t>in HTML </a:t>
            </a:r>
            <a:r>
              <a:rPr lang="en-US" sz="2800" dirty="0"/>
              <a:t>(Hyper Text Markup Language)</a:t>
            </a:r>
          </a:p>
          <a:p>
            <a:pPr lvl="1"/>
            <a:r>
              <a:rPr lang="en-US" sz="2800" dirty="0"/>
              <a:t>Browsers shows the text, graphics and sounds</a:t>
            </a:r>
          </a:p>
          <a:p>
            <a:pPr lvl="1"/>
            <a:r>
              <a:rPr lang="en-US" sz="2800" dirty="0"/>
              <a:t>HTML pages contain hyperlinks </a:t>
            </a:r>
            <a:r>
              <a:rPr lang="en-US" sz="2800" dirty="0" smtClean="0"/>
              <a:t>to other </a:t>
            </a:r>
            <a:r>
              <a:rPr lang="en-US" sz="2800" dirty="0"/>
              <a:t>pages</a:t>
            </a:r>
          </a:p>
          <a:p>
            <a:r>
              <a:rPr lang="en-US" sz="3000" dirty="0"/>
              <a:t>The entire WWW system runs over standard networking protocols</a:t>
            </a:r>
          </a:p>
          <a:p>
            <a:pPr lvl="1"/>
            <a:r>
              <a:rPr lang="en-US" sz="2800" dirty="0"/>
              <a:t>TCP/IP, DNS, HTTP, …</a:t>
            </a:r>
          </a:p>
          <a:p>
            <a:r>
              <a:rPr lang="en-US" sz="3000" dirty="0"/>
              <a:t>HTTP protocol is fundamental for WWW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</a:t>
            </a:r>
            <a:r>
              <a:rPr lang="en-US" dirty="0" smtClean="0"/>
              <a:t>bullets</a:t>
            </a:r>
          </a:p>
          <a:p>
            <a:pPr lvl="1">
              <a:defRPr/>
            </a:pPr>
            <a:r>
              <a:rPr lang="en-US" dirty="0" smtClean="0"/>
              <a:t>Definition </a:t>
            </a:r>
            <a:r>
              <a:rPr lang="en-US" dirty="0" smtClean="0"/>
              <a:t>is indented</a:t>
            </a:r>
            <a:endParaRPr lang="bg-BG" dirty="0" smtClean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&lt;dd&gt;A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markup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55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587" y="1524000"/>
            <a:ext cx="3628213" cy="4876800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533400" y="1066800"/>
            <a:ext cx="8077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</a:t>
            </a:r>
            <a:endParaRPr lang="bg-BG" dirty="0" smtClean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&lt;title&gt;Special HTML Characters Example&lt;/title&gt;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&lt;p&gt;© 2006 by Svetlin Nakov &amp;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</a:t>
            </a:r>
            <a:r>
              <a:rPr lang="en-US" smtClean="0"/>
              <a:t>– </a:t>
            </a:r>
            <a:r>
              <a:rPr lang="en-US" smtClean="0"/>
              <a:t>Example (2)</a:t>
            </a:r>
            <a:endParaRPr lang="bg-BG" dirty="0" smtClean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&lt;title&gt;Special HTML Characters Example&lt;/title&gt;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&lt;p&gt;© 2006 by Svetlin Nakov &amp;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dirty="0" smtClean="0"/>
              <a:t>act </a:t>
            </a:r>
            <a:r>
              <a:rPr lang="en-US" dirty="0" smtClean="0"/>
              <a:t>as if there is </a:t>
            </a:r>
            <a:r>
              <a:rPr lang="en-US" dirty="0" smtClean="0"/>
              <a:t>a break </a:t>
            </a:r>
            <a:r>
              <a:rPr lang="en-US" dirty="0" smtClean="0"/>
              <a:t>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</a:t>
            </a:r>
            <a:r>
              <a:rPr lang="en-US" dirty="0" smtClean="0"/>
              <a:t>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</a:t>
            </a:r>
            <a:r>
              <a:rPr lang="en-US" dirty="0" smtClean="0"/>
              <a:t>style element</a:t>
            </a:r>
            <a:endParaRPr lang="en-US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align="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="font-size:24; color:red"&gt;DIV example&lt;/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</a:t>
            </a:r>
            <a:r>
              <a:rPr lang="en-US" dirty="0" smtClean="0"/>
              <a:t>text </a:t>
            </a:r>
          </a:p>
          <a:p>
            <a:pPr lvl="1">
              <a:defRPr/>
            </a:pPr>
            <a:r>
              <a:rPr lang="en-US" dirty="0" smtClean="0"/>
              <a:t>Don't create a </a:t>
            </a:r>
            <a:r>
              <a:rPr lang="en-US" dirty="0" smtClean="0"/>
              <a:t>separate </a:t>
            </a:r>
            <a:r>
              <a:rPr lang="en-US" dirty="0" smtClean="0"/>
              <a:t>area			 (paragraph</a:t>
            </a:r>
            <a:r>
              <a:rPr lang="en-US" dirty="0" smtClean="0"/>
              <a:t>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</a:t>
            </a:r>
            <a:r>
              <a:rPr lang="en-US" dirty="0" smtClean="0"/>
              <a:t>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are losing favor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with the CSS revolution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Main Components of WWW: 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/>
              <a:t>It is just a formatted string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Protocol for communicating with server (e.g.,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Name of the server or IP address (e.g.,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ts val="3600"/>
              </a:lnSpc>
            </a:pPr>
            <a:r>
              <a:rPr lang="en-US" sz="2800" dirty="0"/>
              <a:t>Path and name of the resource (e.g.,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763588" y="2209800"/>
            <a:ext cx="76184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http://www.telerik.com/academy/winter-2009-2010.aspx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</a:t>
            </a:r>
            <a:r>
              <a:rPr lang="en-ZA" dirty="0" smtClean="0">
                <a:sym typeface="Wingdings" pitchFamily="2" charset="2"/>
              </a:rPr>
              <a:t>row</a:t>
            </a:r>
            <a:endParaRPr lang="en-ZA" dirty="0" smtClean="0">
              <a:sym typeface="Wingdings" pitchFamily="2" charset="2"/>
            </a:endParaRPr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</a:t>
            </a:r>
            <a:r>
              <a:rPr lang="en-US" sz="3600" dirty="0" smtClean="0"/>
              <a:t>Example (2)</a:t>
            </a:r>
            <a:endParaRPr lang="bg-BG" sz="3600" dirty="0" smtClean="0"/>
          </a:p>
        </p:txBody>
      </p:sp>
      <p:pic>
        <p:nvPicPr>
          <p:cNvPr id="10244" name="Picture 4" descr="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422525"/>
            <a:ext cx="499903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</a:t>
            </a:r>
            <a:r>
              <a:rPr lang="en-US" dirty="0" smtClean="0"/>
              <a:t>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Tables rows split into three sections: </a:t>
            </a:r>
            <a:r>
              <a:rPr lang="en-US" dirty="0" smtClean="0"/>
              <a:t>heading, </a:t>
            </a:r>
            <a:r>
              <a:rPr lang="en-US" dirty="0" smtClean="0"/>
              <a:t>body and footer, each </a:t>
            </a:r>
            <a:r>
              <a:rPr lang="en-US" dirty="0" smtClean="0"/>
              <a:t>containing </a:t>
            </a:r>
            <a:r>
              <a:rPr lang="en-US" dirty="0" smtClean="0"/>
              <a:t>table </a:t>
            </a:r>
            <a:r>
              <a:rPr lang="en-US" dirty="0" smtClean="0"/>
              <a:t>rows</a:t>
            </a:r>
          </a:p>
          <a:p>
            <a:pPr>
              <a:defRPr/>
            </a:pPr>
            <a:r>
              <a:rPr lang="en-US" dirty="0" smtClean="0"/>
              <a:t>Divides the table into semantic sections</a:t>
            </a:r>
            <a:endParaRPr lang="bg-BG" dirty="0" smtClean="0"/>
          </a:p>
          <a:p>
            <a:pPr>
              <a:defRPr/>
            </a:pPr>
            <a:r>
              <a:rPr lang="en-US" dirty="0" smtClean="0"/>
              <a:t>Table sections:</a:t>
            </a:r>
            <a:endParaRPr lang="en-US" dirty="0" smtClean="0"/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heading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/>
              <a:t>tag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</a:t>
            </a:r>
            <a:r>
              <a:rPr lang="en-US" sz="3800" dirty="0" smtClean="0"/>
              <a:t>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1021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heading&lt;/td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footer&lt;/td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1&lt;/td&gt;&lt;td&gt;Cell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3&lt;/td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1143000"/>
            <a:ext cx="38862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First comes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2626808"/>
            <a:ext cx="3886200" cy="527804"/>
          </a:xfrm>
          <a:prstGeom prst="wedgeRoundRectCallout">
            <a:avLst>
              <a:gd name="adj1" fmla="val -100547"/>
              <a:gd name="adj2" fmla="val 626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Then comes the footer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124848"/>
            <a:ext cx="4419600" cy="527804"/>
          </a:xfrm>
          <a:prstGeom prst="wedgeRoundRectCallout">
            <a:avLst>
              <a:gd name="adj1" fmla="val -89406"/>
              <a:gd name="adj2" fmla="val 47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 (data)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1021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heading&lt;/td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footer&lt;/td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1&lt;/td&gt;&lt;td&gt;Cell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3&lt;/td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8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2" cstate="print"/>
          <a:srcRect t="888"/>
          <a:stretch>
            <a:fillRect/>
          </a:stretch>
        </p:blipFill>
        <p:spPr bwMode="auto">
          <a:xfrm>
            <a:off x="3742623" y="1828800"/>
            <a:ext cx="4429827" cy="3934262"/>
          </a:xfrm>
          <a:prstGeom prst="roundRect">
            <a:avLst>
              <a:gd name="adj" fmla="val 2011"/>
            </a:avLst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8200" y="4869299"/>
            <a:ext cx="4038600" cy="1379101"/>
          </a:xfrm>
          <a:prstGeom prst="wedgeRoundRectCallout">
            <a:avLst>
              <a:gd name="adj1" fmla="val -52332"/>
              <a:gd name="adj2" fmla="val -956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701095"/>
            <a:ext cx="3489325" cy="3104394"/>
          </a:xfrm>
          <a:prstGeom prst="roundRect">
            <a:avLst>
              <a:gd name="adj" fmla="val 2782"/>
            </a:avLst>
          </a:prstGeom>
          <a:noFill/>
          <a:ln w="12700" cap="sq" algn="ctr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Cells Width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Tables and cells can have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000" dirty="0" smtClean="0"/>
              <a:t> attribute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Width can be given in pixels or percentages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536576" y="2776538"/>
            <a:ext cx="7997824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width="100%" cellspacing="0"&gt;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&lt;td&gt;Left&lt;/td&gt;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 width="100%" align="center"&gt;Center&lt;/td&gt;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&lt;td&gt;Right&lt;/td&gt;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13" name="Picture 6" descr="table-wid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4229100"/>
            <a:ext cx="463374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5639" name="Rectangle 7"/>
          <p:cNvSpPr>
            <a:spLocks noChangeArrowheads="1"/>
          </p:cNvSpPr>
          <p:nvPr/>
        </p:nvSpPr>
        <p:spPr bwMode="auto">
          <a:xfrm>
            <a:off x="477322" y="2209800"/>
            <a:ext cx="26468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table-width.html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endParaRPr lang="en-US" sz="3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endParaRPr lang="en-US" sz="3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the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</a:t>
            </a:r>
            <a:r>
              <a:rPr lang="en-US" dirty="0" smtClean="0"/>
              <a:t>abl</a:t>
            </a:r>
            <a:r>
              <a:rPr lang="en-US" dirty="0" smtClean="0"/>
              <a:t>es have two important attributes: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dirty="0" smtClean="0"/>
              <a:t>– Example</a:t>
            </a:r>
            <a:endParaRPr lang="en-US" sz="3600" dirty="0" smtClean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bgcolor="red"&gt;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 bgcolor="yellow"&gt;First&lt;/td&gt;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 bgcolor="yellow"&gt;Second&lt;/td&gt;&lt;/tr&gt;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bgcolor="yellow"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 are encoded according RFC 1738: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ct val="700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spcBef>
                <a:spcPts val="48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/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1" y="1752600"/>
            <a:ext cx="80772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6576" y="4369814"/>
            <a:ext cx="8074024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%[hex code of character in ISO-Latin character set]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bgcolor="red"&gt;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 bgcolor="yellow"&gt;First&lt;/td&gt;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 bgcolor="yellow"&gt;Second&lt;/td&gt;&lt;/tr&gt;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bgcolor="yellow"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2078038"/>
            <a:ext cx="4824412" cy="4087812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  <a:endParaRPr lang="en-US" sz="3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  <a:endParaRPr lang="en-US" sz="3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="2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span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="2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span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span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&lt;head&gt;&lt;title&gt;Colspan and Rowspan&lt;/title&gt;&lt;/head&gt;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border="1"&gt;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bgcolor="yellow"&gt;&lt;td&gt;Cell[1,1]&lt;/td&gt;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bgcolor="#FFCC66"&gt;&lt;td&gt;Cell[1,2]&lt;/td&gt;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bgcolor="#CCCCFF"&gt;&lt;td&gt;Cell[1,3]&lt;/td&gt;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&lt;head&gt;&lt;title&gt;Colspan and Rowspan&lt;/title&gt;&lt;/head&gt;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border="1"&gt;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bgcolor="yellow"&gt;&lt;td&gt;Cell[1,1]&lt;/td&gt;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bgcolor="#FFCC66"&gt;&lt;td&gt;Cell[1,2]&lt;/td&gt;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bgcolor="#CCCCFF"&gt;&lt;td&gt;Cell[1,3]&lt;/td&gt;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r>
              <a:rPr lang="en-US" sz="3600" dirty="0" smtClean="0"/>
              <a:t>Example (2)</a:t>
            </a:r>
            <a:endParaRPr lang="en-US" sz="3600" dirty="0" smtClean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Text fields are single-line entry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Text areas can contain multiple lines of text: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Create a checkbox: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Create a radio button: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</a:t>
            </a:r>
            <a:r>
              <a:rPr lang="en-US" sz="3000" dirty="0" smtClean="0"/>
              <a:t>buttons can be grouped, allowing only one to be selected from a group: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name="town" value="Sofia"&gt;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name="town" value="Varna"&gt;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Pull down menu (drop-down list):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Now"&gt;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clears the form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instead of button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JavaScript, no default action</a:t>
            </a:r>
            <a:endParaRPr lang="bg-BG" sz="3000" dirty="0" smtClean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="reset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="reset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Btn"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="Clear the form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="button" value="simple button"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9613</Words>
  <Application>Microsoft Office PowerPoint</Application>
  <PresentationFormat>On-screen Show (4:3)</PresentationFormat>
  <Paragraphs>1589</Paragraphs>
  <Slides>106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Telerik Master Template</vt:lpstr>
      <vt:lpstr>Web Technologies Basics</vt:lpstr>
      <vt:lpstr>Table of Contents</vt:lpstr>
      <vt:lpstr>WWW and HTTP</vt:lpstr>
      <vt:lpstr>What is WWW?</vt:lpstr>
      <vt:lpstr>WWW Components</vt:lpstr>
      <vt:lpstr>WWW Infrastructure</vt:lpstr>
      <vt:lpstr>WWW Infrastructure (2)</vt:lpstr>
      <vt:lpstr>Main Components of WWW: URL</vt:lpstr>
      <vt:lpstr>URL Encoding</vt:lpstr>
      <vt:lpstr>Main Components of WWW: HTML</vt:lpstr>
      <vt:lpstr>Main Components of WWW: HTML</vt:lpstr>
      <vt:lpstr>HTML – Example</vt:lpstr>
      <vt:lpstr>Main Components of WWW: HTTP</vt:lpstr>
      <vt:lpstr>The HTTP Protocol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HTTP Request Methods</vt:lpstr>
      <vt:lpstr>HTTP Response Codes</vt:lpstr>
      <vt:lpstr>Cookies</vt:lpstr>
      <vt:lpstr>HTTP Developer Tools</vt:lpstr>
      <vt:lpstr>HTML Basics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The &lt;!doctype&gt; Declaration</vt:lpstr>
      <vt:lpstr>HTML vs. XHTML</vt:lpstr>
      <vt:lpstr>XHTML vs. HTML (2)</vt:lpstr>
      <vt:lpstr>HTML Structure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Comments: &lt;!-- --&gt; Tag</vt:lpstr>
      <vt:lpstr>&lt;body&gt; Section: Introduction</vt:lpstr>
      <vt:lpstr>&lt;body&gt; Section: Attributes</vt:lpstr>
      <vt:lpstr>Text Styling without CSS</vt:lpstr>
      <vt:lpstr>Text Formatting</vt:lpstr>
      <vt:lpstr>Text Formatting – Example</vt:lpstr>
      <vt:lpstr>Text Formatting – Example (2)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Chars – Example</vt:lpstr>
      <vt:lpstr>Special Chars – Example (2)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Complete HTML Tables</vt:lpstr>
      <vt:lpstr>Complete HTML Table: Example</vt:lpstr>
      <vt:lpstr>Complete HTML Table: Example</vt:lpstr>
      <vt:lpstr>Nested Tables</vt:lpstr>
      <vt:lpstr>Cells Width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Form Input Controls</vt:lpstr>
      <vt:lpstr>Other Form Controls</vt:lpstr>
      <vt:lpstr>Other Form Controls (2)</vt:lpstr>
      <vt:lpstr>Other Form Controls (3)</vt:lpstr>
      <vt:lpstr>HTML Forms – Example</vt:lpstr>
      <vt:lpstr>HTML Forms – Example (2)</vt:lpstr>
      <vt:lpstr>HTML Forms – Example (3)</vt:lpstr>
      <vt:lpstr>CSS</vt:lpstr>
      <vt:lpstr>JavaScript</vt:lpstr>
      <vt:lpstr>C# Language Overview (Part II)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Svetlin Nakov</cp:lastModifiedBy>
  <cp:revision>338</cp:revision>
  <dcterms:created xsi:type="dcterms:W3CDTF">2007-12-08T16:03:35Z</dcterms:created>
  <dcterms:modified xsi:type="dcterms:W3CDTF">2010-03-29T14:25:36Z</dcterms:modified>
</cp:coreProperties>
</file>